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1206E-20A5-CE45-6D53-7D12714AA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9F0062-C433-B56E-240B-BEEDD4014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171F2-9907-5494-ECA3-5FB293BA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CCD3F-EDC4-DCDA-8E00-ECA7C84F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553F4-C25D-C6F5-F50D-F4662CA5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1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6BF1D-65ED-0E7B-FE98-6FE66F4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095428-E765-EC3A-436F-15E76D71C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DF1A2-82E4-2AAC-7356-437A7949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96647-93C2-0CD7-ECD5-082F6627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F5D99-8D99-0380-09CA-1CEC0544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4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8CA183-8557-0EF0-226A-6C476D845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6317EA-C69B-D8A9-1A64-2BE101DC1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09BDB-C22E-AE81-7C3D-04DA6143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8A351-1D8C-17D6-2C1B-7524C4D2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922B6-AC2A-333B-5918-AE3CB2F2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5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9DAF7-14E1-6E32-B4E0-135AD453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2BD62-242E-D8CE-E348-E23AEEEBA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D6A0A-BC13-9C19-F036-82B6F03C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647EB-D20C-3017-1083-036B397C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A71C8-4349-8055-C119-42AE0EA6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8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1D778-5826-6DD6-BD47-49E4C854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E22EC-B828-5423-ABBF-151376984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34952-E6F7-65F2-4BBC-592ACF66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5A5A9-82AD-4013-405F-14492DA9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0EEF8-1AEE-AF63-E979-B40A6697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9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1C45D-7698-C359-B521-AD97A109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06B83-523F-B857-1023-9910D52FD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C267E2-E06A-5D9D-C0F5-6F984AB08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7955C-D9D0-1A02-6BB4-0483F40A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610-C7EF-7947-6898-59FA8FD7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C09E7-750E-0FB1-3491-4C485ABF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87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90B67-B06D-7692-196F-9CCB5B95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E4BC2-C87C-20CA-FC4B-29466C50F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9590A3-A056-EF14-02BD-65F4EAFFF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DBEA6A-BBA2-77A3-5929-7A08480D7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653130-14B6-D2ED-9465-1D0FB100D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FA667B-53AB-F058-EC08-CE696203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C73C20-57D9-3144-258C-0B9DCA1C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3B2C6E-2829-F431-8343-1DC784E3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49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1ECA6-ECF2-85E1-842C-3F536377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9FFEB7-3C0C-31FE-675D-1B124CD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1A1E16-EDB1-3B29-53F9-198F305B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E7F705-F1B6-9FDC-CFF6-6D58EE47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1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60472A-5AD2-2CC4-CA61-0B1DE05B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71AFB-03E6-A89C-D728-DD931D1D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15429B-2FED-7E55-F517-75EE5B1C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8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D7A0B-884B-16A8-5522-D8EA34CC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3B373-643D-31B3-0806-0A8160325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00757-2F51-35C3-D11B-0F68D62A1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0221D-E666-B642-D421-5AEBA654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4D903-988D-EB7A-C150-C3FF890C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8B640-4CA5-9C68-B1B1-FE7ECD74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0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22848-ED00-86CA-2ED7-45F43329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9E8740-DD44-AB30-E98C-4D3744EE6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2919C1-D9FE-6DFF-6F7D-113924A79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7CA584-B4A2-CCD3-7E6B-E2849F2E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05670-9941-C927-1110-C27733B5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0A0560-1CAF-9415-E25F-D8A78099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2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C4E2AB-CA13-5D8D-C4DF-8A2D10E4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2E5F0F-86A1-D5F5-214C-9556C122A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5B7C6-1D85-C9A4-B6A2-99E29B076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807C2-A9B5-4747-BAAF-7CC311E57FBA}" type="datetimeFigureOut">
              <a:rPr lang="ko-KR" altLang="en-US" smtClean="0"/>
              <a:t>2025-05-30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F0C36-DD6B-45DD-97D9-78120254B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168F0-B88F-AEE1-0337-C706EAD55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0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106DC47-185C-A592-7587-C9E752CB7DED}"/>
              </a:ext>
            </a:extLst>
          </p:cNvPr>
          <p:cNvSpPr txBox="1"/>
          <p:nvPr/>
        </p:nvSpPr>
        <p:spPr>
          <a:xfrm>
            <a:off x="7445086" y="4599486"/>
            <a:ext cx="294333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낙찰기업정보 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F1EB5CD-1968-13CD-5633-B1A6CBAE3B94}"/>
              </a:ext>
            </a:extLst>
          </p:cNvPr>
          <p:cNvSpPr/>
          <p:nvPr/>
        </p:nvSpPr>
        <p:spPr>
          <a:xfrm>
            <a:off x="8898280" y="4017157"/>
            <a:ext cx="1916546" cy="277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7E8EBEAC-DE6E-EE4A-50FD-51B5E424E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77"/>
          <a:stretch/>
        </p:blipFill>
        <p:spPr>
          <a:xfrm>
            <a:off x="527916" y="701675"/>
            <a:ext cx="4709102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1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C272B-76EB-F344-3FF5-CEEAA222E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D9FC8B-6473-2463-CC41-23B98D6037A6}"/>
              </a:ext>
            </a:extLst>
          </p:cNvPr>
          <p:cNvSpPr/>
          <p:nvPr/>
        </p:nvSpPr>
        <p:spPr>
          <a:xfrm>
            <a:off x="8898280" y="4017157"/>
            <a:ext cx="1916546" cy="2777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7F4021F-6760-BD16-DD88-D90A7DA0B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777"/>
          <a:stretch/>
        </p:blipFill>
        <p:spPr>
          <a:xfrm>
            <a:off x="527916" y="701675"/>
            <a:ext cx="4709102" cy="13906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2959190-28B8-B992-C772-FCFB3E2553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65" t="26936" r="11819" b="17441"/>
          <a:stretch/>
        </p:blipFill>
        <p:spPr>
          <a:xfrm>
            <a:off x="6483804" y="1657816"/>
            <a:ext cx="5180280" cy="278938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E14DC89-2DAE-75EF-BFD9-43B0607F96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12" y="1657816"/>
            <a:ext cx="5576190" cy="402243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C9690D-BD66-DDD4-0128-A3D846371A1B}"/>
              </a:ext>
            </a:extLst>
          </p:cNvPr>
          <p:cNvSpPr/>
          <p:nvPr/>
        </p:nvSpPr>
        <p:spPr>
          <a:xfrm>
            <a:off x="3805734" y="3429000"/>
            <a:ext cx="566962" cy="949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ADB462A-88E7-2749-F471-A15F49E4DA58}"/>
              </a:ext>
            </a:extLst>
          </p:cNvPr>
          <p:cNvSpPr/>
          <p:nvPr/>
        </p:nvSpPr>
        <p:spPr>
          <a:xfrm>
            <a:off x="3805734" y="3224100"/>
            <a:ext cx="566962" cy="1676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0D87B5-4842-7FF6-E973-1E3B24096695}"/>
              </a:ext>
            </a:extLst>
          </p:cNvPr>
          <p:cNvCxnSpPr/>
          <p:nvPr/>
        </p:nvCxnSpPr>
        <p:spPr>
          <a:xfrm flipV="1">
            <a:off x="4304145" y="3269673"/>
            <a:ext cx="5347855" cy="206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54F7FE2-F80F-1D43-D3CF-F746CE243779}"/>
              </a:ext>
            </a:extLst>
          </p:cNvPr>
          <p:cNvCxnSpPr/>
          <p:nvPr/>
        </p:nvCxnSpPr>
        <p:spPr>
          <a:xfrm flipV="1">
            <a:off x="4304145" y="3224100"/>
            <a:ext cx="6510681" cy="4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843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FCAE3-C59C-22E5-80A5-E4D78B9AF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6E9484-7613-A80A-7055-BDE1032BA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04" b="36255"/>
          <a:stretch/>
        </p:blipFill>
        <p:spPr>
          <a:xfrm>
            <a:off x="346467" y="1089131"/>
            <a:ext cx="11485350" cy="46835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22FDC0-D835-E2A3-5154-347D996177CE}"/>
              </a:ext>
            </a:extLst>
          </p:cNvPr>
          <p:cNvSpPr txBox="1"/>
          <p:nvPr/>
        </p:nvSpPr>
        <p:spPr>
          <a:xfrm>
            <a:off x="437813" y="179016"/>
            <a:ext cx="45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학교별 발주서 업로드</a:t>
            </a:r>
            <a:r>
              <a:rPr lang="en-US" altLang="ko-KR" dirty="0"/>
              <a:t>/</a:t>
            </a:r>
            <a:r>
              <a:rPr lang="ko-KR" altLang="en-US" dirty="0" err="1"/>
              <a:t>컬럼명</a:t>
            </a:r>
            <a:r>
              <a:rPr lang="en-US" altLang="ko-KR" dirty="0"/>
              <a:t>(</a:t>
            </a:r>
            <a:r>
              <a:rPr lang="ko-KR" altLang="en-US" dirty="0" err="1"/>
              <a:t>필드명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42805C-F51A-4E8F-8901-1045C343BFB0}"/>
              </a:ext>
            </a:extLst>
          </p:cNvPr>
          <p:cNvSpPr/>
          <p:nvPr/>
        </p:nvSpPr>
        <p:spPr>
          <a:xfrm>
            <a:off x="517340" y="1228212"/>
            <a:ext cx="2096551" cy="173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D15748-8CB4-060E-839F-2A7BAAA4651B}"/>
              </a:ext>
            </a:extLst>
          </p:cNvPr>
          <p:cNvSpPr/>
          <p:nvPr/>
        </p:nvSpPr>
        <p:spPr>
          <a:xfrm>
            <a:off x="517341" y="1454279"/>
            <a:ext cx="803460" cy="173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9C29A7-B41E-85E6-0DBF-B8540ED3CB3D}"/>
              </a:ext>
            </a:extLst>
          </p:cNvPr>
          <p:cNvSpPr/>
          <p:nvPr/>
        </p:nvSpPr>
        <p:spPr>
          <a:xfrm>
            <a:off x="1399412" y="1454279"/>
            <a:ext cx="803461" cy="173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23C225-FC5F-3000-D27A-DB37C1DC1200}"/>
              </a:ext>
            </a:extLst>
          </p:cNvPr>
          <p:cNvSpPr/>
          <p:nvPr/>
        </p:nvSpPr>
        <p:spPr>
          <a:xfrm>
            <a:off x="720436" y="1838036"/>
            <a:ext cx="2010761" cy="3986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2CB9CA-BC43-DD84-C9F7-AAB0433DEBA0}"/>
              </a:ext>
            </a:extLst>
          </p:cNvPr>
          <p:cNvSpPr/>
          <p:nvPr/>
        </p:nvSpPr>
        <p:spPr>
          <a:xfrm>
            <a:off x="5083762" y="1782084"/>
            <a:ext cx="1603366" cy="3986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855FE7-5B60-C4B0-B2AA-8756F22489CE}"/>
              </a:ext>
            </a:extLst>
          </p:cNvPr>
          <p:cNvSpPr/>
          <p:nvPr/>
        </p:nvSpPr>
        <p:spPr>
          <a:xfrm>
            <a:off x="9039693" y="1628251"/>
            <a:ext cx="455289" cy="4140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9FF96DF-C7A7-F467-0818-BEFA6C17AF0B}"/>
              </a:ext>
            </a:extLst>
          </p:cNvPr>
          <p:cNvSpPr/>
          <p:nvPr/>
        </p:nvSpPr>
        <p:spPr>
          <a:xfrm>
            <a:off x="9134764" y="2789382"/>
            <a:ext cx="277091" cy="295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2E317F4-071D-CE16-5169-D58B53BC8FE3}"/>
              </a:ext>
            </a:extLst>
          </p:cNvPr>
          <p:cNvCxnSpPr/>
          <p:nvPr/>
        </p:nvCxnSpPr>
        <p:spPr>
          <a:xfrm flipV="1">
            <a:off x="720436" y="794327"/>
            <a:ext cx="378691" cy="51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BC3FA8-D069-B497-E191-252EC83E6954}"/>
              </a:ext>
            </a:extLst>
          </p:cNvPr>
          <p:cNvSpPr txBox="1"/>
          <p:nvPr/>
        </p:nvSpPr>
        <p:spPr>
          <a:xfrm>
            <a:off x="1140742" y="629179"/>
            <a:ext cx="8497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1.</a:t>
            </a:r>
            <a:r>
              <a:rPr lang="ko-KR" altLang="en-US" dirty="0"/>
              <a:t>기간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1A32FE-B051-FC08-F177-B771D92F7921}"/>
              </a:ext>
            </a:extLst>
          </p:cNvPr>
          <p:cNvSpPr txBox="1"/>
          <p:nvPr/>
        </p:nvSpPr>
        <p:spPr>
          <a:xfrm>
            <a:off x="69324" y="1966423"/>
            <a:ext cx="13300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2.</a:t>
            </a:r>
            <a:r>
              <a:rPr lang="ko-KR" altLang="en-US" dirty="0"/>
              <a:t>낙찰기업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F235EA3-1541-6668-9DE1-D5B6CE3FDAA1}"/>
              </a:ext>
            </a:extLst>
          </p:cNvPr>
          <p:cNvCxnSpPr/>
          <p:nvPr/>
        </p:nvCxnSpPr>
        <p:spPr>
          <a:xfrm flipH="1">
            <a:off x="346467" y="1628251"/>
            <a:ext cx="438624" cy="42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93542E4-4C70-5E90-E3FE-5B0AB0477C99}"/>
              </a:ext>
            </a:extLst>
          </p:cNvPr>
          <p:cNvSpPr txBox="1"/>
          <p:nvPr/>
        </p:nvSpPr>
        <p:spPr>
          <a:xfrm>
            <a:off x="2306324" y="604674"/>
            <a:ext cx="120349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발주처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6C6855-FAC9-9FEF-74AB-4AC0CADEBDDB}"/>
              </a:ext>
            </a:extLst>
          </p:cNvPr>
          <p:cNvCxnSpPr/>
          <p:nvPr/>
        </p:nvCxnSpPr>
        <p:spPr>
          <a:xfrm flipV="1">
            <a:off x="1838036" y="886691"/>
            <a:ext cx="591128" cy="56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3516A5D-B495-B883-163C-B9D9F6C31F43}"/>
              </a:ext>
            </a:extLst>
          </p:cNvPr>
          <p:cNvCxnSpPr/>
          <p:nvPr/>
        </p:nvCxnSpPr>
        <p:spPr>
          <a:xfrm flipV="1">
            <a:off x="1990488" y="794327"/>
            <a:ext cx="2295185" cy="125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46D8CF8-3836-BB0D-A7E9-6112F2411A66}"/>
              </a:ext>
            </a:extLst>
          </p:cNvPr>
          <p:cNvSpPr txBox="1"/>
          <p:nvPr/>
        </p:nvSpPr>
        <p:spPr>
          <a:xfrm>
            <a:off x="4396995" y="566122"/>
            <a:ext cx="120349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식품명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E19F9-B261-B3C7-2A61-8A16229C3FA7}"/>
              </a:ext>
            </a:extLst>
          </p:cNvPr>
          <p:cNvSpPr txBox="1"/>
          <p:nvPr/>
        </p:nvSpPr>
        <p:spPr>
          <a:xfrm>
            <a:off x="5885919" y="548348"/>
            <a:ext cx="145699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5.</a:t>
            </a:r>
            <a:r>
              <a:rPr lang="ko-KR" altLang="en-US" dirty="0"/>
              <a:t>속성정보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3ED1CE-E26E-72EB-B00A-E28E386DD478}"/>
              </a:ext>
            </a:extLst>
          </p:cNvPr>
          <p:cNvSpPr txBox="1"/>
          <p:nvPr/>
        </p:nvSpPr>
        <p:spPr>
          <a:xfrm>
            <a:off x="8974305" y="548348"/>
            <a:ext cx="87509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7.</a:t>
            </a:r>
            <a:r>
              <a:rPr lang="ko-KR" altLang="en-US" dirty="0"/>
              <a:t>일자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624DD1F-A371-41B5-E4A2-A8BBFBE9E1B4}"/>
              </a:ext>
            </a:extLst>
          </p:cNvPr>
          <p:cNvCxnSpPr/>
          <p:nvPr/>
        </p:nvCxnSpPr>
        <p:spPr>
          <a:xfrm flipV="1">
            <a:off x="6089142" y="813845"/>
            <a:ext cx="219294" cy="102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83B8983-0A6B-86B2-9162-AE3CFC9DB04D}"/>
              </a:ext>
            </a:extLst>
          </p:cNvPr>
          <p:cNvCxnSpPr/>
          <p:nvPr/>
        </p:nvCxnSpPr>
        <p:spPr>
          <a:xfrm flipH="1" flipV="1">
            <a:off x="9134764" y="886691"/>
            <a:ext cx="132573" cy="89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371F22-FF39-0B15-F882-F2D44E655305}"/>
              </a:ext>
            </a:extLst>
          </p:cNvPr>
          <p:cNvSpPr txBox="1"/>
          <p:nvPr/>
        </p:nvSpPr>
        <p:spPr>
          <a:xfrm>
            <a:off x="9984861" y="548348"/>
            <a:ext cx="87509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8.</a:t>
            </a:r>
            <a:r>
              <a:rPr lang="ko-KR" altLang="en-US" dirty="0"/>
              <a:t>수량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B15C6C7-A7F3-E488-33CF-08CE4538E015}"/>
              </a:ext>
            </a:extLst>
          </p:cNvPr>
          <p:cNvCxnSpPr>
            <a:stCxn id="17" idx="7"/>
          </p:cNvCxnSpPr>
          <p:nvPr/>
        </p:nvCxnSpPr>
        <p:spPr>
          <a:xfrm flipV="1">
            <a:off x="9371276" y="813845"/>
            <a:ext cx="862615" cy="201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0EE4C09-A66D-A298-6A76-D67394F4FD29}"/>
              </a:ext>
            </a:extLst>
          </p:cNvPr>
          <p:cNvSpPr/>
          <p:nvPr/>
        </p:nvSpPr>
        <p:spPr>
          <a:xfrm>
            <a:off x="437813" y="2673393"/>
            <a:ext cx="9307430" cy="4974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9D74803-5D87-926D-1BF3-BB4FB1A2BA8B}"/>
              </a:ext>
            </a:extLst>
          </p:cNvPr>
          <p:cNvCxnSpPr/>
          <p:nvPr/>
        </p:nvCxnSpPr>
        <p:spPr>
          <a:xfrm>
            <a:off x="9267337" y="1838036"/>
            <a:ext cx="0" cy="95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3FF82A7-D4C6-3BD0-3829-137E17735AFE}"/>
              </a:ext>
            </a:extLst>
          </p:cNvPr>
          <p:cNvCxnSpPr>
            <a:stCxn id="17" idx="2"/>
          </p:cNvCxnSpPr>
          <p:nvPr/>
        </p:nvCxnSpPr>
        <p:spPr>
          <a:xfrm flipH="1">
            <a:off x="1542473" y="2937164"/>
            <a:ext cx="7592291" cy="2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C5E2D97-F7D5-C3D3-C117-E7F51235325D}"/>
              </a:ext>
            </a:extLst>
          </p:cNvPr>
          <p:cNvSpPr txBox="1"/>
          <p:nvPr/>
        </p:nvSpPr>
        <p:spPr>
          <a:xfrm>
            <a:off x="7026781" y="3224074"/>
            <a:ext cx="190478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해당일자 매칭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33F3D62-B9D0-F6A6-4009-6C61E970764C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1399411" y="2964873"/>
            <a:ext cx="5627370" cy="44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BBB42E2-EB8B-A9ED-34D5-E80F477ED00A}"/>
              </a:ext>
            </a:extLst>
          </p:cNvPr>
          <p:cNvCxnSpPr/>
          <p:nvPr/>
        </p:nvCxnSpPr>
        <p:spPr>
          <a:xfrm flipH="1" flipV="1">
            <a:off x="6308436" y="2922115"/>
            <a:ext cx="1034473" cy="48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5C4BBF5-1471-B4FA-CE88-48280E60A3F0}"/>
              </a:ext>
            </a:extLst>
          </p:cNvPr>
          <p:cNvCxnSpPr>
            <a:endCxn id="17" idx="3"/>
          </p:cNvCxnSpPr>
          <p:nvPr/>
        </p:nvCxnSpPr>
        <p:spPr>
          <a:xfrm flipV="1">
            <a:off x="8663709" y="3041661"/>
            <a:ext cx="511634" cy="36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96B10CC-FF97-0A8A-A2B8-490A73DF7AE3}"/>
              </a:ext>
            </a:extLst>
          </p:cNvPr>
          <p:cNvCxnSpPr/>
          <p:nvPr/>
        </p:nvCxnSpPr>
        <p:spPr>
          <a:xfrm flipV="1">
            <a:off x="8423564" y="1782084"/>
            <a:ext cx="777486" cy="162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D6CFD9C-C254-4773-6C22-91C1485D6F8A}"/>
              </a:ext>
            </a:extLst>
          </p:cNvPr>
          <p:cNvSpPr txBox="1"/>
          <p:nvPr/>
        </p:nvSpPr>
        <p:spPr>
          <a:xfrm>
            <a:off x="7229981" y="3774609"/>
            <a:ext cx="460183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 err="1"/>
              <a:t>성천초</a:t>
            </a:r>
            <a:r>
              <a:rPr lang="en-US" altLang="ko-KR" dirty="0"/>
              <a:t>/05.07</a:t>
            </a:r>
            <a:r>
              <a:rPr lang="ko-KR" altLang="en-US" dirty="0"/>
              <a:t>일</a:t>
            </a:r>
            <a:r>
              <a:rPr lang="en-US" altLang="ko-KR" dirty="0"/>
              <a:t>/</a:t>
            </a:r>
            <a:r>
              <a:rPr lang="ko-KR" altLang="en-US" dirty="0"/>
              <a:t>닭고기</a:t>
            </a:r>
            <a:r>
              <a:rPr lang="en-US" altLang="ko-KR" dirty="0"/>
              <a:t>(</a:t>
            </a:r>
            <a:r>
              <a:rPr lang="ko-KR" altLang="en-US" dirty="0"/>
              <a:t>윙</a:t>
            </a:r>
            <a:r>
              <a:rPr lang="en-US" altLang="ko-KR" dirty="0"/>
              <a:t>)kg/</a:t>
            </a:r>
            <a:r>
              <a:rPr lang="ko-KR" altLang="en-US" dirty="0"/>
              <a:t>속성정보</a:t>
            </a:r>
          </a:p>
        </p:txBody>
      </p:sp>
    </p:spTree>
    <p:extLst>
      <p:ext uri="{BB962C8B-B14F-4D97-AF65-F5344CB8AC3E}">
        <p14:creationId xmlns:p14="http://schemas.microsoft.com/office/powerpoint/2010/main" val="3296281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9C27E-365C-7E35-CECD-36A825AD0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0A706A-FD45-2B4D-5B1D-58F386966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66" b="36255"/>
          <a:stretch/>
        </p:blipFill>
        <p:spPr>
          <a:xfrm>
            <a:off x="346467" y="1089131"/>
            <a:ext cx="4194442" cy="46835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A2EC89-0296-4D8A-954D-EBB8B1F59EA8}"/>
              </a:ext>
            </a:extLst>
          </p:cNvPr>
          <p:cNvSpPr txBox="1"/>
          <p:nvPr/>
        </p:nvSpPr>
        <p:spPr>
          <a:xfrm>
            <a:off x="437813" y="179016"/>
            <a:ext cx="45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학교별 계약단가 업로드</a:t>
            </a:r>
            <a:r>
              <a:rPr lang="en-US" altLang="ko-KR" dirty="0"/>
              <a:t>/</a:t>
            </a:r>
            <a:r>
              <a:rPr lang="ko-KR" altLang="en-US" dirty="0" err="1"/>
              <a:t>컬럼명</a:t>
            </a:r>
            <a:r>
              <a:rPr lang="en-US" altLang="ko-KR" dirty="0"/>
              <a:t>(</a:t>
            </a:r>
            <a:r>
              <a:rPr lang="ko-KR" altLang="en-US" dirty="0" err="1"/>
              <a:t>필드명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5A68F5-3432-EF9C-AC5D-E03EA5715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65" y="717234"/>
            <a:ext cx="5075093" cy="54235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B63958-FF95-4017-FAF7-3646EB7ABBD5}"/>
              </a:ext>
            </a:extLst>
          </p:cNvPr>
          <p:cNvSpPr/>
          <p:nvPr/>
        </p:nvSpPr>
        <p:spPr>
          <a:xfrm>
            <a:off x="665018" y="1625600"/>
            <a:ext cx="2068946" cy="43041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338BEA-2618-1268-6773-9512E0E4CBE9}"/>
              </a:ext>
            </a:extLst>
          </p:cNvPr>
          <p:cNvSpPr/>
          <p:nvPr/>
        </p:nvSpPr>
        <p:spPr>
          <a:xfrm>
            <a:off x="6444765" y="1276927"/>
            <a:ext cx="990508" cy="46528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DDF508-3D6B-9956-40E3-244A2ED4D05C}"/>
              </a:ext>
            </a:extLst>
          </p:cNvPr>
          <p:cNvSpPr/>
          <p:nvPr/>
        </p:nvSpPr>
        <p:spPr>
          <a:xfrm>
            <a:off x="9550399" y="1119909"/>
            <a:ext cx="475673" cy="48098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EDFD64-D81B-120A-C100-EC5B01BC3912}"/>
              </a:ext>
            </a:extLst>
          </p:cNvPr>
          <p:cNvSpPr/>
          <p:nvPr/>
        </p:nvSpPr>
        <p:spPr>
          <a:xfrm>
            <a:off x="10026072" y="1119909"/>
            <a:ext cx="475673" cy="48098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C72913-1BFE-51BA-B92F-95B6F835DF42}"/>
              </a:ext>
            </a:extLst>
          </p:cNvPr>
          <p:cNvSpPr/>
          <p:nvPr/>
        </p:nvSpPr>
        <p:spPr>
          <a:xfrm>
            <a:off x="10517669" y="1112981"/>
            <a:ext cx="475673" cy="48098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D14B1-8687-F8CD-8C79-92F7377F25E5}"/>
              </a:ext>
            </a:extLst>
          </p:cNvPr>
          <p:cNvSpPr txBox="1"/>
          <p:nvPr/>
        </p:nvSpPr>
        <p:spPr>
          <a:xfrm>
            <a:off x="8938489" y="425237"/>
            <a:ext cx="84974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</a:t>
            </a:r>
            <a:r>
              <a:rPr lang="ko-KR" altLang="en-US" sz="1000" dirty="0"/>
              <a:t>입찰수량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179F05-391E-DD07-ACCC-45CB422104C7}"/>
              </a:ext>
            </a:extLst>
          </p:cNvPr>
          <p:cNvCxnSpPr/>
          <p:nvPr/>
        </p:nvCxnSpPr>
        <p:spPr>
          <a:xfrm flipV="1">
            <a:off x="2216727" y="2346036"/>
            <a:ext cx="4636655" cy="508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5C467A-21AC-0336-79E5-531CD538A67E}"/>
              </a:ext>
            </a:extLst>
          </p:cNvPr>
          <p:cNvSpPr txBox="1"/>
          <p:nvPr/>
        </p:nvSpPr>
        <p:spPr>
          <a:xfrm>
            <a:off x="4477138" y="1588331"/>
            <a:ext cx="144111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똑같음 매칭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A3C05F-5398-0B16-5A68-57CCBBADF60B}"/>
              </a:ext>
            </a:extLst>
          </p:cNvPr>
          <p:cNvSpPr txBox="1"/>
          <p:nvPr/>
        </p:nvSpPr>
        <p:spPr>
          <a:xfrm>
            <a:off x="9905759" y="448125"/>
            <a:ext cx="84974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2.</a:t>
            </a:r>
            <a:r>
              <a:rPr lang="ko-KR" altLang="en-US" sz="1000" dirty="0"/>
              <a:t>입찰단가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6A16E7-2EEE-54AB-8E37-3842491A7F42}"/>
              </a:ext>
            </a:extLst>
          </p:cNvPr>
          <p:cNvSpPr txBox="1"/>
          <p:nvPr/>
        </p:nvSpPr>
        <p:spPr>
          <a:xfrm>
            <a:off x="10873029" y="471013"/>
            <a:ext cx="97722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en-US" altLang="ko-KR" sz="1000"/>
              <a:t>.</a:t>
            </a:r>
            <a:r>
              <a:rPr lang="ko-KR" altLang="en-US" sz="1000" dirty="0" err="1"/>
              <a:t>입찰총금액</a:t>
            </a:r>
            <a:endParaRPr lang="ko-KR" altLang="en-US" sz="10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7DF2F8A-54E0-87F3-0E3A-825C246AD589}"/>
              </a:ext>
            </a:extLst>
          </p:cNvPr>
          <p:cNvCxnSpPr>
            <a:endCxn id="16" idx="2"/>
          </p:cNvCxnSpPr>
          <p:nvPr/>
        </p:nvCxnSpPr>
        <p:spPr>
          <a:xfrm flipH="1" flipV="1">
            <a:off x="9363362" y="671458"/>
            <a:ext cx="424873" cy="60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9CABA3E-9DEE-C4B9-B02B-1E79ECE9E0C8}"/>
              </a:ext>
            </a:extLst>
          </p:cNvPr>
          <p:cNvCxnSpPr>
            <a:endCxn id="25" idx="2"/>
          </p:cNvCxnSpPr>
          <p:nvPr/>
        </p:nvCxnSpPr>
        <p:spPr>
          <a:xfrm flipV="1">
            <a:off x="10289309" y="694346"/>
            <a:ext cx="41323" cy="58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A7FF2FC-E08E-7E27-2481-A0AFFAAE1CAE}"/>
              </a:ext>
            </a:extLst>
          </p:cNvPr>
          <p:cNvCxnSpPr/>
          <p:nvPr/>
        </p:nvCxnSpPr>
        <p:spPr>
          <a:xfrm flipV="1">
            <a:off x="10873029" y="671458"/>
            <a:ext cx="367626" cy="60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95143F-C7F7-B5B1-CF7A-0D071047EE83}"/>
              </a:ext>
            </a:extLst>
          </p:cNvPr>
          <p:cNvSpPr/>
          <p:nvPr/>
        </p:nvSpPr>
        <p:spPr>
          <a:xfrm>
            <a:off x="7850909" y="717234"/>
            <a:ext cx="535378" cy="160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76A20D-6C46-D528-BE30-687A8E4ED49E}"/>
              </a:ext>
            </a:extLst>
          </p:cNvPr>
          <p:cNvSpPr/>
          <p:nvPr/>
        </p:nvSpPr>
        <p:spPr>
          <a:xfrm>
            <a:off x="1353127" y="1430976"/>
            <a:ext cx="863600" cy="1946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3C51D2C-7D67-30DA-43A2-9D1C88843FFF}"/>
              </a:ext>
            </a:extLst>
          </p:cNvPr>
          <p:cNvCxnSpPr>
            <a:endCxn id="45" idx="1"/>
          </p:cNvCxnSpPr>
          <p:nvPr/>
        </p:nvCxnSpPr>
        <p:spPr>
          <a:xfrm flipV="1">
            <a:off x="2216727" y="797345"/>
            <a:ext cx="5634182" cy="72665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4296726-128D-4078-BC46-730435A08619}"/>
              </a:ext>
            </a:extLst>
          </p:cNvPr>
          <p:cNvCxnSpPr/>
          <p:nvPr/>
        </p:nvCxnSpPr>
        <p:spPr>
          <a:xfrm flipV="1">
            <a:off x="4858327" y="1160672"/>
            <a:ext cx="0" cy="52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D6A059C-20A0-620E-6AF4-4B97150E8A3C}"/>
              </a:ext>
            </a:extLst>
          </p:cNvPr>
          <p:cNvCxnSpPr/>
          <p:nvPr/>
        </p:nvCxnSpPr>
        <p:spPr>
          <a:xfrm>
            <a:off x="4904509" y="1884218"/>
            <a:ext cx="0" cy="63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7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C2959-C142-E20B-B58C-FFF2B1E16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44C6C16-8FC5-5CFB-BE52-E6173E09C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3" y="1442870"/>
            <a:ext cx="6624783" cy="3289023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EDF9E1B3-D598-E6DD-DB78-E3225D7D3761}"/>
              </a:ext>
            </a:extLst>
          </p:cNvPr>
          <p:cNvSpPr/>
          <p:nvPr/>
        </p:nvSpPr>
        <p:spPr>
          <a:xfrm>
            <a:off x="398296" y="1637226"/>
            <a:ext cx="6623650" cy="31126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EFEF2-D7C4-317B-3259-16BC4D289379}"/>
              </a:ext>
            </a:extLst>
          </p:cNvPr>
          <p:cNvSpPr txBox="1"/>
          <p:nvPr/>
        </p:nvSpPr>
        <p:spPr>
          <a:xfrm>
            <a:off x="221672" y="243728"/>
            <a:ext cx="67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시각화 작업</a:t>
            </a:r>
            <a:r>
              <a:rPr lang="en-US" altLang="ko-KR" dirty="0"/>
              <a:t>_</a:t>
            </a:r>
            <a:r>
              <a:rPr lang="en-US" altLang="ko-KR" dirty="0" err="1"/>
              <a:t>school.vercel.app</a:t>
            </a:r>
            <a:r>
              <a:rPr lang="en-US" altLang="ko-KR" dirty="0"/>
              <a:t> -&gt; index</a:t>
            </a:r>
            <a:r>
              <a:rPr lang="ko-KR" altLang="en-US" dirty="0"/>
              <a:t>작업 </a:t>
            </a:r>
            <a:r>
              <a:rPr lang="en-US" altLang="ko-KR" dirty="0"/>
              <a:t>(</a:t>
            </a:r>
            <a:r>
              <a:rPr lang="ko-KR" altLang="en-US" dirty="0"/>
              <a:t>전체 불러오기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AD25772-284F-C8C1-0898-9CA93ECDB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171" y="1190469"/>
            <a:ext cx="2771775" cy="3714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0A30F80-5D8A-FD75-14B6-07F58B780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3" y="5091766"/>
            <a:ext cx="4613988" cy="12132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467C1B4-15C9-0183-E5E8-A5ABAFD3D3CE}"/>
              </a:ext>
            </a:extLst>
          </p:cNvPr>
          <p:cNvSpPr txBox="1"/>
          <p:nvPr/>
        </p:nvSpPr>
        <p:spPr>
          <a:xfrm>
            <a:off x="4838124" y="2882359"/>
            <a:ext cx="490141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b. </a:t>
            </a:r>
            <a:r>
              <a:rPr lang="ko-KR" altLang="en-US" sz="1000" dirty="0" err="1"/>
              <a:t>파이어베이스에서</a:t>
            </a:r>
            <a:r>
              <a:rPr lang="ko-KR" altLang="en-US" sz="1000" dirty="0"/>
              <a:t> </a:t>
            </a:r>
            <a:r>
              <a:rPr lang="en-US" altLang="ko-KR" sz="1000" dirty="0"/>
              <a:t>2505</a:t>
            </a:r>
            <a:r>
              <a:rPr lang="ko-KR" altLang="en-US" sz="1000" dirty="0"/>
              <a:t>월 전체납품을 달력형태로 학교명</a:t>
            </a:r>
            <a:r>
              <a:rPr lang="en-US" altLang="ko-KR" sz="1000" dirty="0"/>
              <a:t>/</a:t>
            </a:r>
            <a:r>
              <a:rPr lang="ko-KR" altLang="en-US" sz="1000" dirty="0"/>
              <a:t>식품명</a:t>
            </a:r>
            <a:r>
              <a:rPr lang="en-US" altLang="ko-KR" sz="1000" dirty="0"/>
              <a:t>/</a:t>
            </a:r>
            <a:r>
              <a:rPr lang="ko-KR" altLang="en-US" sz="1000" dirty="0"/>
              <a:t>수량</a:t>
            </a:r>
            <a:r>
              <a:rPr lang="en-US" altLang="ko-KR" sz="1000" dirty="0"/>
              <a:t>/</a:t>
            </a:r>
            <a:r>
              <a:rPr lang="ko-KR" altLang="en-US" sz="1000" dirty="0"/>
              <a:t>출력버튼</a:t>
            </a:r>
            <a:endParaRPr lang="en-US" altLang="ko-KR" sz="1000" dirty="0"/>
          </a:p>
          <a:p>
            <a:r>
              <a:rPr lang="ko-KR" altLang="en-US" sz="1000" dirty="0"/>
              <a:t>형태로 뿌려준다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1DFB54-5A27-2D0F-2542-8C32A9C0D7DF}"/>
              </a:ext>
            </a:extLst>
          </p:cNvPr>
          <p:cNvSpPr/>
          <p:nvPr/>
        </p:nvSpPr>
        <p:spPr>
          <a:xfrm>
            <a:off x="4208320" y="1190469"/>
            <a:ext cx="1259608" cy="3776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4553B59-C697-415A-45E0-752FBBD31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4" t="3309" b="13584"/>
          <a:stretch/>
        </p:blipFill>
        <p:spPr>
          <a:xfrm>
            <a:off x="7433412" y="362732"/>
            <a:ext cx="3007878" cy="2464707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912A9B-94E7-6C76-F3B0-0C414629644E}"/>
              </a:ext>
            </a:extLst>
          </p:cNvPr>
          <p:cNvSpPr/>
          <p:nvPr/>
        </p:nvSpPr>
        <p:spPr>
          <a:xfrm>
            <a:off x="7444862" y="577740"/>
            <a:ext cx="566962" cy="4755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DF2238F-E9C7-86EA-F2A8-84FE7EE95629}"/>
              </a:ext>
            </a:extLst>
          </p:cNvPr>
          <p:cNvSpPr/>
          <p:nvPr/>
        </p:nvSpPr>
        <p:spPr>
          <a:xfrm>
            <a:off x="3050853" y="2515064"/>
            <a:ext cx="1317401" cy="1888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0CA4AF-486C-C5A5-96D6-8709C9363F80}"/>
              </a:ext>
            </a:extLst>
          </p:cNvPr>
          <p:cNvCxnSpPr/>
          <p:nvPr/>
        </p:nvCxnSpPr>
        <p:spPr>
          <a:xfrm flipH="1">
            <a:off x="5178713" y="850815"/>
            <a:ext cx="2370715" cy="43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2F976E4-560E-0564-0AFD-7798B6659ADB}"/>
              </a:ext>
            </a:extLst>
          </p:cNvPr>
          <p:cNvSpPr/>
          <p:nvPr/>
        </p:nvSpPr>
        <p:spPr>
          <a:xfrm>
            <a:off x="4838124" y="1288869"/>
            <a:ext cx="232062" cy="154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7317C6-BCBD-800C-F80F-F789DCC69C05}"/>
              </a:ext>
            </a:extLst>
          </p:cNvPr>
          <p:cNvSpPr txBox="1"/>
          <p:nvPr/>
        </p:nvSpPr>
        <p:spPr>
          <a:xfrm>
            <a:off x="5849525" y="736170"/>
            <a:ext cx="135133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a. 25</a:t>
            </a:r>
            <a:r>
              <a:rPr lang="ko-KR" altLang="en-US" sz="1000" dirty="0"/>
              <a:t>년</a:t>
            </a:r>
            <a:r>
              <a:rPr lang="en-US" altLang="ko-KR" sz="1000" dirty="0"/>
              <a:t>05</a:t>
            </a:r>
            <a:r>
              <a:rPr lang="ko-KR" altLang="en-US" sz="1000" dirty="0"/>
              <a:t>월 전체 불러와서 뿌리기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DACEEF0-293C-7B2B-0650-B640281A42BA}"/>
              </a:ext>
            </a:extLst>
          </p:cNvPr>
          <p:cNvCxnSpPr/>
          <p:nvPr/>
        </p:nvCxnSpPr>
        <p:spPr>
          <a:xfrm>
            <a:off x="5178713" y="1442870"/>
            <a:ext cx="534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CF8C73F-CAC3-1DFB-40B8-5B0CCF85EE48}"/>
              </a:ext>
            </a:extLst>
          </p:cNvPr>
          <p:cNvCxnSpPr/>
          <p:nvPr/>
        </p:nvCxnSpPr>
        <p:spPr>
          <a:xfrm>
            <a:off x="5843451" y="1411145"/>
            <a:ext cx="0" cy="23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1CEE49-CAD3-8891-67BD-D05238C4BF1E}"/>
              </a:ext>
            </a:extLst>
          </p:cNvPr>
          <p:cNvSpPr txBox="1"/>
          <p:nvPr/>
        </p:nvSpPr>
        <p:spPr>
          <a:xfrm>
            <a:off x="7056633" y="1869912"/>
            <a:ext cx="168326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b. </a:t>
            </a:r>
            <a:r>
              <a:rPr lang="ko-KR" altLang="en-US" sz="1000" dirty="0"/>
              <a:t>예</a:t>
            </a:r>
            <a:r>
              <a:rPr lang="en-US" altLang="ko-KR" sz="1000" dirty="0"/>
              <a:t>) 25.05.07</a:t>
            </a:r>
            <a:r>
              <a:rPr lang="ko-KR" altLang="en-US" sz="1000" dirty="0"/>
              <a:t>일</a:t>
            </a:r>
            <a:r>
              <a:rPr lang="en-US" altLang="ko-KR" sz="1000" dirty="0"/>
              <a:t>  </a:t>
            </a:r>
            <a:r>
              <a:rPr lang="ko-KR" altLang="en-US" sz="1000" dirty="0" err="1"/>
              <a:t>동항중</a:t>
            </a:r>
            <a:r>
              <a:rPr lang="ko-KR" altLang="en-US" sz="1000" dirty="0"/>
              <a:t> 돼지고기</a:t>
            </a:r>
            <a:r>
              <a:rPr lang="en-US" altLang="ko-KR" sz="1000" dirty="0"/>
              <a:t>/8kg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AD0AB6B-E645-8959-AE35-A26E596B2552}"/>
              </a:ext>
            </a:extLst>
          </p:cNvPr>
          <p:cNvSpPr/>
          <p:nvPr/>
        </p:nvSpPr>
        <p:spPr>
          <a:xfrm>
            <a:off x="8806693" y="2493333"/>
            <a:ext cx="566962" cy="137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0F80A41-7351-E2DB-4A3D-0FFC8C507C1F}"/>
              </a:ext>
            </a:extLst>
          </p:cNvPr>
          <p:cNvSpPr/>
          <p:nvPr/>
        </p:nvSpPr>
        <p:spPr>
          <a:xfrm>
            <a:off x="8802324" y="2703873"/>
            <a:ext cx="1102756" cy="137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1052E0-CB78-B51E-F14D-C16783380BC3}"/>
              </a:ext>
            </a:extLst>
          </p:cNvPr>
          <p:cNvSpPr/>
          <p:nvPr/>
        </p:nvSpPr>
        <p:spPr>
          <a:xfrm>
            <a:off x="8852974" y="1901292"/>
            <a:ext cx="566962" cy="137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11F0D432-64ED-15E4-B09B-9EAF4689FB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08" y="3161943"/>
            <a:ext cx="3988591" cy="3428032"/>
          </a:xfrm>
          <a:prstGeom prst="rect">
            <a:avLst/>
          </a:prstGeom>
        </p:spPr>
      </p:pic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38474FA-8887-5363-3F8F-3FD729563501}"/>
              </a:ext>
            </a:extLst>
          </p:cNvPr>
          <p:cNvCxnSpPr/>
          <p:nvPr/>
        </p:nvCxnSpPr>
        <p:spPr>
          <a:xfrm flipH="1">
            <a:off x="3875314" y="1969797"/>
            <a:ext cx="5062037" cy="59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EBB3A2D-40FB-21DE-2CB4-D87CC83ED944}"/>
              </a:ext>
            </a:extLst>
          </p:cNvPr>
          <p:cNvCxnSpPr/>
          <p:nvPr/>
        </p:nvCxnSpPr>
        <p:spPr>
          <a:xfrm flipH="1">
            <a:off x="3248297" y="2609468"/>
            <a:ext cx="5604677" cy="2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6C34351-CAF7-AA22-2E81-58DAB42EDB1B}"/>
              </a:ext>
            </a:extLst>
          </p:cNvPr>
          <p:cNvCxnSpPr>
            <a:stCxn id="57" idx="1"/>
          </p:cNvCxnSpPr>
          <p:nvPr/>
        </p:nvCxnSpPr>
        <p:spPr>
          <a:xfrm flipH="1" flipV="1">
            <a:off x="3538217" y="2609468"/>
            <a:ext cx="5264107" cy="16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95534B7-C01C-5F63-F7B0-03D79C94CF06}"/>
              </a:ext>
            </a:extLst>
          </p:cNvPr>
          <p:cNvCxnSpPr/>
          <p:nvPr/>
        </p:nvCxnSpPr>
        <p:spPr>
          <a:xfrm>
            <a:off x="4087786" y="2619309"/>
            <a:ext cx="3420389" cy="961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04670A1-27BE-99B5-C0C6-906083623C46}"/>
              </a:ext>
            </a:extLst>
          </p:cNvPr>
          <p:cNvSpPr/>
          <p:nvPr/>
        </p:nvSpPr>
        <p:spPr>
          <a:xfrm>
            <a:off x="8852974" y="1580232"/>
            <a:ext cx="566962" cy="13701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FD1FCB6-EB02-A726-79AC-3527E3210AE9}"/>
              </a:ext>
            </a:extLst>
          </p:cNvPr>
          <p:cNvSpPr/>
          <p:nvPr/>
        </p:nvSpPr>
        <p:spPr>
          <a:xfrm>
            <a:off x="7510399" y="3466517"/>
            <a:ext cx="4080709" cy="967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F36B0E0-5A00-36F9-833D-6DE97A025A0B}"/>
              </a:ext>
            </a:extLst>
          </p:cNvPr>
          <p:cNvCxnSpPr/>
          <p:nvPr/>
        </p:nvCxnSpPr>
        <p:spPr>
          <a:xfrm flipV="1">
            <a:off x="8852974" y="1637226"/>
            <a:ext cx="1823735" cy="214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4A69A02-9494-959A-805D-AD94A3432A61}"/>
              </a:ext>
            </a:extLst>
          </p:cNvPr>
          <p:cNvCxnSpPr/>
          <p:nvPr/>
        </p:nvCxnSpPr>
        <p:spPr>
          <a:xfrm flipH="1" flipV="1">
            <a:off x="10903131" y="1717243"/>
            <a:ext cx="104503" cy="206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81FF8A2-12A4-12AF-E3CC-0D16CBE0ED93}"/>
              </a:ext>
            </a:extLst>
          </p:cNvPr>
          <p:cNvSpPr txBox="1"/>
          <p:nvPr/>
        </p:nvSpPr>
        <p:spPr>
          <a:xfrm>
            <a:off x="10472768" y="1001004"/>
            <a:ext cx="1719232" cy="5539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d. </a:t>
            </a:r>
            <a:r>
              <a:rPr lang="ko-KR" altLang="en-US" sz="1000" dirty="0"/>
              <a:t>발주처</a:t>
            </a:r>
            <a:r>
              <a:rPr lang="en-US" altLang="ko-KR" sz="1000" dirty="0"/>
              <a:t>/</a:t>
            </a:r>
            <a:r>
              <a:rPr lang="ko-KR" altLang="en-US" sz="1000" dirty="0"/>
              <a:t>낙찰기업</a:t>
            </a:r>
            <a:br>
              <a:rPr lang="en-US" altLang="ko-KR" sz="1000" dirty="0"/>
            </a:br>
            <a:r>
              <a:rPr lang="ko-KR" altLang="en-US" sz="1000" dirty="0" err="1"/>
              <a:t>거래처입력값을</a:t>
            </a:r>
            <a:r>
              <a:rPr lang="ko-KR" altLang="en-US" sz="1000" dirty="0"/>
              <a:t> 받아</a:t>
            </a:r>
            <a:endParaRPr lang="en-US" altLang="ko-KR" sz="1000" dirty="0"/>
          </a:p>
          <a:p>
            <a:r>
              <a:rPr lang="ko-KR" altLang="en-US" sz="1000" dirty="0"/>
              <a:t>거래명세표에 뿌려준다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4EE7CA2-2A69-1FAB-31BA-C1AAB08CFDCB}"/>
              </a:ext>
            </a:extLst>
          </p:cNvPr>
          <p:cNvCxnSpPr/>
          <p:nvPr/>
        </p:nvCxnSpPr>
        <p:spPr>
          <a:xfrm flipH="1">
            <a:off x="7898267" y="1648737"/>
            <a:ext cx="1315402" cy="294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ADC6219-C64A-8228-81F8-42B86915CEC9}"/>
              </a:ext>
            </a:extLst>
          </p:cNvPr>
          <p:cNvCxnSpPr/>
          <p:nvPr/>
        </p:nvCxnSpPr>
        <p:spPr>
          <a:xfrm>
            <a:off x="9353702" y="1969797"/>
            <a:ext cx="411139" cy="261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F618D1-E05A-B7D9-BE3D-5F69FE7F6C98}"/>
              </a:ext>
            </a:extLst>
          </p:cNvPr>
          <p:cNvSpPr/>
          <p:nvPr/>
        </p:nvSpPr>
        <p:spPr>
          <a:xfrm>
            <a:off x="8849054" y="1790758"/>
            <a:ext cx="566962" cy="7830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45ACA08-22EB-C185-954C-2C1AAC6DE934}"/>
              </a:ext>
            </a:extLst>
          </p:cNvPr>
          <p:cNvCxnSpPr/>
          <p:nvPr/>
        </p:nvCxnSpPr>
        <p:spPr>
          <a:xfrm>
            <a:off x="9274629" y="1869912"/>
            <a:ext cx="984068" cy="272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4CBE2F5-FEC0-FC4B-4B61-FE5B2E4E20D8}"/>
              </a:ext>
            </a:extLst>
          </p:cNvPr>
          <p:cNvCxnSpPr/>
          <p:nvPr/>
        </p:nvCxnSpPr>
        <p:spPr>
          <a:xfrm>
            <a:off x="9283337" y="1717243"/>
            <a:ext cx="1532709" cy="28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508B80F-0B93-F6E2-D99A-B2D1BB024FED}"/>
              </a:ext>
            </a:extLst>
          </p:cNvPr>
          <p:cNvCxnSpPr/>
          <p:nvPr/>
        </p:nvCxnSpPr>
        <p:spPr>
          <a:xfrm flipH="1">
            <a:off x="8647611" y="2772379"/>
            <a:ext cx="505098" cy="182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그림 103">
            <a:extLst>
              <a:ext uri="{FF2B5EF4-FFF2-40B4-BE49-F238E27FC236}">
                <a16:creationId xmlns:a16="http://schemas.microsoft.com/office/drawing/2014/main" id="{13B28B56-F1C4-382A-0A9E-915E80C3DE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13" y="5187008"/>
            <a:ext cx="2139893" cy="961046"/>
          </a:xfrm>
          <a:prstGeom prst="rect">
            <a:avLst/>
          </a:prstGeom>
        </p:spPr>
      </p:pic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EC5682F-EA1B-AE63-37D9-9C6E51EBEBA4}"/>
              </a:ext>
            </a:extLst>
          </p:cNvPr>
          <p:cNvCxnSpPr/>
          <p:nvPr/>
        </p:nvCxnSpPr>
        <p:spPr>
          <a:xfrm>
            <a:off x="4580709" y="5451566"/>
            <a:ext cx="801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7B02436-F052-7017-2B1F-F77C1C349A39}"/>
              </a:ext>
            </a:extLst>
          </p:cNvPr>
          <p:cNvSpPr txBox="1"/>
          <p:nvPr/>
        </p:nvSpPr>
        <p:spPr>
          <a:xfrm>
            <a:off x="4581457" y="3602189"/>
            <a:ext cx="286844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c. </a:t>
            </a:r>
            <a:r>
              <a:rPr lang="ko-KR" altLang="en-US" sz="1000" dirty="0"/>
              <a:t>출력버튼을 누르면 거래명세표를 출력한다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EE824F8-CE06-D5D8-430A-0E50795B3524}"/>
              </a:ext>
            </a:extLst>
          </p:cNvPr>
          <p:cNvSpPr/>
          <p:nvPr/>
        </p:nvSpPr>
        <p:spPr>
          <a:xfrm>
            <a:off x="366765" y="5052396"/>
            <a:ext cx="4613988" cy="12526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D61BF57-1203-3660-B2C6-32AFCA47EDCC}"/>
              </a:ext>
            </a:extLst>
          </p:cNvPr>
          <p:cNvSpPr txBox="1"/>
          <p:nvPr/>
        </p:nvSpPr>
        <p:spPr>
          <a:xfrm>
            <a:off x="3704250" y="4802745"/>
            <a:ext cx="342038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e. </a:t>
            </a:r>
            <a:r>
              <a:rPr lang="ko-KR" altLang="en-US" sz="1000" dirty="0"/>
              <a:t>별도테이블로 낙찰기업</a:t>
            </a:r>
            <a:r>
              <a:rPr lang="en-US" altLang="ko-KR" sz="1000" dirty="0"/>
              <a:t>/</a:t>
            </a:r>
            <a:r>
              <a:rPr lang="ko-KR" altLang="en-US" sz="1000" dirty="0" err="1"/>
              <a:t>발주처등의</a:t>
            </a:r>
            <a:r>
              <a:rPr lang="ko-KR" altLang="en-US" sz="1000" dirty="0"/>
              <a:t> 정보를 불러온다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DD6894-7A16-9CA1-6E7F-783B040CE8D5}"/>
              </a:ext>
            </a:extLst>
          </p:cNvPr>
          <p:cNvSpPr txBox="1"/>
          <p:nvPr/>
        </p:nvSpPr>
        <p:spPr>
          <a:xfrm>
            <a:off x="3926141" y="5947380"/>
            <a:ext cx="342038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f. </a:t>
            </a:r>
            <a:r>
              <a:rPr lang="ko-KR" altLang="en-US" sz="1000" dirty="0"/>
              <a:t>발주서보기를 누르면 업로드한 엑셀파일을</a:t>
            </a:r>
            <a:br>
              <a:rPr lang="en-US" altLang="ko-KR" sz="1000" dirty="0"/>
            </a:br>
            <a:r>
              <a:rPr lang="ko-KR" altLang="en-US" sz="1000" dirty="0"/>
              <a:t>시트형태로 뿌려준다</a:t>
            </a:r>
          </a:p>
        </p:txBody>
      </p:sp>
    </p:spTree>
    <p:extLst>
      <p:ext uri="{BB962C8B-B14F-4D97-AF65-F5344CB8AC3E}">
        <p14:creationId xmlns:p14="http://schemas.microsoft.com/office/powerpoint/2010/main" val="147531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BD120-DB9C-A814-EC94-00B167837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C0ABB9-4F57-0C9C-0CFB-56314081A2CD}"/>
              </a:ext>
            </a:extLst>
          </p:cNvPr>
          <p:cNvSpPr txBox="1"/>
          <p:nvPr/>
        </p:nvSpPr>
        <p:spPr>
          <a:xfrm>
            <a:off x="221672" y="243728"/>
            <a:ext cx="67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시각화 작업</a:t>
            </a:r>
            <a:r>
              <a:rPr lang="en-US" altLang="ko-KR" dirty="0"/>
              <a:t>_</a:t>
            </a:r>
            <a:r>
              <a:rPr lang="en-US" altLang="ko-KR" dirty="0" err="1"/>
              <a:t>school.vercel.app</a:t>
            </a:r>
            <a:r>
              <a:rPr lang="en-US" altLang="ko-KR" dirty="0"/>
              <a:t> -&gt; index</a:t>
            </a:r>
            <a:r>
              <a:rPr lang="ko-KR" altLang="en-US" dirty="0"/>
              <a:t>작업 </a:t>
            </a:r>
            <a:r>
              <a:rPr lang="en-US" altLang="ko-KR" dirty="0"/>
              <a:t>(</a:t>
            </a:r>
            <a:r>
              <a:rPr lang="ko-KR" altLang="en-US" dirty="0"/>
              <a:t>전체 불러오기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181DF0-AAAE-0B16-347B-8E9457F58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48" y="815713"/>
            <a:ext cx="8247275" cy="57985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57C760-78DD-1416-C77F-D1283588B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7"/>
          <a:stretch/>
        </p:blipFill>
        <p:spPr>
          <a:xfrm>
            <a:off x="458015" y="1471749"/>
            <a:ext cx="2114550" cy="275013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CF11FB6-7E7D-F9C4-F92B-839CA0DD11A9}"/>
              </a:ext>
            </a:extLst>
          </p:cNvPr>
          <p:cNvSpPr/>
          <p:nvPr/>
        </p:nvSpPr>
        <p:spPr>
          <a:xfrm>
            <a:off x="2943497" y="1576251"/>
            <a:ext cx="287383" cy="269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CCF34B-3740-184B-52CD-FA50964BAA69}"/>
              </a:ext>
            </a:extLst>
          </p:cNvPr>
          <p:cNvCxnSpPr/>
          <p:nvPr/>
        </p:nvCxnSpPr>
        <p:spPr>
          <a:xfrm flipH="1">
            <a:off x="1375954" y="1750423"/>
            <a:ext cx="1663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3ED723-EB5F-ED44-D904-56F87D82CAF0}"/>
              </a:ext>
            </a:extLst>
          </p:cNvPr>
          <p:cNvSpPr txBox="1"/>
          <p:nvPr/>
        </p:nvSpPr>
        <p:spPr>
          <a:xfrm>
            <a:off x="2245554" y="1036847"/>
            <a:ext cx="168326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월별 선택기능 추가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1FAA06-D247-4C8D-68A9-F543D3A74147}"/>
              </a:ext>
            </a:extLst>
          </p:cNvPr>
          <p:cNvSpPr txBox="1"/>
          <p:nvPr/>
        </p:nvSpPr>
        <p:spPr>
          <a:xfrm>
            <a:off x="4488011" y="1036846"/>
            <a:ext cx="168326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낙찰기업별 검색 추가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7ACE660-B7DE-2C65-376B-0B3F92B040DF}"/>
              </a:ext>
            </a:extLst>
          </p:cNvPr>
          <p:cNvCxnSpPr/>
          <p:nvPr/>
        </p:nvCxnSpPr>
        <p:spPr>
          <a:xfrm>
            <a:off x="4876800" y="1159957"/>
            <a:ext cx="0" cy="55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A86C40-33C9-F088-88AB-853E1E4DB34D}"/>
              </a:ext>
            </a:extLst>
          </p:cNvPr>
          <p:cNvSpPr txBox="1"/>
          <p:nvPr/>
        </p:nvSpPr>
        <p:spPr>
          <a:xfrm>
            <a:off x="6693724" y="625229"/>
            <a:ext cx="2110642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7. </a:t>
            </a:r>
            <a:r>
              <a:rPr lang="ko-KR" altLang="en-US" sz="1000" dirty="0"/>
              <a:t>엑셀파일 다운로드 추가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2A7453A-8AAA-D14E-C723-8391BA586AD5}"/>
              </a:ext>
            </a:extLst>
          </p:cNvPr>
          <p:cNvCxnSpPr/>
          <p:nvPr/>
        </p:nvCxnSpPr>
        <p:spPr>
          <a:xfrm flipH="1">
            <a:off x="5939246" y="815713"/>
            <a:ext cx="896983" cy="89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52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52B7F-832A-9E32-F380-61F97CD1D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58E9DA-2190-7DB0-0259-902AF2898C08}"/>
              </a:ext>
            </a:extLst>
          </p:cNvPr>
          <p:cNvSpPr txBox="1"/>
          <p:nvPr/>
        </p:nvSpPr>
        <p:spPr>
          <a:xfrm>
            <a:off x="221672" y="243728"/>
            <a:ext cx="67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시각화 작업</a:t>
            </a:r>
            <a:r>
              <a:rPr lang="en-US" altLang="ko-KR" dirty="0"/>
              <a:t>_</a:t>
            </a:r>
            <a:r>
              <a:rPr lang="en-US" altLang="ko-KR" dirty="0" err="1"/>
              <a:t>school.vercel.app</a:t>
            </a:r>
            <a:r>
              <a:rPr lang="en-US" altLang="ko-KR" dirty="0"/>
              <a:t> -&gt; index</a:t>
            </a:r>
            <a:r>
              <a:rPr lang="ko-KR" altLang="en-US" dirty="0"/>
              <a:t>작업 </a:t>
            </a:r>
            <a:r>
              <a:rPr lang="en-US" altLang="ko-KR" dirty="0"/>
              <a:t>(</a:t>
            </a:r>
            <a:r>
              <a:rPr lang="ko-KR" altLang="en-US" dirty="0"/>
              <a:t>전체 불러오기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AEC7AB-01A5-7D0B-0093-353109DE2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9041" r="50715" b="10393"/>
          <a:stretch/>
        </p:blipFill>
        <p:spPr>
          <a:xfrm>
            <a:off x="2990394" y="613060"/>
            <a:ext cx="4487428" cy="582661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E5D6E1-0284-86E0-39AE-F3DF1CD377CA}"/>
              </a:ext>
            </a:extLst>
          </p:cNvPr>
          <p:cNvSpPr/>
          <p:nvPr/>
        </p:nvSpPr>
        <p:spPr>
          <a:xfrm>
            <a:off x="3059078" y="807736"/>
            <a:ext cx="4350060" cy="45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FDB66F-1F1F-B48C-E6FE-47F250B5B1FB}"/>
              </a:ext>
            </a:extLst>
          </p:cNvPr>
          <p:cNvSpPr txBox="1"/>
          <p:nvPr/>
        </p:nvSpPr>
        <p:spPr>
          <a:xfrm>
            <a:off x="178910" y="1498370"/>
            <a:ext cx="2110642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월별 </a:t>
            </a:r>
            <a:r>
              <a:rPr lang="en-US" altLang="ko-KR" sz="1000" dirty="0"/>
              <a:t>2025</a:t>
            </a:r>
            <a:r>
              <a:rPr lang="ko-KR" altLang="en-US" sz="1000" dirty="0"/>
              <a:t>년 </a:t>
            </a:r>
            <a:r>
              <a:rPr lang="en-US" altLang="ko-KR" sz="1000" dirty="0"/>
              <a:t>12</a:t>
            </a:r>
            <a:r>
              <a:rPr lang="ko-KR" altLang="en-US" sz="1000" dirty="0"/>
              <a:t>월까지 표기 후</a:t>
            </a:r>
            <a:br>
              <a:rPr lang="en-US" altLang="ko-KR" sz="1000" dirty="0"/>
            </a:br>
            <a:r>
              <a:rPr lang="ko-KR" altLang="en-US" sz="1000" dirty="0"/>
              <a:t>검색버튼 추가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61DCE-F078-B5AF-A01F-7DC0F2FE8B8D}"/>
              </a:ext>
            </a:extLst>
          </p:cNvPr>
          <p:cNvSpPr txBox="1"/>
          <p:nvPr/>
        </p:nvSpPr>
        <p:spPr>
          <a:xfrm>
            <a:off x="7907640" y="2166053"/>
            <a:ext cx="168326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낙찰기업별 검색 추가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20E7F-0C59-1472-A2C4-B8C360E9F859}"/>
              </a:ext>
            </a:extLst>
          </p:cNvPr>
          <p:cNvSpPr txBox="1"/>
          <p:nvPr/>
        </p:nvSpPr>
        <p:spPr>
          <a:xfrm>
            <a:off x="178910" y="912493"/>
            <a:ext cx="2110642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en-US" altLang="ko-KR" sz="1000" dirty="0" err="1"/>
              <a:t>ui</a:t>
            </a:r>
            <a:r>
              <a:rPr lang="ko-KR" altLang="en-US" sz="1000" dirty="0"/>
              <a:t> 우측형태와 똑같이 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CD513C8-A411-DF44-08DC-D94E8E429039}"/>
              </a:ext>
            </a:extLst>
          </p:cNvPr>
          <p:cNvCxnSpPr/>
          <p:nvPr/>
        </p:nvCxnSpPr>
        <p:spPr>
          <a:xfrm flipH="1">
            <a:off x="8856618" y="2981239"/>
            <a:ext cx="896983" cy="89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7C4763D-F4FD-6DFE-65FA-E5375B29E96C}"/>
              </a:ext>
            </a:extLst>
          </p:cNvPr>
          <p:cNvCxnSpPr/>
          <p:nvPr/>
        </p:nvCxnSpPr>
        <p:spPr>
          <a:xfrm flipH="1">
            <a:off x="2289552" y="1035603"/>
            <a:ext cx="700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D643C4A-8851-4D19-18A7-FEBCA24A5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8" y="2023287"/>
            <a:ext cx="1314450" cy="25146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4A3F45-16C7-D553-6AA6-1A123080994B}"/>
              </a:ext>
            </a:extLst>
          </p:cNvPr>
          <p:cNvCxnSpPr/>
          <p:nvPr/>
        </p:nvCxnSpPr>
        <p:spPr>
          <a:xfrm flipH="1">
            <a:off x="1593669" y="1035603"/>
            <a:ext cx="1759131" cy="165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65CDBD5-69DE-7EEF-3A42-C18E4969259E}"/>
              </a:ext>
            </a:extLst>
          </p:cNvPr>
          <p:cNvCxnSpPr/>
          <p:nvPr/>
        </p:nvCxnSpPr>
        <p:spPr>
          <a:xfrm flipH="1">
            <a:off x="2063931" y="1035603"/>
            <a:ext cx="1271452" cy="46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66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59CF6-F52A-265B-4C6A-9B45372C3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532733B-4370-9B3A-2A0C-A167C2F80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20377"/>
            <a:ext cx="10169236" cy="24304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11E0DC-B0F3-5B97-552D-4F118C3CC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22" y="2854131"/>
            <a:ext cx="5705186" cy="36598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1B19EA-D3C4-3595-0095-AC85400DF76A}"/>
              </a:ext>
            </a:extLst>
          </p:cNvPr>
          <p:cNvSpPr/>
          <p:nvPr/>
        </p:nvSpPr>
        <p:spPr>
          <a:xfrm>
            <a:off x="10030690" y="858982"/>
            <a:ext cx="544946" cy="17918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73E59F-32CA-560A-C05F-DA902FAA44A0}"/>
              </a:ext>
            </a:extLst>
          </p:cNvPr>
          <p:cNvSpPr/>
          <p:nvPr/>
        </p:nvSpPr>
        <p:spPr>
          <a:xfrm>
            <a:off x="10224656" y="3289441"/>
            <a:ext cx="397163" cy="2889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313C48-6296-0C41-6B9F-84561B49B524}"/>
              </a:ext>
            </a:extLst>
          </p:cNvPr>
          <p:cNvSpPr/>
          <p:nvPr/>
        </p:nvSpPr>
        <p:spPr>
          <a:xfrm>
            <a:off x="10658765" y="3289441"/>
            <a:ext cx="471054" cy="2889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5622D57-151B-F649-B0D8-F83EC7C497DD}"/>
              </a:ext>
            </a:extLst>
          </p:cNvPr>
          <p:cNvCxnSpPr/>
          <p:nvPr/>
        </p:nvCxnSpPr>
        <p:spPr>
          <a:xfrm>
            <a:off x="10224656" y="1052945"/>
            <a:ext cx="203199" cy="2512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B68B79-A988-CC4E-6C6A-18B39573D5C8}"/>
              </a:ext>
            </a:extLst>
          </p:cNvPr>
          <p:cNvSpPr txBox="1"/>
          <p:nvPr/>
        </p:nvSpPr>
        <p:spPr>
          <a:xfrm>
            <a:off x="8054109" y="2702455"/>
            <a:ext cx="227214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발주서 </a:t>
            </a:r>
            <a:r>
              <a:rPr lang="en-US" altLang="ko-KR" sz="1000" dirty="0"/>
              <a:t>: </a:t>
            </a:r>
            <a:r>
              <a:rPr lang="ko-KR" altLang="en-US" sz="1000" dirty="0"/>
              <a:t>총량 </a:t>
            </a:r>
            <a:r>
              <a:rPr lang="en-US" altLang="ko-KR" sz="1000" dirty="0"/>
              <a:t>= </a:t>
            </a:r>
            <a:r>
              <a:rPr lang="ko-KR" altLang="en-US" sz="1000" dirty="0"/>
              <a:t>계약단가 </a:t>
            </a:r>
            <a:r>
              <a:rPr lang="en-US" altLang="ko-KR" sz="1000" dirty="0"/>
              <a:t>: </a:t>
            </a:r>
            <a:r>
              <a:rPr lang="ko-KR" altLang="en-US" sz="1000" dirty="0"/>
              <a:t>입찰수량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BA4BE4-2CD0-4BDF-7E9A-5A0F65E12B60}"/>
              </a:ext>
            </a:extLst>
          </p:cNvPr>
          <p:cNvSpPr txBox="1"/>
          <p:nvPr/>
        </p:nvSpPr>
        <p:spPr>
          <a:xfrm>
            <a:off x="9919854" y="481235"/>
            <a:ext cx="227214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② </a:t>
            </a:r>
            <a:r>
              <a:rPr lang="ko-KR" altLang="en-US" sz="1000" dirty="0" err="1"/>
              <a:t>총량헤더</a:t>
            </a:r>
            <a:r>
              <a:rPr lang="ko-KR" altLang="en-US" sz="1000" dirty="0"/>
              <a:t> 다음에 열에 ②입찰단가 열을 만들고 밑에 넣으면 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CBA9E9-0C88-E9EF-588A-7878D2AC2F1B}"/>
              </a:ext>
            </a:extLst>
          </p:cNvPr>
          <p:cNvSpPr/>
          <p:nvPr/>
        </p:nvSpPr>
        <p:spPr>
          <a:xfrm>
            <a:off x="10631056" y="881345"/>
            <a:ext cx="544946" cy="17918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A8255E-61E2-6822-534E-B3DAA13C2555}"/>
              </a:ext>
            </a:extLst>
          </p:cNvPr>
          <p:cNvSpPr txBox="1"/>
          <p:nvPr/>
        </p:nvSpPr>
        <p:spPr>
          <a:xfrm>
            <a:off x="10557165" y="897207"/>
            <a:ext cx="127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입찰단가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569695-2A45-7513-1C1E-D1E6ABF82629}"/>
              </a:ext>
            </a:extLst>
          </p:cNvPr>
          <p:cNvSpPr txBox="1"/>
          <p:nvPr/>
        </p:nvSpPr>
        <p:spPr>
          <a:xfrm>
            <a:off x="10575636" y="1051160"/>
            <a:ext cx="1270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10,100</a:t>
            </a:r>
          </a:p>
          <a:p>
            <a:r>
              <a:rPr lang="en-US" altLang="ko-KR" sz="900" dirty="0"/>
              <a:t>10,000</a:t>
            </a:r>
          </a:p>
          <a:p>
            <a:r>
              <a:rPr lang="en-US" altLang="ko-KR" sz="900" dirty="0"/>
              <a:t>11,000</a:t>
            </a:r>
          </a:p>
          <a:p>
            <a:r>
              <a:rPr lang="en-US" altLang="ko-KR" sz="900" dirty="0"/>
              <a:t>11,000</a:t>
            </a:r>
          </a:p>
          <a:p>
            <a:r>
              <a:rPr lang="en-US" altLang="ko-KR" sz="900" dirty="0"/>
              <a:t>11,000</a:t>
            </a:r>
          </a:p>
          <a:p>
            <a:r>
              <a:rPr lang="en-US" altLang="ko-KR" sz="900" dirty="0"/>
              <a:t>8,650</a:t>
            </a:r>
          </a:p>
          <a:p>
            <a:endParaRPr lang="en-US" altLang="ko-KR" sz="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773FA40-C0E8-5E0A-CCBA-0C6C25B340C6}"/>
              </a:ext>
            </a:extLst>
          </p:cNvPr>
          <p:cNvCxnSpPr/>
          <p:nvPr/>
        </p:nvCxnSpPr>
        <p:spPr>
          <a:xfrm flipV="1">
            <a:off x="10894292" y="1847273"/>
            <a:ext cx="0" cy="186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30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52275-7209-D447-AA09-E85F58CFC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CE9DED83-373F-2E99-AEE8-5F0800634912}"/>
              </a:ext>
            </a:extLst>
          </p:cNvPr>
          <p:cNvSpPr txBox="1"/>
          <p:nvPr/>
        </p:nvSpPr>
        <p:spPr>
          <a:xfrm>
            <a:off x="618685" y="1416308"/>
            <a:ext cx="252168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낙찰업체별 </a:t>
            </a:r>
            <a:r>
              <a:rPr lang="en-US" altLang="ko-KR" sz="1000" dirty="0"/>
              <a:t>– </a:t>
            </a:r>
            <a:r>
              <a:rPr lang="ko-KR" altLang="en-US" sz="1000" dirty="0"/>
              <a:t>현재는</a:t>
            </a:r>
            <a:br>
              <a:rPr lang="en-US" altLang="ko-KR" sz="1000" dirty="0"/>
            </a:br>
            <a:r>
              <a:rPr lang="ko-KR" altLang="en-US" sz="1000" dirty="0" err="1"/>
              <a:t>이가에프엔비와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에스에이치유통</a:t>
            </a:r>
            <a:r>
              <a:rPr lang="ko-KR" altLang="en-US" sz="1000" dirty="0"/>
              <a:t> </a:t>
            </a:r>
            <a:r>
              <a:rPr lang="en-US" altLang="ko-KR" sz="1000" dirty="0"/>
              <a:t>2</a:t>
            </a:r>
            <a:r>
              <a:rPr lang="ko-KR" altLang="en-US" sz="1000" dirty="0"/>
              <a:t>군데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699F06-82C0-E439-1CF0-C1E26DAE42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327" y="946460"/>
            <a:ext cx="6299352" cy="49650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9916F32-CEA5-1A80-4A5F-AECD6D553610}"/>
              </a:ext>
            </a:extLst>
          </p:cNvPr>
          <p:cNvSpPr/>
          <p:nvPr/>
        </p:nvSpPr>
        <p:spPr>
          <a:xfrm>
            <a:off x="4378037" y="1216252"/>
            <a:ext cx="886691" cy="4001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C7CF07B-6B3E-C055-2AB8-83B41609F0BB}"/>
              </a:ext>
            </a:extLst>
          </p:cNvPr>
          <p:cNvCxnSpPr/>
          <p:nvPr/>
        </p:nvCxnSpPr>
        <p:spPr>
          <a:xfrm flipH="1">
            <a:off x="2909455" y="1416307"/>
            <a:ext cx="1468582" cy="70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681F41-8B3F-F07C-4A8D-CE4F97B638A3}"/>
              </a:ext>
            </a:extLst>
          </p:cNvPr>
          <p:cNvSpPr/>
          <p:nvPr/>
        </p:nvSpPr>
        <p:spPr>
          <a:xfrm>
            <a:off x="7061201" y="4878471"/>
            <a:ext cx="1112981" cy="4001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39469-BA3C-0264-E276-8859B3DC46C4}"/>
              </a:ext>
            </a:extLst>
          </p:cNvPr>
          <p:cNvSpPr txBox="1"/>
          <p:nvPr/>
        </p:nvSpPr>
        <p:spPr>
          <a:xfrm>
            <a:off x="8973127" y="5178554"/>
            <a:ext cx="2521680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낙찰업체 </a:t>
            </a:r>
            <a:r>
              <a:rPr lang="en-US" altLang="ko-KR" sz="1000" dirty="0"/>
              <a:t>– </a:t>
            </a:r>
            <a:r>
              <a:rPr lang="ko-KR" altLang="en-US" sz="1000" dirty="0" err="1"/>
              <a:t>에스에이치유통</a:t>
            </a:r>
            <a:br>
              <a:rPr lang="en-US" altLang="ko-KR" sz="1000" dirty="0"/>
            </a:br>
            <a:r>
              <a:rPr lang="ko-KR" altLang="en-US" sz="1000" dirty="0"/>
              <a:t>전체 파란색으로 구분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642C22C-A86F-91CD-25C4-B8CE5CD75F2A}"/>
              </a:ext>
            </a:extLst>
          </p:cNvPr>
          <p:cNvCxnSpPr/>
          <p:nvPr/>
        </p:nvCxnSpPr>
        <p:spPr>
          <a:xfrm>
            <a:off x="7989455" y="5078526"/>
            <a:ext cx="886690" cy="20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910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3446</TotalTime>
  <Words>266</Words>
  <Application>Microsoft Office PowerPoint</Application>
  <PresentationFormat>와이드스크린</PresentationFormat>
  <Paragraphs>45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준호 이</dc:creator>
  <cp:lastModifiedBy>준호 이</cp:lastModifiedBy>
  <cp:revision>4</cp:revision>
  <dcterms:created xsi:type="dcterms:W3CDTF">2025-05-15T05:09:31Z</dcterms:created>
  <dcterms:modified xsi:type="dcterms:W3CDTF">2025-05-30T06:52:26Z</dcterms:modified>
</cp:coreProperties>
</file>