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73C8D-1B4C-A44F-6B8D-D47690CA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E6A158-D3D8-3578-7D9D-D9B44883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5F453-7795-31CA-C326-67AFA3E6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BC696-39A7-E89C-7545-E4F3F8F0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132B7-E9F7-EC02-60D0-1910ECBF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5EE1-CA7F-41FD-17B6-F4B2B9C0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CD9C54-0235-41D8-C9D3-DA82B4AB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822F5-BAF5-4BDD-CCA7-3A276D7D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ABA-3404-B137-A96E-8086050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613-C52D-D7FD-3F5E-5012DE49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6B80D5-7D61-AE25-461A-BBACD8124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34D6D-9A58-0323-8B27-C05BF48DD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9E8CD-CFC3-FBFC-D6E5-A9F2E26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2F8B4-FE2E-492C-409E-DD14F20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230F8-C930-6EC7-40A8-C34E9698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D058-20DA-F219-2499-8AEA152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AB67D-8605-1D8C-465C-1EEBEE42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1C086-0BAB-2C77-5F07-4B4362D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4A780-9BC7-9992-F3AB-1C2C5FDF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6ED18-C5A0-5BBF-C1DC-705E123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91A86-5635-6DB2-06A0-15F2192C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F2585-E856-7F13-859B-B0227C4D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065E2-A3CF-DA9C-938A-23C11A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A31B6-B8CE-0A85-44C5-6D261AD8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62E32-80EC-43BE-52CA-6824DADA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0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62583-6867-0AE3-9D20-D001463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49613-7E4B-2988-B7B9-268221A37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B0ACF-29FE-A5C1-05F4-E92AD5BB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612C0-2CF5-480A-5550-7D7F66AD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17F35-D77C-786D-4BE9-F7C37A45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F40C-8852-2CA0-7917-5D654441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B5179-E3E0-B9AC-378C-5CFD8728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E243D-5499-C600-F1F3-685F0755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DC676-E803-AB1C-134D-1AFDDA0E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E25EE-38D0-CCF0-E20B-B3B51A008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218FB9-98D3-2996-2CF7-317EEC3D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3F5A9D-9B0D-DDB2-C5BF-12F63971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0951C-BC6A-EEAF-9C19-CAEE70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90EE4-1E3D-E490-50ED-B2FA56AC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3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2C383-2C21-4CE0-19B9-F35C74A1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AF23FB-2CCB-4E76-CE0C-8ED1972B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55B855-FD20-E118-D17C-1466AFC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75569-4847-30CB-7BF9-E9F32569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DD5F91-93B5-7FF0-6D66-80B6286B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00DCE-01C7-AC79-F868-F08582D3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AE8B6-D007-6F21-501C-C554FCDD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2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A8B54-5556-A072-4648-FDE4EE25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AA218-A9BB-163B-4535-5FD21821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361D9-5F69-CE62-FF7A-482CCF89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DC682-69C1-F9FA-EE14-CE4BC9EE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30D86-8492-32DA-8767-08DDACA2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99287-4C4A-D547-AC82-F6A833CD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A9CFF-336E-4A08-A2DD-F892814C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A6A540-E2F9-FFC8-7249-F152FB7A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CE544-0D35-F4F2-4A11-55CD6C1E0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9391D-01BA-E0B8-562E-4AC6BE11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13268-D0C0-32DF-F178-3C8905FC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492C-C0AE-B6DA-1FBA-DD81EC37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5476E3-FBEC-11C5-CEB4-89AEFCF1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6C342-484B-1BB4-9D45-C1C4E6B5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C12AB-AE6C-B137-2BBD-6A0BC855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FE29B-93A1-40D1-A604-D00555902BE4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07464-515E-8CAA-8CE4-7BE34D516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6A62D-0307-F537-F8F5-A66F82601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Detection Tool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91" y="365125"/>
            <a:ext cx="1054531" cy="271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246" y="5235191"/>
            <a:ext cx="1153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Joonho</a:t>
            </a:r>
            <a:r>
              <a:rPr lang="en-US" altLang="ko-KR" dirty="0" smtClean="0"/>
              <a:t> Park</a:t>
            </a:r>
          </a:p>
          <a:p>
            <a:pPr algn="r"/>
            <a:r>
              <a:rPr lang="en-US" altLang="ko-KR" dirty="0" smtClean="0"/>
              <a:t>2025-09-01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8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Methodology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325562"/>
            <a:ext cx="12191999" cy="531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4985" y="84190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84293" y="1390452"/>
            <a:ext cx="1587745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ReadFile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005584" y="1370735"/>
            <a:ext cx="1587745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ReadFile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005583" y="5676022"/>
            <a:ext cx="1587745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1595" y="5676022"/>
            <a:ext cx="1587744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Current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9" idx="4"/>
            <a:endCxn id="22" idx="0"/>
          </p:cNvCxnSpPr>
          <p:nvPr/>
        </p:nvCxnSpPr>
        <p:spPr>
          <a:xfrm>
            <a:off x="1178166" y="2291500"/>
            <a:ext cx="7301" cy="338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4"/>
            <a:endCxn id="21" idx="0"/>
          </p:cNvCxnSpPr>
          <p:nvPr/>
        </p:nvCxnSpPr>
        <p:spPr>
          <a:xfrm flipH="1">
            <a:off x="10799456" y="2271783"/>
            <a:ext cx="1" cy="3404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7726" y="2384257"/>
            <a:ext cx="45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정규식 이용 </a:t>
            </a:r>
            <a:r>
              <a:rPr lang="en-US" altLang="ko-KR" dirty="0" smtClean="0"/>
              <a:t>Read Line Receive.log (Soap)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23144" y="5676022"/>
            <a:ext cx="4792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정규식 이용 </a:t>
            </a:r>
            <a:r>
              <a:rPr lang="en-US" altLang="ko-KR" dirty="0" smtClean="0"/>
              <a:t>Read Line Send.log (Consumer)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" y="2877964"/>
            <a:ext cx="8116433" cy="122889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96" y="4256587"/>
            <a:ext cx="549669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61" y="2857622"/>
            <a:ext cx="4353533" cy="1799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Methodology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886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Receive.log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37820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end.log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209" y="3202910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97143" y="3343587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969666" y="1899137"/>
            <a:ext cx="0" cy="130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10515600" y="1899137"/>
            <a:ext cx="0" cy="1444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743" y="236635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41689" y="2344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6684" y="1325562"/>
            <a:ext cx="5627077" cy="531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4985" y="84190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797793" y="1353289"/>
            <a:ext cx="1587745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802403" y="1321976"/>
            <a:ext cx="1587744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Current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02403" y="5574852"/>
            <a:ext cx="1587744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Previous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97793" y="5588640"/>
            <a:ext cx="1587744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Previous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22" idx="4"/>
            <a:endCxn id="40" idx="0"/>
          </p:cNvCxnSpPr>
          <p:nvPr/>
        </p:nvCxnSpPr>
        <p:spPr>
          <a:xfrm>
            <a:off x="3596275" y="2223024"/>
            <a:ext cx="0" cy="3351828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1" idx="4"/>
            <a:endCxn id="41" idx="0"/>
          </p:cNvCxnSpPr>
          <p:nvPr/>
        </p:nvCxnSpPr>
        <p:spPr>
          <a:xfrm flipH="1">
            <a:off x="7591665" y="2254337"/>
            <a:ext cx="1" cy="333430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12105" y="162194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역전 비교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11763" y="247250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누락 비교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961683" y="462905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지연 비교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36909" y="1987887"/>
            <a:ext cx="2502039" cy="400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역전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</a:rPr>
              <a:t>PreTri</a:t>
            </a:r>
            <a:r>
              <a:rPr lang="en-US" altLang="ko-KR" dirty="0" smtClean="0">
                <a:solidFill>
                  <a:schemeClr val="tx1"/>
                </a:solidFill>
              </a:rPr>
              <a:t> &gt;= </a:t>
            </a:r>
            <a:r>
              <a:rPr lang="en-US" altLang="ko-KR" dirty="0" err="1" smtClean="0">
                <a:solidFill>
                  <a:schemeClr val="tx1"/>
                </a:solidFill>
              </a:rPr>
              <a:t>CurTri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2796684" y="4939345"/>
                <a:ext cx="5627077" cy="5970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지연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 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CurTime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PreTime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(Interval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Tolarnace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84" y="4939345"/>
                <a:ext cx="5627077" cy="597066"/>
              </a:xfrm>
              <a:prstGeom prst="rect">
                <a:avLst/>
              </a:prstGeom>
              <a:blipFill>
                <a:blip r:embed="rId3"/>
                <a:stretch>
                  <a:fillRect l="-1404" r="-1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5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Methodology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886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Receive.log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37820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end.log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209" y="3202910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97143" y="3343587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969666" y="1899137"/>
            <a:ext cx="0" cy="130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10515600" y="1899137"/>
            <a:ext cx="0" cy="1444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743" y="236635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41689" y="2344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6684" y="1325562"/>
            <a:ext cx="5627077" cy="531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4985" y="84190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2093" y="1427683"/>
            <a:ext cx="41171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에러 </a:t>
            </a:r>
            <a:r>
              <a:rPr lang="en-US" altLang="ko-KR" dirty="0" smtClean="0"/>
              <a:t>Category ReportData 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r>
              <a:rPr lang="en-US" altLang="ko-KR" dirty="0" smtClean="0"/>
              <a:t>Soap</a:t>
            </a:r>
            <a:r>
              <a:rPr lang="ko-KR" altLang="en-US" dirty="0" smtClean="0"/>
              <a:t>역전 </a:t>
            </a:r>
            <a:r>
              <a:rPr lang="en-US" altLang="ko-KR" dirty="0" smtClean="0"/>
              <a:t>Dictionary</a:t>
            </a:r>
          </a:p>
          <a:p>
            <a:r>
              <a:rPr lang="en-US" altLang="ko-KR" dirty="0" smtClean="0"/>
              <a:t>Soap</a:t>
            </a:r>
            <a:r>
              <a:rPr lang="ko-KR" altLang="en-US" dirty="0" smtClean="0"/>
              <a:t>누락 </a:t>
            </a:r>
            <a:r>
              <a:rPr lang="en-US" altLang="ko-KR" dirty="0" smtClean="0"/>
              <a:t>Dictionary</a:t>
            </a:r>
          </a:p>
          <a:p>
            <a:r>
              <a:rPr lang="en-US" altLang="ko-KR" dirty="0" smtClean="0"/>
              <a:t>Soap</a:t>
            </a:r>
            <a:r>
              <a:rPr lang="ko-KR" altLang="en-US" dirty="0" smtClean="0"/>
              <a:t>지연 </a:t>
            </a:r>
            <a:r>
              <a:rPr lang="en-US" altLang="ko-KR" dirty="0" smtClean="0"/>
              <a:t>Dictionary</a:t>
            </a:r>
          </a:p>
          <a:p>
            <a:endParaRPr lang="en-US" altLang="ko-KR" dirty="0"/>
          </a:p>
          <a:p>
            <a:r>
              <a:rPr lang="en-US" altLang="ko-KR" dirty="0" smtClean="0"/>
              <a:t>Consumer</a:t>
            </a:r>
            <a:r>
              <a:rPr lang="ko-KR" altLang="en-US" dirty="0" smtClean="0"/>
              <a:t>역전 </a:t>
            </a:r>
            <a:r>
              <a:rPr lang="en-US" altLang="ko-KR" dirty="0" smtClean="0"/>
              <a:t>Dictionary</a:t>
            </a:r>
          </a:p>
          <a:p>
            <a:r>
              <a:rPr lang="en-US" altLang="ko-KR" dirty="0" smtClean="0"/>
              <a:t>Consumer</a:t>
            </a:r>
            <a:r>
              <a:rPr lang="ko-KR" altLang="en-US" dirty="0" smtClean="0"/>
              <a:t>누락 </a:t>
            </a:r>
            <a:r>
              <a:rPr lang="en-US" altLang="ko-KR" dirty="0"/>
              <a:t>Dictionary</a:t>
            </a:r>
          </a:p>
          <a:p>
            <a:r>
              <a:rPr lang="en-US" altLang="ko-KR" dirty="0" smtClean="0"/>
              <a:t>Consumer</a:t>
            </a:r>
            <a:r>
              <a:rPr lang="ko-KR" altLang="en-US" dirty="0" smtClean="0"/>
              <a:t>지연 </a:t>
            </a:r>
            <a:r>
              <a:rPr lang="en-US" altLang="ko-KR" dirty="0"/>
              <a:t>Dictionary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</a:t>
            </a:r>
            <a:r>
              <a:rPr lang="en-US" altLang="ko-KR" dirty="0"/>
              <a:t> </a:t>
            </a:r>
            <a:r>
              <a:rPr lang="ko-KR" altLang="en-US" dirty="0" smtClean="0"/>
              <a:t>에러 </a:t>
            </a:r>
            <a:r>
              <a:rPr lang="en-US" altLang="ko-KR" dirty="0" smtClean="0"/>
              <a:t>Category </a:t>
            </a:r>
            <a:r>
              <a:rPr lang="ko-KR" altLang="en-US" dirty="0" smtClean="0"/>
              <a:t>끼리 비교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Soap </a:t>
            </a:r>
            <a:r>
              <a:rPr lang="ko-KR" altLang="en-US" dirty="0" smtClean="0"/>
              <a:t>역전 </a:t>
            </a:r>
            <a:r>
              <a:rPr lang="en-US" altLang="ko-KR" dirty="0" smtClean="0"/>
              <a:t>&lt;&gt; Consumer </a:t>
            </a:r>
            <a:r>
              <a:rPr lang="ko-KR" altLang="en-US" dirty="0" smtClean="0"/>
              <a:t>역전</a:t>
            </a:r>
            <a:endParaRPr lang="en-US" altLang="ko-KR" dirty="0" smtClean="0"/>
          </a:p>
          <a:p>
            <a:r>
              <a:rPr lang="en-US" altLang="ko-KR" dirty="0" smtClean="0"/>
              <a:t>Soap </a:t>
            </a:r>
            <a:r>
              <a:rPr lang="ko-KR" altLang="en-US" dirty="0" smtClean="0"/>
              <a:t>누락 </a:t>
            </a:r>
            <a:r>
              <a:rPr lang="en-US" altLang="ko-KR" dirty="0" smtClean="0"/>
              <a:t>&lt;&gt; Consumer </a:t>
            </a:r>
            <a:r>
              <a:rPr lang="ko-KR" altLang="en-US" dirty="0" smtClean="0"/>
              <a:t>누락</a:t>
            </a:r>
            <a:endParaRPr lang="en-US" altLang="ko-KR" dirty="0" smtClean="0"/>
          </a:p>
          <a:p>
            <a:r>
              <a:rPr lang="ko-KR" altLang="en-US" dirty="0" smtClean="0"/>
              <a:t>지연은 서로 비교하지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1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Methodology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886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Receive.log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37820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end.log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209" y="3202910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97143" y="3343587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969666" y="1899137"/>
            <a:ext cx="0" cy="130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10515600" y="1899137"/>
            <a:ext cx="0" cy="1444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743" y="236635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41689" y="2344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6684" y="1325562"/>
            <a:ext cx="5627077" cy="531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4985" y="84190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2093" y="1427683"/>
            <a:ext cx="5611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1 Soap </a:t>
            </a:r>
            <a:r>
              <a:rPr lang="ko-KR" altLang="en-US" dirty="0" smtClean="0"/>
              <a:t>역전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정상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rgbClr val="FF0000"/>
                </a:solidFill>
              </a:rPr>
              <a:t>Consumer </a:t>
            </a:r>
            <a:r>
              <a:rPr lang="ko-KR" altLang="en-US" dirty="0" smtClean="0">
                <a:solidFill>
                  <a:srgbClr val="FF0000"/>
                </a:solidFill>
              </a:rPr>
              <a:t>역전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 Consumer </a:t>
            </a:r>
            <a:r>
              <a:rPr lang="ko-KR" altLang="en-US" dirty="0" smtClean="0"/>
              <a:t>는 들어온 데이터의 순서를 보장해야 하는데 역전되어 들어온 데이터의 순서를 다시 역전한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로 판단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Case 2 Soap </a:t>
            </a:r>
            <a:r>
              <a:rPr lang="ko-KR" altLang="en-US" dirty="0" smtClean="0"/>
              <a:t>역전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역전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장비 역전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Case 3 Soap </a:t>
            </a:r>
            <a:r>
              <a:rPr lang="ko-KR" altLang="en-US" dirty="0" smtClean="0"/>
              <a:t>정상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역전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Consumer </a:t>
            </a:r>
            <a:r>
              <a:rPr lang="ko-KR" altLang="en-US" dirty="0" smtClean="0">
                <a:solidFill>
                  <a:srgbClr val="FF0000"/>
                </a:solidFill>
              </a:rPr>
              <a:t>역전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Methodology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886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Receive.log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37820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end.log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209" y="3202910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97143" y="3343587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969666" y="1899137"/>
            <a:ext cx="0" cy="130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10515600" y="1899137"/>
            <a:ext cx="0" cy="1444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743" y="236635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41689" y="2344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6684" y="1325562"/>
            <a:ext cx="5627077" cy="531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4985" y="84190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2093" y="1427683"/>
            <a:ext cx="5611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1 Soap </a:t>
            </a:r>
            <a:r>
              <a:rPr lang="ko-KR" altLang="en-US" dirty="0" smtClean="0"/>
              <a:t>누락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정상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장비 누락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Case 2 Soap </a:t>
            </a:r>
            <a:r>
              <a:rPr lang="ko-KR" altLang="en-US" dirty="0" smtClean="0"/>
              <a:t>누락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누락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장비 누락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Case 3 Soap </a:t>
            </a:r>
            <a:r>
              <a:rPr lang="ko-KR" altLang="en-US" dirty="0" smtClean="0"/>
              <a:t>정상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누락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Consumer </a:t>
            </a:r>
            <a:r>
              <a:rPr lang="ko-KR" altLang="en-US" dirty="0" smtClean="0">
                <a:solidFill>
                  <a:srgbClr val="FF0000"/>
                </a:solidFill>
              </a:rPr>
              <a:t>누락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Methodology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886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Receive.log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37820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end.log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209" y="3202910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97143" y="3343587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969666" y="1899137"/>
            <a:ext cx="0" cy="130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10515600" y="1899137"/>
            <a:ext cx="0" cy="1444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743" y="236635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41689" y="2344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6684" y="1325562"/>
            <a:ext cx="5627077" cy="531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4985" y="84190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2093" y="1427683"/>
            <a:ext cx="561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 Category </a:t>
            </a:r>
            <a:r>
              <a:rPr lang="ko-KR" altLang="en-US" dirty="0" smtClean="0"/>
              <a:t>에 맞게 데이터 저장 후</a:t>
            </a:r>
            <a:endParaRPr lang="en-US" altLang="ko-KR" dirty="0" smtClean="0"/>
          </a:p>
          <a:p>
            <a:r>
              <a:rPr lang="en-US" altLang="ko-KR" dirty="0" smtClean="0"/>
              <a:t>Result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Summary </a:t>
            </a:r>
            <a:r>
              <a:rPr lang="ko-KR" altLang="en-US" dirty="0" smtClean="0"/>
              <a:t>파일 저장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97" y="2453133"/>
            <a:ext cx="268642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7011"/>
          </a:xfrm>
        </p:spPr>
        <p:txBody>
          <a:bodyPr/>
          <a:lstStyle/>
          <a:p>
            <a:r>
              <a:rPr lang="en-US" altLang="ko-KR" b="1" dirty="0" smtClean="0"/>
              <a:t> Result </a:t>
            </a:r>
            <a:r>
              <a:rPr lang="en-US" altLang="ko-KR" b="1" dirty="0"/>
              <a:t>Notes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45996"/>
            <a:ext cx="11353800" cy="4941015"/>
          </a:xfrm>
        </p:spPr>
        <p:txBody>
          <a:bodyPr/>
          <a:lstStyle/>
          <a:p>
            <a:r>
              <a:rPr lang="ko-KR" altLang="en-US" dirty="0" smtClean="0"/>
              <a:t>여러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파일을 한번에 </a:t>
            </a:r>
            <a:r>
              <a:rPr lang="en-US" altLang="ko-KR" dirty="0" smtClean="0"/>
              <a:t>Abnormal Case </a:t>
            </a:r>
            <a:r>
              <a:rPr lang="ko-KR" altLang="en-US" dirty="0" smtClean="0"/>
              <a:t>판별 가능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시간 단축</a:t>
            </a:r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를 고려해 정교하게 판별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신뢰성 향상</a:t>
            </a:r>
            <a:endParaRPr lang="en-US" altLang="ko-KR" dirty="0" smtClean="0"/>
          </a:p>
          <a:p>
            <a:r>
              <a:rPr lang="ko-KR" altLang="en-US" dirty="0" smtClean="0"/>
              <a:t>기존 사람이 판단하던 </a:t>
            </a:r>
            <a:r>
              <a:rPr lang="en-US" altLang="ko-KR" dirty="0" smtClean="0"/>
              <a:t>Abnormal Case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을 이용해 판단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-&gt; </a:t>
            </a:r>
            <a:r>
              <a:rPr lang="ko-KR" altLang="en-US" dirty="0" smtClean="0"/>
              <a:t>휴먼 에러 제거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인력낭비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6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8"/>
          </a:xfrm>
        </p:spPr>
        <p:txBody>
          <a:bodyPr/>
          <a:lstStyle/>
          <a:p>
            <a:r>
              <a:rPr lang="en-US" altLang="ko-KR" b="1" dirty="0" smtClean="0"/>
              <a:t>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55078"/>
            <a:ext cx="12192000" cy="5802922"/>
          </a:xfrm>
        </p:spPr>
        <p:txBody>
          <a:bodyPr/>
          <a:lstStyle/>
          <a:p>
            <a:r>
              <a:rPr lang="ko-KR" altLang="en-US" dirty="0" smtClean="0"/>
              <a:t>장비에서부터 상위 시스템 </a:t>
            </a:r>
            <a:r>
              <a:rPr lang="ko-KR" altLang="en-US" dirty="0" err="1" smtClean="0"/>
              <a:t>까지의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보내는 과정에서 </a:t>
            </a:r>
            <a:r>
              <a:rPr lang="en-US" altLang="ko-KR" dirty="0" smtClean="0"/>
              <a:t>Abnormal Case </a:t>
            </a:r>
            <a:r>
              <a:rPr lang="ko-KR" altLang="en-US" dirty="0" smtClean="0"/>
              <a:t>가 있는지 확인하는 검증이 필요함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71789" y="2800979"/>
            <a:ext cx="10765971" cy="1155560"/>
            <a:chOff x="462224" y="3687745"/>
            <a:chExt cx="10765971" cy="1155560"/>
          </a:xfrm>
        </p:grpSpPr>
        <p:sp>
          <p:nvSpPr>
            <p:cNvPr id="4" name="직사각형 3"/>
            <p:cNvSpPr/>
            <p:nvPr/>
          </p:nvSpPr>
          <p:spPr>
            <a:xfrm>
              <a:off x="462224" y="3687745"/>
              <a:ext cx="2090057" cy="1155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00180" y="3687745"/>
              <a:ext cx="2090057" cy="1155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Consumer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138138" y="3687745"/>
              <a:ext cx="2090057" cy="1155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상위 시스템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5" idx="1"/>
            </p:cNvCxnSpPr>
            <p:nvPr/>
          </p:nvCxnSpPr>
          <p:spPr>
            <a:xfrm>
              <a:off x="2552281" y="4265525"/>
              <a:ext cx="22478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3"/>
              <a:endCxn id="6" idx="1"/>
            </p:cNvCxnSpPr>
            <p:nvPr/>
          </p:nvCxnSpPr>
          <p:spPr>
            <a:xfrm>
              <a:off x="6890237" y="4265525"/>
              <a:ext cx="2247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04875" y="3785661"/>
              <a:ext cx="1942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Receive Log(xml)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592" y="3785661"/>
              <a:ext cx="1771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Send Log(</a:t>
              </a:r>
              <a:r>
                <a:rPr lang="en-US" altLang="ko-KR" dirty="0" err="1" smtClean="0"/>
                <a:t>json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35273" y="3476675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Soap Message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3092" y="3499286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Consumer 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6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448"/>
          </a:xfrm>
        </p:spPr>
        <p:txBody>
          <a:bodyPr/>
          <a:lstStyle/>
          <a:p>
            <a:r>
              <a:rPr lang="en-US" altLang="ko-KR" b="1" dirty="0" smtClean="0"/>
              <a:t> Problem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24448"/>
            <a:ext cx="12192000" cy="5933552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Abnormal Case </a:t>
            </a:r>
            <a:r>
              <a:rPr lang="ko-KR" altLang="en-US" dirty="0" smtClean="0"/>
              <a:t>을 판단하기 위해서 </a:t>
            </a:r>
            <a:r>
              <a:rPr lang="en-US" altLang="ko-KR" dirty="0" err="1" smtClean="0"/>
              <a:t>ReceiveLog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err="1" smtClean="0"/>
              <a:t>SendLog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사람이 열어서 확인해야 했으므로 인력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시간 비용이 많이 들어감</a:t>
            </a:r>
            <a:endParaRPr lang="en-US" altLang="ko-KR" dirty="0" smtClean="0"/>
          </a:p>
          <a:p>
            <a:r>
              <a:rPr lang="ko-KR" altLang="en-US" dirty="0" smtClean="0"/>
              <a:t>자동으로 로그파일 읽어서 </a:t>
            </a:r>
            <a:r>
              <a:rPr lang="en-US" altLang="ko-KR" dirty="0" smtClean="0"/>
              <a:t>Abnormal Case </a:t>
            </a:r>
            <a:r>
              <a:rPr lang="ko-KR" altLang="en-US" dirty="0" smtClean="0"/>
              <a:t>를 판별하는 </a:t>
            </a:r>
            <a:r>
              <a:rPr lang="en-US" altLang="ko-KR" dirty="0" smtClean="0"/>
              <a:t>Tool</a:t>
            </a:r>
            <a:r>
              <a:rPr lang="ko-KR" altLang="en-US" dirty="0"/>
              <a:t>이</a:t>
            </a:r>
            <a:r>
              <a:rPr lang="ko-KR" altLang="en-US" dirty="0" smtClean="0"/>
              <a:t> 필요함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12465" y="3486778"/>
            <a:ext cx="10765971" cy="1155560"/>
            <a:chOff x="462224" y="3687745"/>
            <a:chExt cx="10765971" cy="1155560"/>
          </a:xfrm>
        </p:grpSpPr>
        <p:sp>
          <p:nvSpPr>
            <p:cNvPr id="4" name="직사각형 3"/>
            <p:cNvSpPr/>
            <p:nvPr/>
          </p:nvSpPr>
          <p:spPr>
            <a:xfrm>
              <a:off x="462224" y="3687745"/>
              <a:ext cx="2090057" cy="1155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00181" y="3687745"/>
              <a:ext cx="2090057" cy="1155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Consumer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138138" y="3687745"/>
              <a:ext cx="2090057" cy="1155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상위 시스템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5" idx="1"/>
            </p:cNvCxnSpPr>
            <p:nvPr/>
          </p:nvCxnSpPr>
          <p:spPr>
            <a:xfrm>
              <a:off x="2552281" y="4265525"/>
              <a:ext cx="2247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3"/>
              <a:endCxn id="6" idx="1"/>
            </p:cNvCxnSpPr>
            <p:nvPr/>
          </p:nvCxnSpPr>
          <p:spPr>
            <a:xfrm>
              <a:off x="6890238" y="4265525"/>
              <a:ext cx="2247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04875" y="3783093"/>
              <a:ext cx="1942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Receive Log(xml)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592" y="3785661"/>
              <a:ext cx="1771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Send Log(</a:t>
              </a:r>
              <a:r>
                <a:rPr lang="en-US" altLang="ko-KR" dirty="0" err="1" smtClean="0"/>
                <a:t>json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33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32470"/>
          </a:xfrm>
        </p:spPr>
        <p:txBody>
          <a:bodyPr/>
          <a:lstStyle/>
          <a:p>
            <a:r>
              <a:rPr lang="en-US" altLang="ko-KR" b="1" dirty="0" smtClean="0"/>
              <a:t>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32470"/>
            <a:ext cx="12192000" cy="58255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Abnormal Case </a:t>
            </a:r>
            <a:r>
              <a:rPr lang="ko-KR" altLang="en-US" dirty="0" smtClean="0"/>
              <a:t>를 판별하기 위한 범위 </a:t>
            </a:r>
            <a:r>
              <a:rPr lang="en-US" altLang="ko-KR" dirty="0" smtClean="0"/>
              <a:t>(xml)</a:t>
            </a:r>
          </a:p>
          <a:p>
            <a:r>
              <a:rPr lang="ko-KR" altLang="en-US" sz="1800" dirty="0" err="1" smtClean="0"/>
              <a:t>장비이름</a:t>
            </a:r>
            <a:endParaRPr lang="en-US" altLang="ko-KR" sz="1800" dirty="0" smtClean="0"/>
          </a:p>
          <a:p>
            <a:r>
              <a:rPr lang="en-US" altLang="ko-KR" sz="1800" dirty="0" err="1" smtClean="0"/>
              <a:t>planID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1800" dirty="0" smtClean="0"/>
              <a:t>CollectionTime</a:t>
            </a:r>
          </a:p>
          <a:p>
            <a:r>
              <a:rPr lang="en-US" altLang="ko-KR" sz="1800" dirty="0" smtClean="0"/>
              <a:t>Tri </a:t>
            </a:r>
          </a:p>
          <a:p>
            <a:r>
              <a:rPr lang="en-US" altLang="ko-KR" sz="1800" dirty="0" err="1" smtClean="0"/>
              <a:t>traceId</a:t>
            </a:r>
            <a:endParaRPr lang="en-US" altLang="ko-KR" sz="1800" dirty="0" smtClean="0"/>
          </a:p>
          <a:p>
            <a:r>
              <a:rPr lang="en-US" altLang="ko-KR" sz="1800" dirty="0" smtClean="0"/>
              <a:t>[]</a:t>
            </a:r>
            <a:r>
              <a:rPr lang="ko-KR" altLang="en-US" sz="1800" dirty="0" smtClean="0"/>
              <a:t>내부 </a:t>
            </a:r>
            <a:r>
              <a:rPr lang="en-US" altLang="ko-KR" sz="1800" dirty="0" smtClean="0"/>
              <a:t>Message ID</a:t>
            </a:r>
          </a:p>
          <a:p>
            <a:r>
              <a:rPr lang="ko-KR" altLang="en-US" sz="1800" dirty="0" smtClean="0"/>
              <a:t>해당 메시지를 수신한 </a:t>
            </a:r>
            <a:r>
              <a:rPr lang="en-US" altLang="ko-KR" sz="1800" dirty="0" smtClean="0"/>
              <a:t>ReceiveTime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0" y="4133990"/>
            <a:ext cx="12192000" cy="2724010"/>
            <a:chOff x="0" y="4857471"/>
            <a:chExt cx="12192000" cy="200052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57471"/>
              <a:ext cx="12192000" cy="200052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0" y="4857471"/>
              <a:ext cx="2240782" cy="1365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40782" y="4857471"/>
              <a:ext cx="1416818" cy="1365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68832" y="6468626"/>
              <a:ext cx="2072056" cy="1331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0391" y="5350389"/>
              <a:ext cx="678264" cy="1159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59522" y="6214464"/>
              <a:ext cx="2198077" cy="1461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37664" y="6478674"/>
              <a:ext cx="426222" cy="12309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32338" y="6336561"/>
              <a:ext cx="208928" cy="1320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2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1059321"/>
          </a:xfrm>
        </p:spPr>
        <p:txBody>
          <a:bodyPr/>
          <a:lstStyle/>
          <a:p>
            <a:r>
              <a:rPr lang="en-US" altLang="ko-KR" b="1" dirty="0" smtClean="0"/>
              <a:t>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Abnormal Case </a:t>
            </a:r>
            <a:r>
              <a:rPr lang="ko-KR" altLang="en-US" dirty="0" smtClean="0"/>
              <a:t>를 판별하기 위한 범위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</a:t>
            </a:r>
          </a:p>
          <a:p>
            <a:r>
              <a:rPr lang="en-US" altLang="ko-KR" sz="1800" dirty="0" err="1" smtClean="0"/>
              <a:t>eqID</a:t>
            </a:r>
            <a:endParaRPr lang="en-US" altLang="ko-KR" sz="1800" dirty="0"/>
          </a:p>
          <a:p>
            <a:r>
              <a:rPr lang="en-US" altLang="ko-KR" sz="1800" dirty="0" err="1" smtClean="0"/>
              <a:t>PlanId</a:t>
            </a:r>
            <a:endParaRPr lang="en-US" altLang="ko-KR" sz="1800" dirty="0" smtClean="0"/>
          </a:p>
          <a:p>
            <a:r>
              <a:rPr lang="en-US" altLang="ko-KR" sz="1800" dirty="0" err="1" smtClean="0"/>
              <a:t>reportTime</a:t>
            </a:r>
            <a:endParaRPr lang="en-US" altLang="ko-KR" sz="1800" dirty="0" smtClean="0"/>
          </a:p>
          <a:p>
            <a:r>
              <a:rPr lang="en-US" altLang="ko-KR" sz="1800" dirty="0" smtClean="0"/>
              <a:t>Tri</a:t>
            </a:r>
          </a:p>
          <a:p>
            <a:r>
              <a:rPr lang="en-US" altLang="ko-KR" sz="1800" dirty="0" err="1" smtClean="0"/>
              <a:t>traceID</a:t>
            </a:r>
            <a:endParaRPr lang="en-US" altLang="ko-KR" sz="1800" dirty="0" smtClean="0"/>
          </a:p>
          <a:p>
            <a:r>
              <a:rPr lang="en-US" altLang="ko-KR" sz="1800" dirty="0" err="1" smtClean="0"/>
              <a:t>MessageId</a:t>
            </a:r>
            <a:endParaRPr lang="en-US" altLang="ko-KR" sz="1800" dirty="0" smtClean="0"/>
          </a:p>
          <a:p>
            <a:r>
              <a:rPr lang="ko-KR" altLang="en-US" sz="1800" dirty="0" smtClean="0"/>
              <a:t>해당 메시지를 수신한 </a:t>
            </a:r>
            <a:r>
              <a:rPr lang="en-US" altLang="ko-KR" sz="1800" dirty="0" smtClean="0"/>
              <a:t>Receive Time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4056147"/>
            <a:ext cx="12192000" cy="2801853"/>
            <a:chOff x="0" y="4620304"/>
            <a:chExt cx="12192000" cy="22376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32290"/>
              <a:ext cx="12192000" cy="222571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034602" y="4620304"/>
              <a:ext cx="1838849" cy="12457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96461" y="4831140"/>
              <a:ext cx="822291" cy="1327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58909" y="5052083"/>
              <a:ext cx="2860432" cy="1328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77106" y="5196934"/>
              <a:ext cx="2350478" cy="1064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78975" y="5997418"/>
              <a:ext cx="280937" cy="1064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77107" y="6092097"/>
              <a:ext cx="582806" cy="9685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7011"/>
          </a:xfrm>
        </p:spPr>
        <p:txBody>
          <a:bodyPr/>
          <a:lstStyle/>
          <a:p>
            <a:r>
              <a:rPr lang="en-US" altLang="ko-KR" b="1" dirty="0" smtClean="0"/>
              <a:t> Input </a:t>
            </a:r>
            <a:r>
              <a:rPr lang="en-US" altLang="ko-KR" b="1" dirty="0"/>
              <a:t>&amp;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45996"/>
            <a:ext cx="11353800" cy="4941015"/>
          </a:xfrm>
        </p:spPr>
        <p:txBody>
          <a:bodyPr/>
          <a:lstStyle/>
          <a:p>
            <a:r>
              <a:rPr lang="en-US" altLang="ko-KR" dirty="0" smtClean="0"/>
              <a:t>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2" y="2542954"/>
            <a:ext cx="5792008" cy="5620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2" y="1843123"/>
            <a:ext cx="571579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9369"/>
          </a:xfrm>
        </p:spPr>
        <p:txBody>
          <a:bodyPr/>
          <a:lstStyle/>
          <a:p>
            <a:r>
              <a:rPr lang="en-US" altLang="ko-KR" b="1" dirty="0" smtClean="0"/>
              <a:t> Input </a:t>
            </a:r>
            <a:r>
              <a:rPr lang="en-US" altLang="ko-KR" b="1" dirty="0"/>
              <a:t>&amp;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5802"/>
            <a:ext cx="12192000" cy="5652198"/>
          </a:xfrm>
        </p:spPr>
        <p:txBody>
          <a:bodyPr/>
          <a:lstStyle/>
          <a:p>
            <a:r>
              <a:rPr lang="en-US" altLang="ko-KR" dirty="0" smtClean="0"/>
              <a:t>Output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1" y="1734584"/>
            <a:ext cx="5563376" cy="476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38" y="2230112"/>
            <a:ext cx="6811326" cy="276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46" y="2506376"/>
            <a:ext cx="5896798" cy="161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38" y="2711024"/>
            <a:ext cx="7657210" cy="16541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41" y="4365130"/>
            <a:ext cx="7695003" cy="24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Methodology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886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Receive.log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37820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end.log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209" y="3202910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97143" y="3343587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969666" y="1899137"/>
            <a:ext cx="0" cy="130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10515600" y="1899137"/>
            <a:ext cx="0" cy="1444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743" y="236635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41689" y="2344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Methodology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886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Receive.log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37820" y="1325562"/>
            <a:ext cx="1155560" cy="57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end.log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209" y="3202910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97143" y="3343587"/>
            <a:ext cx="1436914" cy="1175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969666" y="1899137"/>
            <a:ext cx="0" cy="130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10515600" y="1899137"/>
            <a:ext cx="0" cy="1444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743" y="236635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41689" y="2344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Enqueue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3103" y="1325562"/>
            <a:ext cx="5627077" cy="531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4985" y="84190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775530" y="1465309"/>
            <a:ext cx="1281272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59670" y="2752386"/>
            <a:ext cx="1587745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ReadFile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099402" y="2752386"/>
            <a:ext cx="1587745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ReadFile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94377" y="4258406"/>
            <a:ext cx="1587745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059670" y="4246649"/>
            <a:ext cx="1587744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Current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9" idx="4"/>
            <a:endCxn id="22" idx="0"/>
          </p:cNvCxnSpPr>
          <p:nvPr/>
        </p:nvCxnSpPr>
        <p:spPr>
          <a:xfrm flipH="1">
            <a:off x="3853542" y="3653434"/>
            <a:ext cx="1" cy="593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4"/>
            <a:endCxn id="21" idx="0"/>
          </p:cNvCxnSpPr>
          <p:nvPr/>
        </p:nvCxnSpPr>
        <p:spPr>
          <a:xfrm flipH="1">
            <a:off x="6888250" y="3653434"/>
            <a:ext cx="5025" cy="604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4"/>
            <a:endCxn id="19" idx="7"/>
          </p:cNvCxnSpPr>
          <p:nvPr/>
        </p:nvCxnSpPr>
        <p:spPr>
          <a:xfrm flipH="1">
            <a:off x="4414895" y="2366357"/>
            <a:ext cx="1001271" cy="517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8" idx="4"/>
            <a:endCxn id="20" idx="1"/>
          </p:cNvCxnSpPr>
          <p:nvPr/>
        </p:nvCxnSpPr>
        <p:spPr>
          <a:xfrm>
            <a:off x="5416166" y="2366357"/>
            <a:ext cx="915756" cy="517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17970" y="2262864"/>
            <a:ext cx="96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Receive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82550" y="2279411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703188" y="3889074"/>
            <a:ext cx="1125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ReadLine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946418" y="3889074"/>
            <a:ext cx="1125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ReadLine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059670" y="5505272"/>
            <a:ext cx="1587744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Previous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094378" y="5505272"/>
            <a:ext cx="1587744" cy="901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Previous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22" idx="4"/>
            <a:endCxn id="40" idx="0"/>
          </p:cNvCxnSpPr>
          <p:nvPr/>
        </p:nvCxnSpPr>
        <p:spPr>
          <a:xfrm>
            <a:off x="3853542" y="5147697"/>
            <a:ext cx="0" cy="357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1" idx="4"/>
            <a:endCxn id="41" idx="0"/>
          </p:cNvCxnSpPr>
          <p:nvPr/>
        </p:nvCxnSpPr>
        <p:spPr>
          <a:xfrm>
            <a:off x="6888250" y="5159454"/>
            <a:ext cx="0" cy="345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874088" y="51418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055706" y="51594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4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447</Words>
  <Application>Microsoft Office PowerPoint</Application>
  <PresentationFormat>와이드스크린</PresentationFormat>
  <Paragraphs>170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Log Detection Tool</vt:lpstr>
      <vt:lpstr> Introduction</vt:lpstr>
      <vt:lpstr> Problem Setup</vt:lpstr>
      <vt:lpstr> Scope</vt:lpstr>
      <vt:lpstr> Scope</vt:lpstr>
      <vt:lpstr> Input &amp; Output</vt:lpstr>
      <vt:lpstr> Input &amp; Output</vt:lpstr>
      <vt:lpstr> Methodology</vt:lpstr>
      <vt:lpstr> Methodology</vt:lpstr>
      <vt:lpstr> Methodology</vt:lpstr>
      <vt:lpstr> Methodology</vt:lpstr>
      <vt:lpstr> Methodology</vt:lpstr>
      <vt:lpstr> Methodology</vt:lpstr>
      <vt:lpstr> Methodology</vt:lpstr>
      <vt:lpstr> Methodology</vt:lpstr>
      <vt:lpstr> Result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Detection Tool</dc:title>
  <dc:creator>doople02</dc:creator>
  <cp:lastModifiedBy>박준호</cp:lastModifiedBy>
  <cp:revision>19</cp:revision>
  <dcterms:created xsi:type="dcterms:W3CDTF">2025-07-23T02:54:33Z</dcterms:created>
  <dcterms:modified xsi:type="dcterms:W3CDTF">2025-09-01T03:29:06Z</dcterms:modified>
</cp:coreProperties>
</file>