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4" r:id="rId3"/>
    <p:sldId id="279" r:id="rId4"/>
    <p:sldId id="280" r:id="rId5"/>
    <p:sldId id="285" r:id="rId6"/>
    <p:sldId id="281" r:id="rId7"/>
    <p:sldId id="284" r:id="rId8"/>
    <p:sldId id="282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5"/>
    <p:restoredTop sz="94652"/>
  </p:normalViewPr>
  <p:slideViewPr>
    <p:cSldViewPr snapToGrid="0" snapToObjects="1">
      <p:cViewPr>
        <p:scale>
          <a:sx n="84" d="100"/>
          <a:sy n="84" d="100"/>
        </p:scale>
        <p:origin x="264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0345-71D5-B042-85DF-3CEBD824C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B492E4-4CBD-B844-A005-283E8AA36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6C16B-E04C-704C-B5EB-CB901849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C2CF4-D4E0-5149-BEC6-56E582BD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3F6E6-1788-4840-8995-A9E655DF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09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212EC-634D-4C46-8DCD-982379C1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32F570-9721-0B46-977A-D685BFC7E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9DAB2-F023-7B4D-91FC-43E1B3A1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FED7C-5C44-F248-B0ED-B72F8287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56373-6EA0-F44B-B576-69FCEA1E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1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CB51BA-B849-9E4E-9D86-B03627D2D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ED78A-EE29-5242-88CD-FD5F5315E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AB954-363B-604D-8B56-B1955B2E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FDD6E-3906-7F40-ABCA-10A77FE8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730BA-B309-024A-8439-A9182A6E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76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1A2E2-6BDE-6E4C-A8A3-A8A7C6E8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BE575-10C8-2A49-A2B2-B9C1A1E7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3F384-695E-9448-B12D-2B1EB1BF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923A8-F5CB-3740-AF36-3957901E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EBFC3-7F3D-4F4F-8EAB-235F9910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70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C83CC-97C2-4248-BD41-246C6733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5B1F3-1422-E64C-8AC3-6F91F4FB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87B0E-EEAA-F743-9C6B-35B8E0C8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0DE53-065F-0347-A32F-F9C57FAE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E8DA3-3A68-5040-B4BA-BEC5E9D4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95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2B911-ED24-B540-A602-1B6A261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5CFFC-F431-C44B-923A-9FC54AB86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F308E-525F-FB4E-8010-4BF9EE987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200E7-D754-5349-997C-31B574DA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D3134-4678-C446-84D3-CC4EF752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FFB6C-8BF2-6147-BE78-12652342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452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E8C0-E175-3444-811C-5116F92E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E161C-6290-3346-BA85-1F73BD1B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ECC57-330B-9A45-AD83-DE05EC3C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BF6B7A-4774-CC45-A6FE-19FE915EA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0E44EC-AE8B-DF42-819D-3881112E7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285F96-1766-E644-8407-F18E5714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344114-AAB1-B94B-B51B-21E532AC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A54F9C-AE50-8F42-8771-1E60EB6F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4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CF638-3104-3F4A-BF71-2A2C41BB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12BA91-800B-E349-8732-0D5BAC4E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5513F2-DEA0-9141-B7BA-EB7067E1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C2A60-84A4-7747-93CD-065F27C1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332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824390-8057-184D-AD14-57B97035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0612B7-1FB1-2B41-8404-89664451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9D1AF-F022-1D4B-BFFB-C71B31DB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587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039F4-143F-DB4F-BD0A-AEC18F13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62251-072B-1B47-B3AF-AF08A2DB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C100-0A98-EE49-933B-A7CE134A4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A3CAE-6866-2045-ABFE-09659379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14AF0-86A8-C242-867F-41B9C59C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526AD-7BFB-CB4B-A00D-EE0BA948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91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0DD1E-777C-E944-975A-2C65A294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8FFD56-C9D9-2641-AC63-384299931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BA671-01DD-EF41-B5D7-F04AAD6B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A6250-7760-734A-9007-E0313563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FCA50-5660-5A41-9F89-9DF0CB01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B56F0-764F-5F43-B935-F218C6AA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3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B9C971-2DCD-494F-9C65-FD983A09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2CE92-A16C-1940-B3D4-7881EBF06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16F14-B32A-8E41-8F8D-7458F6DA9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98EB-6339-B84D-ADF3-BF64A88E163B}" type="datetimeFigureOut">
              <a:rPr kumimoji="1" lang="ko-KR" altLang="en-US" smtClean="0"/>
              <a:t>2020. 1. 16.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843CD-66B1-A645-A366-4E70041EA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7B15A-DDB5-0A4A-92D2-89FC1AAFC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FB16-3EEA-1044-8CC3-A1363F159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9FE75741-DF76-0343-8B13-0FF30B4D976B}"/>
              </a:ext>
            </a:extLst>
          </p:cNvPr>
          <p:cNvCxnSpPr/>
          <p:nvPr userDrawn="1"/>
        </p:nvCxnSpPr>
        <p:spPr>
          <a:xfrm>
            <a:off x="285008" y="1116281"/>
            <a:ext cx="115903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7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f"/><Relationship Id="rId3" Type="http://schemas.openxmlformats.org/officeDocument/2006/relationships/image" Target="../media/image17.png"/><Relationship Id="rId7" Type="http://schemas.openxmlformats.org/officeDocument/2006/relationships/image" Target="../media/image21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iff"/><Relationship Id="rId5" Type="http://schemas.openxmlformats.org/officeDocument/2006/relationships/image" Target="../media/image19.tiff"/><Relationship Id="rId4" Type="http://schemas.openxmlformats.org/officeDocument/2006/relationships/image" Target="../media/image18.tiff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17.png"/><Relationship Id="rId7" Type="http://schemas.openxmlformats.org/officeDocument/2006/relationships/image" Target="../media/image20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iff"/><Relationship Id="rId5" Type="http://schemas.openxmlformats.org/officeDocument/2006/relationships/image" Target="../media/image24.png"/><Relationship Id="rId4" Type="http://schemas.openxmlformats.org/officeDocument/2006/relationships/image" Target="../media/image18.tiff"/><Relationship Id="rId9" Type="http://schemas.openxmlformats.org/officeDocument/2006/relationships/image" Target="../media/image22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17.png"/><Relationship Id="rId7" Type="http://schemas.openxmlformats.org/officeDocument/2006/relationships/image" Target="../media/image20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iff"/><Relationship Id="rId5" Type="http://schemas.openxmlformats.org/officeDocument/2006/relationships/image" Target="../media/image25.png"/><Relationship Id="rId4" Type="http://schemas.openxmlformats.org/officeDocument/2006/relationships/image" Target="../media/image18.tiff"/><Relationship Id="rId9" Type="http://schemas.openxmlformats.org/officeDocument/2006/relationships/image" Target="../media/image2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77691-F958-B449-90E8-3CD44DA2A7A2}"/>
              </a:ext>
            </a:extLst>
          </p:cNvPr>
          <p:cNvSpPr txBox="1"/>
          <p:nvPr/>
        </p:nvSpPr>
        <p:spPr>
          <a:xfrm>
            <a:off x="3053562" y="2397948"/>
            <a:ext cx="60848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400" dirty="0"/>
              <a:t>추천 시스템</a:t>
            </a:r>
            <a:endParaRPr kumimoji="1" lang="en-US" altLang="ko-KR" sz="6400" dirty="0"/>
          </a:p>
          <a:p>
            <a:pPr algn="ctr"/>
            <a:r>
              <a:rPr kumimoji="1" lang="en-US" altLang="ko-KR" sz="4000" dirty="0"/>
              <a:t>&lt;Recommender System&gt;</a:t>
            </a:r>
            <a:endParaRPr kumimoji="1"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DD839-78F3-CB4D-8997-EBAFBED477E3}"/>
              </a:ext>
            </a:extLst>
          </p:cNvPr>
          <p:cNvSpPr txBox="1"/>
          <p:nvPr/>
        </p:nvSpPr>
        <p:spPr>
          <a:xfrm>
            <a:off x="4441371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34566AA-7E4B-8946-8E58-92DEF686590F}"/>
              </a:ext>
            </a:extLst>
          </p:cNvPr>
          <p:cNvSpPr/>
          <p:nvPr/>
        </p:nvSpPr>
        <p:spPr>
          <a:xfrm>
            <a:off x="142504" y="712519"/>
            <a:ext cx="11827823" cy="700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711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2B382-AC34-CE44-8C95-50A3A08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kumimoji="1" lang="ko-KR" altLang="en-US" sz="2800" dirty="0"/>
              <a:t>오늘 배우게 되는 </a:t>
            </a:r>
            <a:r>
              <a:rPr kumimoji="1" lang="en-US" altLang="ko-KR" sz="2800" dirty="0"/>
              <a:t>SQL </a:t>
            </a:r>
            <a:r>
              <a:rPr kumimoji="1" lang="ko-KR" altLang="en-US" sz="2800" dirty="0"/>
              <a:t>구문들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E3F365-3015-1C49-86B6-F30AB00D7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65"/>
          <a:stretch/>
        </p:blipFill>
        <p:spPr>
          <a:xfrm>
            <a:off x="566927" y="1869585"/>
            <a:ext cx="5372803" cy="433346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7193E2E-F0C1-CB4F-8645-2FB9E9ADF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52"/>
          <a:stretch/>
        </p:blipFill>
        <p:spPr>
          <a:xfrm>
            <a:off x="6094406" y="1869584"/>
            <a:ext cx="5116223" cy="4333463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F430B486-8A5D-CB42-BC47-DAAD1B5BA135}"/>
              </a:ext>
            </a:extLst>
          </p:cNvPr>
          <p:cNvCxnSpPr>
            <a:cxnSpLocks/>
          </p:cNvCxnSpPr>
          <p:nvPr/>
        </p:nvCxnSpPr>
        <p:spPr>
          <a:xfrm>
            <a:off x="5796501" y="1979875"/>
            <a:ext cx="0" cy="409492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951079-6149-7646-A22E-F9F753916130}"/>
              </a:ext>
            </a:extLst>
          </p:cNvPr>
          <p:cNvSpPr txBox="1"/>
          <p:nvPr/>
        </p:nvSpPr>
        <p:spPr>
          <a:xfrm>
            <a:off x="838200" y="1250525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원하는 데이터 셋을 가져오기 위한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방법들</a:t>
            </a:r>
          </a:p>
        </p:txBody>
      </p:sp>
    </p:spTree>
    <p:extLst>
      <p:ext uri="{BB962C8B-B14F-4D97-AF65-F5344CB8AC3E}">
        <p14:creationId xmlns:p14="http://schemas.microsoft.com/office/powerpoint/2010/main" val="378368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77691-F958-B449-90E8-3CD44DA2A7A2}"/>
              </a:ext>
            </a:extLst>
          </p:cNvPr>
          <p:cNvSpPr txBox="1"/>
          <p:nvPr/>
        </p:nvSpPr>
        <p:spPr>
          <a:xfrm>
            <a:off x="3310623" y="2397948"/>
            <a:ext cx="5570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연관</a:t>
            </a:r>
            <a:r>
              <a:rPr kumimoji="1" lang="en-US" altLang="ko-KR" sz="4000" dirty="0"/>
              <a:t> </a:t>
            </a:r>
            <a:r>
              <a:rPr kumimoji="1" lang="ko-KR" altLang="en-US" sz="4000" dirty="0"/>
              <a:t>분석</a:t>
            </a:r>
            <a:endParaRPr kumimoji="1" lang="en-US" altLang="ko-KR" sz="4000" dirty="0"/>
          </a:p>
          <a:p>
            <a:pPr algn="ctr"/>
            <a:r>
              <a:rPr kumimoji="1" lang="en-US" altLang="ko-KR" sz="4000" dirty="0"/>
              <a:t>&lt;Association Analysis&gt;</a:t>
            </a:r>
            <a:endParaRPr kumimoji="1"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DD839-78F3-CB4D-8997-EBAFBED477E3}"/>
              </a:ext>
            </a:extLst>
          </p:cNvPr>
          <p:cNvSpPr txBox="1"/>
          <p:nvPr/>
        </p:nvSpPr>
        <p:spPr>
          <a:xfrm>
            <a:off x="4441371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34566AA-7E4B-8946-8E58-92DEF686590F}"/>
              </a:ext>
            </a:extLst>
          </p:cNvPr>
          <p:cNvSpPr/>
          <p:nvPr/>
        </p:nvSpPr>
        <p:spPr>
          <a:xfrm>
            <a:off x="142504" y="712519"/>
            <a:ext cx="11827823" cy="700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448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05B410D-E4FE-AA46-B161-416712E3B89F}"/>
              </a:ext>
            </a:extLst>
          </p:cNvPr>
          <p:cNvSpPr/>
          <p:nvPr/>
        </p:nvSpPr>
        <p:spPr>
          <a:xfrm>
            <a:off x="142504" y="712519"/>
            <a:ext cx="11827823" cy="700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8173346-A41F-8E4C-858B-97222CB0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77" y="2577625"/>
            <a:ext cx="1734855" cy="173485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6671BAE-6436-3144-ACFF-D6BAF54C5D2F}"/>
              </a:ext>
            </a:extLst>
          </p:cNvPr>
          <p:cNvSpPr txBox="1"/>
          <p:nvPr/>
        </p:nvSpPr>
        <p:spPr>
          <a:xfrm>
            <a:off x="604241" y="170783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스타워즈 </a:t>
            </a:r>
            <a:r>
              <a:rPr lang="en-US" altLang="ko-KR" dirty="0"/>
              <a:t>2</a:t>
            </a:r>
            <a:r>
              <a:rPr lang="ko-KR" altLang="en-US" dirty="0" err="1"/>
              <a:t>를</a:t>
            </a:r>
            <a:r>
              <a:rPr lang="ko-KR" altLang="en-US" dirty="0"/>
              <a:t> 너무나 </a:t>
            </a:r>
            <a:r>
              <a:rPr lang="ko-KR" altLang="en-US" dirty="0" err="1"/>
              <a:t>재밌게</a:t>
            </a:r>
            <a:r>
              <a:rPr lang="ko-KR" altLang="en-US" dirty="0"/>
              <a:t> 본 유저에게</a:t>
            </a:r>
            <a:endParaRPr lang="en-US" altLang="ko-KR" dirty="0"/>
          </a:p>
          <a:p>
            <a:r>
              <a:rPr lang="ko-KR" altLang="en-US" dirty="0"/>
              <a:t>어떤 영화를 추천하는 것이 좋을까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2FA8211-CAF8-BE4F-B045-737AA708F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32" y="3028745"/>
            <a:ext cx="890255" cy="8902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727645C-D127-9946-81A2-02797BF08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906" y="2613595"/>
            <a:ext cx="1168400" cy="17272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F83EB1B-2307-6B45-A4F1-DD2E0E39C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475" y="804821"/>
            <a:ext cx="969702" cy="138234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F0F7790-ECEC-464B-818E-DC90720D2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475" y="2086679"/>
            <a:ext cx="969702" cy="138234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EE1E45D-E3DA-8648-879C-DB2A1CD29C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713" y="3452578"/>
            <a:ext cx="951226" cy="13823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A4D7241-9D86-A74E-A829-3C523A3D5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0633" y="4822624"/>
            <a:ext cx="959386" cy="138234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5EB04D-4E31-9449-B7D2-A3C27E462F95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521232" y="2577625"/>
            <a:ext cx="2516249" cy="8674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7A7620B-9F1E-1845-ABA4-E483352A9F83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>
            <a:off x="5521232" y="3445053"/>
            <a:ext cx="2353481" cy="6986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9C89B2-150E-F040-A213-8798270AB047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521232" y="3445053"/>
            <a:ext cx="2349401" cy="206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F971BF6-53D7-8947-8175-D6D6DA297525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5521232" y="1495991"/>
            <a:ext cx="2344243" cy="19490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B0D152B-0D13-094E-895E-2DE45D087D06}"/>
                  </a:ext>
                </a:extLst>
              </p:cNvPr>
              <p:cNvSpPr/>
              <p:nvPr/>
            </p:nvSpPr>
            <p:spPr>
              <a:xfrm>
                <a:off x="708318" y="1059981"/>
                <a:ext cx="10541791" cy="785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b="1" dirty="0"/>
                  <a:t>(1) </a:t>
                </a:r>
                <a:r>
                  <a:rPr kumimoji="1" lang="ko-KR" altLang="en-US" b="1" dirty="0"/>
                  <a:t>지지도 </a:t>
                </a:r>
                <a:r>
                  <a:rPr kumimoji="1" lang="en-US" altLang="ko-KR" b="1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𝑺𝒖𝒑𝒑𝒐𝒓𝒕</m:t>
                    </m:r>
                    <m:d>
                      <m:d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𝒇𝒓𝒆𝒒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: </a:t>
                </a:r>
                <a:r>
                  <a:rPr lang="ko-KR" altLang="en-US" dirty="0"/>
                  <a:t>전체 고객 중에서 영화 </a:t>
                </a:r>
                <a:r>
                  <a:rPr lang="en-US" altLang="ko-KR" dirty="0"/>
                  <a:t>X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선호하는 사람의 비율은</a:t>
                </a:r>
                <a:r>
                  <a:rPr lang="en-US" altLang="ko-KR" dirty="0"/>
                  <a:t>?</a:t>
                </a:r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B0D152B-0D13-094E-895E-2DE45D087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8" y="1059981"/>
                <a:ext cx="10541791" cy="785536"/>
              </a:xfrm>
              <a:prstGeom prst="rect">
                <a:avLst/>
              </a:prstGeom>
              <a:blipFill>
                <a:blip r:embed="rId9"/>
                <a:stretch>
                  <a:fillRect l="-481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71E3661-51CC-D545-8B6C-F34E4DE220F5}"/>
              </a:ext>
            </a:extLst>
          </p:cNvPr>
          <p:cNvSpPr txBox="1"/>
          <p:nvPr/>
        </p:nvSpPr>
        <p:spPr>
          <a:xfrm>
            <a:off x="9009617" y="119876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4.1%</a:t>
            </a:r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3114C-E2BE-D94A-9C24-8EC8E465FFE1}"/>
              </a:ext>
            </a:extLst>
          </p:cNvPr>
          <p:cNvSpPr txBox="1"/>
          <p:nvPr/>
        </p:nvSpPr>
        <p:spPr>
          <a:xfrm>
            <a:off x="9009617" y="249311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3.8%</a:t>
            </a:r>
            <a:endParaRPr kumimoji="1"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EE84FC-18E4-0245-8B20-C49C9177394A}"/>
              </a:ext>
            </a:extLst>
          </p:cNvPr>
          <p:cNvSpPr txBox="1"/>
          <p:nvPr/>
        </p:nvSpPr>
        <p:spPr>
          <a:xfrm>
            <a:off x="9009617" y="378745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3.8%</a:t>
            </a:r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8F4065-21E7-E549-A0C6-33AC9B0175CB}"/>
              </a:ext>
            </a:extLst>
          </p:cNvPr>
          <p:cNvSpPr txBox="1"/>
          <p:nvPr/>
        </p:nvSpPr>
        <p:spPr>
          <a:xfrm>
            <a:off x="8946298" y="508180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10.0%</a:t>
            </a:r>
            <a:endParaRPr kumimoji="1"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FFBC01-44A7-3040-A6DD-95F74C40FD80}"/>
              </a:ext>
            </a:extLst>
          </p:cNvPr>
          <p:cNvSpPr/>
          <p:nvPr/>
        </p:nvSpPr>
        <p:spPr>
          <a:xfrm>
            <a:off x="708318" y="5346526"/>
            <a:ext cx="6104337" cy="10416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/>
              <a:t>지지도를 기준으로 추천할 경우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어떤 영화를 선호하던 항상 같은 영화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타이타닉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</a:t>
            </a:r>
            <a:endParaRPr kumimoji="1" lang="en-US" altLang="ko-KR" dirty="0"/>
          </a:p>
          <a:p>
            <a:r>
              <a:rPr kumimoji="1" lang="ko-KR" altLang="en-US" dirty="0"/>
              <a:t>추천하는 문제가 발생</a:t>
            </a: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9B1EFF79-84AF-D146-98FA-276E5510B6A1}"/>
              </a:ext>
            </a:extLst>
          </p:cNvPr>
          <p:cNvCxnSpPr>
            <a:cxnSpLocks/>
          </p:cNvCxnSpPr>
          <p:nvPr/>
        </p:nvCxnSpPr>
        <p:spPr>
          <a:xfrm>
            <a:off x="7890553" y="817114"/>
            <a:ext cx="2015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42E2190D-0929-5E43-AFDC-763A422031E0}"/>
              </a:ext>
            </a:extLst>
          </p:cNvPr>
          <p:cNvCxnSpPr>
            <a:cxnSpLocks/>
          </p:cNvCxnSpPr>
          <p:nvPr/>
        </p:nvCxnSpPr>
        <p:spPr>
          <a:xfrm>
            <a:off x="8830019" y="316912"/>
            <a:ext cx="6941" cy="5991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D2FC537-D442-3C4D-AD52-6336E3F7003F}"/>
              </a:ext>
            </a:extLst>
          </p:cNvPr>
          <p:cNvSpPr txBox="1"/>
          <p:nvPr/>
        </p:nvSpPr>
        <p:spPr>
          <a:xfrm>
            <a:off x="8867124" y="4222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지지도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B4045108-8693-FA40-8D9B-78603E61AF04}"/>
              </a:ext>
            </a:extLst>
          </p:cNvPr>
          <p:cNvSpPr/>
          <p:nvPr/>
        </p:nvSpPr>
        <p:spPr>
          <a:xfrm>
            <a:off x="8936138" y="4947920"/>
            <a:ext cx="808235" cy="660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882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05B410D-E4FE-AA46-B161-416712E3B89F}"/>
              </a:ext>
            </a:extLst>
          </p:cNvPr>
          <p:cNvSpPr/>
          <p:nvPr/>
        </p:nvSpPr>
        <p:spPr>
          <a:xfrm>
            <a:off x="142504" y="712519"/>
            <a:ext cx="11827823" cy="700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1094639-7A23-9F40-975C-3FD8349F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77" y="2577625"/>
            <a:ext cx="1734855" cy="17348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4D78A60-0ED7-5B4B-83E5-6D462BAE3C2A}"/>
              </a:ext>
            </a:extLst>
          </p:cNvPr>
          <p:cNvSpPr txBox="1"/>
          <p:nvPr/>
        </p:nvSpPr>
        <p:spPr>
          <a:xfrm>
            <a:off x="604241" y="170783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스타워즈 </a:t>
            </a:r>
            <a:r>
              <a:rPr lang="en-US" altLang="ko-KR" dirty="0"/>
              <a:t>2</a:t>
            </a:r>
            <a:r>
              <a:rPr lang="ko-KR" altLang="en-US" dirty="0" err="1"/>
              <a:t>를</a:t>
            </a:r>
            <a:r>
              <a:rPr lang="ko-KR" altLang="en-US" dirty="0"/>
              <a:t> 너무나 </a:t>
            </a:r>
            <a:r>
              <a:rPr lang="ko-KR" altLang="en-US" dirty="0" err="1"/>
              <a:t>재밌게</a:t>
            </a:r>
            <a:r>
              <a:rPr lang="ko-KR" altLang="en-US" dirty="0"/>
              <a:t> 본 유저에게</a:t>
            </a:r>
            <a:endParaRPr lang="en-US" altLang="ko-KR" dirty="0"/>
          </a:p>
          <a:p>
            <a:r>
              <a:rPr lang="ko-KR" altLang="en-US" dirty="0"/>
              <a:t>어떤 영화를 추천하는 것이 좋을까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5B0A875-EA30-8844-BE22-D05EECEC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32" y="3028745"/>
            <a:ext cx="890255" cy="89025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5197D87-6862-C948-858B-104F09C40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906" y="2613595"/>
            <a:ext cx="1168400" cy="172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173243D-015C-3249-BCD0-D1E836E3851C}"/>
                  </a:ext>
                </a:extLst>
              </p:cNvPr>
              <p:cNvSpPr/>
              <p:nvPr/>
            </p:nvSpPr>
            <p:spPr>
              <a:xfrm>
                <a:off x="662223" y="990663"/>
                <a:ext cx="10541791" cy="1087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b="1" dirty="0"/>
                  <a:t>(2) </a:t>
                </a:r>
                <a:r>
                  <a:rPr kumimoji="1" lang="ko-KR" altLang="en-US" b="1" dirty="0"/>
                  <a:t>신뢰도 </a:t>
                </a:r>
                <a:r>
                  <a:rPr kumimoji="1" lang="en-US" altLang="ko-KR" b="1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ko-KR" b="1" i="1" dirty="0" smtClean="0">
                        <a:latin typeface="Cambria Math" panose="02040503050406030204" pitchFamily="18" charset="0"/>
                      </a:rPr>
                      <m:t>𝒄𝒐𝒏𝒇𝒊𝒅𝒆𝒏𝒄𝒆</m:t>
                    </m:r>
                    <m:d>
                      <m:d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𝒇𝒓𝒆𝒒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𝒇𝒓𝒆𝒒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: </a:t>
                </a:r>
                <a:r>
                  <a:rPr lang="ko-KR" altLang="en-US" dirty="0"/>
                  <a:t>영화 </a:t>
                </a:r>
                <a:r>
                  <a:rPr lang="en-US" altLang="ko-KR" dirty="0"/>
                  <a:t>X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선호한 사람 중에서 </a:t>
                </a:r>
                <a:endParaRPr lang="en-US" altLang="ko-KR" dirty="0"/>
              </a:p>
              <a:p>
                <a:r>
                  <a:rPr lang="ko-KR" altLang="en-US" dirty="0"/>
                  <a:t>  영화 </a:t>
                </a:r>
                <a:r>
                  <a:rPr lang="en-US" altLang="ko-KR" dirty="0"/>
                  <a:t>Y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선호하는 사람의 비율은</a:t>
                </a:r>
                <a:r>
                  <a:rPr lang="en-US" altLang="ko-KR" dirty="0"/>
                  <a:t>?(</a:t>
                </a:r>
                <a:r>
                  <a:rPr lang="ko-KR" altLang="en-US" dirty="0"/>
                  <a:t>조건부 확률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173243D-015C-3249-BCD0-D1E836E38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23" y="990663"/>
                <a:ext cx="10541791" cy="1087092"/>
              </a:xfrm>
              <a:prstGeom prst="rect">
                <a:avLst/>
              </a:prstGeom>
              <a:blipFill>
                <a:blip r:embed="rId5"/>
                <a:stretch>
                  <a:fillRect l="-361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A78650-12DE-1049-93D0-4ED98077E6A1}"/>
              </a:ext>
            </a:extLst>
          </p:cNvPr>
          <p:cNvSpPr/>
          <p:nvPr/>
        </p:nvSpPr>
        <p:spPr>
          <a:xfrm>
            <a:off x="708318" y="5346526"/>
            <a:ext cx="6104337" cy="10416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/>
              <a:t>신뢰도를 기준으로 추천할 경우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대다수 사람들이 선호하는 영화가 </a:t>
            </a:r>
            <a:endParaRPr kumimoji="1" lang="en-US" altLang="ko-KR" dirty="0"/>
          </a:p>
          <a:p>
            <a:r>
              <a:rPr kumimoji="1" lang="ko-KR" altLang="en-US" dirty="0"/>
              <a:t>소수의 사람들이 선호하는 영화보다 우선 추천됨</a:t>
            </a:r>
            <a:endParaRPr kumimoji="1" lang="en-US" altLang="ko-KR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8A74CD1-F97C-244C-B017-1BC555E01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475" y="804821"/>
            <a:ext cx="969702" cy="138234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BE3EABA-744D-334C-AF2E-09F40BAC9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475" y="2086679"/>
            <a:ext cx="969702" cy="13823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5CBEB84-268F-6E48-9DC9-7C63FE4C9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713" y="3452578"/>
            <a:ext cx="951226" cy="13823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BE1FE13-7C25-1541-83AD-6593610B21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0633" y="4822624"/>
            <a:ext cx="959386" cy="138234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1095C7D-65AA-FD44-9FCE-792C19F1180A}"/>
              </a:ext>
            </a:extLst>
          </p:cNvPr>
          <p:cNvCxnSpPr>
            <a:cxnSpLocks/>
          </p:cNvCxnSpPr>
          <p:nvPr/>
        </p:nvCxnSpPr>
        <p:spPr>
          <a:xfrm flipV="1">
            <a:off x="5521232" y="2577625"/>
            <a:ext cx="2516249" cy="8674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0BD5AFA-60FC-0A41-B4AB-1BDEFF5E2DE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521232" y="3445053"/>
            <a:ext cx="2353481" cy="6986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12C0019-3ECC-6C47-A2D0-7C2E5159FA7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521232" y="3445053"/>
            <a:ext cx="2349401" cy="206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49A32E-FFCE-CE4F-A10E-15DEE73F7E0A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521232" y="1495991"/>
            <a:ext cx="2344243" cy="19490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04FB26-A5C1-2345-8994-85F34CA204C3}"/>
              </a:ext>
            </a:extLst>
          </p:cNvPr>
          <p:cNvSpPr txBox="1"/>
          <p:nvPr/>
        </p:nvSpPr>
        <p:spPr>
          <a:xfrm>
            <a:off x="9009617" y="119876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4.1%</a:t>
            </a:r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484AD2-DBB7-004A-8C75-5A4C7F4F5194}"/>
              </a:ext>
            </a:extLst>
          </p:cNvPr>
          <p:cNvSpPr txBox="1"/>
          <p:nvPr/>
        </p:nvSpPr>
        <p:spPr>
          <a:xfrm>
            <a:off x="9009617" y="249311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3.8%</a:t>
            </a:r>
            <a:endParaRPr kumimoji="1"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2FA71A-A2B6-A245-9A6C-F102219BBAA1}"/>
              </a:ext>
            </a:extLst>
          </p:cNvPr>
          <p:cNvSpPr txBox="1"/>
          <p:nvPr/>
        </p:nvSpPr>
        <p:spPr>
          <a:xfrm>
            <a:off x="9009617" y="378745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3.8%</a:t>
            </a:r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D1C83B-4D35-264E-849F-EF47A82190C5}"/>
              </a:ext>
            </a:extLst>
          </p:cNvPr>
          <p:cNvSpPr txBox="1"/>
          <p:nvPr/>
        </p:nvSpPr>
        <p:spPr>
          <a:xfrm>
            <a:off x="8946298" y="508180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10.0%</a:t>
            </a:r>
            <a:endParaRPr kumimoji="1" lang="ko-KR" altLang="en-US" dirty="0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2EE30E79-629D-3844-9DA4-A3D241F6D53D}"/>
              </a:ext>
            </a:extLst>
          </p:cNvPr>
          <p:cNvCxnSpPr>
            <a:cxnSpLocks/>
          </p:cNvCxnSpPr>
          <p:nvPr/>
        </p:nvCxnSpPr>
        <p:spPr>
          <a:xfrm>
            <a:off x="7890553" y="817114"/>
            <a:ext cx="29001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1F65030B-3794-E043-8BE9-2D261CD0D991}"/>
              </a:ext>
            </a:extLst>
          </p:cNvPr>
          <p:cNvCxnSpPr>
            <a:cxnSpLocks/>
          </p:cNvCxnSpPr>
          <p:nvPr/>
        </p:nvCxnSpPr>
        <p:spPr>
          <a:xfrm>
            <a:off x="8830019" y="316912"/>
            <a:ext cx="6941" cy="5991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AC4E15-B1E1-9041-97EE-D07176F97C08}"/>
              </a:ext>
            </a:extLst>
          </p:cNvPr>
          <p:cNvSpPr txBox="1"/>
          <p:nvPr/>
        </p:nvSpPr>
        <p:spPr>
          <a:xfrm>
            <a:off x="8867124" y="4222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지지도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AAEDF3-8D92-194A-839F-41F463C12D05}"/>
              </a:ext>
            </a:extLst>
          </p:cNvPr>
          <p:cNvSpPr txBox="1"/>
          <p:nvPr/>
        </p:nvSpPr>
        <p:spPr>
          <a:xfrm>
            <a:off x="9913527" y="4191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신뢰도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6C53E0E-6C11-1345-983D-D19255A072BD}"/>
              </a:ext>
            </a:extLst>
          </p:cNvPr>
          <p:cNvCxnSpPr>
            <a:cxnSpLocks/>
          </p:cNvCxnSpPr>
          <p:nvPr/>
        </p:nvCxnSpPr>
        <p:spPr>
          <a:xfrm>
            <a:off x="9835784" y="316911"/>
            <a:ext cx="6941" cy="5991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1CE6617-6E92-BA47-B308-5CF54905B573}"/>
              </a:ext>
            </a:extLst>
          </p:cNvPr>
          <p:cNvSpPr txBox="1"/>
          <p:nvPr/>
        </p:nvSpPr>
        <p:spPr>
          <a:xfrm>
            <a:off x="9929232" y="119206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50.2%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5EDB0A-57F0-2040-97A7-29CF14260D11}"/>
              </a:ext>
            </a:extLst>
          </p:cNvPr>
          <p:cNvSpPr txBox="1"/>
          <p:nvPr/>
        </p:nvSpPr>
        <p:spPr>
          <a:xfrm>
            <a:off x="9929232" y="249316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17.0%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A0E4E5-891B-2041-915B-F1DA5B926FA8}"/>
              </a:ext>
            </a:extLst>
          </p:cNvPr>
          <p:cNvSpPr txBox="1"/>
          <p:nvPr/>
        </p:nvSpPr>
        <p:spPr>
          <a:xfrm>
            <a:off x="9929232" y="379427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13.1%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48A4CA-FDF6-9B44-B82C-40224AAAB822}"/>
              </a:ext>
            </a:extLst>
          </p:cNvPr>
          <p:cNvSpPr txBox="1"/>
          <p:nvPr/>
        </p:nvSpPr>
        <p:spPr>
          <a:xfrm>
            <a:off x="9929232" y="509538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29.0%</a:t>
            </a:r>
            <a:endParaRPr kumimoji="1" lang="ko-KR" altLang="en-US" dirty="0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1B311A-370E-7144-8F45-C09ABC5FBB64}"/>
              </a:ext>
            </a:extLst>
          </p:cNvPr>
          <p:cNvSpPr/>
          <p:nvPr/>
        </p:nvSpPr>
        <p:spPr>
          <a:xfrm>
            <a:off x="9882839" y="1059886"/>
            <a:ext cx="808235" cy="660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17355B04-1DC3-6845-84CB-F8482F33D105}"/>
              </a:ext>
            </a:extLst>
          </p:cNvPr>
          <p:cNvSpPr/>
          <p:nvPr/>
        </p:nvSpPr>
        <p:spPr>
          <a:xfrm>
            <a:off x="9881803" y="2368345"/>
            <a:ext cx="808235" cy="6604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3C3B91D-BE3C-384A-9864-0BEC99803F94}"/>
              </a:ext>
            </a:extLst>
          </p:cNvPr>
          <p:cNvSpPr/>
          <p:nvPr/>
        </p:nvSpPr>
        <p:spPr>
          <a:xfrm>
            <a:off x="9819909" y="4999669"/>
            <a:ext cx="808235" cy="6604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280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05B410D-E4FE-AA46-B161-416712E3B89F}"/>
              </a:ext>
            </a:extLst>
          </p:cNvPr>
          <p:cNvSpPr/>
          <p:nvPr/>
        </p:nvSpPr>
        <p:spPr>
          <a:xfrm>
            <a:off x="142504" y="712519"/>
            <a:ext cx="11827823" cy="700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FB09EE8-FD97-C84A-840D-E479AAF0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77" y="2577625"/>
            <a:ext cx="1734855" cy="173485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AAF2D2-584D-BD4A-A76E-E70652686C6F}"/>
              </a:ext>
            </a:extLst>
          </p:cNvPr>
          <p:cNvSpPr txBox="1"/>
          <p:nvPr/>
        </p:nvSpPr>
        <p:spPr>
          <a:xfrm>
            <a:off x="604241" y="170783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스타워즈 </a:t>
            </a:r>
            <a:r>
              <a:rPr lang="en-US" altLang="ko-KR" dirty="0"/>
              <a:t>2</a:t>
            </a:r>
            <a:r>
              <a:rPr lang="ko-KR" altLang="en-US" dirty="0" err="1"/>
              <a:t>를</a:t>
            </a:r>
            <a:r>
              <a:rPr lang="ko-KR" altLang="en-US" dirty="0"/>
              <a:t> 너무나 </a:t>
            </a:r>
            <a:r>
              <a:rPr lang="ko-KR" altLang="en-US" dirty="0" err="1"/>
              <a:t>재밌게</a:t>
            </a:r>
            <a:r>
              <a:rPr lang="ko-KR" altLang="en-US" dirty="0"/>
              <a:t> 본 유저에게</a:t>
            </a:r>
            <a:endParaRPr lang="en-US" altLang="ko-KR" dirty="0"/>
          </a:p>
          <a:p>
            <a:r>
              <a:rPr lang="ko-KR" altLang="en-US" dirty="0"/>
              <a:t>어떤 영화를 추천하는 것이 좋을까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E916280C-2374-F24A-BE5A-0617BF99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32" y="3028745"/>
            <a:ext cx="890255" cy="89025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88D35AB3-8309-AF40-943E-7DF0BD7D0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906" y="2613595"/>
            <a:ext cx="1168400" cy="172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8156B79-68EC-184E-A963-0A054830A349}"/>
                  </a:ext>
                </a:extLst>
              </p:cNvPr>
              <p:cNvSpPr/>
              <p:nvPr/>
            </p:nvSpPr>
            <p:spPr>
              <a:xfrm>
                <a:off x="662223" y="990663"/>
                <a:ext cx="10541791" cy="817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b="1" dirty="0"/>
                  <a:t>(3) </a:t>
                </a:r>
                <a:r>
                  <a:rPr kumimoji="1" lang="ko-KR" altLang="en-US" b="1" dirty="0"/>
                  <a:t>리프트</a:t>
                </a:r>
                <a:r>
                  <a:rPr kumimoji="1" lang="en-US" altLang="ko-KR" b="1" dirty="0"/>
                  <a:t> = </a:t>
                </a: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𝐥𝐢𝐟𝐭</m:t>
                    </m:r>
                    <m:d>
                      <m:d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𝒄𝒐𝒏𝒇𝒊𝒅𝒆𝒏𝒄𝒆</m:t>
                        </m:r>
                        <m:d>
                          <m:d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𝒔𝒖𝒑𝒑𝒐𝒓𝒕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: </a:t>
                </a:r>
                <a:r>
                  <a:rPr lang="ko-KR" altLang="en-US" dirty="0"/>
                  <a:t>지지도 대비 신뢰도가 얼마나 올라갔는가</a:t>
                </a:r>
                <a:r>
                  <a:rPr lang="en-US" altLang="ko-KR" dirty="0"/>
                  <a:t>?</a:t>
                </a:r>
              </a:p>
            </p:txBody>
          </p:sp>
        </mc:Choice>
        <mc:Fallback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8156B79-68EC-184E-A963-0A054830A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23" y="990663"/>
                <a:ext cx="10541791" cy="817660"/>
              </a:xfrm>
              <a:prstGeom prst="rect">
                <a:avLst/>
              </a:prstGeom>
              <a:blipFill>
                <a:blip r:embed="rId5"/>
                <a:stretch>
                  <a:fillRect l="-361"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80A290-270C-A746-A17A-D3F2A9793DBA}"/>
              </a:ext>
            </a:extLst>
          </p:cNvPr>
          <p:cNvSpPr/>
          <p:nvPr/>
        </p:nvSpPr>
        <p:spPr>
          <a:xfrm>
            <a:off x="708318" y="5346526"/>
            <a:ext cx="6104337" cy="10416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/>
              <a:t>리프트를 기준으로 추천할 경우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소수의 사람들이 선호하는 영화이더라도 </a:t>
            </a:r>
            <a:endParaRPr kumimoji="1" lang="en-US" altLang="ko-KR" dirty="0"/>
          </a:p>
          <a:p>
            <a:r>
              <a:rPr kumimoji="1" lang="ko-KR" altLang="en-US" dirty="0"/>
              <a:t>강한 연관관계가 있으면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영화가 우선 추천됨</a:t>
            </a:r>
            <a:endParaRPr kumimoji="1" lang="en-US" altLang="ko-KR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2A8C72D-4401-4342-B130-2BBAE9B3F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475" y="804821"/>
            <a:ext cx="969702" cy="138234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B9055188-934E-1346-B827-5BA2982D8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475" y="2086679"/>
            <a:ext cx="969702" cy="138234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B92C35B1-D1CA-914A-87DD-0A2BF009C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713" y="3452578"/>
            <a:ext cx="951226" cy="138234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672BA612-231A-EB47-B9AA-647227B99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0633" y="4822624"/>
            <a:ext cx="959386" cy="1382340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E992999-5022-B648-AFEF-A21A4BA34217}"/>
              </a:ext>
            </a:extLst>
          </p:cNvPr>
          <p:cNvCxnSpPr>
            <a:cxnSpLocks/>
          </p:cNvCxnSpPr>
          <p:nvPr/>
        </p:nvCxnSpPr>
        <p:spPr>
          <a:xfrm flipV="1">
            <a:off x="5521232" y="2577625"/>
            <a:ext cx="2516249" cy="8674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CFD0BFC-A23E-3B4E-A957-F44FC4E3F6C2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521232" y="3445053"/>
            <a:ext cx="2353481" cy="6986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F5B6C11-CA53-904F-A325-36ABEF4967A8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5521232" y="3445053"/>
            <a:ext cx="2349401" cy="206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4AB8BB-6F88-2E42-BB5A-7F1D0DE57183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521232" y="1495991"/>
            <a:ext cx="2344243" cy="19490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4358B0C-462A-8A46-8C36-439ECCD508A1}"/>
              </a:ext>
            </a:extLst>
          </p:cNvPr>
          <p:cNvSpPr txBox="1"/>
          <p:nvPr/>
        </p:nvSpPr>
        <p:spPr>
          <a:xfrm>
            <a:off x="9009617" y="119876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4.1%</a:t>
            </a:r>
            <a:endParaRPr kumimoji="1"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5717C3-B4FB-A347-8F69-D8EEF83342E5}"/>
              </a:ext>
            </a:extLst>
          </p:cNvPr>
          <p:cNvSpPr txBox="1"/>
          <p:nvPr/>
        </p:nvSpPr>
        <p:spPr>
          <a:xfrm>
            <a:off x="9009617" y="249311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3.8%</a:t>
            </a:r>
            <a:endParaRPr kumimoji="1"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4D8CFD-3127-CF47-B60B-E1AC66872243}"/>
              </a:ext>
            </a:extLst>
          </p:cNvPr>
          <p:cNvSpPr txBox="1"/>
          <p:nvPr/>
        </p:nvSpPr>
        <p:spPr>
          <a:xfrm>
            <a:off x="9009617" y="378745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3.8%</a:t>
            </a:r>
            <a:endParaRPr kumimoji="1"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5EFAD0-33AF-C940-BB78-F2741618F64E}"/>
              </a:ext>
            </a:extLst>
          </p:cNvPr>
          <p:cNvSpPr txBox="1"/>
          <p:nvPr/>
        </p:nvSpPr>
        <p:spPr>
          <a:xfrm>
            <a:off x="8946298" y="508180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10.0%</a:t>
            </a:r>
            <a:endParaRPr kumimoji="1" lang="ko-KR" altLang="en-US" dirty="0"/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DD184AA4-1DF0-EB4A-AFAD-0AE25302FD87}"/>
              </a:ext>
            </a:extLst>
          </p:cNvPr>
          <p:cNvCxnSpPr>
            <a:cxnSpLocks/>
          </p:cNvCxnSpPr>
          <p:nvPr/>
        </p:nvCxnSpPr>
        <p:spPr>
          <a:xfrm>
            <a:off x="7890553" y="817114"/>
            <a:ext cx="4058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63A36DBC-5F3B-454F-AA0C-4260C49C924C}"/>
              </a:ext>
            </a:extLst>
          </p:cNvPr>
          <p:cNvCxnSpPr>
            <a:cxnSpLocks/>
          </p:cNvCxnSpPr>
          <p:nvPr/>
        </p:nvCxnSpPr>
        <p:spPr>
          <a:xfrm>
            <a:off x="8830019" y="316912"/>
            <a:ext cx="6941" cy="5991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F24BA0A-F0D6-4F40-B918-678A7C2D1450}"/>
              </a:ext>
            </a:extLst>
          </p:cNvPr>
          <p:cNvSpPr txBox="1"/>
          <p:nvPr/>
        </p:nvSpPr>
        <p:spPr>
          <a:xfrm>
            <a:off x="8867124" y="4222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지지도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7CA222-5E49-A742-9C01-0FC672158C20}"/>
              </a:ext>
            </a:extLst>
          </p:cNvPr>
          <p:cNvSpPr txBox="1"/>
          <p:nvPr/>
        </p:nvSpPr>
        <p:spPr>
          <a:xfrm>
            <a:off x="11100025" y="119876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12.2</a:t>
            </a:r>
            <a:endParaRPr kumimoji="1"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67C636-D297-064D-A641-F4CF7E12EB6D}"/>
              </a:ext>
            </a:extLst>
          </p:cNvPr>
          <p:cNvSpPr txBox="1"/>
          <p:nvPr/>
        </p:nvSpPr>
        <p:spPr>
          <a:xfrm>
            <a:off x="11163344" y="248742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4.4</a:t>
            </a:r>
            <a:endParaRPr kumimoji="1"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D426F3-B105-7D40-B8AC-1B09A6DC5A10}"/>
              </a:ext>
            </a:extLst>
          </p:cNvPr>
          <p:cNvSpPr txBox="1"/>
          <p:nvPr/>
        </p:nvSpPr>
        <p:spPr>
          <a:xfrm>
            <a:off x="11163344" y="37343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3.5</a:t>
            </a:r>
            <a:endParaRPr kumimoji="1"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AFFA0F-2425-594B-A620-36C6878B22AF}"/>
              </a:ext>
            </a:extLst>
          </p:cNvPr>
          <p:cNvSpPr txBox="1"/>
          <p:nvPr/>
        </p:nvSpPr>
        <p:spPr>
          <a:xfrm>
            <a:off x="11163344" y="508180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2.9</a:t>
            </a:r>
            <a:endParaRPr kumimoji="1"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2ABF8D-7D6E-B441-A0CE-C07DBCF716B3}"/>
              </a:ext>
            </a:extLst>
          </p:cNvPr>
          <p:cNvSpPr txBox="1"/>
          <p:nvPr/>
        </p:nvSpPr>
        <p:spPr>
          <a:xfrm>
            <a:off x="10959931" y="421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리프트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0C52B9-693E-2344-B75C-8EAAD74F643F}"/>
              </a:ext>
            </a:extLst>
          </p:cNvPr>
          <p:cNvSpPr txBox="1"/>
          <p:nvPr/>
        </p:nvSpPr>
        <p:spPr>
          <a:xfrm>
            <a:off x="9913527" y="4191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신뢰도</a:t>
            </a:r>
          </a:p>
        </p:txBody>
      </p: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F0A2110C-F1D1-E84A-82EB-4AAAEF50BFC3}"/>
              </a:ext>
            </a:extLst>
          </p:cNvPr>
          <p:cNvCxnSpPr>
            <a:cxnSpLocks/>
          </p:cNvCxnSpPr>
          <p:nvPr/>
        </p:nvCxnSpPr>
        <p:spPr>
          <a:xfrm>
            <a:off x="9835784" y="316911"/>
            <a:ext cx="6941" cy="5991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A643FA2E-DF14-C844-8925-7596F2F9422A}"/>
              </a:ext>
            </a:extLst>
          </p:cNvPr>
          <p:cNvCxnSpPr>
            <a:cxnSpLocks/>
          </p:cNvCxnSpPr>
          <p:nvPr/>
        </p:nvCxnSpPr>
        <p:spPr>
          <a:xfrm>
            <a:off x="10862061" y="316911"/>
            <a:ext cx="6941" cy="5991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9D90354-2F45-D142-BABB-70E616E2743F}"/>
              </a:ext>
            </a:extLst>
          </p:cNvPr>
          <p:cNvSpPr txBox="1"/>
          <p:nvPr/>
        </p:nvSpPr>
        <p:spPr>
          <a:xfrm>
            <a:off x="9929232" y="119206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50.2%</a:t>
            </a:r>
            <a:endParaRPr kumimoji="1"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7A8C64-4310-0B49-8E9C-FA4438183CA2}"/>
              </a:ext>
            </a:extLst>
          </p:cNvPr>
          <p:cNvSpPr txBox="1"/>
          <p:nvPr/>
        </p:nvSpPr>
        <p:spPr>
          <a:xfrm>
            <a:off x="9929232" y="249316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17.0%</a:t>
            </a:r>
            <a:endParaRPr kumimoji="1"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72DA61-791D-9F46-BB83-A6818D30BB53}"/>
              </a:ext>
            </a:extLst>
          </p:cNvPr>
          <p:cNvSpPr txBox="1"/>
          <p:nvPr/>
        </p:nvSpPr>
        <p:spPr>
          <a:xfrm>
            <a:off x="9929232" y="379427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13.1%</a:t>
            </a:r>
            <a:endParaRPr kumimoji="1"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C6C13D-AF80-254F-8771-2F11DF9927FF}"/>
              </a:ext>
            </a:extLst>
          </p:cNvPr>
          <p:cNvSpPr txBox="1"/>
          <p:nvPr/>
        </p:nvSpPr>
        <p:spPr>
          <a:xfrm>
            <a:off x="9929232" y="509538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29.0%</a:t>
            </a:r>
            <a:endParaRPr kumimoji="1" lang="ko-KR" altLang="en-US" dirty="0"/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85516951-AE30-8044-8857-693CA1F80FB4}"/>
              </a:ext>
            </a:extLst>
          </p:cNvPr>
          <p:cNvSpPr/>
          <p:nvPr/>
        </p:nvSpPr>
        <p:spPr>
          <a:xfrm>
            <a:off x="11028859" y="1035013"/>
            <a:ext cx="808235" cy="660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84399F2A-5342-354B-9B18-A6C8EAEAC3A5}"/>
              </a:ext>
            </a:extLst>
          </p:cNvPr>
          <p:cNvSpPr/>
          <p:nvPr/>
        </p:nvSpPr>
        <p:spPr>
          <a:xfrm>
            <a:off x="11041636" y="2304944"/>
            <a:ext cx="808235" cy="6604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C6F44739-9255-D44D-A8F5-6E5646AC509B}"/>
              </a:ext>
            </a:extLst>
          </p:cNvPr>
          <p:cNvSpPr/>
          <p:nvPr/>
        </p:nvSpPr>
        <p:spPr>
          <a:xfrm>
            <a:off x="10979742" y="4936268"/>
            <a:ext cx="808235" cy="6604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973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2B382-AC34-CE44-8C95-50A3A08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kumimoji="1" lang="ko-KR" altLang="en-US" sz="2800" dirty="0"/>
              <a:t>이 수업의 주제 </a:t>
            </a:r>
            <a:r>
              <a:rPr kumimoji="1" lang="en-US" altLang="ko-KR" sz="2800" dirty="0"/>
              <a:t>: </a:t>
            </a:r>
            <a:r>
              <a:rPr kumimoji="1" lang="ko-KR" altLang="en-US" sz="2800" dirty="0"/>
              <a:t>추천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CC075F-A18C-004C-9827-DF09263C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10" y="1950174"/>
            <a:ext cx="1908340" cy="1908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B5A840-974E-D24E-8176-F6A4A917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88012" y="2904344"/>
            <a:ext cx="1908340" cy="19083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01067E-3B7B-0549-9DE7-8E49C1BC60B4}"/>
              </a:ext>
            </a:extLst>
          </p:cNvPr>
          <p:cNvSpPr/>
          <p:nvPr/>
        </p:nvSpPr>
        <p:spPr>
          <a:xfrm>
            <a:off x="2006016" y="5491247"/>
            <a:ext cx="8149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800" b="1" dirty="0"/>
              <a:t>핵심 이슈 </a:t>
            </a:r>
            <a:r>
              <a:rPr kumimoji="1" lang="en-US" altLang="ko-KR" sz="2800" b="1" dirty="0"/>
              <a:t>: </a:t>
            </a:r>
            <a:r>
              <a:rPr kumimoji="1" lang="ko-KR" altLang="en-US" sz="2800" b="1" dirty="0"/>
              <a:t>고객에게 </a:t>
            </a:r>
            <a:r>
              <a:rPr kumimoji="1" lang="ko-KR" altLang="en-US" sz="2800" b="1" dirty="0">
                <a:solidFill>
                  <a:schemeClr val="accent2"/>
                </a:solidFill>
              </a:rPr>
              <a:t>어떠한 제품을 권할 것</a:t>
            </a:r>
            <a:r>
              <a:rPr kumimoji="1" lang="ko-KR" altLang="en-US" sz="2800" b="1" dirty="0"/>
              <a:t>인가</a:t>
            </a:r>
            <a:r>
              <a:rPr kumimoji="1" lang="en-US" altLang="ko-KR" sz="2800" b="1" dirty="0"/>
              <a:t>?</a:t>
            </a:r>
            <a:endParaRPr kumimoji="1" lang="ko-KR" altLang="en-US" sz="2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670286-FFFA-6946-8ABF-F35929B66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351" y="1950174"/>
            <a:ext cx="2561390" cy="25613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1C7461-D39A-1946-8482-2308788B6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206" y="2462217"/>
            <a:ext cx="1844704" cy="1844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F5C605-C70B-C740-B1B0-91B26E7A2715}"/>
              </a:ext>
            </a:extLst>
          </p:cNvPr>
          <p:cNvSpPr txBox="1"/>
          <p:nvPr/>
        </p:nvSpPr>
        <p:spPr>
          <a:xfrm>
            <a:off x="3348392" y="46280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고객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32CB8-0D40-D745-8A01-4C8B3FF66AE5}"/>
              </a:ext>
            </a:extLst>
          </p:cNvPr>
          <p:cNvSpPr txBox="1"/>
          <p:nvPr/>
        </p:nvSpPr>
        <p:spPr>
          <a:xfrm>
            <a:off x="7753880" y="4711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상점</a:t>
            </a:r>
          </a:p>
        </p:txBody>
      </p:sp>
    </p:spTree>
    <p:extLst>
      <p:ext uri="{BB962C8B-B14F-4D97-AF65-F5344CB8AC3E}">
        <p14:creationId xmlns:p14="http://schemas.microsoft.com/office/powerpoint/2010/main" val="187524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2B382-AC34-CE44-8C95-50A3A08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kumimoji="1" lang="ko-KR" altLang="en-US" sz="2800" dirty="0"/>
              <a:t>이 수업의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EC2B1-4C6C-D644-9AB3-5AB5282A74BB}"/>
              </a:ext>
            </a:extLst>
          </p:cNvPr>
          <p:cNvSpPr txBox="1"/>
          <p:nvPr/>
        </p:nvSpPr>
        <p:spPr>
          <a:xfrm>
            <a:off x="483840" y="1778114"/>
            <a:ext cx="3720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dirty="0"/>
              <a:t>1. </a:t>
            </a:r>
            <a:r>
              <a:rPr kumimoji="1" lang="ko-KR" altLang="en-US" sz="2200" u="sng" dirty="0"/>
              <a:t>고객이 첫 방문을 했을 때</a:t>
            </a:r>
            <a:endParaRPr kumimoji="1" lang="en-US" altLang="ko-KR" sz="2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AFB55-7AD4-E940-AA7C-08551E3C58CF}"/>
              </a:ext>
            </a:extLst>
          </p:cNvPr>
          <p:cNvSpPr txBox="1"/>
          <p:nvPr/>
        </p:nvSpPr>
        <p:spPr>
          <a:xfrm>
            <a:off x="483840" y="3362366"/>
            <a:ext cx="4003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dirty="0"/>
              <a:t>2. </a:t>
            </a:r>
            <a:r>
              <a:rPr kumimoji="1" lang="ko-KR" altLang="en-US" sz="2200" u="sng" dirty="0"/>
              <a:t>고객이 재차 방문을 했을 때</a:t>
            </a:r>
            <a:endParaRPr kumimoji="1" lang="en-US" altLang="ko-KR" sz="22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54FAB-C1BE-0444-AD09-808C6FBF8B69}"/>
              </a:ext>
            </a:extLst>
          </p:cNvPr>
          <p:cNvSpPr txBox="1"/>
          <p:nvPr/>
        </p:nvSpPr>
        <p:spPr>
          <a:xfrm>
            <a:off x="483840" y="4946619"/>
            <a:ext cx="36215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dirty="0"/>
              <a:t>3. </a:t>
            </a:r>
            <a:r>
              <a:rPr kumimoji="1" lang="ko-KR" altLang="en-US" sz="2200" u="sng" dirty="0"/>
              <a:t>고객이 단골이 되었을 때</a:t>
            </a:r>
            <a:endParaRPr kumimoji="1" lang="en-US" altLang="ko-KR" sz="2200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C996EB-20A5-5049-836B-6125B68B52AB}"/>
              </a:ext>
            </a:extLst>
          </p:cNvPr>
          <p:cNvSpPr/>
          <p:nvPr/>
        </p:nvSpPr>
        <p:spPr>
          <a:xfrm>
            <a:off x="5778568" y="2588998"/>
            <a:ext cx="5964108" cy="2357621"/>
          </a:xfrm>
          <a:prstGeom prst="rect">
            <a:avLst/>
          </a:prstGeom>
          <a:solidFill>
            <a:schemeClr val="accent2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21D652-3F65-7747-86BD-0E038540F4B3}"/>
              </a:ext>
            </a:extLst>
          </p:cNvPr>
          <p:cNvSpPr/>
          <p:nvPr/>
        </p:nvSpPr>
        <p:spPr>
          <a:xfrm>
            <a:off x="5900697" y="2770554"/>
            <a:ext cx="1544992" cy="1757670"/>
          </a:xfrm>
          <a:prstGeom prst="rect">
            <a:avLst/>
          </a:prstGeom>
          <a:solidFill>
            <a:schemeClr val="accent6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CB1C60-A683-D34A-8894-23450414CA6E}"/>
              </a:ext>
            </a:extLst>
          </p:cNvPr>
          <p:cNvSpPr/>
          <p:nvPr/>
        </p:nvSpPr>
        <p:spPr>
          <a:xfrm>
            <a:off x="10078599" y="2770554"/>
            <a:ext cx="1544992" cy="1757670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6CB70D-6142-8042-B5AA-8E432F75F44C}"/>
              </a:ext>
            </a:extLst>
          </p:cNvPr>
          <p:cNvSpPr/>
          <p:nvPr/>
        </p:nvSpPr>
        <p:spPr>
          <a:xfrm>
            <a:off x="7712420" y="2893099"/>
            <a:ext cx="2126381" cy="1452620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517F618-4258-2A48-A694-D7830F827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2" b="95122" l="9743" r="89890">
                        <a14:foregroundMark x1="51471" y1="89721" x2="51471" y2="89721"/>
                        <a14:foregroundMark x1="60110" y1="91115" x2="60110" y2="91115"/>
                        <a14:foregroundMark x1="62316" y1="91812" x2="62316" y2="91812"/>
                        <a14:foregroundMark x1="63603" y1="95122" x2="63603" y2="95122"/>
                        <a14:foregroundMark x1="47243" y1="11150" x2="47243" y2="111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8099" y="2878504"/>
            <a:ext cx="1100679" cy="11613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C089297-9684-D84A-B4B9-04DEC9355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3182" l="9582" r="91638">
                        <a14:foregroundMark x1="47735" y1="93182" x2="47735" y2="93182"/>
                        <a14:foregroundMark x1="41812" y1="71023" x2="41812" y2="71023"/>
                        <a14:foregroundMark x1="47735" y1="9280" x2="47735" y2="9280"/>
                        <a14:foregroundMark x1="89547" y1="30871" x2="89547" y2="30871"/>
                        <a14:foregroundMark x1="90767" y1="35985" x2="90767" y2="35985"/>
                        <a14:foregroundMark x1="91463" y1="36553" x2="91463" y2="36553"/>
                        <a14:foregroundMark x1="89547" y1="45644" x2="89547" y2="45644"/>
                        <a14:foregroundMark x1="90767" y1="44508" x2="90767" y2="44508"/>
                        <a14:foregroundMark x1="91115" y1="29356" x2="91638" y2="314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0407" y="2931956"/>
            <a:ext cx="1161377" cy="106830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FDABDD-EE0F-8F47-9215-07BB94721640}"/>
              </a:ext>
            </a:extLst>
          </p:cNvPr>
          <p:cNvSpPr txBox="1"/>
          <p:nvPr/>
        </p:nvSpPr>
        <p:spPr>
          <a:xfrm>
            <a:off x="6384650" y="4111164"/>
            <a:ext cx="58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고객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8C292-0428-8A43-A5EC-BF2D88FE8EBB}"/>
              </a:ext>
            </a:extLst>
          </p:cNvPr>
          <p:cNvSpPr txBox="1"/>
          <p:nvPr/>
        </p:nvSpPr>
        <p:spPr>
          <a:xfrm>
            <a:off x="10498524" y="4078898"/>
            <a:ext cx="79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아이템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1C1D0C0-F57B-BE47-9190-A60CFF25C642}"/>
              </a:ext>
            </a:extLst>
          </p:cNvPr>
          <p:cNvCxnSpPr>
            <a:cxnSpLocks/>
          </p:cNvCxnSpPr>
          <p:nvPr/>
        </p:nvCxnSpPr>
        <p:spPr>
          <a:xfrm>
            <a:off x="7905964" y="3276124"/>
            <a:ext cx="164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100218-77A2-7C42-BD49-D29F958592C1}"/>
              </a:ext>
            </a:extLst>
          </p:cNvPr>
          <p:cNvCxnSpPr>
            <a:cxnSpLocks/>
          </p:cNvCxnSpPr>
          <p:nvPr/>
        </p:nvCxnSpPr>
        <p:spPr>
          <a:xfrm flipH="1">
            <a:off x="7901369" y="3765655"/>
            <a:ext cx="1616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67FF35-926B-5847-90BF-802A59AEC8E6}"/>
              </a:ext>
            </a:extLst>
          </p:cNvPr>
          <p:cNvSpPr txBox="1"/>
          <p:nvPr/>
        </p:nvSpPr>
        <p:spPr>
          <a:xfrm>
            <a:off x="8466835" y="2906256"/>
            <a:ext cx="58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구매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AC5F45-EA7A-9346-B8CD-64DCA631D678}"/>
              </a:ext>
            </a:extLst>
          </p:cNvPr>
          <p:cNvSpPr txBox="1"/>
          <p:nvPr/>
        </p:nvSpPr>
        <p:spPr>
          <a:xfrm>
            <a:off x="8434496" y="3809281"/>
            <a:ext cx="58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노출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864D64-2D5B-9F42-84FB-0ED62BB4B978}"/>
              </a:ext>
            </a:extLst>
          </p:cNvPr>
          <p:cNvSpPr txBox="1"/>
          <p:nvPr/>
        </p:nvSpPr>
        <p:spPr>
          <a:xfrm>
            <a:off x="5864570" y="4591656"/>
            <a:ext cx="1587265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고객에 대한 데이터</a:t>
            </a:r>
            <a:endParaRPr kumimoji="1"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ACEE4F-E159-F449-A19D-573B9DDCAFC6}"/>
              </a:ext>
            </a:extLst>
          </p:cNvPr>
          <p:cNvSpPr txBox="1"/>
          <p:nvPr/>
        </p:nvSpPr>
        <p:spPr>
          <a:xfrm>
            <a:off x="9868098" y="4576666"/>
            <a:ext cx="1750479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아이템에 대한 데이터</a:t>
            </a:r>
            <a:endParaRPr kumimoji="1"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3B548-D870-DF41-B795-4110F9B8A084}"/>
              </a:ext>
            </a:extLst>
          </p:cNvPr>
          <p:cNvSpPr txBox="1"/>
          <p:nvPr/>
        </p:nvSpPr>
        <p:spPr>
          <a:xfrm>
            <a:off x="8026203" y="4576666"/>
            <a:ext cx="1367216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상호작용 데이터</a:t>
            </a:r>
            <a:endParaRPr kumimoji="1" lang="en-US" altLang="ko-KR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D69137-6FE7-5945-BCCF-60383793AEF6}"/>
              </a:ext>
            </a:extLst>
          </p:cNvPr>
          <p:cNvSpPr/>
          <p:nvPr/>
        </p:nvSpPr>
        <p:spPr>
          <a:xfrm>
            <a:off x="711466" y="2209001"/>
            <a:ext cx="326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고객에 대한 정보가 없을 때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36AF7-A8EB-7E46-A4B7-2FB0A33CD310}"/>
              </a:ext>
            </a:extLst>
          </p:cNvPr>
          <p:cNvSpPr/>
          <p:nvPr/>
        </p:nvSpPr>
        <p:spPr>
          <a:xfrm>
            <a:off x="711466" y="3769526"/>
            <a:ext cx="380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고객의 이전 구매 정보가 있을 때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C132CD-6C85-DF42-9304-43BE912BF9B1}"/>
              </a:ext>
            </a:extLst>
          </p:cNvPr>
          <p:cNvSpPr/>
          <p:nvPr/>
        </p:nvSpPr>
        <p:spPr>
          <a:xfrm>
            <a:off x="838200" y="5362516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: </a:t>
            </a:r>
            <a:r>
              <a:rPr kumimoji="1" lang="ko-KR" altLang="en-US" dirty="0"/>
              <a:t>고객 신원 정보가 있을 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198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2B382-AC34-CE44-8C95-50A3A08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kumimoji="1" lang="ko-KR" altLang="en-US" sz="2800" dirty="0"/>
              <a:t>이 수업의 주요 토픽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EC2B1-4C6C-D644-9AB3-5AB5282A74BB}"/>
              </a:ext>
            </a:extLst>
          </p:cNvPr>
          <p:cNvSpPr txBox="1"/>
          <p:nvPr/>
        </p:nvSpPr>
        <p:spPr>
          <a:xfrm>
            <a:off x="483840" y="1778114"/>
            <a:ext cx="3720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dirty="0"/>
              <a:t>1. </a:t>
            </a:r>
            <a:r>
              <a:rPr kumimoji="1" lang="ko-KR" altLang="en-US" sz="2200" u="sng" dirty="0"/>
              <a:t>고객이 첫 방문을 했을 때</a:t>
            </a:r>
            <a:endParaRPr kumimoji="1" lang="en-US" altLang="ko-KR" sz="2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AFB55-7AD4-E940-AA7C-08551E3C58CF}"/>
              </a:ext>
            </a:extLst>
          </p:cNvPr>
          <p:cNvSpPr txBox="1"/>
          <p:nvPr/>
        </p:nvSpPr>
        <p:spPr>
          <a:xfrm>
            <a:off x="483840" y="3362366"/>
            <a:ext cx="4003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dirty="0"/>
              <a:t>2. </a:t>
            </a:r>
            <a:r>
              <a:rPr kumimoji="1" lang="ko-KR" altLang="en-US" sz="2200" u="sng" dirty="0"/>
              <a:t>고객이 재차 방문을 했을 때</a:t>
            </a:r>
            <a:endParaRPr kumimoji="1" lang="en-US" altLang="ko-KR" sz="22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54FAB-C1BE-0444-AD09-808C6FBF8B69}"/>
              </a:ext>
            </a:extLst>
          </p:cNvPr>
          <p:cNvSpPr txBox="1"/>
          <p:nvPr/>
        </p:nvSpPr>
        <p:spPr>
          <a:xfrm>
            <a:off x="483840" y="4946619"/>
            <a:ext cx="3621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dirty="0"/>
              <a:t>3. </a:t>
            </a:r>
            <a:r>
              <a:rPr kumimoji="1" lang="ko-KR" altLang="en-US" sz="2200" u="sng" dirty="0"/>
              <a:t>고객이 단골이 되었을 때</a:t>
            </a:r>
            <a:endParaRPr kumimoji="1" lang="en-US" altLang="ko-KR" sz="2200" u="sng" dirty="0"/>
          </a:p>
          <a:p>
            <a:r>
              <a:rPr kumimoji="1" lang="en-US" altLang="ko-KR" sz="2200" dirty="0"/>
              <a:t>   </a:t>
            </a:r>
          </a:p>
          <a:p>
            <a:endParaRPr kumimoji="1"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D58F6-3ADE-5D4E-8377-EADC42365BE6}"/>
              </a:ext>
            </a:extLst>
          </p:cNvPr>
          <p:cNvSpPr txBox="1"/>
          <p:nvPr/>
        </p:nvSpPr>
        <p:spPr>
          <a:xfrm>
            <a:off x="831529" y="2234557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비개인화</a:t>
            </a:r>
            <a:r>
              <a:rPr kumimoji="1" lang="ko-KR" altLang="en-US" dirty="0"/>
              <a:t> 추천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연관 분석</a:t>
            </a:r>
            <a:endParaRPr kumimoji="1"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1DC56-6D0A-C74D-8C82-F852B970F188}"/>
              </a:ext>
            </a:extLst>
          </p:cNvPr>
          <p:cNvSpPr txBox="1"/>
          <p:nvPr/>
        </p:nvSpPr>
        <p:spPr>
          <a:xfrm>
            <a:off x="831529" y="3836999"/>
            <a:ext cx="284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Collaborative Filtering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299E8-0873-8A4A-81A6-FE77B522E239}"/>
              </a:ext>
            </a:extLst>
          </p:cNvPr>
          <p:cNvSpPr txBox="1"/>
          <p:nvPr/>
        </p:nvSpPr>
        <p:spPr>
          <a:xfrm>
            <a:off x="831529" y="5374378"/>
            <a:ext cx="27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Factorization Machine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01CD09-7C08-5C4D-BA7C-394F0DA553F3}"/>
              </a:ext>
            </a:extLst>
          </p:cNvPr>
          <p:cNvSpPr/>
          <p:nvPr/>
        </p:nvSpPr>
        <p:spPr>
          <a:xfrm>
            <a:off x="5778568" y="2588998"/>
            <a:ext cx="5964108" cy="2357621"/>
          </a:xfrm>
          <a:prstGeom prst="rect">
            <a:avLst/>
          </a:prstGeom>
          <a:solidFill>
            <a:schemeClr val="accent2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72946A-2434-364F-868F-406BFBCD8A8E}"/>
              </a:ext>
            </a:extLst>
          </p:cNvPr>
          <p:cNvSpPr/>
          <p:nvPr/>
        </p:nvSpPr>
        <p:spPr>
          <a:xfrm>
            <a:off x="5900697" y="2770554"/>
            <a:ext cx="1544992" cy="1757670"/>
          </a:xfrm>
          <a:prstGeom prst="rect">
            <a:avLst/>
          </a:prstGeom>
          <a:solidFill>
            <a:schemeClr val="accent6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589DCA-0C2C-0C48-947F-B9004721F3A4}"/>
              </a:ext>
            </a:extLst>
          </p:cNvPr>
          <p:cNvSpPr/>
          <p:nvPr/>
        </p:nvSpPr>
        <p:spPr>
          <a:xfrm>
            <a:off x="10078599" y="2770554"/>
            <a:ext cx="1544992" cy="1757670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B63EE1-E5F4-B540-A200-C1227A4D9BCE}"/>
              </a:ext>
            </a:extLst>
          </p:cNvPr>
          <p:cNvSpPr/>
          <p:nvPr/>
        </p:nvSpPr>
        <p:spPr>
          <a:xfrm>
            <a:off x="7712420" y="2893099"/>
            <a:ext cx="2126381" cy="1452620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B7B5E8-3DEE-A847-8CC6-F20FC9BDA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2" b="95122" l="9743" r="89890">
                        <a14:foregroundMark x1="51471" y1="89721" x2="51471" y2="89721"/>
                        <a14:foregroundMark x1="60110" y1="91115" x2="60110" y2="91115"/>
                        <a14:foregroundMark x1="62316" y1="91812" x2="62316" y2="91812"/>
                        <a14:foregroundMark x1="63603" y1="95122" x2="63603" y2="95122"/>
                        <a14:foregroundMark x1="47243" y1="11150" x2="47243" y2="111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8099" y="2878504"/>
            <a:ext cx="1100679" cy="11613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5F8D1D-98CF-AD49-BB07-D2BAC7A45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3182" l="9582" r="91638">
                        <a14:foregroundMark x1="47735" y1="93182" x2="47735" y2="93182"/>
                        <a14:foregroundMark x1="41812" y1="71023" x2="41812" y2="71023"/>
                        <a14:foregroundMark x1="47735" y1="9280" x2="47735" y2="9280"/>
                        <a14:foregroundMark x1="89547" y1="30871" x2="89547" y2="30871"/>
                        <a14:foregroundMark x1="90767" y1="35985" x2="90767" y2="35985"/>
                        <a14:foregroundMark x1="91463" y1="36553" x2="91463" y2="36553"/>
                        <a14:foregroundMark x1="89547" y1="45644" x2="89547" y2="45644"/>
                        <a14:foregroundMark x1="90767" y1="44508" x2="90767" y2="44508"/>
                        <a14:foregroundMark x1="91115" y1="29356" x2="91638" y2="314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0407" y="2931956"/>
            <a:ext cx="1161377" cy="1068305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1D925F-300F-E049-A9D2-8B0BF7749D11}"/>
              </a:ext>
            </a:extLst>
          </p:cNvPr>
          <p:cNvSpPr txBox="1"/>
          <p:nvPr/>
        </p:nvSpPr>
        <p:spPr>
          <a:xfrm>
            <a:off x="6384650" y="4111164"/>
            <a:ext cx="58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고객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6A6CC-1E24-AB42-BA1D-D517B3212DFE}"/>
              </a:ext>
            </a:extLst>
          </p:cNvPr>
          <p:cNvSpPr txBox="1"/>
          <p:nvPr/>
        </p:nvSpPr>
        <p:spPr>
          <a:xfrm>
            <a:off x="10498524" y="4078898"/>
            <a:ext cx="79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아이템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4B15DEC-543A-1F49-9F5B-E865361C3268}"/>
              </a:ext>
            </a:extLst>
          </p:cNvPr>
          <p:cNvCxnSpPr>
            <a:cxnSpLocks/>
          </p:cNvCxnSpPr>
          <p:nvPr/>
        </p:nvCxnSpPr>
        <p:spPr>
          <a:xfrm>
            <a:off x="7905964" y="3276124"/>
            <a:ext cx="164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BD04FD-EC3A-C648-AF42-59116979D38B}"/>
              </a:ext>
            </a:extLst>
          </p:cNvPr>
          <p:cNvCxnSpPr>
            <a:cxnSpLocks/>
          </p:cNvCxnSpPr>
          <p:nvPr/>
        </p:nvCxnSpPr>
        <p:spPr>
          <a:xfrm flipH="1">
            <a:off x="7901369" y="3765655"/>
            <a:ext cx="1616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97FAED7-50F8-514E-B796-5D02AC5DBAE7}"/>
              </a:ext>
            </a:extLst>
          </p:cNvPr>
          <p:cNvSpPr txBox="1"/>
          <p:nvPr/>
        </p:nvSpPr>
        <p:spPr>
          <a:xfrm>
            <a:off x="8466835" y="2906256"/>
            <a:ext cx="58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구매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8A44C8-E935-9347-8503-E170466DDA85}"/>
              </a:ext>
            </a:extLst>
          </p:cNvPr>
          <p:cNvSpPr txBox="1"/>
          <p:nvPr/>
        </p:nvSpPr>
        <p:spPr>
          <a:xfrm>
            <a:off x="8434496" y="3809281"/>
            <a:ext cx="58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노출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9E66F-75D3-E040-8B53-E5FFB1B25B8C}"/>
              </a:ext>
            </a:extLst>
          </p:cNvPr>
          <p:cNvSpPr txBox="1"/>
          <p:nvPr/>
        </p:nvSpPr>
        <p:spPr>
          <a:xfrm>
            <a:off x="5864570" y="4591656"/>
            <a:ext cx="1587265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고객에 대한 데이터</a:t>
            </a:r>
            <a:endParaRPr kumimoji="1"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E1ED93-A641-FA44-8A24-800089BFC911}"/>
              </a:ext>
            </a:extLst>
          </p:cNvPr>
          <p:cNvSpPr txBox="1"/>
          <p:nvPr/>
        </p:nvSpPr>
        <p:spPr>
          <a:xfrm>
            <a:off x="9868098" y="4576666"/>
            <a:ext cx="1750479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아이템에 대한 데이터</a:t>
            </a:r>
            <a:endParaRPr kumimoji="1"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CC5F8B-8667-B144-83A2-32957F36888A}"/>
              </a:ext>
            </a:extLst>
          </p:cNvPr>
          <p:cNvSpPr txBox="1"/>
          <p:nvPr/>
        </p:nvSpPr>
        <p:spPr>
          <a:xfrm>
            <a:off x="8026203" y="4576666"/>
            <a:ext cx="1367216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상호작용 데이터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9899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2B382-AC34-CE44-8C95-50A3A08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kumimoji="1" lang="ko-KR" altLang="en-US" sz="2800" dirty="0"/>
              <a:t>추천 엔진이란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C4A44A-FFCE-4044-BBF7-48DD125B9621}"/>
              </a:ext>
            </a:extLst>
          </p:cNvPr>
          <p:cNvSpPr txBox="1"/>
          <p:nvPr/>
        </p:nvSpPr>
        <p:spPr>
          <a:xfrm>
            <a:off x="697234" y="1154546"/>
            <a:ext cx="1071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추천 엔진의 과제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유저가 얼마나 해당 아이템을 선호할지를 예측할 수 있는 프로그램을 구성하는 것</a:t>
            </a:r>
            <a:r>
              <a:rPr kumimoji="1" lang="en-US" altLang="ko-KR" dirty="0"/>
              <a:t>*</a:t>
            </a:r>
            <a:endParaRPr kumimoji="1"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5D7B36-0E01-954E-835A-520169B43FE6}"/>
              </a:ext>
            </a:extLst>
          </p:cNvPr>
          <p:cNvSpPr/>
          <p:nvPr/>
        </p:nvSpPr>
        <p:spPr>
          <a:xfrm>
            <a:off x="4777950" y="3640421"/>
            <a:ext cx="1825067" cy="921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추천 엔진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5157C8-8E87-AE40-974A-F20102113E80}"/>
              </a:ext>
            </a:extLst>
          </p:cNvPr>
          <p:cNvCxnSpPr>
            <a:stCxn id="34" idx="3"/>
          </p:cNvCxnSpPr>
          <p:nvPr/>
        </p:nvCxnSpPr>
        <p:spPr>
          <a:xfrm>
            <a:off x="6603017" y="4100946"/>
            <a:ext cx="1013248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285C91-4524-944D-9006-24B260B4B02C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413719" y="3020292"/>
            <a:ext cx="1364231" cy="1080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977E91D-2FCC-944E-91A1-AE76C9826F89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478374" y="4100946"/>
            <a:ext cx="1299576" cy="1080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50A0C3FE-1AE1-AB4B-BBEF-0E2AA282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27" y="2235155"/>
            <a:ext cx="1331822" cy="140526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AAF89CD-7B49-4849-83F4-97854AB3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72" y="4425676"/>
            <a:ext cx="1700372" cy="156410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48511D0-FFD0-7048-9A4E-19CB1EA93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593" y="3719428"/>
            <a:ext cx="2267551" cy="66899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7786D6-1443-7E42-B20F-D6D153891ABC}"/>
              </a:ext>
            </a:extLst>
          </p:cNvPr>
          <p:cNvSpPr/>
          <p:nvPr/>
        </p:nvSpPr>
        <p:spPr>
          <a:xfrm>
            <a:off x="0" y="6556486"/>
            <a:ext cx="35974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000" dirty="0"/>
              <a:t>* Suresh K. </a:t>
            </a:r>
            <a:r>
              <a:rPr lang="en" altLang="ko-KR" sz="1000" dirty="0" err="1"/>
              <a:t>Gorakala</a:t>
            </a:r>
            <a:r>
              <a:rPr lang="en" altLang="ko-KR" sz="1000" dirty="0"/>
              <a:t>, </a:t>
            </a:r>
            <a:r>
              <a:rPr lang="en" altLang="ko-KR" sz="1000" b="0" i="0" dirty="0">
                <a:effectLst/>
                <a:latin typeface="Nanum Gothic"/>
              </a:rPr>
              <a:t>Building Recommendation Engines, </a:t>
            </a:r>
            <a:r>
              <a:rPr lang="en" altLang="ko-KR" sz="1000" b="0" i="0" dirty="0" err="1">
                <a:effectLst/>
                <a:latin typeface="Nanum Gothic"/>
              </a:rPr>
              <a:t>packt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7F077-F1AF-124A-8311-F97D205FD4B4}"/>
              </a:ext>
            </a:extLst>
          </p:cNvPr>
          <p:cNvSpPr txBox="1"/>
          <p:nvPr/>
        </p:nvSpPr>
        <p:spPr>
          <a:xfrm>
            <a:off x="1686427" y="364457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유저에 대한 정보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609E6-65A4-4E4B-95A9-C66FA1EDF804}"/>
              </a:ext>
            </a:extLst>
          </p:cNvPr>
          <p:cNvSpPr txBox="1"/>
          <p:nvPr/>
        </p:nvSpPr>
        <p:spPr>
          <a:xfrm>
            <a:off x="1482322" y="593906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아이템에 대한 정보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F4F4A3-1790-234A-A798-56C38AAE4B43}"/>
              </a:ext>
            </a:extLst>
          </p:cNvPr>
          <p:cNvSpPr txBox="1"/>
          <p:nvPr/>
        </p:nvSpPr>
        <p:spPr>
          <a:xfrm>
            <a:off x="2133600" y="16625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입력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BB34E3-9766-0546-BF16-39C78F35B844}"/>
              </a:ext>
            </a:extLst>
          </p:cNvPr>
          <p:cNvSpPr txBox="1"/>
          <p:nvPr/>
        </p:nvSpPr>
        <p:spPr>
          <a:xfrm>
            <a:off x="5367317" y="16583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964331-2D70-2F47-9FD2-9B880B72806B}"/>
              </a:ext>
            </a:extLst>
          </p:cNvPr>
          <p:cNvSpPr txBox="1"/>
          <p:nvPr/>
        </p:nvSpPr>
        <p:spPr>
          <a:xfrm>
            <a:off x="8713202" y="16583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출력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5A036F1-32D2-794E-B1D0-554EA3EBD99D}"/>
              </a:ext>
            </a:extLst>
          </p:cNvPr>
          <p:cNvCxnSpPr/>
          <p:nvPr/>
        </p:nvCxnSpPr>
        <p:spPr>
          <a:xfrm>
            <a:off x="1755233" y="2027721"/>
            <a:ext cx="1649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D6EA714-0E8C-9742-B410-37834E7324FC}"/>
              </a:ext>
            </a:extLst>
          </p:cNvPr>
          <p:cNvCxnSpPr/>
          <p:nvPr/>
        </p:nvCxnSpPr>
        <p:spPr>
          <a:xfrm>
            <a:off x="4865977" y="2036957"/>
            <a:ext cx="1649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453A6413-92BA-1642-9FF1-9FF0F5F1FF09}"/>
              </a:ext>
            </a:extLst>
          </p:cNvPr>
          <p:cNvCxnSpPr/>
          <p:nvPr/>
        </p:nvCxnSpPr>
        <p:spPr>
          <a:xfrm>
            <a:off x="8211862" y="2037296"/>
            <a:ext cx="1649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A6D749-46EC-8F4C-86BC-85679A84078D}"/>
              </a:ext>
            </a:extLst>
          </p:cNvPr>
          <p:cNvSpPr txBox="1"/>
          <p:nvPr/>
        </p:nvSpPr>
        <p:spPr>
          <a:xfrm>
            <a:off x="7616265" y="4641273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유저가 아이템에 가지는 </a:t>
            </a:r>
            <a:r>
              <a:rPr kumimoji="1" lang="ko-KR" altLang="en-US" b="1" dirty="0"/>
              <a:t>선호도</a:t>
            </a:r>
          </a:p>
        </p:txBody>
      </p:sp>
    </p:spTree>
    <p:extLst>
      <p:ext uri="{BB962C8B-B14F-4D97-AF65-F5344CB8AC3E}">
        <p14:creationId xmlns:p14="http://schemas.microsoft.com/office/powerpoint/2010/main" val="35481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2B382-AC34-CE44-8C95-50A3A08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kumimoji="1" lang="ko-KR" altLang="en-US" sz="2800" dirty="0"/>
              <a:t>수업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9750C-34C1-BE4E-9B16-A5149C8F1A59}"/>
              </a:ext>
            </a:extLst>
          </p:cNvPr>
          <p:cNvSpPr txBox="1"/>
          <p:nvPr/>
        </p:nvSpPr>
        <p:spPr>
          <a:xfrm>
            <a:off x="771738" y="1558230"/>
            <a:ext cx="7481535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현업에서 적용 가능한 수준으로 </a:t>
            </a:r>
            <a:endParaRPr kumimoji="1" lang="en-US" altLang="ko-KR" sz="28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pPr marL="1200150" lvl="1" indent="-742950">
              <a:buAutoNum type="arabicPeriod"/>
            </a:pPr>
            <a:r>
              <a:rPr kumimoji="1" lang="ko-KR" altLang="en-US" sz="2400" dirty="0" err="1"/>
              <a:t>추천시스템</a:t>
            </a:r>
            <a:r>
              <a:rPr kumimoji="1" lang="ko-KR" altLang="en-US" sz="2400" dirty="0"/>
              <a:t> 알고리즘의 이해도 향상</a:t>
            </a:r>
            <a:endParaRPr kumimoji="1" lang="en-US" altLang="ko-KR" sz="2400" dirty="0"/>
          </a:p>
          <a:p>
            <a:pPr marL="1200150" lvl="1" indent="-742950">
              <a:buAutoNum type="arabicPeriod"/>
            </a:pPr>
            <a:endParaRPr kumimoji="1" lang="en-US" altLang="ko-KR" sz="2400" dirty="0"/>
          </a:p>
          <a:p>
            <a:pPr marL="1200150" lvl="1" indent="-742950">
              <a:buAutoNum type="arabicPeriod"/>
            </a:pPr>
            <a:r>
              <a:rPr kumimoji="1" lang="ko-KR" altLang="en-US" sz="2400" dirty="0" err="1"/>
              <a:t>추천시스템</a:t>
            </a:r>
            <a:r>
              <a:rPr kumimoji="1" lang="ko-KR" altLang="en-US" sz="2400" dirty="0"/>
              <a:t> 알고리즘의 코드 작성 능력 배양</a:t>
            </a:r>
            <a:endParaRPr kumimoji="1" lang="en-US" altLang="ko-KR" sz="2400" dirty="0"/>
          </a:p>
          <a:p>
            <a:pPr lvl="1"/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003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2B382-AC34-CE44-8C95-50A3A08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kumimoji="1" lang="ko-KR" altLang="en-US" sz="2800" dirty="0"/>
              <a:t>수업 환경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86DF82-BB91-C24E-9E6D-312149B9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3" y="2417288"/>
            <a:ext cx="2846617" cy="2846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236BF6-775E-CE44-813F-EED46CA2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266" y="4739608"/>
            <a:ext cx="1803400" cy="111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1DFA4F-9A6D-D44B-944E-E04E3953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0" y="4965471"/>
            <a:ext cx="2260600" cy="889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F0875D-2E16-1F4D-B577-E9626F342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0" y="2228520"/>
            <a:ext cx="1422400" cy="142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6827C8-85AA-944B-B468-3FA06CB73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8459" y="4663039"/>
            <a:ext cx="1385341" cy="11488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59750C-34C1-BE4E-9B16-A5149C8F1A59}"/>
              </a:ext>
            </a:extLst>
          </p:cNvPr>
          <p:cNvSpPr txBox="1"/>
          <p:nvPr/>
        </p:nvSpPr>
        <p:spPr>
          <a:xfrm>
            <a:off x="469588" y="1749061"/>
            <a:ext cx="375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수업 코드 환경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jupyter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notebook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01532C-FC27-2147-9329-B3A4AB5CC55C}"/>
              </a:ext>
            </a:extLst>
          </p:cNvPr>
          <p:cNvSpPr txBox="1"/>
          <p:nvPr/>
        </p:nvSpPr>
        <p:spPr>
          <a:xfrm>
            <a:off x="5131057" y="1749061"/>
            <a:ext cx="283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다루는 언어 </a:t>
            </a:r>
            <a:r>
              <a:rPr kumimoji="1" lang="en-US" altLang="ko-KR" dirty="0"/>
              <a:t>: Python 3.6</a:t>
            </a:r>
            <a:r>
              <a:rPr kumimoji="1" lang="ko-KR" altLang="en-US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AE9422-4B2A-C649-8C51-629523E07E95}"/>
              </a:ext>
            </a:extLst>
          </p:cNvPr>
          <p:cNvSpPr txBox="1"/>
          <p:nvPr/>
        </p:nvSpPr>
        <p:spPr>
          <a:xfrm>
            <a:off x="5131057" y="4260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다루는 패키지</a:t>
            </a:r>
          </a:p>
        </p:txBody>
      </p:sp>
    </p:spTree>
    <p:extLst>
      <p:ext uri="{BB962C8B-B14F-4D97-AF65-F5344CB8AC3E}">
        <p14:creationId xmlns:p14="http://schemas.microsoft.com/office/powerpoint/2010/main" val="206349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77691-F958-B449-90E8-3CD44DA2A7A2}"/>
              </a:ext>
            </a:extLst>
          </p:cNvPr>
          <p:cNvSpPr txBox="1"/>
          <p:nvPr/>
        </p:nvSpPr>
        <p:spPr>
          <a:xfrm>
            <a:off x="4464781" y="2397948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데이터베이스</a:t>
            </a:r>
            <a:endParaRPr kumimoji="1" lang="en-US" altLang="ko-KR" sz="4000" dirty="0"/>
          </a:p>
          <a:p>
            <a:pPr algn="ctr"/>
            <a:r>
              <a:rPr kumimoji="1" lang="en-US" altLang="ko-KR" sz="4000" dirty="0"/>
              <a:t>&lt;Database&gt;</a:t>
            </a:r>
            <a:endParaRPr kumimoji="1"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DD839-78F3-CB4D-8997-EBAFBED477E3}"/>
              </a:ext>
            </a:extLst>
          </p:cNvPr>
          <p:cNvSpPr txBox="1"/>
          <p:nvPr/>
        </p:nvSpPr>
        <p:spPr>
          <a:xfrm>
            <a:off x="4441371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34566AA-7E4B-8946-8E58-92DEF686590F}"/>
              </a:ext>
            </a:extLst>
          </p:cNvPr>
          <p:cNvSpPr/>
          <p:nvPr/>
        </p:nvSpPr>
        <p:spPr>
          <a:xfrm>
            <a:off x="142504" y="712519"/>
            <a:ext cx="11827823" cy="700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017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2B382-AC34-CE44-8C95-50A3A08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kumimoji="1" lang="ko-KR" altLang="en-US" sz="2800" dirty="0"/>
              <a:t>추천 시스템에서의 데이터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B930EB-0A99-F34C-8A08-B1C947F44B3B}"/>
              </a:ext>
            </a:extLst>
          </p:cNvPr>
          <p:cNvSpPr/>
          <p:nvPr/>
        </p:nvSpPr>
        <p:spPr>
          <a:xfrm>
            <a:off x="696902" y="2494783"/>
            <a:ext cx="5964108" cy="2357621"/>
          </a:xfrm>
          <a:prstGeom prst="rect">
            <a:avLst/>
          </a:prstGeom>
          <a:solidFill>
            <a:schemeClr val="accent2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C70C3B-11F5-D843-AE71-E5E4040C1B91}"/>
              </a:ext>
            </a:extLst>
          </p:cNvPr>
          <p:cNvSpPr/>
          <p:nvPr/>
        </p:nvSpPr>
        <p:spPr>
          <a:xfrm>
            <a:off x="819031" y="2676339"/>
            <a:ext cx="1544992" cy="1757670"/>
          </a:xfrm>
          <a:prstGeom prst="rect">
            <a:avLst/>
          </a:prstGeom>
          <a:solidFill>
            <a:schemeClr val="accent6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2E0DDC-FB3E-5542-BDBE-8C797FD1255E}"/>
              </a:ext>
            </a:extLst>
          </p:cNvPr>
          <p:cNvSpPr/>
          <p:nvPr/>
        </p:nvSpPr>
        <p:spPr>
          <a:xfrm>
            <a:off x="4996933" y="2676339"/>
            <a:ext cx="1544992" cy="1757670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B65CF1-E06E-584B-B175-200DCFEF909E}"/>
              </a:ext>
            </a:extLst>
          </p:cNvPr>
          <p:cNvSpPr/>
          <p:nvPr/>
        </p:nvSpPr>
        <p:spPr>
          <a:xfrm>
            <a:off x="2630754" y="2798884"/>
            <a:ext cx="2126381" cy="1452620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4FC6BB-89B1-8B4E-AB3D-CD3EB621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2" b="95122" l="9743" r="89890">
                        <a14:foregroundMark x1="51471" y1="89721" x2="51471" y2="89721"/>
                        <a14:foregroundMark x1="60110" y1="91115" x2="60110" y2="91115"/>
                        <a14:foregroundMark x1="62316" y1="91812" x2="62316" y2="91812"/>
                        <a14:foregroundMark x1="63603" y1="95122" x2="63603" y2="95122"/>
                        <a14:foregroundMark x1="47243" y1="11150" x2="47243" y2="111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433" y="2784289"/>
            <a:ext cx="1100679" cy="1161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E79944-A472-EE4D-ABD7-DB73C98A6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3182" l="9582" r="91638">
                        <a14:foregroundMark x1="47735" y1="93182" x2="47735" y2="93182"/>
                        <a14:foregroundMark x1="41812" y1="71023" x2="41812" y2="71023"/>
                        <a14:foregroundMark x1="47735" y1="9280" x2="47735" y2="9280"/>
                        <a14:foregroundMark x1="89547" y1="30871" x2="89547" y2="30871"/>
                        <a14:foregroundMark x1="90767" y1="35985" x2="90767" y2="35985"/>
                        <a14:foregroundMark x1="91463" y1="36553" x2="91463" y2="36553"/>
                        <a14:foregroundMark x1="89547" y1="45644" x2="89547" y2="45644"/>
                        <a14:foregroundMark x1="90767" y1="44508" x2="90767" y2="44508"/>
                        <a14:foregroundMark x1="91115" y1="29356" x2="91638" y2="314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8741" y="2837741"/>
            <a:ext cx="1161377" cy="1068305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6FEBD2-0C2B-AA40-ADB6-BB93DD777AAC}"/>
              </a:ext>
            </a:extLst>
          </p:cNvPr>
          <p:cNvSpPr txBox="1"/>
          <p:nvPr/>
        </p:nvSpPr>
        <p:spPr>
          <a:xfrm>
            <a:off x="1302984" y="4016949"/>
            <a:ext cx="58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고객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93D7A-6B53-2449-B8E4-E4C9615B17AC}"/>
              </a:ext>
            </a:extLst>
          </p:cNvPr>
          <p:cNvSpPr txBox="1"/>
          <p:nvPr/>
        </p:nvSpPr>
        <p:spPr>
          <a:xfrm>
            <a:off x="5416858" y="3984683"/>
            <a:ext cx="79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아이템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663473-B0EB-0E4F-B243-2A58464351D3}"/>
              </a:ext>
            </a:extLst>
          </p:cNvPr>
          <p:cNvCxnSpPr>
            <a:cxnSpLocks/>
          </p:cNvCxnSpPr>
          <p:nvPr/>
        </p:nvCxnSpPr>
        <p:spPr>
          <a:xfrm>
            <a:off x="2824298" y="3181909"/>
            <a:ext cx="164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80BFBC-C2E3-0844-9CF8-31FE302FBBCB}"/>
              </a:ext>
            </a:extLst>
          </p:cNvPr>
          <p:cNvCxnSpPr>
            <a:cxnSpLocks/>
          </p:cNvCxnSpPr>
          <p:nvPr/>
        </p:nvCxnSpPr>
        <p:spPr>
          <a:xfrm flipH="1">
            <a:off x="2819703" y="3671440"/>
            <a:ext cx="1616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9F20F2-40E5-8547-92F8-571FDEA84699}"/>
              </a:ext>
            </a:extLst>
          </p:cNvPr>
          <p:cNvSpPr txBox="1"/>
          <p:nvPr/>
        </p:nvSpPr>
        <p:spPr>
          <a:xfrm>
            <a:off x="3385169" y="2812041"/>
            <a:ext cx="58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구매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55B97B-986B-5147-975D-884BC44D1CEC}"/>
              </a:ext>
            </a:extLst>
          </p:cNvPr>
          <p:cNvSpPr txBox="1"/>
          <p:nvPr/>
        </p:nvSpPr>
        <p:spPr>
          <a:xfrm>
            <a:off x="3352830" y="3715066"/>
            <a:ext cx="58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노출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A464A-3DD4-E749-96F6-5E406D5B0B3C}"/>
              </a:ext>
            </a:extLst>
          </p:cNvPr>
          <p:cNvSpPr txBox="1"/>
          <p:nvPr/>
        </p:nvSpPr>
        <p:spPr>
          <a:xfrm>
            <a:off x="782904" y="4497441"/>
            <a:ext cx="1587265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고객에 대한 데이터</a:t>
            </a:r>
            <a:endParaRPr kumimoji="1"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E2BFFD-E0A1-E343-8E99-A7CD6BD1B9CE}"/>
              </a:ext>
            </a:extLst>
          </p:cNvPr>
          <p:cNvSpPr txBox="1"/>
          <p:nvPr/>
        </p:nvSpPr>
        <p:spPr>
          <a:xfrm>
            <a:off x="4786432" y="4482451"/>
            <a:ext cx="1750479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아이템에 대한 데이터</a:t>
            </a:r>
            <a:endParaRPr kumimoji="1"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A5BDB7-7D51-AC49-8AE8-BC65E2C370DF}"/>
              </a:ext>
            </a:extLst>
          </p:cNvPr>
          <p:cNvSpPr txBox="1"/>
          <p:nvPr/>
        </p:nvSpPr>
        <p:spPr>
          <a:xfrm>
            <a:off x="2944537" y="4482451"/>
            <a:ext cx="1367216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상호작용 데이터</a:t>
            </a:r>
            <a:endParaRPr kumimoji="1"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B13B7-870A-2C48-8EEC-7D6605ECB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049" y="1846915"/>
            <a:ext cx="3649049" cy="3649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6A9EF-4F6B-8C4B-8952-7C71C3AE6803}"/>
              </a:ext>
            </a:extLst>
          </p:cNvPr>
          <p:cNvSpPr txBox="1"/>
          <p:nvPr/>
        </p:nvSpPr>
        <p:spPr>
          <a:xfrm>
            <a:off x="8384804" y="5375082"/>
            <a:ext cx="2571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DBMS</a:t>
            </a:r>
          </a:p>
          <a:p>
            <a:pPr algn="ctr"/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DataBase</a:t>
            </a:r>
            <a:r>
              <a:rPr kumimoji="1" lang="en-US" altLang="ko-KR" sz="1200" b="1" dirty="0"/>
              <a:t> Management System)</a:t>
            </a:r>
            <a:endParaRPr kumimoji="1" lang="ko-KR" altLang="en-US" sz="1200" b="1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11601AE3-E990-4C48-BCEA-BBC390B9370C}"/>
              </a:ext>
            </a:extLst>
          </p:cNvPr>
          <p:cNvCxnSpPr>
            <a:cxnSpLocks/>
          </p:cNvCxnSpPr>
          <p:nvPr/>
        </p:nvCxnSpPr>
        <p:spPr>
          <a:xfrm flipV="1">
            <a:off x="6742706" y="2178657"/>
            <a:ext cx="1642098" cy="3161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785136C-B178-BD46-8960-F14EBCE151B4}"/>
              </a:ext>
            </a:extLst>
          </p:cNvPr>
          <p:cNvCxnSpPr>
            <a:cxnSpLocks/>
          </p:cNvCxnSpPr>
          <p:nvPr/>
        </p:nvCxnSpPr>
        <p:spPr>
          <a:xfrm>
            <a:off x="6742706" y="4852405"/>
            <a:ext cx="1642098" cy="2602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2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440</Words>
  <Application>Microsoft Macintosh PowerPoint</Application>
  <PresentationFormat>와이드스크린</PresentationFormat>
  <Paragraphs>125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Nanum Gothic</vt:lpstr>
      <vt:lpstr>Arial</vt:lpstr>
      <vt:lpstr>Cambria Math</vt:lpstr>
      <vt:lpstr>Office 테마</vt:lpstr>
      <vt:lpstr>PowerPoint 프레젠테이션</vt:lpstr>
      <vt:lpstr>이 수업의 주제 : 추천</vt:lpstr>
      <vt:lpstr>이 수업의 구성</vt:lpstr>
      <vt:lpstr>이 수업의 주요 토픽</vt:lpstr>
      <vt:lpstr>추천 엔진이란</vt:lpstr>
      <vt:lpstr>수업 목표</vt:lpstr>
      <vt:lpstr>수업 환경</vt:lpstr>
      <vt:lpstr>PowerPoint 프레젠테이션</vt:lpstr>
      <vt:lpstr>추천 시스템에서의 데이터</vt:lpstr>
      <vt:lpstr>오늘 배우게 되는 SQL 구문들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상재</dc:creator>
  <cp:lastModifiedBy>강 상재</cp:lastModifiedBy>
  <cp:revision>26</cp:revision>
  <dcterms:created xsi:type="dcterms:W3CDTF">2020-01-08T06:09:07Z</dcterms:created>
  <dcterms:modified xsi:type="dcterms:W3CDTF">2020-01-17T03:02:23Z</dcterms:modified>
</cp:coreProperties>
</file>