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20"/>
  </p:notesMasterIdLst>
  <p:sldIdLst>
    <p:sldId id="278" r:id="rId2"/>
    <p:sldId id="279" r:id="rId3"/>
    <p:sldId id="280" r:id="rId4"/>
    <p:sldId id="286" r:id="rId5"/>
    <p:sldId id="283" r:id="rId6"/>
    <p:sldId id="287" r:id="rId7"/>
    <p:sldId id="284" r:id="rId8"/>
    <p:sldId id="285" r:id="rId9"/>
    <p:sldId id="288" r:id="rId10"/>
    <p:sldId id="289" r:id="rId11"/>
    <p:sldId id="281" r:id="rId12"/>
    <p:sldId id="290" r:id="rId13"/>
    <p:sldId id="291" r:id="rId14"/>
    <p:sldId id="292" r:id="rId15"/>
    <p:sldId id="293" r:id="rId16"/>
    <p:sldId id="294" r:id="rId17"/>
    <p:sldId id="295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F9EE7-CACF-4B25-AFA6-BD06D0CECAA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42AC-BD6F-437D-97CB-B05B86FAA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3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08000" y="468312"/>
            <a:ext cx="8128000" cy="3133726"/>
          </a:xfrm>
          <a:solidFill>
            <a:schemeClr val="accent1">
              <a:lumMod val="50000"/>
              <a:alpha val="50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108451"/>
            <a:ext cx="6858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9B3B-CC6F-417A-874B-35534B8D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0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38" y="1598141"/>
            <a:ext cx="8517924" cy="4894734"/>
          </a:xfr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33254" y="0"/>
            <a:ext cx="510746" cy="366584"/>
          </a:xfrm>
        </p:spPr>
        <p:txBody>
          <a:bodyPr/>
          <a:lstStyle/>
          <a:p>
            <a:fld id="{19829B3B-CC6F-417A-874B-35534B8D4E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17016"/>
            <a:ext cx="8517924" cy="1116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0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238" y="1598141"/>
            <a:ext cx="4226012" cy="4894734"/>
          </a:xfr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9B3B-CC6F-417A-874B-35534B8D4E6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17016"/>
            <a:ext cx="8517924" cy="1116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sz="half" idx="13"/>
          </p:nvPr>
        </p:nvSpPr>
        <p:spPr>
          <a:xfrm>
            <a:off x="4300150" y="1598141"/>
            <a:ext cx="4226012" cy="4894734"/>
          </a:xfrm>
          <a:ln w="28575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70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237" y="1624415"/>
            <a:ext cx="4242014" cy="1077595"/>
          </a:xfrm>
          <a:ln w="28575">
            <a:solidFill>
              <a:schemeClr val="bg1"/>
            </a:solidFill>
          </a:ln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238" y="2702011"/>
            <a:ext cx="4242013" cy="3790864"/>
          </a:xfrm>
          <a:ln w="28575">
            <a:solidFill>
              <a:schemeClr val="bg1"/>
            </a:solidFill>
          </a:ln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9B3B-CC6F-417A-874B-35534B8D4E6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17016"/>
            <a:ext cx="8517924" cy="1116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17" name="テキスト プレースホルダー 2"/>
          <p:cNvSpPr>
            <a:spLocks noGrp="1"/>
          </p:cNvSpPr>
          <p:nvPr>
            <p:ph type="body" idx="13"/>
          </p:nvPr>
        </p:nvSpPr>
        <p:spPr>
          <a:xfrm>
            <a:off x="4284148" y="1624415"/>
            <a:ext cx="4242014" cy="1077595"/>
          </a:xfrm>
          <a:ln w="28575">
            <a:solidFill>
              <a:schemeClr val="bg1"/>
            </a:solidFill>
          </a:ln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18" name="コンテンツ プレースホルダー 3"/>
          <p:cNvSpPr>
            <a:spLocks noGrp="1"/>
          </p:cNvSpPr>
          <p:nvPr>
            <p:ph sz="half" idx="14"/>
          </p:nvPr>
        </p:nvSpPr>
        <p:spPr>
          <a:xfrm>
            <a:off x="4284149" y="2702011"/>
            <a:ext cx="4242013" cy="3790864"/>
          </a:xfrm>
          <a:ln w="28575">
            <a:solidFill>
              <a:schemeClr val="bg1"/>
            </a:solidFill>
          </a:ln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6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9B3B-CC6F-417A-874B-35534B8D4E6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3683999"/>
            <a:ext cx="8517924" cy="1116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7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9B3B-CC6F-417A-874B-35534B8D4E6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タイトル 1"/>
          <p:cNvSpPr>
            <a:spLocks noGrp="1"/>
          </p:cNvSpPr>
          <p:nvPr>
            <p:ph type="ctrTitle"/>
          </p:nvPr>
        </p:nvSpPr>
        <p:spPr>
          <a:xfrm>
            <a:off x="505254" y="2084172"/>
            <a:ext cx="8128000" cy="2794734"/>
          </a:xfrm>
          <a:solidFill>
            <a:schemeClr val="accent1">
              <a:lumMod val="50000"/>
              <a:alpha val="50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19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29B3B-CC6F-417A-874B-35534B8D4E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55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5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17016"/>
            <a:ext cx="8517924" cy="11160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238" y="1598141"/>
            <a:ext cx="8517924" cy="489473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33254" y="0"/>
            <a:ext cx="510746" cy="365125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19829B3B-CC6F-417A-874B-35534B8D4E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6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none" spc="0">
          <a:ln w="10160">
            <a:solidFill>
              <a:schemeClr val="tx1">
                <a:lumMod val="65000"/>
                <a:lumOff val="35000"/>
              </a:schemeClr>
            </a:solidFill>
            <a:prstDash val="solid"/>
          </a:ln>
          <a:solidFill>
            <a:srgbClr val="FFFFFF"/>
          </a:solidFill>
          <a:effectLst>
            <a:outerShdw blurRad="38100" dist="22860" dir="5400000" algn="tl" rotWithShape="0">
              <a:srgbClr val="000000">
                <a:alpha val="30000"/>
              </a:srgbClr>
            </a:outerShdw>
          </a:effectLst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bg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bg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bg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bg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About </a:t>
            </a:r>
            <a:r>
              <a:rPr lang="en-US"/>
              <a:t>m</a:t>
            </a:r>
            <a:r>
              <a:rPr lang="en-US">
                <a:solidFill>
                  <a:schemeClr val="bg1"/>
                </a:solidFill>
              </a:rPr>
              <a:t>e </a:t>
            </a:r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and 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my </a:t>
            </a:r>
            <a:r>
              <a:rPr lang="en-US" dirty="0"/>
              <a:t>r</a:t>
            </a:r>
            <a:r>
              <a:rPr lang="en-US" dirty="0">
                <a:solidFill>
                  <a:schemeClr val="bg1"/>
                </a:solidFill>
              </a:rPr>
              <a:t>esearch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Kyushu university </a:t>
            </a:r>
          </a:p>
          <a:p>
            <a:r>
              <a:rPr lang="en-US" dirty="0"/>
              <a:t>Advanced information technology</a:t>
            </a:r>
          </a:p>
          <a:p>
            <a:r>
              <a:rPr lang="en-US" dirty="0"/>
              <a:t>Master 1</a:t>
            </a:r>
          </a:p>
          <a:p>
            <a:r>
              <a:rPr lang="en-US" dirty="0" smtClean="0"/>
              <a:t>LEEJOONHO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he do!?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29B3B-CC6F-417A-874B-35534B8D4E6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0968" y="1453075"/>
            <a:ext cx="4266474" cy="2626041"/>
          </a:xfrm>
          <a:prstGeom prst="rect">
            <a:avLst/>
          </a:prstGeom>
          <a:solidFill>
            <a:srgbClr val="00B0F0"/>
          </a:solidFill>
          <a:ln w="571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0968" y="4145373"/>
            <a:ext cx="4266474" cy="2626041"/>
          </a:xfrm>
          <a:prstGeom prst="rect">
            <a:avLst/>
          </a:prstGeom>
          <a:solidFill>
            <a:srgbClr val="92D050"/>
          </a:solidFill>
          <a:ln w="571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4377642" y="4145373"/>
            <a:ext cx="4266474" cy="2626041"/>
          </a:xfrm>
          <a:prstGeom prst="rect">
            <a:avLst/>
          </a:prstGeom>
          <a:solidFill>
            <a:srgbClr val="FF0000"/>
          </a:solidFill>
          <a:ln w="571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正方形/長方形 16"/>
          <p:cNvSpPr/>
          <p:nvPr/>
        </p:nvSpPr>
        <p:spPr>
          <a:xfrm>
            <a:off x="4377642" y="1453074"/>
            <a:ext cx="4266474" cy="2626041"/>
          </a:xfrm>
          <a:prstGeom prst="rect">
            <a:avLst/>
          </a:prstGeom>
          <a:solidFill>
            <a:srgbClr val="FFC000"/>
          </a:solidFill>
          <a:ln w="571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3039934" y="2824539"/>
            <a:ext cx="2607314" cy="2592288"/>
            <a:chOff x="3131840" y="2135141"/>
            <a:chExt cx="2607314" cy="2592288"/>
          </a:xfrm>
        </p:grpSpPr>
        <p:grpSp>
          <p:nvGrpSpPr>
            <p:cNvPr id="5" name="그룹 21"/>
            <p:cNvGrpSpPr/>
            <p:nvPr/>
          </p:nvGrpSpPr>
          <p:grpSpPr>
            <a:xfrm>
              <a:off x="3131840" y="2135141"/>
              <a:ext cx="2607314" cy="2592288"/>
              <a:chOff x="3188822" y="2132856"/>
              <a:chExt cx="2607314" cy="2592288"/>
            </a:xfrm>
          </p:grpSpPr>
          <p:sp>
            <p:nvSpPr>
              <p:cNvPr id="9" name="눈물 방울 16"/>
              <p:cNvSpPr/>
              <p:nvPr/>
            </p:nvSpPr>
            <p:spPr>
              <a:xfrm rot="10800000">
                <a:off x="4499992" y="2132856"/>
                <a:ext cx="1296144" cy="1296144"/>
              </a:xfrm>
              <a:prstGeom prst="teardrop">
                <a:avLst/>
              </a:prstGeom>
              <a:solidFill>
                <a:srgbClr val="FFC000"/>
              </a:solidFill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눈물 방울 17"/>
              <p:cNvSpPr/>
              <p:nvPr/>
            </p:nvSpPr>
            <p:spPr>
              <a:xfrm rot="5400000">
                <a:off x="3188822" y="2132856"/>
                <a:ext cx="1296144" cy="1296144"/>
              </a:xfrm>
              <a:prstGeom prst="teardrop">
                <a:avLst/>
              </a:prstGeom>
              <a:solidFill>
                <a:srgbClr val="00B0F0"/>
              </a:solidFill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1" name="그룹 20"/>
              <p:cNvGrpSpPr/>
              <p:nvPr/>
            </p:nvGrpSpPr>
            <p:grpSpPr>
              <a:xfrm rot="10800000">
                <a:off x="3188822" y="3429000"/>
                <a:ext cx="2607314" cy="1296144"/>
                <a:chOff x="4340950" y="3683008"/>
                <a:chExt cx="2607314" cy="1296144"/>
              </a:xfrm>
            </p:grpSpPr>
            <p:sp>
              <p:nvSpPr>
                <p:cNvPr id="12" name="눈물 방울 18"/>
                <p:cNvSpPr/>
                <p:nvPr/>
              </p:nvSpPr>
              <p:spPr>
                <a:xfrm rot="10800000">
                  <a:off x="5652120" y="3683008"/>
                  <a:ext cx="1296144" cy="1296144"/>
                </a:xfrm>
                <a:prstGeom prst="teardrop">
                  <a:avLst/>
                </a:prstGeom>
                <a:solidFill>
                  <a:srgbClr val="92D050"/>
                </a:solidFill>
                <a:ln w="38100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눈물 방울 19"/>
                <p:cNvSpPr/>
                <p:nvPr/>
              </p:nvSpPr>
              <p:spPr>
                <a:xfrm rot="5400000">
                  <a:off x="4340950" y="3683008"/>
                  <a:ext cx="1296144" cy="1296144"/>
                </a:xfrm>
                <a:prstGeom prst="teardrop">
                  <a:avLst/>
                </a:prstGeom>
                <a:solidFill>
                  <a:srgbClr val="FF0000"/>
                </a:solidFill>
                <a:ln w="38100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6" name="타원 15"/>
            <p:cNvSpPr/>
            <p:nvPr/>
          </p:nvSpPr>
          <p:spPr>
            <a:xfrm>
              <a:off x="3698767" y="2703507"/>
              <a:ext cx="1458434" cy="1455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23"/>
            <p:cNvSpPr txBox="1"/>
            <p:nvPr/>
          </p:nvSpPr>
          <p:spPr>
            <a:xfrm>
              <a:off x="3861058" y="3027135"/>
              <a:ext cx="1133854" cy="861774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Impact" pitchFamily="34" charset="0"/>
                </a:rPr>
                <a:t>SWOT</a:t>
              </a:r>
            </a:p>
            <a:p>
              <a:pPr algn="ctr"/>
              <a:r>
                <a:rPr lang="en-US" altLang="ko-KR" dirty="0" smtClean="0">
                  <a:latin typeface="Impact" pitchFamily="34" charset="0"/>
                </a:rPr>
                <a:t>analysis</a:t>
              </a:r>
              <a:endParaRPr lang="ko-KR" altLang="en-US" dirty="0">
                <a:latin typeface="Impact" pitchFamily="34" charset="0"/>
              </a:endParaRPr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3367303" y="3309044"/>
            <a:ext cx="631768" cy="31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Meiryo" panose="020B0604030504040204" pitchFamily="34" charset="-128"/>
                <a:ea typeface="Meiryo" panose="020B0604030504040204" pitchFamily="34" charset="-128"/>
              </a:rPr>
              <a:t>S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4685127" y="3310095"/>
            <a:ext cx="631768" cy="31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W</a:t>
            </a:r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375658" y="4609223"/>
            <a:ext cx="631768" cy="31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Meiryo" panose="020B0604030504040204" pitchFamily="34" charset="-128"/>
                <a:ea typeface="Meiryo" panose="020B0604030504040204" pitchFamily="34" charset="-128"/>
              </a:rPr>
              <a:t>O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4687768" y="4613265"/>
            <a:ext cx="631768" cy="31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T</a:t>
            </a:r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377861" y="1968064"/>
            <a:ext cx="2353310" cy="49329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Guts</a:t>
            </a:r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377860" y="2539992"/>
            <a:ext cx="2353310" cy="49329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Creativity</a:t>
            </a:r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319508" y="4660841"/>
            <a:ext cx="2411662" cy="49329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Environment</a:t>
            </a:r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319507" y="5232769"/>
            <a:ext cx="2411662" cy="49329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Surplus time</a:t>
            </a:r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5953916" y="1968064"/>
            <a:ext cx="2411662" cy="49329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Knowledge</a:t>
            </a:r>
            <a:endParaRPr lang="en-US" sz="24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5953912" y="2539992"/>
            <a:ext cx="2411662" cy="49329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Language</a:t>
            </a:r>
            <a:endParaRPr lang="en-US" sz="24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5953916" y="4660616"/>
            <a:ext cx="2411660" cy="49329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Weak body</a:t>
            </a:r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5953915" y="5232544"/>
            <a:ext cx="2411660" cy="49329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Weak mental </a:t>
            </a:r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377860" y="3111920"/>
            <a:ext cx="2353310" cy="49329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Plan</a:t>
            </a:r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319507" y="5804697"/>
            <a:ext cx="2411662" cy="49329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Car</a:t>
            </a:r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5953914" y="5804697"/>
            <a:ext cx="2411660" cy="49329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Alcohol</a:t>
            </a:r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5953912" y="3120884"/>
            <a:ext cx="2411662" cy="49329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Stamina</a:t>
            </a:r>
            <a:endParaRPr lang="en-US" sz="24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90" name="グループ化 89"/>
          <p:cNvGrpSpPr/>
          <p:nvPr/>
        </p:nvGrpSpPr>
        <p:grpSpPr>
          <a:xfrm>
            <a:off x="2285810" y="1618084"/>
            <a:ext cx="3946304" cy="3463068"/>
            <a:chOff x="2285810" y="1618084"/>
            <a:chExt cx="3946304" cy="3463068"/>
          </a:xfrm>
        </p:grpSpPr>
        <p:sp>
          <p:nvSpPr>
            <p:cNvPr id="88" name="下矢印 87"/>
            <p:cNvSpPr/>
            <p:nvPr/>
          </p:nvSpPr>
          <p:spPr>
            <a:xfrm rot="2700000">
              <a:off x="3323182" y="2172220"/>
              <a:ext cx="1871560" cy="3946304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角丸四角形 88"/>
            <p:cNvSpPr/>
            <p:nvPr/>
          </p:nvSpPr>
          <p:spPr>
            <a:xfrm>
              <a:off x="4171549" y="1618084"/>
              <a:ext cx="1948706" cy="87269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W-O</a:t>
              </a:r>
            </a:p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strategy</a:t>
              </a:r>
              <a:endParaRPr lang="en-US" sz="28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91" name="正方形/長方形 90"/>
          <p:cNvSpPr/>
          <p:nvPr/>
        </p:nvSpPr>
        <p:spPr>
          <a:xfrm rot="-2700000">
            <a:off x="2157713" y="3532630"/>
            <a:ext cx="4418942" cy="109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Ganbarimasu</a:t>
            </a:r>
            <a:r>
              <a:rPr lang="en-US" sz="3200" b="1" dirty="0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!!!</a:t>
            </a:r>
            <a:endParaRPr lang="en-US" sz="32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56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My research(B4)~</a:t>
            </a:r>
            <a:endParaRPr 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9B3B-CC6F-417A-874B-35534B8D4E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dirty="0"/>
              <a:t>1. </a:t>
            </a:r>
            <a:r>
              <a:rPr lang="ja-JP" altLang="en-US" sz="3600" dirty="0"/>
              <a:t>研究背景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1)</a:t>
            </a:r>
            <a:r>
              <a:rPr lang="ja-JP" altLang="en-US" dirty="0"/>
              <a:t> </a:t>
            </a:r>
            <a:r>
              <a:rPr lang="en-US" dirty="0" smtClean="0"/>
              <a:t>PHC</a:t>
            </a:r>
            <a:r>
              <a:rPr lang="en-US" sz="3100" dirty="0" smtClean="0"/>
              <a:t>(Portable </a:t>
            </a:r>
            <a:r>
              <a:rPr lang="en-US" sz="3100" dirty="0"/>
              <a:t>Health Clinic)</a:t>
            </a:r>
            <a:r>
              <a:rPr lang="ja-JP" altLang="en-US" dirty="0"/>
              <a:t>の紹介</a:t>
            </a:r>
            <a:endParaRPr 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29B3B-CC6F-417A-874B-35534B8D4E6B}" type="slidenum">
              <a:rPr lang="en-US" smtClean="0"/>
              <a:t>12</a:t>
            </a:fld>
            <a:endParaRPr 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4294967295"/>
          </p:nvPr>
        </p:nvSpPr>
        <p:spPr>
          <a:xfrm>
            <a:off x="0" y="1598612"/>
            <a:ext cx="8518525" cy="5259387"/>
          </a:xfrm>
        </p:spPr>
        <p:txBody>
          <a:bodyPr/>
          <a:lstStyle/>
          <a:p>
            <a:r>
              <a:rPr lang="ja-JP" altLang="en-US" sz="2000" dirty="0"/>
              <a:t>九大・グラミンで共同開発した持ち歩きが可能な遠隔医療システム</a:t>
            </a:r>
            <a:endParaRPr lang="en-US" altLang="ja-JP" sz="2000" dirty="0"/>
          </a:p>
          <a:p>
            <a:r>
              <a:rPr lang="ja-JP" altLang="en-US" sz="2000" dirty="0"/>
              <a:t>医療サービスが受けにくい場所で</a:t>
            </a:r>
            <a:r>
              <a:rPr lang="ja-JP" altLang="en-US" sz="2000" dirty="0" smtClean="0"/>
              <a:t>利用</a:t>
            </a:r>
            <a:endParaRPr lang="en-US" altLang="ja-JP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sz="2000" dirty="0"/>
              <a:t>Ex) </a:t>
            </a:r>
            <a:r>
              <a:rPr lang="ja-JP" altLang="en-US" sz="2000" dirty="0"/>
              <a:t>被災地、途上国無医村など</a:t>
            </a:r>
            <a:r>
              <a:rPr lang="en-US" altLang="ja-JP" sz="2000" dirty="0" smtClean="0"/>
              <a:t>...</a:t>
            </a:r>
          </a:p>
          <a:p>
            <a:r>
              <a:rPr lang="ja-JP" altLang="en-US" sz="2000" dirty="0"/>
              <a:t>その場で診断結果を４色で表現</a:t>
            </a:r>
            <a:endParaRPr lang="en-US" altLang="ja-JP" sz="2000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6" t="13009" r="28066" b="15727"/>
          <a:stretch/>
        </p:blipFill>
        <p:spPr>
          <a:xfrm>
            <a:off x="20270" y="4123623"/>
            <a:ext cx="987514" cy="2369252"/>
          </a:xfrm>
          <a:prstGeom prst="rect">
            <a:avLst/>
          </a:prstGeom>
        </p:spPr>
      </p:pic>
      <p:sp>
        <p:nvSpPr>
          <p:cNvPr id="38" name="右矢印 37"/>
          <p:cNvSpPr/>
          <p:nvPr/>
        </p:nvSpPr>
        <p:spPr>
          <a:xfrm>
            <a:off x="1193101" y="4776942"/>
            <a:ext cx="575105" cy="1062614"/>
          </a:xfrm>
          <a:prstGeom prst="rightArrow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91" y="3571022"/>
            <a:ext cx="2476880" cy="2924750"/>
          </a:xfrm>
          <a:prstGeom prst="rect">
            <a:avLst/>
          </a:prstGeom>
        </p:spPr>
      </p:pic>
      <p:grpSp>
        <p:nvGrpSpPr>
          <p:cNvPr id="39" name="グループ化 38"/>
          <p:cNvGrpSpPr/>
          <p:nvPr/>
        </p:nvGrpSpPr>
        <p:grpSpPr>
          <a:xfrm>
            <a:off x="1941491" y="3566676"/>
            <a:ext cx="2476880" cy="2924750"/>
            <a:chOff x="-3240157" y="3200401"/>
            <a:chExt cx="2892287" cy="2535885"/>
          </a:xfrm>
        </p:grpSpPr>
        <p:sp>
          <p:nvSpPr>
            <p:cNvPr id="40" name="正方形/長方形 39"/>
            <p:cNvSpPr/>
            <p:nvPr/>
          </p:nvSpPr>
          <p:spPr>
            <a:xfrm>
              <a:off x="-3240157" y="3200401"/>
              <a:ext cx="2892287" cy="2535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-2898660" y="3521909"/>
              <a:ext cx="2469810" cy="1917443"/>
              <a:chOff x="471488" y="3940432"/>
              <a:chExt cx="3764804" cy="1917443"/>
            </a:xfrm>
          </p:grpSpPr>
          <p:sp>
            <p:nvSpPr>
              <p:cNvPr id="42" name="テキスト ボックス 41"/>
              <p:cNvSpPr txBox="1"/>
              <p:nvPr/>
            </p:nvSpPr>
            <p:spPr>
              <a:xfrm>
                <a:off x="1489708" y="3940432"/>
                <a:ext cx="26289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:</a:t>
                </a:r>
                <a:r>
                  <a:rPr lang="ja-JP" altLang="en-US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危険</a:t>
                </a:r>
                <a:endParaRPr lang="en-US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43" name="グループ化 42"/>
              <p:cNvGrpSpPr/>
              <p:nvPr/>
            </p:nvGrpSpPr>
            <p:grpSpPr>
              <a:xfrm>
                <a:off x="471488" y="3943350"/>
                <a:ext cx="3764804" cy="1914525"/>
                <a:chOff x="471488" y="3943350"/>
                <a:chExt cx="3764804" cy="1914525"/>
              </a:xfrm>
            </p:grpSpPr>
            <p:sp>
              <p:nvSpPr>
                <p:cNvPr id="44" name="正方形/長方形 43"/>
                <p:cNvSpPr/>
                <p:nvPr/>
              </p:nvSpPr>
              <p:spPr>
                <a:xfrm>
                  <a:off x="471488" y="3943350"/>
                  <a:ext cx="685800" cy="32861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45" name="正方形/長方形 44"/>
                <p:cNvSpPr/>
                <p:nvPr/>
              </p:nvSpPr>
              <p:spPr>
                <a:xfrm>
                  <a:off x="471488" y="4471987"/>
                  <a:ext cx="685800" cy="32861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6" name="正方形/長方形 45"/>
                <p:cNvSpPr/>
                <p:nvPr/>
              </p:nvSpPr>
              <p:spPr>
                <a:xfrm>
                  <a:off x="471488" y="5000625"/>
                  <a:ext cx="685800" cy="32861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7" name="正方形/長方形 46"/>
                <p:cNvSpPr/>
                <p:nvPr/>
              </p:nvSpPr>
              <p:spPr>
                <a:xfrm>
                  <a:off x="471488" y="5529262"/>
                  <a:ext cx="685800" cy="32861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1489704" y="4408370"/>
                  <a:ext cx="27465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Meiryo" panose="020B0604030504040204" pitchFamily="34" charset="-128"/>
                      <a:ea typeface="Meiryo" panose="020B0604030504040204" pitchFamily="34" charset="-128"/>
                    </a:rPr>
                    <a:t>:</a:t>
                  </a:r>
                  <a:r>
                    <a:rPr lang="ja-JP" altLang="en-US" dirty="0">
                      <a:latin typeface="Meiryo" panose="020B0604030504040204" pitchFamily="34" charset="-128"/>
                      <a:ea typeface="Meiryo" panose="020B0604030504040204" pitchFamily="34" charset="-128"/>
                    </a:rPr>
                    <a:t> 正常で</a:t>
                  </a:r>
                  <a:r>
                    <a:rPr lang="ja-JP" altLang="en-US" dirty="0" smtClean="0">
                      <a:latin typeface="Meiryo" panose="020B0604030504040204" pitchFamily="34" charset="-128"/>
                      <a:ea typeface="Meiryo" panose="020B0604030504040204" pitchFamily="34" charset="-128"/>
                    </a:rPr>
                    <a:t>はない</a:t>
                  </a:r>
                  <a:endParaRPr lang="en-US" dirty="0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1489708" y="4958193"/>
                  <a:ext cx="26289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Meiryo" panose="020B0604030504040204" pitchFamily="34" charset="-128"/>
                      <a:ea typeface="Meiryo" panose="020B0604030504040204" pitchFamily="34" charset="-128"/>
                    </a:rPr>
                    <a:t>:</a:t>
                  </a:r>
                  <a:r>
                    <a:rPr lang="ja-JP" altLang="en-US" dirty="0">
                      <a:latin typeface="Meiryo" panose="020B0604030504040204" pitchFamily="34" charset="-128"/>
                      <a:ea typeface="Meiryo" panose="020B0604030504040204" pitchFamily="34" charset="-128"/>
                    </a:rPr>
                    <a:t> 注意が必要</a:t>
                  </a:r>
                  <a:endParaRPr lang="en-US" dirty="0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0" name="テキスト ボックス 49"/>
                <p:cNvSpPr txBox="1"/>
                <p:nvPr/>
              </p:nvSpPr>
              <p:spPr>
                <a:xfrm>
                  <a:off x="1489708" y="5468995"/>
                  <a:ext cx="26289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Meiryo" panose="020B0604030504040204" pitchFamily="34" charset="-128"/>
                      <a:ea typeface="Meiryo" panose="020B0604030504040204" pitchFamily="34" charset="-128"/>
                    </a:rPr>
                    <a:t>:</a:t>
                  </a:r>
                  <a:r>
                    <a:rPr lang="ja-JP" altLang="en-US" dirty="0">
                      <a:latin typeface="Meiryo" panose="020B0604030504040204" pitchFamily="34" charset="-128"/>
                      <a:ea typeface="Meiryo" panose="020B0604030504040204" pitchFamily="34" charset="-128"/>
                    </a:rPr>
                    <a:t> 正常</a:t>
                  </a:r>
                  <a:endParaRPr lang="en-US" dirty="0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p:sp>
        <p:nvSpPr>
          <p:cNvPr id="52" name="右矢印 51"/>
          <p:cNvSpPr/>
          <p:nvPr/>
        </p:nvSpPr>
        <p:spPr>
          <a:xfrm>
            <a:off x="4591656" y="4776942"/>
            <a:ext cx="575105" cy="1062614"/>
          </a:xfrm>
          <a:prstGeom prst="rightArrow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3" name="図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259" y="2355609"/>
            <a:ext cx="3193968" cy="4134368"/>
          </a:xfrm>
          <a:prstGeom prst="rect">
            <a:avLst/>
          </a:prstGeom>
        </p:spPr>
      </p:pic>
      <p:grpSp>
        <p:nvGrpSpPr>
          <p:cNvPr id="85" name="グループ化 84"/>
          <p:cNvGrpSpPr/>
          <p:nvPr/>
        </p:nvGrpSpPr>
        <p:grpSpPr>
          <a:xfrm>
            <a:off x="5356258" y="3556717"/>
            <a:ext cx="3193968" cy="2924750"/>
            <a:chOff x="5356258" y="3556717"/>
            <a:chExt cx="3193968" cy="2924750"/>
          </a:xfrm>
        </p:grpSpPr>
        <p:grpSp>
          <p:nvGrpSpPr>
            <p:cNvPr id="66" name="グループ化 65"/>
            <p:cNvGrpSpPr/>
            <p:nvPr/>
          </p:nvGrpSpPr>
          <p:grpSpPr>
            <a:xfrm>
              <a:off x="5356258" y="3556717"/>
              <a:ext cx="3193968" cy="2924750"/>
              <a:chOff x="-3240157" y="3200401"/>
              <a:chExt cx="2892287" cy="2535885"/>
            </a:xfrm>
          </p:grpSpPr>
          <p:sp>
            <p:nvSpPr>
              <p:cNvPr id="67" name="正方形/長方形 66"/>
              <p:cNvSpPr/>
              <p:nvPr/>
            </p:nvSpPr>
            <p:spPr>
              <a:xfrm>
                <a:off x="-3240157" y="3200401"/>
                <a:ext cx="2892287" cy="2535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グループ化 67"/>
              <p:cNvGrpSpPr/>
              <p:nvPr/>
            </p:nvGrpSpPr>
            <p:grpSpPr>
              <a:xfrm>
                <a:off x="-2346226" y="3530544"/>
                <a:ext cx="1801833" cy="1897895"/>
                <a:chOff x="1313578" y="3949067"/>
                <a:chExt cx="2746587" cy="1897895"/>
              </a:xfrm>
            </p:grpSpPr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1313582" y="3949067"/>
                  <a:ext cx="262890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Meiryo" panose="020B0604030504040204" pitchFamily="34" charset="-128"/>
                      <a:ea typeface="Meiryo" panose="020B0604030504040204" pitchFamily="34" charset="-128"/>
                    </a:rPr>
                    <a:t>:</a:t>
                  </a:r>
                  <a:r>
                    <a:rPr lang="ja-JP" altLang="en-US" dirty="0">
                      <a:latin typeface="Meiryo" panose="020B0604030504040204" pitchFamily="34" charset="-128"/>
                      <a:ea typeface="Meiryo" panose="020B0604030504040204" pitchFamily="34" charset="-128"/>
                    </a:rPr>
                    <a:t> 危険</a:t>
                  </a:r>
                  <a:endParaRPr lang="en-US" dirty="0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70" name="グループ化 69"/>
                <p:cNvGrpSpPr/>
                <p:nvPr/>
              </p:nvGrpSpPr>
              <p:grpSpPr>
                <a:xfrm>
                  <a:off x="1313578" y="4417006"/>
                  <a:ext cx="2746587" cy="1429956"/>
                  <a:chOff x="1313578" y="4417006"/>
                  <a:chExt cx="2746587" cy="1429956"/>
                </a:xfrm>
              </p:grpSpPr>
              <p:sp>
                <p:nvSpPr>
                  <p:cNvPr id="75" name="テキスト ボックス 74"/>
                  <p:cNvSpPr txBox="1"/>
                  <p:nvPr/>
                </p:nvSpPr>
                <p:spPr>
                  <a:xfrm>
                    <a:off x="1313578" y="4417006"/>
                    <a:ext cx="274658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Meiryo" panose="020B0604030504040204" pitchFamily="34" charset="-128"/>
                        <a:ea typeface="Meiryo" panose="020B0604030504040204" pitchFamily="34" charset="-128"/>
                      </a:rPr>
                      <a:t>:</a:t>
                    </a:r>
                    <a:r>
                      <a:rPr lang="ja-JP" altLang="en-US" dirty="0">
                        <a:latin typeface="Meiryo" panose="020B0604030504040204" pitchFamily="34" charset="-128"/>
                        <a:ea typeface="Meiryo" panose="020B0604030504040204" pitchFamily="34" charset="-128"/>
                      </a:rPr>
                      <a:t> 正常で</a:t>
                    </a:r>
                    <a:r>
                      <a:rPr lang="ja-JP" altLang="en-US" dirty="0" smtClean="0">
                        <a:latin typeface="Meiryo" panose="020B0604030504040204" pitchFamily="34" charset="-128"/>
                        <a:ea typeface="Meiryo" panose="020B0604030504040204" pitchFamily="34" charset="-128"/>
                      </a:rPr>
                      <a:t>はない</a:t>
                    </a:r>
                    <a:endParaRPr lang="en-US" dirty="0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76" name="テキスト ボックス 75"/>
                  <p:cNvSpPr txBox="1"/>
                  <p:nvPr/>
                </p:nvSpPr>
                <p:spPr>
                  <a:xfrm>
                    <a:off x="1313579" y="4966828"/>
                    <a:ext cx="262890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Meiryo" panose="020B0604030504040204" pitchFamily="34" charset="-128"/>
                        <a:ea typeface="Meiryo" panose="020B0604030504040204" pitchFamily="34" charset="-128"/>
                      </a:rPr>
                      <a:t>:</a:t>
                    </a:r>
                    <a:r>
                      <a:rPr lang="ja-JP" altLang="en-US" dirty="0">
                        <a:latin typeface="Meiryo" panose="020B0604030504040204" pitchFamily="34" charset="-128"/>
                        <a:ea typeface="Meiryo" panose="020B0604030504040204" pitchFamily="34" charset="-128"/>
                      </a:rPr>
                      <a:t> 注意が必要</a:t>
                    </a:r>
                    <a:endParaRPr lang="en-US" dirty="0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77" name="テキスト ボックス 76"/>
                  <p:cNvSpPr txBox="1"/>
                  <p:nvPr/>
                </p:nvSpPr>
                <p:spPr>
                  <a:xfrm>
                    <a:off x="1313579" y="5477630"/>
                    <a:ext cx="262890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Meiryo" panose="020B0604030504040204" pitchFamily="34" charset="-128"/>
                        <a:ea typeface="Meiryo" panose="020B0604030504040204" pitchFamily="34" charset="-128"/>
                      </a:rPr>
                      <a:t>:</a:t>
                    </a:r>
                    <a:r>
                      <a:rPr lang="ja-JP" altLang="en-US" dirty="0">
                        <a:latin typeface="Meiryo" panose="020B0604030504040204" pitchFamily="34" charset="-128"/>
                        <a:ea typeface="Meiryo" panose="020B0604030504040204" pitchFamily="34" charset="-128"/>
                      </a:rPr>
                      <a:t> 正常</a:t>
                    </a:r>
                    <a:endParaRPr lang="en-US" dirty="0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78" name="正方形/長方形 77"/>
            <p:cNvSpPr/>
            <p:nvPr/>
          </p:nvSpPr>
          <p:spPr>
            <a:xfrm>
              <a:off x="5765193" y="3927994"/>
              <a:ext cx="385285" cy="3790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5765193" y="4537695"/>
              <a:ext cx="385285" cy="3790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5765193" y="5147397"/>
              <a:ext cx="385285" cy="379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5765193" y="5757098"/>
              <a:ext cx="385285" cy="3790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2" name="テキスト プレースホルダー 5"/>
          <p:cNvSpPr txBox="1">
            <a:spLocks/>
          </p:cNvSpPr>
          <p:nvPr/>
        </p:nvSpPr>
        <p:spPr>
          <a:xfrm>
            <a:off x="-30054" y="6533578"/>
            <a:ext cx="1112226" cy="3671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800" dirty="0"/>
              <a:t>対象患者</a:t>
            </a:r>
            <a:endParaRPr lang="en-US" sz="1800" dirty="0"/>
          </a:p>
        </p:txBody>
      </p:sp>
      <p:sp>
        <p:nvSpPr>
          <p:cNvPr id="83" name="テキスト プレースホルダー 5"/>
          <p:cNvSpPr txBox="1">
            <a:spLocks/>
          </p:cNvSpPr>
          <p:nvPr/>
        </p:nvSpPr>
        <p:spPr>
          <a:xfrm>
            <a:off x="2283017" y="6498932"/>
            <a:ext cx="1793828" cy="3671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PHC</a:t>
            </a:r>
            <a:r>
              <a:rPr lang="ja-JP" altLang="en-US" sz="1800" dirty="0"/>
              <a:t>ボックス</a:t>
            </a:r>
            <a:endParaRPr lang="en-US" sz="1800" dirty="0"/>
          </a:p>
        </p:txBody>
      </p:sp>
      <p:sp>
        <p:nvSpPr>
          <p:cNvPr id="84" name="テキスト プレースホルダー 5"/>
          <p:cNvSpPr txBox="1">
            <a:spLocks/>
          </p:cNvSpPr>
          <p:nvPr/>
        </p:nvSpPr>
        <p:spPr>
          <a:xfrm>
            <a:off x="6266633" y="6498932"/>
            <a:ext cx="1373218" cy="3671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PHC</a:t>
            </a:r>
            <a:r>
              <a:rPr lang="ja-JP" altLang="en-US" sz="1800" dirty="0"/>
              <a:t>診断書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62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238" y="1598140"/>
            <a:ext cx="8517924" cy="5259859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ja-JP" altLang="en-US" sz="2400" dirty="0"/>
              <a:t>４色だけで総合健康状態表現</a:t>
            </a:r>
            <a:endParaRPr lang="en-US" altLang="ja-JP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ja-JP" altLang="en-US" dirty="0"/>
              <a:t>詳細な総合健康状態の表現困難</a:t>
            </a:r>
            <a:endParaRPr lang="en-US" altLang="ja-JP" dirty="0"/>
          </a:p>
          <a:p>
            <a:pPr marL="385763" indent="-385763">
              <a:buFont typeface="+mj-lt"/>
              <a:buAutoNum type="arabicPeriod"/>
            </a:pPr>
            <a:r>
              <a:rPr lang="ja-JP" altLang="en-US" sz="2400" dirty="0"/>
              <a:t>測定項目の数や項目の違い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ja-JP" altLang="en-US" dirty="0"/>
              <a:t>健康状態表現の定量化不可能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9B3B-CC6F-417A-874B-35534B8D4E6B}" type="slidenum">
              <a:rPr lang="en-US" smtClean="0"/>
              <a:t>13</a:t>
            </a:fld>
            <a:endParaRPr 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dirty="0"/>
              <a:t>1. </a:t>
            </a:r>
            <a:r>
              <a:rPr lang="ja-JP" altLang="en-US" sz="3600" dirty="0"/>
              <a:t>研究背景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2)</a:t>
            </a:r>
            <a:r>
              <a:rPr lang="ja-JP" altLang="en-US" dirty="0" smtClean="0"/>
              <a:t> 従来</a:t>
            </a:r>
            <a:r>
              <a:rPr lang="en-US" altLang="ja-JP" dirty="0"/>
              <a:t>PHC</a:t>
            </a:r>
            <a:r>
              <a:rPr lang="ja-JP" altLang="en-US" dirty="0" smtClean="0"/>
              <a:t>の</a:t>
            </a:r>
            <a:r>
              <a:rPr lang="ja-JP" altLang="en-US" dirty="0"/>
              <a:t>課題</a:t>
            </a:r>
            <a:r>
              <a:rPr lang="ja-JP" altLang="en-US" dirty="0" smtClean="0"/>
              <a:t>点</a:t>
            </a:r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925" y="3031232"/>
            <a:ext cx="65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Ex)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36977"/>
              </p:ext>
            </p:extLst>
          </p:nvPr>
        </p:nvGraphicFramePr>
        <p:xfrm>
          <a:off x="125051" y="3404543"/>
          <a:ext cx="3781092" cy="3088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364">
                  <a:extLst>
                    <a:ext uri="{9D8B030D-6E8A-4147-A177-3AD203B41FA5}">
                      <a16:colId xmlns:a16="http://schemas.microsoft.com/office/drawing/2014/main" val="2088146532"/>
                    </a:ext>
                  </a:extLst>
                </a:gridCol>
                <a:gridCol w="1260364">
                  <a:extLst>
                    <a:ext uri="{9D8B030D-6E8A-4147-A177-3AD203B41FA5}">
                      <a16:colId xmlns:a16="http://schemas.microsoft.com/office/drawing/2014/main" val="2792741799"/>
                    </a:ext>
                  </a:extLst>
                </a:gridCol>
                <a:gridCol w="1260364">
                  <a:extLst>
                    <a:ext uri="{9D8B030D-6E8A-4147-A177-3AD203B41FA5}">
                      <a16:colId xmlns:a16="http://schemas.microsoft.com/office/drawing/2014/main" val="2858068644"/>
                    </a:ext>
                  </a:extLst>
                </a:gridCol>
              </a:tblGrid>
              <a:tr h="343148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500" dirty="0" smtClean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</a:t>
                      </a:r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500" dirty="0" smtClean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シズカ</a:t>
                      </a:r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500" dirty="0" smtClean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ノビタ</a:t>
                      </a:r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72496"/>
                  </a:ext>
                </a:extLst>
              </a:tr>
              <a:tr h="343148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500" dirty="0" smtClean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体温</a:t>
                      </a:r>
                      <a:endParaRPr lang="en-US" altLang="ja-JP" sz="1500" dirty="0" smtClean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67792"/>
                  </a:ext>
                </a:extLst>
              </a:tr>
              <a:tr h="343148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500" dirty="0" smtClean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体脂肪率</a:t>
                      </a:r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125461"/>
                  </a:ext>
                </a:extLst>
              </a:tr>
              <a:tr h="343148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500" dirty="0" smtClean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女ホルモン</a:t>
                      </a:r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</a:t>
                      </a:r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143617"/>
                  </a:ext>
                </a:extLst>
              </a:tr>
              <a:tr h="343148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500" dirty="0" smtClean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男ホルモン</a:t>
                      </a:r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</a:t>
                      </a:r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accent6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029856"/>
                  </a:ext>
                </a:extLst>
              </a:tr>
              <a:tr h="343148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500" dirty="0" smtClean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BMI</a:t>
                      </a:r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519265"/>
                  </a:ext>
                </a:extLst>
              </a:tr>
              <a:tr h="343148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500" dirty="0" smtClean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血圧</a:t>
                      </a:r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652543"/>
                  </a:ext>
                </a:extLst>
              </a:tr>
              <a:tr h="343148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500" dirty="0" smtClean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グルコース</a:t>
                      </a:r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548567"/>
                  </a:ext>
                </a:extLst>
              </a:tr>
              <a:tr h="343148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500" b="1" dirty="0" smtClean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総合評価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18812"/>
                  </a:ext>
                </a:extLst>
              </a:tr>
            </a:tbl>
          </a:graphicData>
        </a:graphic>
      </p:graphicFrame>
      <p:sp>
        <p:nvSpPr>
          <p:cNvPr id="7" name="角丸四角形吹き出し 6"/>
          <p:cNvSpPr/>
          <p:nvPr/>
        </p:nvSpPr>
        <p:spPr>
          <a:xfrm>
            <a:off x="4752474" y="5335391"/>
            <a:ext cx="2000630" cy="728525"/>
          </a:xfrm>
          <a:prstGeom prst="wedgeRoundRectCallout">
            <a:avLst>
              <a:gd name="adj1" fmla="val -90927"/>
              <a:gd name="adj2" fmla="val 80648"/>
              <a:gd name="adj3" fmla="val 16667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00206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詳細な健康状態の表現不可能</a:t>
            </a:r>
            <a:endParaRPr lang="en-US" dirty="0">
              <a:solidFill>
                <a:srgbClr val="00206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4752474" y="4039332"/>
            <a:ext cx="1951187" cy="835506"/>
          </a:xfrm>
          <a:prstGeom prst="wedgeRoundRectCallout">
            <a:avLst>
              <a:gd name="adj1" fmla="val -93178"/>
              <a:gd name="adj2" fmla="val 111317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健康状態表現の定量化不可能</a:t>
            </a:r>
            <a:endParaRPr lang="en-US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297094" y="2541409"/>
            <a:ext cx="2575523" cy="972408"/>
          </a:xfrm>
          <a:prstGeom prst="wedgeRoundRectCallout">
            <a:avLst>
              <a:gd name="adj1" fmla="val -100427"/>
              <a:gd name="adj2" fmla="val 44404"/>
              <a:gd name="adj3" fmla="val 16667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rgbClr val="00206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なんで</a:t>
            </a:r>
            <a:r>
              <a:rPr lang="ja-JP" altLang="en-US" sz="2000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赤</a:t>
            </a:r>
            <a:r>
              <a:rPr lang="ja-JP" altLang="en-US" sz="2000" dirty="0">
                <a:solidFill>
                  <a:srgbClr val="00206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が</a:t>
            </a:r>
            <a:r>
              <a:rPr lang="ja-JP" altLang="en-US" sz="2000" dirty="0" smtClean="0">
                <a:solidFill>
                  <a:srgbClr val="00206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二つ</a:t>
            </a:r>
            <a:r>
              <a:rPr lang="ja-JP" altLang="en-US" sz="2000" dirty="0">
                <a:solidFill>
                  <a:srgbClr val="00206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出</a:t>
            </a:r>
            <a:r>
              <a:rPr lang="ja-JP" altLang="en-US" sz="2000" dirty="0" smtClean="0">
                <a:solidFill>
                  <a:srgbClr val="00206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たシズカと総合</a:t>
            </a:r>
            <a:r>
              <a:rPr lang="ja-JP" altLang="en-US" sz="2000" dirty="0">
                <a:solidFill>
                  <a:srgbClr val="00206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評価の結果が同じなんだ</a:t>
            </a:r>
            <a:endParaRPr lang="en-US" sz="2000" dirty="0">
              <a:solidFill>
                <a:srgbClr val="00206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925" y="3955358"/>
            <a:ext cx="4399170" cy="19831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PHC</a:t>
            </a:r>
            <a:r>
              <a:rPr lang="ja-JP" altLang="en-US" sz="2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の評価方法の</a:t>
            </a:r>
            <a:r>
              <a:rPr lang="ja-JP" altLang="en-US" sz="2400" b="1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改良</a:t>
            </a:r>
            <a:endParaRPr lang="en-US" altLang="ja-JP" sz="2400" b="1" dirty="0" smtClean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endParaRPr lang="en-US" altLang="ja-JP" sz="2400" b="1" dirty="0" smtClean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400" b="1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健康</a:t>
            </a:r>
            <a:r>
              <a:rPr lang="ja-JP" altLang="en-US" sz="2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状態の</a:t>
            </a:r>
            <a:r>
              <a:rPr lang="ja-JP" altLang="en-US" sz="2400" b="1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比較か</a:t>
            </a:r>
            <a:r>
              <a:rPr lang="ja-JP" altLang="en-US" sz="2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つ</a:t>
            </a:r>
            <a:r>
              <a:rPr lang="ja-JP" altLang="en-US" sz="2400" b="1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管理↑</a:t>
            </a:r>
            <a:endParaRPr lang="en-US" sz="2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5" t="666" r="46615" b="666"/>
          <a:stretch/>
        </p:blipFill>
        <p:spPr>
          <a:xfrm>
            <a:off x="1414262" y="3441499"/>
            <a:ext cx="230092" cy="29105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85" t="501" r="17999" b="834"/>
          <a:stretch/>
        </p:blipFill>
        <p:spPr>
          <a:xfrm>
            <a:off x="2679167" y="3441499"/>
            <a:ext cx="211904" cy="291056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125726" y="6151514"/>
            <a:ext cx="3780417" cy="351518"/>
          </a:xfrm>
          <a:prstGeom prst="roundRect">
            <a:avLst/>
          </a:prstGeom>
          <a:noFill/>
          <a:ln w="571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下矢印 13"/>
          <p:cNvSpPr/>
          <p:nvPr/>
        </p:nvSpPr>
        <p:spPr>
          <a:xfrm>
            <a:off x="1880800" y="4538629"/>
            <a:ext cx="725812" cy="776966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5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dirty="0"/>
              <a:t>2. </a:t>
            </a:r>
            <a:r>
              <a:rPr lang="ja-JP" altLang="en-US" sz="3600" dirty="0"/>
              <a:t>提案手法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1) </a:t>
            </a:r>
            <a:r>
              <a:rPr lang="en-US" dirty="0"/>
              <a:t>SPHS</a:t>
            </a:r>
            <a:r>
              <a:rPr lang="ja-JP" altLang="en-US" dirty="0"/>
              <a:t> </a:t>
            </a:r>
            <a:r>
              <a:rPr lang="en-US" dirty="0"/>
              <a:t>(</a:t>
            </a:r>
            <a:r>
              <a:rPr lang="en-US" sz="2400" dirty="0"/>
              <a:t>Scoring and Predicting Health Status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29B3B-CC6F-417A-874B-35534B8D4E6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8" t="13392" r="29619" b="13448"/>
          <a:stretch/>
        </p:blipFill>
        <p:spPr>
          <a:xfrm>
            <a:off x="13313" y="3245872"/>
            <a:ext cx="554943" cy="993757"/>
          </a:xfrm>
          <a:prstGeom prst="rect">
            <a:avLst/>
          </a:prstGeom>
          <a:ln>
            <a:noFill/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9" t="10603" r="24038" b="10423"/>
          <a:stretch/>
        </p:blipFill>
        <p:spPr>
          <a:xfrm flipH="1">
            <a:off x="2250146" y="3778838"/>
            <a:ext cx="805988" cy="100448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2" t="11690" r="34431" b="11872"/>
          <a:stretch/>
        </p:blipFill>
        <p:spPr>
          <a:xfrm>
            <a:off x="2402533" y="2751341"/>
            <a:ext cx="501214" cy="993756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204157" y="2993886"/>
            <a:ext cx="418838" cy="14977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諸項目検査</a:t>
            </a:r>
            <a:endParaRPr lang="en-US" altLang="ja-JP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8" name="直線矢印コネクタ 7"/>
          <p:cNvCxnSpPr>
            <a:stCxn id="4" idx="3"/>
            <a:endCxn id="7" idx="1"/>
          </p:cNvCxnSpPr>
          <p:nvPr/>
        </p:nvCxnSpPr>
        <p:spPr>
          <a:xfrm>
            <a:off x="568256" y="3742751"/>
            <a:ext cx="63590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7" idx="3"/>
            <a:endCxn id="5" idx="3"/>
          </p:cNvCxnSpPr>
          <p:nvPr/>
        </p:nvCxnSpPr>
        <p:spPr>
          <a:xfrm>
            <a:off x="1622995" y="3742752"/>
            <a:ext cx="627151" cy="538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7" idx="3"/>
            <a:endCxn id="6" idx="1"/>
          </p:cNvCxnSpPr>
          <p:nvPr/>
        </p:nvCxnSpPr>
        <p:spPr>
          <a:xfrm flipV="1">
            <a:off x="1622995" y="3248219"/>
            <a:ext cx="779538" cy="494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050476" y="3569172"/>
            <a:ext cx="418838" cy="143047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諸項目検査</a:t>
            </a:r>
            <a:endParaRPr lang="en-US" altLang="ja-JP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843886" y="2531964"/>
            <a:ext cx="418838" cy="14278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諸項目検査</a:t>
            </a:r>
            <a:endParaRPr lang="en-US" altLang="ja-JP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519824" y="2518913"/>
            <a:ext cx="418838" cy="145392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諸項目検査</a:t>
            </a:r>
            <a:endParaRPr lang="en-US" altLang="ja-JP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4" name="直線矢印コネクタ 13"/>
          <p:cNvCxnSpPr>
            <a:stCxn id="6" idx="3"/>
            <a:endCxn id="12" idx="1"/>
          </p:cNvCxnSpPr>
          <p:nvPr/>
        </p:nvCxnSpPr>
        <p:spPr>
          <a:xfrm flipV="1">
            <a:off x="2903747" y="3245874"/>
            <a:ext cx="1940139" cy="23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2" idx="3"/>
            <a:endCxn id="13" idx="1"/>
          </p:cNvCxnSpPr>
          <p:nvPr/>
        </p:nvCxnSpPr>
        <p:spPr>
          <a:xfrm>
            <a:off x="5262724" y="3245874"/>
            <a:ext cx="2257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1"/>
            <a:endCxn id="11" idx="1"/>
          </p:cNvCxnSpPr>
          <p:nvPr/>
        </p:nvCxnSpPr>
        <p:spPr>
          <a:xfrm>
            <a:off x="3056134" y="4281079"/>
            <a:ext cx="3994342" cy="33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3" idx="3"/>
            <a:endCxn id="18" idx="1"/>
          </p:cNvCxnSpPr>
          <p:nvPr/>
        </p:nvCxnSpPr>
        <p:spPr>
          <a:xfrm>
            <a:off x="7938662" y="3245874"/>
            <a:ext cx="706954" cy="493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8645616" y="3154033"/>
            <a:ext cx="418838" cy="117031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繰り返し</a:t>
            </a:r>
            <a:endParaRPr lang="en-US" altLang="ja-JP" sz="2000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9" name="直線矢印コネクタ 18"/>
          <p:cNvCxnSpPr>
            <a:stCxn id="11" idx="3"/>
            <a:endCxn id="18" idx="1"/>
          </p:cNvCxnSpPr>
          <p:nvPr/>
        </p:nvCxnSpPr>
        <p:spPr>
          <a:xfrm flipV="1">
            <a:off x="7469314" y="3739191"/>
            <a:ext cx="1176302" cy="545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磁気ディスク 19"/>
          <p:cNvSpPr/>
          <p:nvPr/>
        </p:nvSpPr>
        <p:spPr>
          <a:xfrm>
            <a:off x="1810573" y="5816515"/>
            <a:ext cx="1663660" cy="976714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データベース</a:t>
            </a:r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左大かっこ 20"/>
          <p:cNvSpPr/>
          <p:nvPr/>
        </p:nvSpPr>
        <p:spPr>
          <a:xfrm rot="16200000">
            <a:off x="3768236" y="2450071"/>
            <a:ext cx="191112" cy="1854881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左大かっこ 21"/>
          <p:cNvSpPr/>
          <p:nvPr/>
        </p:nvSpPr>
        <p:spPr>
          <a:xfrm rot="16200000">
            <a:off x="6295716" y="2299473"/>
            <a:ext cx="191112" cy="2156081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左大かっこ 22"/>
          <p:cNvSpPr/>
          <p:nvPr/>
        </p:nvSpPr>
        <p:spPr>
          <a:xfrm rot="16200000">
            <a:off x="4936053" y="2448031"/>
            <a:ext cx="191112" cy="392468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正方形/長方形 23"/>
          <p:cNvSpPr/>
          <p:nvPr/>
        </p:nvSpPr>
        <p:spPr>
          <a:xfrm rot="16200000">
            <a:off x="4859908" y="4166173"/>
            <a:ext cx="342405" cy="12662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一部検査</a:t>
            </a:r>
            <a:endParaRPr lang="en-US" altLang="ja-JP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25" name="カギ線コネクタ 24"/>
          <p:cNvCxnSpPr>
            <a:stCxn id="21" idx="1"/>
            <a:endCxn id="24" idx="0"/>
          </p:cNvCxnSpPr>
          <p:nvPr/>
        </p:nvCxnSpPr>
        <p:spPr>
          <a:xfrm rot="16200000" flipH="1">
            <a:off x="3467754" y="3869106"/>
            <a:ext cx="1326250" cy="53417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22" idx="1"/>
            <a:endCxn id="24" idx="2"/>
          </p:cNvCxnSpPr>
          <p:nvPr/>
        </p:nvCxnSpPr>
        <p:spPr>
          <a:xfrm rot="5400000">
            <a:off x="5364641" y="3772686"/>
            <a:ext cx="1326248" cy="72701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 rot="16200000">
            <a:off x="4840747" y="6022457"/>
            <a:ext cx="381728" cy="56022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予測</a:t>
            </a:r>
            <a:endParaRPr lang="en-US" altLang="ja-JP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 rot="16200000">
            <a:off x="4852389" y="5250448"/>
            <a:ext cx="357102" cy="580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比較</a:t>
            </a:r>
            <a:endParaRPr lang="en-US" altLang="ja-JP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29" name="直線矢印コネクタ 28"/>
          <p:cNvCxnSpPr>
            <a:stCxn id="24" idx="1"/>
            <a:endCxn id="28" idx="3"/>
          </p:cNvCxnSpPr>
          <p:nvPr/>
        </p:nvCxnSpPr>
        <p:spPr>
          <a:xfrm flipH="1">
            <a:off x="5030940" y="4970521"/>
            <a:ext cx="171" cy="391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0" idx="4"/>
            <a:endCxn id="27" idx="0"/>
          </p:cNvCxnSpPr>
          <p:nvPr/>
        </p:nvCxnSpPr>
        <p:spPr>
          <a:xfrm flipV="1">
            <a:off x="3474233" y="6302571"/>
            <a:ext cx="1277264" cy="2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7" idx="3"/>
            <a:endCxn id="28" idx="1"/>
          </p:cNvCxnSpPr>
          <p:nvPr/>
        </p:nvCxnSpPr>
        <p:spPr>
          <a:xfrm flipH="1" flipV="1">
            <a:off x="5030940" y="5719389"/>
            <a:ext cx="671" cy="392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 rot="16200000">
            <a:off x="6063895" y="4996932"/>
            <a:ext cx="340921" cy="108780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健康管理</a:t>
            </a:r>
            <a:endParaRPr lang="en-US" altLang="ja-JP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33" name="直線矢印コネクタ 32"/>
          <p:cNvCxnSpPr>
            <a:stCxn id="28" idx="2"/>
            <a:endCxn id="32" idx="0"/>
          </p:cNvCxnSpPr>
          <p:nvPr/>
        </p:nvCxnSpPr>
        <p:spPr>
          <a:xfrm flipV="1">
            <a:off x="5321330" y="5540836"/>
            <a:ext cx="36912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903411" y="39563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健康な人</a:t>
            </a:r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903746" y="29426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不健康な人</a:t>
            </a:r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91619" y="5053347"/>
            <a:ext cx="20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健康な人のデータ</a:t>
            </a:r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53612" y="1789954"/>
            <a:ext cx="2233325" cy="1308397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健康</a:t>
            </a:r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状態の比較</a:t>
            </a:r>
            <a:endParaRPr lang="en-US" altLang="ja-JP" sz="2000" dirty="0" smtClean="0">
              <a:solidFill>
                <a:srgbClr val="0070C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↓</a:t>
            </a:r>
            <a:endParaRPr lang="en-US" altLang="ja-JP" sz="2000" dirty="0" smtClean="0">
              <a:solidFill>
                <a:srgbClr val="0070C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次</a:t>
            </a:r>
            <a:r>
              <a:rPr lang="ja-JP" altLang="en-US" sz="2000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の諸項目</a:t>
            </a:r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検査</a:t>
            </a:r>
            <a:endParaRPr lang="en-US" altLang="ja-JP" sz="2000" dirty="0" smtClean="0">
              <a:solidFill>
                <a:srgbClr val="0070C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000" dirty="0" err="1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までの</a:t>
            </a:r>
            <a:r>
              <a:rPr lang="ja-JP" altLang="en-US" sz="2000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スパン</a:t>
            </a:r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決定</a:t>
            </a:r>
            <a:endParaRPr lang="en-US" sz="2000" dirty="0">
              <a:solidFill>
                <a:srgbClr val="0070C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四角形吹き出し 37"/>
          <p:cNvSpPr/>
          <p:nvPr/>
        </p:nvSpPr>
        <p:spPr>
          <a:xfrm>
            <a:off x="2936353" y="1913823"/>
            <a:ext cx="1752141" cy="1068123"/>
          </a:xfrm>
          <a:prstGeom prst="wedgeRectCallout">
            <a:avLst>
              <a:gd name="adj1" fmla="val 20967"/>
              <a:gd name="adj2" fmla="val 90957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スパン</a:t>
            </a:r>
            <a:r>
              <a:rPr lang="ja-JP" altLang="en-US" sz="2000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短</a:t>
            </a:r>
            <a:endParaRPr lang="en-US" altLang="ja-JP" sz="2000" dirty="0" smtClean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↓</a:t>
            </a:r>
            <a:endParaRPr lang="en-US" altLang="ja-JP" sz="2000" dirty="0" smtClean="0">
              <a:solidFill>
                <a:srgbClr val="0070C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諸項目検査</a:t>
            </a:r>
            <a:r>
              <a:rPr lang="ja-JP" altLang="en-US" sz="2000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多</a:t>
            </a:r>
            <a:endParaRPr lang="en-US" sz="2000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39" name="直線矢印コネクタ 38"/>
          <p:cNvCxnSpPr>
            <a:stCxn id="37" idx="3"/>
            <a:endCxn id="38" idx="1"/>
          </p:cNvCxnSpPr>
          <p:nvPr/>
        </p:nvCxnSpPr>
        <p:spPr>
          <a:xfrm>
            <a:off x="2486937" y="2444153"/>
            <a:ext cx="449416" cy="3732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吹き出し 39"/>
          <p:cNvSpPr/>
          <p:nvPr/>
        </p:nvSpPr>
        <p:spPr>
          <a:xfrm>
            <a:off x="39638" y="2650788"/>
            <a:ext cx="2020651" cy="3163213"/>
          </a:xfrm>
          <a:prstGeom prst="wedgeRectCallout">
            <a:avLst>
              <a:gd name="adj1" fmla="val 76175"/>
              <a:gd name="adj2" fmla="val 47716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異常</a:t>
            </a:r>
            <a:r>
              <a:rPr lang="ja-JP" altLang="en-US" sz="2000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がある</a:t>
            </a:r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項目だ</a:t>
            </a:r>
            <a:r>
              <a:rPr lang="ja-JP" altLang="en-US" sz="2000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け</a:t>
            </a:r>
            <a:r>
              <a:rPr lang="ja-JP" altLang="en-US" sz="2000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一部</a:t>
            </a:r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検査</a:t>
            </a:r>
            <a:endParaRPr lang="en-US" altLang="ja-JP" sz="2000" dirty="0">
              <a:solidFill>
                <a:srgbClr val="0070C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↓</a:t>
            </a:r>
            <a:endParaRPr lang="en-US" altLang="ja-JP" sz="2000" dirty="0">
              <a:solidFill>
                <a:srgbClr val="0070C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000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データベース</a:t>
            </a:r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から</a:t>
            </a:r>
            <a:r>
              <a:rPr lang="ja-JP" altLang="en-US" sz="2000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正常</a:t>
            </a:r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値</a:t>
            </a:r>
            <a:r>
              <a:rPr lang="ja-JP" altLang="en-US" sz="2000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を</a:t>
            </a:r>
            <a:r>
              <a:rPr lang="ja-JP" altLang="en-US" sz="2000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予測</a:t>
            </a:r>
            <a:endParaRPr lang="en-US" altLang="ja-JP" sz="2000" dirty="0" smtClean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↓</a:t>
            </a:r>
            <a:endParaRPr lang="en-US" altLang="ja-JP" sz="2000" dirty="0">
              <a:solidFill>
                <a:srgbClr val="0070C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実測値</a:t>
            </a:r>
            <a:r>
              <a:rPr lang="ja-JP" altLang="en-US" sz="2000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と</a:t>
            </a:r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予測値</a:t>
            </a:r>
            <a:r>
              <a:rPr lang="ja-JP" altLang="en-US" sz="2000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lang="ja-JP" altLang="en-US" sz="2000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比較</a:t>
            </a:r>
            <a:endParaRPr lang="en-US" altLang="ja-JP" sz="2000" dirty="0" smtClean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↓</a:t>
            </a:r>
            <a:endParaRPr lang="en-US" altLang="ja-JP" sz="2000" dirty="0" smtClean="0">
              <a:solidFill>
                <a:srgbClr val="0070C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健康</a:t>
            </a:r>
            <a:r>
              <a:rPr lang="ja-JP" altLang="en-US" sz="2000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管理</a:t>
            </a:r>
            <a:endParaRPr lang="en-US" sz="2000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052407" y="5020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実測値</a:t>
            </a:r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052407" y="57822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予測値</a:t>
            </a:r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四角形吹き出し 42"/>
          <p:cNvSpPr/>
          <p:nvPr/>
        </p:nvSpPr>
        <p:spPr>
          <a:xfrm>
            <a:off x="6292060" y="4834036"/>
            <a:ext cx="2772394" cy="1964958"/>
          </a:xfrm>
          <a:prstGeom prst="wedgeRectCallout">
            <a:avLst>
              <a:gd name="adj1" fmla="val 32427"/>
              <a:gd name="adj2" fmla="val -84867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諸項目</a:t>
            </a:r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検査の繰り返し</a:t>
            </a:r>
            <a:endParaRPr lang="en-US" altLang="ja-JP" sz="2000" dirty="0" smtClean="0">
              <a:solidFill>
                <a:srgbClr val="0070C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↓</a:t>
            </a:r>
            <a:endParaRPr lang="en-US" altLang="ja-JP" sz="2000" dirty="0" smtClean="0">
              <a:solidFill>
                <a:srgbClr val="0070C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000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柔軟</a:t>
            </a:r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なスパンの決め方</a:t>
            </a:r>
            <a:endParaRPr lang="en-US" altLang="ja-JP" sz="2000" dirty="0">
              <a:solidFill>
                <a:srgbClr val="0070C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↓</a:t>
            </a:r>
            <a:endParaRPr lang="en-US" altLang="ja-JP" sz="2000" dirty="0" smtClean="0">
              <a:solidFill>
                <a:srgbClr val="0070C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そのときの健康</a:t>
            </a:r>
            <a:r>
              <a:rPr lang="ja-JP" altLang="en-US" sz="2000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状態に</a:t>
            </a:r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合わせた検査</a:t>
            </a:r>
            <a:r>
              <a:rPr lang="ja-JP" altLang="en-US" sz="2000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頻度</a:t>
            </a:r>
            <a:endParaRPr lang="en-US" sz="2000" dirty="0">
              <a:solidFill>
                <a:srgbClr val="0070C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4" name="四角形吹き出し 43"/>
          <p:cNvSpPr/>
          <p:nvPr/>
        </p:nvSpPr>
        <p:spPr>
          <a:xfrm>
            <a:off x="5329423" y="1913823"/>
            <a:ext cx="1721053" cy="1071760"/>
          </a:xfrm>
          <a:prstGeom prst="wedgeRectCallout">
            <a:avLst>
              <a:gd name="adj1" fmla="val 16822"/>
              <a:gd name="adj2" fmla="val 180130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スパン</a:t>
            </a:r>
            <a:r>
              <a:rPr lang="ja-JP" altLang="en-US" sz="2000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長</a:t>
            </a:r>
            <a:endParaRPr lang="en-US" altLang="ja-JP" sz="2000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000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↓</a:t>
            </a:r>
            <a:endParaRPr lang="en-US" altLang="ja-JP" sz="2000" dirty="0">
              <a:solidFill>
                <a:srgbClr val="0070C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000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諸項目</a:t>
            </a:r>
            <a:r>
              <a:rPr lang="ja-JP" altLang="en-US" sz="2000" dirty="0" smtClean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検査</a:t>
            </a:r>
            <a:r>
              <a:rPr lang="ja-JP" altLang="en-US" sz="2000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少</a:t>
            </a:r>
            <a:endParaRPr lang="en-US" sz="2000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45" name="曲線コネクタ 44"/>
          <p:cNvCxnSpPr>
            <a:stCxn id="37" idx="2"/>
            <a:endCxn id="44" idx="2"/>
          </p:cNvCxnSpPr>
          <p:nvPr/>
        </p:nvCxnSpPr>
        <p:spPr>
          <a:xfrm rot="5400000" flipH="1" flipV="1">
            <a:off x="3723728" y="632129"/>
            <a:ext cx="112768" cy="4819675"/>
          </a:xfrm>
          <a:prstGeom prst="curvedConnector3">
            <a:avLst>
              <a:gd name="adj1" fmla="val -202717"/>
            </a:avLst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楕円 45"/>
          <p:cNvSpPr/>
          <p:nvPr/>
        </p:nvSpPr>
        <p:spPr>
          <a:xfrm>
            <a:off x="2914769" y="3283606"/>
            <a:ext cx="463565" cy="386529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楕円 46"/>
          <p:cNvSpPr/>
          <p:nvPr/>
        </p:nvSpPr>
        <p:spPr>
          <a:xfrm>
            <a:off x="3033610" y="4321202"/>
            <a:ext cx="463565" cy="386529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楕円 47"/>
          <p:cNvSpPr/>
          <p:nvPr/>
        </p:nvSpPr>
        <p:spPr>
          <a:xfrm>
            <a:off x="4715751" y="6067446"/>
            <a:ext cx="630378" cy="47505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角丸四角形 48"/>
          <p:cNvSpPr/>
          <p:nvPr/>
        </p:nvSpPr>
        <p:spPr>
          <a:xfrm>
            <a:off x="3018905" y="1956588"/>
            <a:ext cx="3105786" cy="47985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点数付け</a:t>
            </a:r>
            <a:r>
              <a:rPr lang="en-US" altLang="ja-JP" sz="20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(Scoring)</a:t>
            </a:r>
            <a:r>
              <a:rPr lang="ja-JP" altLang="en-US" sz="20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必要</a:t>
            </a:r>
            <a:endParaRPr lang="en-US" sz="20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50" name="曲線コネクタ 49"/>
          <p:cNvCxnSpPr>
            <a:stCxn id="49" idx="2"/>
            <a:endCxn id="47" idx="6"/>
          </p:cNvCxnSpPr>
          <p:nvPr/>
        </p:nvCxnSpPr>
        <p:spPr>
          <a:xfrm rot="5400000">
            <a:off x="2995474" y="2938142"/>
            <a:ext cx="2078027" cy="1074623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50"/>
          <p:cNvCxnSpPr>
            <a:stCxn id="49" idx="2"/>
            <a:endCxn id="46" idx="6"/>
          </p:cNvCxnSpPr>
          <p:nvPr/>
        </p:nvCxnSpPr>
        <p:spPr>
          <a:xfrm rot="5400000">
            <a:off x="3454851" y="2359923"/>
            <a:ext cx="1040431" cy="1193464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51"/>
          <p:cNvSpPr/>
          <p:nvPr/>
        </p:nvSpPr>
        <p:spPr>
          <a:xfrm>
            <a:off x="6036300" y="6067446"/>
            <a:ext cx="2967048" cy="47985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20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予測</a:t>
            </a:r>
            <a:r>
              <a:rPr lang="en-US" altLang="ja-JP" sz="20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(Prediction)</a:t>
            </a:r>
            <a:r>
              <a:rPr lang="ja-JP" altLang="en-US" sz="20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必要</a:t>
            </a:r>
            <a:endParaRPr lang="en-US" sz="20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53" name="直線矢印コネクタ 52"/>
          <p:cNvCxnSpPr>
            <a:stCxn id="52" idx="1"/>
            <a:endCxn id="48" idx="6"/>
          </p:cNvCxnSpPr>
          <p:nvPr/>
        </p:nvCxnSpPr>
        <p:spPr>
          <a:xfrm flipH="1" flipV="1">
            <a:off x="5346129" y="6304972"/>
            <a:ext cx="690171" cy="2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5" idx="2"/>
            <a:endCxn id="20" idx="1"/>
          </p:cNvCxnSpPr>
          <p:nvPr/>
        </p:nvCxnSpPr>
        <p:spPr>
          <a:xfrm flipH="1">
            <a:off x="2642403" y="4783320"/>
            <a:ext cx="10737" cy="1033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/>
          <p:cNvSpPr/>
          <p:nvPr/>
        </p:nvSpPr>
        <p:spPr>
          <a:xfrm>
            <a:off x="2570323" y="4986244"/>
            <a:ext cx="2014820" cy="495735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角丸四角形 55"/>
          <p:cNvSpPr/>
          <p:nvPr/>
        </p:nvSpPr>
        <p:spPr>
          <a:xfrm>
            <a:off x="111905" y="5002127"/>
            <a:ext cx="1551772" cy="47985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前処理</a:t>
            </a:r>
            <a:r>
              <a:rPr lang="ja-JP" altLang="en-US" sz="2000" b="1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必要</a:t>
            </a:r>
            <a:endParaRPr lang="en-US" sz="20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57" name="曲線コネクタ 56"/>
          <p:cNvCxnSpPr>
            <a:stCxn id="55" idx="2"/>
            <a:endCxn id="56" idx="3"/>
          </p:cNvCxnSpPr>
          <p:nvPr/>
        </p:nvCxnSpPr>
        <p:spPr>
          <a:xfrm rot="10800000" flipV="1">
            <a:off x="1663677" y="5234111"/>
            <a:ext cx="906646" cy="7941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2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7" grpId="0" animBg="1"/>
      <p:bldP spid="28" grpId="0" animBg="1"/>
      <p:bldP spid="32" grpId="0" animBg="1"/>
      <p:bldP spid="36" grpId="0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/>
      <p:bldP spid="42" grpId="0"/>
      <p:bldP spid="43" grpId="0" animBg="1"/>
      <p:bldP spid="43" grpId="1" animBg="1"/>
      <p:bldP spid="44" grpId="0" animBg="1"/>
      <p:bldP spid="44" grpId="1" animBg="1"/>
      <p:bldP spid="46" grpId="0" animBg="1"/>
      <p:bldP spid="47" grpId="0" animBg="1"/>
      <p:bldP spid="48" grpId="0" animBg="1"/>
      <p:bldP spid="49" grpId="0" animBg="1"/>
      <p:bldP spid="52" grpId="0" animBg="1"/>
      <p:bldP spid="55" grpId="0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8238" y="1598140"/>
            <a:ext cx="8517924" cy="5259859"/>
          </a:xfrm>
        </p:spPr>
        <p:txBody>
          <a:bodyPr/>
          <a:lstStyle/>
          <a:p>
            <a:r>
              <a:rPr lang="ja-JP" altLang="en-US" sz="2400" dirty="0"/>
              <a:t>点数付け： </a:t>
            </a:r>
            <a:r>
              <a:rPr lang="ja-JP" altLang="en-US" dirty="0"/>
              <a:t>健康状態を数値化すること</a:t>
            </a:r>
            <a:endParaRPr lang="en-US" altLang="ja-JP" dirty="0"/>
          </a:p>
          <a:p>
            <a:r>
              <a:rPr lang="ja-JP" altLang="en-US" sz="2400" dirty="0"/>
              <a:t>本研究の点数付け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/>
              <a:t>: </a:t>
            </a:r>
            <a:r>
              <a:rPr lang="ja-JP" altLang="en-US" dirty="0"/>
              <a:t>従来手法評価 </a:t>
            </a:r>
            <a:r>
              <a:rPr lang="en-US" altLang="ja-JP" dirty="0"/>
              <a:t>+ </a:t>
            </a:r>
            <a:r>
              <a:rPr lang="ja-JP" altLang="en-US" dirty="0">
                <a:solidFill>
                  <a:srgbClr val="FF0000"/>
                </a:solidFill>
              </a:rPr>
              <a:t>前処理 </a:t>
            </a:r>
            <a:r>
              <a:rPr lang="en-US" altLang="ja-JP" dirty="0"/>
              <a:t>+ </a:t>
            </a:r>
            <a:r>
              <a:rPr lang="ja-JP" altLang="en-US" dirty="0">
                <a:solidFill>
                  <a:srgbClr val="FF0000"/>
                </a:solidFill>
              </a:rPr>
              <a:t>提案手法の加重値付け</a:t>
            </a:r>
            <a:endParaRPr lang="en-US" altLang="ja-JP" dirty="0"/>
          </a:p>
          <a:p>
            <a:r>
              <a:rPr lang="ja-JP" altLang="en-US" sz="2400" dirty="0"/>
              <a:t>本研究の加重値付け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/>
              <a:t>: </a:t>
            </a:r>
            <a:r>
              <a:rPr lang="en-US" altLang="ja-JP" dirty="0"/>
              <a:t>PCA (</a:t>
            </a:r>
            <a:r>
              <a:rPr lang="ja-JP" altLang="en-US" dirty="0"/>
              <a:t>主成分分析</a:t>
            </a:r>
            <a:r>
              <a:rPr lang="en-US" altLang="ja-JP" dirty="0"/>
              <a:t>) </a:t>
            </a:r>
            <a:r>
              <a:rPr lang="ja-JP" altLang="en-US" dirty="0"/>
              <a:t>→ </a:t>
            </a:r>
            <a:r>
              <a:rPr lang="ja-JP" altLang="en-US" dirty="0">
                <a:solidFill>
                  <a:srgbClr val="FF0000"/>
                </a:solidFill>
              </a:rPr>
              <a:t>健康</a:t>
            </a:r>
            <a:r>
              <a:rPr lang="ja-JP" altLang="en-US" dirty="0"/>
              <a:t>成分 → 成分の諸項目に対する</a:t>
            </a:r>
            <a:r>
              <a:rPr lang="ja-JP" altLang="en-US" dirty="0">
                <a:solidFill>
                  <a:srgbClr val="FF0000"/>
                </a:solidFill>
              </a:rPr>
              <a:t>加重値</a:t>
            </a:r>
            <a:endParaRPr lang="en-US" altLang="ja-JP" dirty="0"/>
          </a:p>
          <a:p>
            <a:r>
              <a:rPr lang="ja-JP" altLang="en-US" sz="2400" dirty="0"/>
              <a:t>本研究の前処理：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Box plot + </a:t>
            </a:r>
            <a:r>
              <a:rPr lang="en-US" altLang="ja-JP" dirty="0" err="1">
                <a:solidFill>
                  <a:srgbClr val="002060"/>
                </a:solidFill>
              </a:rPr>
              <a:t>aq.plot</a:t>
            </a:r>
            <a:r>
              <a:rPr lang="en-US" altLang="ja-JP" dirty="0">
                <a:solidFill>
                  <a:srgbClr val="002060"/>
                </a:solidFill>
              </a:rPr>
              <a:t> </a:t>
            </a:r>
            <a:r>
              <a:rPr lang="ja-JP" altLang="en-US" dirty="0">
                <a:solidFill>
                  <a:srgbClr val="002060"/>
                </a:solidFill>
              </a:rPr>
              <a:t>→ 異常値</a:t>
            </a:r>
            <a:endParaRPr lang="en-US" altLang="ja-JP" dirty="0"/>
          </a:p>
          <a:p>
            <a:r>
              <a:rPr lang="ja-JP" altLang="en-US" sz="2400" dirty="0"/>
              <a:t>本研究の流れ </a:t>
            </a:r>
            <a:r>
              <a:rPr lang="en-US" altLang="ja-JP" sz="2400" dirty="0"/>
              <a:t>(</a:t>
            </a:r>
            <a:r>
              <a:rPr lang="ja-JP" altLang="en-US" sz="2400" dirty="0"/>
              <a:t>点数付け</a:t>
            </a:r>
            <a:r>
              <a:rPr lang="en-US" altLang="ja-JP" sz="2400" dirty="0"/>
              <a:t>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dirty="0"/>
              <a:t>2. </a:t>
            </a:r>
            <a:r>
              <a:rPr lang="ja-JP" altLang="en-US" sz="3600" dirty="0"/>
              <a:t>提案手法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2) </a:t>
            </a:r>
            <a:r>
              <a:rPr lang="ja-JP" altLang="en-US" dirty="0"/>
              <a:t>点数付け</a:t>
            </a:r>
            <a:r>
              <a:rPr lang="en-US" altLang="ja-JP" dirty="0"/>
              <a:t> (Scoring)</a:t>
            </a:r>
            <a:r>
              <a:rPr lang="ja-JP" altLang="en-US" dirty="0"/>
              <a:t>について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8632825" y="0"/>
            <a:ext cx="511175" cy="365125"/>
          </a:xfrm>
        </p:spPr>
        <p:txBody>
          <a:bodyPr/>
          <a:lstStyle/>
          <a:p>
            <a:fld id="{19829B3B-CC6F-417A-874B-35534B8D4E6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155324" y="4942800"/>
            <a:ext cx="909557" cy="51508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データ</a:t>
            </a:r>
            <a:endParaRPr lang="en-US" sz="16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687729" y="4942800"/>
            <a:ext cx="909557" cy="51508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データ</a:t>
            </a:r>
            <a:endParaRPr lang="en-US" altLang="ja-JP" sz="16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確認</a:t>
            </a:r>
            <a:endParaRPr lang="en-US" sz="16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119900" y="4942800"/>
            <a:ext cx="945808" cy="51508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従来手法の評価</a:t>
            </a:r>
            <a:endParaRPr lang="en-US" sz="16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581736" y="4946888"/>
            <a:ext cx="1139676" cy="51508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提案手法の加重値付け</a:t>
            </a:r>
            <a:endParaRPr lang="en-US" sz="16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202228" y="4942800"/>
            <a:ext cx="926124" cy="51508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従来</a:t>
            </a:r>
            <a:r>
              <a:rPr lang="ja-JP" altLang="en-US" sz="1600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手法</a:t>
            </a:r>
            <a:endParaRPr lang="en-US" altLang="ja-JP" sz="1600" dirty="0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と比較</a:t>
            </a:r>
            <a:endParaRPr lang="en-US" sz="16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578471" y="4942800"/>
            <a:ext cx="802405" cy="51508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使用</a:t>
            </a:r>
            <a:endParaRPr lang="en-US" sz="16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687729" y="6012835"/>
            <a:ext cx="909557" cy="51508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異常値</a:t>
            </a:r>
            <a:endParaRPr lang="en-US" altLang="ja-JP" sz="16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処理</a:t>
            </a:r>
            <a:endParaRPr lang="en-US" sz="16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40" name="直線矢印コネクタ 39"/>
          <p:cNvCxnSpPr>
            <a:stCxn id="33" idx="3"/>
            <a:endCxn id="34" idx="1"/>
          </p:cNvCxnSpPr>
          <p:nvPr/>
        </p:nvCxnSpPr>
        <p:spPr>
          <a:xfrm>
            <a:off x="1064882" y="5200344"/>
            <a:ext cx="6228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4" idx="2"/>
            <a:endCxn id="39" idx="0"/>
          </p:cNvCxnSpPr>
          <p:nvPr/>
        </p:nvCxnSpPr>
        <p:spPr>
          <a:xfrm>
            <a:off x="2142508" y="5457889"/>
            <a:ext cx="0" cy="554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592358" y="5581714"/>
            <a:ext cx="2346392" cy="27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dirty="0">
                <a:latin typeface="Meiryo" panose="020B0604030504040204" pitchFamily="34" charset="-128"/>
                <a:ea typeface="Meiryo" panose="020B0604030504040204" pitchFamily="34" charset="-128"/>
              </a:rPr>
              <a:t>不適切</a:t>
            </a:r>
            <a:endParaRPr lang="en-US" sz="15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43" name="カギ線コネクタ 42"/>
          <p:cNvCxnSpPr>
            <a:stCxn id="39" idx="1"/>
          </p:cNvCxnSpPr>
          <p:nvPr/>
        </p:nvCxnSpPr>
        <p:spPr>
          <a:xfrm rot="10800000">
            <a:off x="1249431" y="5200344"/>
            <a:ext cx="438301" cy="10700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34" idx="3"/>
            <a:endCxn id="35" idx="1"/>
          </p:cNvCxnSpPr>
          <p:nvPr/>
        </p:nvCxnSpPr>
        <p:spPr>
          <a:xfrm>
            <a:off x="2597288" y="5200344"/>
            <a:ext cx="5226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1685396" y="4940308"/>
            <a:ext cx="2346392" cy="27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dirty="0">
                <a:latin typeface="Meiryo" panose="020B0604030504040204" pitchFamily="34" charset="-128"/>
                <a:ea typeface="Meiryo" panose="020B0604030504040204" pitchFamily="34" charset="-128"/>
              </a:rPr>
              <a:t>適切</a:t>
            </a:r>
            <a:endParaRPr lang="en-US" sz="15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46" name="曲線コネクタ 45"/>
          <p:cNvCxnSpPr>
            <a:stCxn id="35" idx="0"/>
            <a:endCxn id="38" idx="0"/>
          </p:cNvCxnSpPr>
          <p:nvPr/>
        </p:nvCxnSpPr>
        <p:spPr>
          <a:xfrm rot="5400000" flipH="1" flipV="1">
            <a:off x="5786647" y="2749365"/>
            <a:ext cx="10901" cy="4386870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4630880" y="4463934"/>
            <a:ext cx="2346392" cy="27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dirty="0">
                <a:latin typeface="Meiryo" panose="020B0604030504040204" pitchFamily="34" charset="-128"/>
                <a:ea typeface="Meiryo" panose="020B0604030504040204" pitchFamily="34" charset="-128"/>
              </a:rPr>
              <a:t>適切</a:t>
            </a:r>
            <a:endParaRPr lang="en-US" sz="15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48" name="直線矢印コネクタ 47"/>
          <p:cNvCxnSpPr>
            <a:stCxn id="35" idx="3"/>
            <a:endCxn id="36" idx="1"/>
          </p:cNvCxnSpPr>
          <p:nvPr/>
        </p:nvCxnSpPr>
        <p:spPr>
          <a:xfrm>
            <a:off x="4065707" y="5200345"/>
            <a:ext cx="516029" cy="4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155881" y="4937503"/>
            <a:ext cx="2358112" cy="27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dirty="0" smtClean="0">
                <a:latin typeface="Meiryo" panose="020B0604030504040204" pitchFamily="34" charset="-128"/>
                <a:ea typeface="Meiryo" panose="020B0604030504040204" pitchFamily="34" charset="-128"/>
              </a:rPr>
              <a:t>適切✖</a:t>
            </a:r>
            <a:endParaRPr lang="en-US" sz="15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50" name="直線矢印コネクタ 49"/>
          <p:cNvCxnSpPr>
            <a:stCxn id="36" idx="3"/>
            <a:endCxn id="37" idx="1"/>
          </p:cNvCxnSpPr>
          <p:nvPr/>
        </p:nvCxnSpPr>
        <p:spPr>
          <a:xfrm flipV="1">
            <a:off x="5721412" y="5200345"/>
            <a:ext cx="480816" cy="4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37" idx="3"/>
            <a:endCxn id="38" idx="1"/>
          </p:cNvCxnSpPr>
          <p:nvPr/>
        </p:nvCxnSpPr>
        <p:spPr>
          <a:xfrm>
            <a:off x="7128351" y="5200345"/>
            <a:ext cx="4501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6171532" y="4941710"/>
            <a:ext cx="2346392" cy="27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dirty="0">
                <a:latin typeface="Meiryo" panose="020B0604030504040204" pitchFamily="34" charset="-128"/>
                <a:ea typeface="Meiryo" panose="020B0604030504040204" pitchFamily="34" charset="-128"/>
              </a:rPr>
              <a:t>適切</a:t>
            </a:r>
            <a:endParaRPr lang="en-US" sz="15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5908" y="4750665"/>
            <a:ext cx="2632212" cy="1894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角丸四角形 53"/>
          <p:cNvSpPr/>
          <p:nvPr/>
        </p:nvSpPr>
        <p:spPr>
          <a:xfrm>
            <a:off x="892692" y="4505858"/>
            <a:ext cx="967227" cy="39451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前処理</a:t>
            </a:r>
            <a:endParaRPr lang="en-US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5" name="角丸四角形吹き出し 54"/>
          <p:cNvSpPr/>
          <p:nvPr/>
        </p:nvSpPr>
        <p:spPr>
          <a:xfrm>
            <a:off x="3148240" y="5676027"/>
            <a:ext cx="2015848" cy="1001781"/>
          </a:xfrm>
          <a:prstGeom prst="wedgeRoundRectCallout">
            <a:avLst>
              <a:gd name="adj1" fmla="val -68776"/>
              <a:gd name="adj2" fmla="val 28465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異常値除去処理</a:t>
            </a:r>
            <a:endParaRPr lang="en-US" altLang="ja-JP" sz="2000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評価</a:t>
            </a:r>
            <a:r>
              <a:rPr lang="ja-JP" altLang="en-US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に悪</a:t>
            </a:r>
            <a:r>
              <a:rPr lang="ja-JP" altLang="en-US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影響</a:t>
            </a:r>
            <a:endParaRPr lang="en-US" altLang="ja-JP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正規</a:t>
            </a:r>
            <a:r>
              <a:rPr lang="ja-JP" altLang="en-US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分布に</a:t>
            </a:r>
            <a:r>
              <a:rPr lang="ja-JP" altLang="en-US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近似</a:t>
            </a:r>
            <a:endParaRPr lang="en-US" altLang="ja-JP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6" name="角丸四角形吹き出し 55"/>
          <p:cNvSpPr/>
          <p:nvPr/>
        </p:nvSpPr>
        <p:spPr>
          <a:xfrm>
            <a:off x="2938750" y="5960983"/>
            <a:ext cx="2186076" cy="716825"/>
          </a:xfrm>
          <a:prstGeom prst="wedgeRoundRectCallout">
            <a:avLst>
              <a:gd name="adj1" fmla="val -7738"/>
              <a:gd name="adj2" fmla="val -114196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色にだけ加重値付け</a:t>
            </a:r>
            <a:endParaRPr lang="en-US" altLang="ja-JP" dirty="0" smtClean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→不適切</a:t>
            </a:r>
            <a:endParaRPr lang="en-US" altLang="ja-JP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7" name="角丸四角形吹き出し 56"/>
          <p:cNvSpPr/>
          <p:nvPr/>
        </p:nvSpPr>
        <p:spPr>
          <a:xfrm>
            <a:off x="5275588" y="5962236"/>
            <a:ext cx="2460783" cy="716825"/>
          </a:xfrm>
          <a:prstGeom prst="wedgeRoundRectCallout">
            <a:avLst>
              <a:gd name="adj1" fmla="val -38653"/>
              <a:gd name="adj2" fmla="val -114825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全項目</a:t>
            </a:r>
            <a:r>
              <a:rPr lang="ja-JP" altLang="en-US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に</a:t>
            </a:r>
            <a:r>
              <a:rPr lang="ja-JP" altLang="en-US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加重値</a:t>
            </a:r>
            <a:r>
              <a:rPr lang="ja-JP" altLang="en-US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付</a:t>
            </a:r>
            <a:r>
              <a:rPr lang="ja-JP" altLang="en-US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け</a:t>
            </a:r>
            <a:endParaRPr lang="en-US" altLang="ja-JP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→ 全項目の情報を</a:t>
            </a:r>
            <a:r>
              <a:rPr lang="ja-JP" altLang="en-US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考慮</a:t>
            </a:r>
            <a:endParaRPr lang="en-US" altLang="ja-JP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9522" y="5984535"/>
            <a:ext cx="1120648" cy="55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Box plot</a:t>
            </a:r>
          </a:p>
          <a:p>
            <a:pPr algn="ctr"/>
            <a:r>
              <a:rPr lang="en-US" b="1" dirty="0" err="1" smtClean="0">
                <a:latin typeface="Meiryo" panose="020B0604030504040204" pitchFamily="34" charset="-128"/>
                <a:ea typeface="Meiryo" panose="020B0604030504040204" pitchFamily="34" charset="-128"/>
              </a:rPr>
              <a:t>aq.plot</a:t>
            </a:r>
            <a:endParaRPr 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94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238" y="1598140"/>
            <a:ext cx="8517924" cy="5259859"/>
          </a:xfrm>
        </p:spPr>
        <p:txBody>
          <a:bodyPr/>
          <a:lstStyle/>
          <a:p>
            <a:r>
              <a:rPr lang="ja-JP" altLang="en-US" dirty="0"/>
              <a:t>予測：正常な値を与えること</a:t>
            </a:r>
            <a:endParaRPr lang="en-US" altLang="ja-JP" dirty="0"/>
          </a:p>
          <a:p>
            <a:r>
              <a:rPr lang="ja-JP" altLang="en-US" dirty="0"/>
              <a:t>本研究の予測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/>
              <a:t>: </a:t>
            </a:r>
            <a:r>
              <a:rPr lang="ja-JP" altLang="en-US" dirty="0"/>
              <a:t>前処理 → 一部</a:t>
            </a:r>
            <a:r>
              <a:rPr lang="en-US" altLang="ja-JP" dirty="0"/>
              <a:t>NA </a:t>
            </a:r>
            <a:r>
              <a:rPr lang="ja-JP" altLang="en-US" dirty="0"/>
              <a:t>→ </a:t>
            </a:r>
            <a:r>
              <a:rPr lang="ja-JP" altLang="en-US" dirty="0">
                <a:solidFill>
                  <a:srgbClr val="FF0000"/>
                </a:solidFill>
              </a:rPr>
              <a:t>予測 </a:t>
            </a:r>
            <a:r>
              <a:rPr lang="ja-JP" altLang="en-US" dirty="0"/>
              <a:t>→ </a:t>
            </a:r>
            <a:r>
              <a:rPr lang="ja-JP" altLang="en-US" dirty="0">
                <a:solidFill>
                  <a:srgbClr val="FF0000"/>
                </a:solidFill>
              </a:rPr>
              <a:t>予測率確認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本研究での予測法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>
                <a:solidFill>
                  <a:srgbClr val="FF0000"/>
                </a:solidFill>
              </a:rPr>
              <a:t>多重代入法 → </a:t>
            </a:r>
            <a:r>
              <a:rPr lang="en-US" altLang="ja-JP" dirty="0">
                <a:solidFill>
                  <a:srgbClr val="FF0000"/>
                </a:solidFill>
              </a:rPr>
              <a:t>MICE </a:t>
            </a:r>
            <a:r>
              <a:rPr lang="en-US" altLang="ja-JP" sz="1800" dirty="0"/>
              <a:t>(</a:t>
            </a:r>
            <a:r>
              <a:rPr lang="en-US" altLang="ja-JP" sz="1600" dirty="0"/>
              <a:t>Multivariate Imputation by Chained Equations</a:t>
            </a:r>
            <a:r>
              <a:rPr lang="en-US" altLang="ja-JP" sz="1800" dirty="0"/>
              <a:t>)</a:t>
            </a:r>
            <a:endParaRPr lang="en-US" altLang="ja-JP" dirty="0"/>
          </a:p>
          <a:p>
            <a:r>
              <a:rPr lang="ja-JP" altLang="en-US" dirty="0"/>
              <a:t>予測率の確認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>
                <a:solidFill>
                  <a:srgbClr val="FF0000"/>
                </a:solidFill>
              </a:rPr>
              <a:t>MAPE </a:t>
            </a:r>
            <a:r>
              <a:rPr lang="en-US" altLang="ja-JP" sz="1800" dirty="0"/>
              <a:t>(</a:t>
            </a:r>
            <a:r>
              <a:rPr lang="en-US" altLang="ja-JP" sz="1600" dirty="0"/>
              <a:t>Mean Absolute Percentage Error</a:t>
            </a:r>
            <a:r>
              <a:rPr lang="en-US" altLang="ja-JP" sz="1800" dirty="0"/>
              <a:t>)</a:t>
            </a:r>
            <a:endParaRPr lang="en-US" altLang="ja-JP" dirty="0"/>
          </a:p>
          <a:p>
            <a:r>
              <a:rPr lang="ja-JP" altLang="en-US" dirty="0"/>
              <a:t>本研究の流れ </a:t>
            </a:r>
            <a:r>
              <a:rPr lang="en-US" altLang="ja-JP" dirty="0"/>
              <a:t>(</a:t>
            </a:r>
            <a:r>
              <a:rPr lang="ja-JP" altLang="en-US" dirty="0"/>
              <a:t>予測</a:t>
            </a:r>
            <a:r>
              <a:rPr lang="en-US" altLang="ja-JP" dirty="0"/>
              <a:t>)</a:t>
            </a:r>
          </a:p>
          <a:p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9B3B-CC6F-417A-874B-35534B8D4E6B}" type="slidenum">
              <a:rPr lang="en-US" smtClean="0"/>
              <a:t>16</a:t>
            </a:fld>
            <a:endParaRPr 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dirty="0"/>
              <a:t>2. </a:t>
            </a:r>
            <a:r>
              <a:rPr lang="ja-JP" altLang="en-US" sz="3600" dirty="0"/>
              <a:t>提案手法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3) </a:t>
            </a:r>
            <a:r>
              <a:rPr lang="ja-JP" altLang="en-US" dirty="0"/>
              <a:t>予測 </a:t>
            </a:r>
            <a:r>
              <a:rPr lang="en-US" altLang="ja-JP" dirty="0"/>
              <a:t>(Prediction)</a:t>
            </a:r>
            <a:r>
              <a:rPr lang="ja-JP" altLang="en-US" dirty="0"/>
              <a:t>について</a:t>
            </a:r>
            <a:endParaRPr 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513565" y="4045508"/>
            <a:ext cx="2790080" cy="479271"/>
            <a:chOff x="2609454" y="3902692"/>
            <a:chExt cx="3423556" cy="571011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2820046" y="4226039"/>
              <a:ext cx="3054552" cy="0"/>
            </a:xfrm>
            <a:prstGeom prst="line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グループ化 6"/>
            <p:cNvGrpSpPr/>
            <p:nvPr/>
          </p:nvGrpSpPr>
          <p:grpSpPr>
            <a:xfrm>
              <a:off x="2609454" y="3902692"/>
              <a:ext cx="3423556" cy="571011"/>
              <a:chOff x="2609454" y="3902692"/>
              <a:chExt cx="3423556" cy="571011"/>
            </a:xfrm>
          </p:grpSpPr>
          <p:sp>
            <p:nvSpPr>
              <p:cNvPr id="8" name="テキスト ボックス 7"/>
              <p:cNvSpPr txBox="1"/>
              <p:nvPr/>
            </p:nvSpPr>
            <p:spPr>
              <a:xfrm>
                <a:off x="2609454" y="4104371"/>
                <a:ext cx="247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5785194" y="4104371"/>
                <a:ext cx="247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3860333" y="3902692"/>
                <a:ext cx="973977" cy="403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dirty="0" smtClean="0">
                    <a:solidFill>
                      <a:srgbClr val="FF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予測率</a:t>
                </a:r>
                <a:endParaRPr lang="en-US" sz="1600" dirty="0">
                  <a:solidFill>
                    <a:srgbClr val="FF0000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1" name="上矢印 10"/>
              <p:cNvSpPr/>
              <p:nvPr/>
            </p:nvSpPr>
            <p:spPr>
              <a:xfrm>
                <a:off x="2780433" y="3997415"/>
                <a:ext cx="207034" cy="167789"/>
              </a:xfrm>
              <a:prstGeom prst="upArrow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上矢印 11"/>
              <p:cNvSpPr/>
              <p:nvPr/>
            </p:nvSpPr>
            <p:spPr>
              <a:xfrm flipV="1">
                <a:off x="5681677" y="3997415"/>
                <a:ext cx="207034" cy="167789"/>
              </a:xfrm>
              <a:prstGeom prst="upArrow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グループ化 12"/>
          <p:cNvGrpSpPr/>
          <p:nvPr/>
        </p:nvGrpSpPr>
        <p:grpSpPr>
          <a:xfrm>
            <a:off x="440199" y="4931640"/>
            <a:ext cx="7981977" cy="616965"/>
            <a:chOff x="180975" y="5015660"/>
            <a:chExt cx="11059285" cy="806451"/>
          </a:xfrm>
          <a:solidFill>
            <a:schemeClr val="bg1"/>
          </a:solidFill>
        </p:grpSpPr>
        <p:sp>
          <p:nvSpPr>
            <p:cNvPr id="14" name="正方形/長方形 13"/>
            <p:cNvSpPr/>
            <p:nvPr/>
          </p:nvSpPr>
          <p:spPr>
            <a:xfrm>
              <a:off x="180975" y="5015661"/>
              <a:ext cx="1461600" cy="800100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データ</a:t>
              </a:r>
              <a:endParaRPr lang="en-US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579411" y="5022011"/>
              <a:ext cx="1462177" cy="800100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正常な</a:t>
              </a:r>
              <a:endParaRPr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データ</a:t>
              </a:r>
              <a:endParaRPr lang="en-US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848574" y="5022011"/>
              <a:ext cx="1724685" cy="800100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NA</a:t>
              </a:r>
              <a:r>
                <a:rPr lang="ja-JP" altLang="en-US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が存在するデータ</a:t>
              </a:r>
              <a:endParaRPr lang="en-US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7290087" y="5022011"/>
              <a:ext cx="1641059" cy="800100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NA</a:t>
              </a:r>
              <a:r>
                <a:rPr lang="ja-JP" altLang="en-US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を予測したデータ</a:t>
              </a:r>
              <a:endParaRPr lang="en-US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cxnSp>
          <p:nvCxnSpPr>
            <p:cNvPr id="18" name="直線矢印コネクタ 17"/>
            <p:cNvCxnSpPr>
              <a:stCxn id="14" idx="3"/>
              <a:endCxn id="15" idx="1"/>
            </p:cNvCxnSpPr>
            <p:nvPr/>
          </p:nvCxnSpPr>
          <p:spPr>
            <a:xfrm>
              <a:off x="1642575" y="5415711"/>
              <a:ext cx="936836" cy="635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stCxn id="15" idx="3"/>
              <a:endCxn id="16" idx="1"/>
            </p:cNvCxnSpPr>
            <p:nvPr/>
          </p:nvCxnSpPr>
          <p:spPr>
            <a:xfrm>
              <a:off x="4041588" y="5422062"/>
              <a:ext cx="80698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stCxn id="16" idx="3"/>
              <a:endCxn id="17" idx="1"/>
            </p:cNvCxnSpPr>
            <p:nvPr/>
          </p:nvCxnSpPr>
          <p:spPr>
            <a:xfrm>
              <a:off x="6573259" y="5422062"/>
              <a:ext cx="716828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カギ線コネクタ 20"/>
            <p:cNvCxnSpPr/>
            <p:nvPr/>
          </p:nvCxnSpPr>
          <p:spPr>
            <a:xfrm rot="16200000" flipH="1">
              <a:off x="6171349" y="2220160"/>
              <a:ext cx="393700" cy="5997400"/>
            </a:xfrm>
            <a:prstGeom prst="bentConnector4">
              <a:avLst>
                <a:gd name="adj1" fmla="val -86355"/>
                <a:gd name="adj2" fmla="val 99965"/>
              </a:avLst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/>
            <p:cNvSpPr/>
            <p:nvPr/>
          </p:nvSpPr>
          <p:spPr>
            <a:xfrm>
              <a:off x="9779516" y="5015660"/>
              <a:ext cx="1460744" cy="800100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予測率</a:t>
              </a:r>
              <a:endParaRPr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確認</a:t>
              </a:r>
              <a:endParaRPr lang="en-US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cxnSp>
          <p:nvCxnSpPr>
            <p:cNvPr id="23" name="直線矢印コネクタ 22"/>
            <p:cNvCxnSpPr>
              <a:stCxn id="17" idx="3"/>
              <a:endCxn id="22" idx="1"/>
            </p:cNvCxnSpPr>
            <p:nvPr/>
          </p:nvCxnSpPr>
          <p:spPr>
            <a:xfrm flipV="1">
              <a:off x="8931145" y="5415711"/>
              <a:ext cx="848371" cy="635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角丸四角形吹き出し 23"/>
          <p:cNvSpPr/>
          <p:nvPr/>
        </p:nvSpPr>
        <p:spPr>
          <a:xfrm>
            <a:off x="1574747" y="5651662"/>
            <a:ext cx="816318" cy="547512"/>
          </a:xfrm>
          <a:prstGeom prst="wedgeRoundRectCallout">
            <a:avLst>
              <a:gd name="adj1" fmla="val -12600"/>
              <a:gd name="adj2" fmla="val -117039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前処理</a:t>
            </a:r>
            <a:endParaRPr lang="en-US" sz="16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3371656" y="5648562"/>
            <a:ext cx="1255302" cy="705278"/>
          </a:xfrm>
          <a:prstGeom prst="wedgeRoundRectCallout">
            <a:avLst>
              <a:gd name="adj1" fmla="val -26203"/>
              <a:gd name="adj2" fmla="val -103252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ランダムに</a:t>
            </a:r>
            <a:endParaRPr lang="en-US" altLang="ja-JP" sz="16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NA</a:t>
            </a:r>
            <a:r>
              <a:rPr lang="ja-JP" altLang="en-US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発生</a:t>
            </a:r>
            <a:endParaRPr lang="en-US" sz="16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角丸四角形吹き出し 25"/>
          <p:cNvSpPr/>
          <p:nvPr/>
        </p:nvSpPr>
        <p:spPr>
          <a:xfrm>
            <a:off x="5263871" y="5648562"/>
            <a:ext cx="1143609" cy="705278"/>
          </a:xfrm>
          <a:prstGeom prst="wedgeRoundRectCallout">
            <a:avLst>
              <a:gd name="adj1" fmla="val -25957"/>
              <a:gd name="adj2" fmla="val -101537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予測法</a:t>
            </a:r>
            <a:endParaRPr lang="en-US" altLang="ja-JP" sz="16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600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→</a:t>
            </a:r>
            <a:r>
              <a:rPr lang="en-US" altLang="ja-JP" sz="1600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NA</a:t>
            </a:r>
            <a:r>
              <a:rPr lang="ja-JP" altLang="en-US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予測</a:t>
            </a:r>
            <a:endParaRPr lang="en-US" sz="16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7038971" y="5652271"/>
            <a:ext cx="1228192" cy="705278"/>
          </a:xfrm>
          <a:prstGeom prst="wedgeRoundRectCallout">
            <a:avLst>
              <a:gd name="adj1" fmla="val -31577"/>
              <a:gd name="adj2" fmla="val -103586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実測値</a:t>
            </a:r>
            <a:r>
              <a:rPr lang="ja-JP" altLang="en-US" sz="1600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と予測値の比較</a:t>
            </a:r>
            <a:endParaRPr lang="en-US" sz="16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88534" y="6299469"/>
            <a:ext cx="135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Box plot</a:t>
            </a:r>
          </a:p>
          <a:p>
            <a:pPr algn="ctr"/>
            <a:r>
              <a:rPr lang="en-US" b="1" dirty="0" err="1" smtClean="0">
                <a:latin typeface="Meiryo" panose="020B0604030504040204" pitchFamily="34" charset="-128"/>
                <a:ea typeface="Meiryo" panose="020B0604030504040204" pitchFamily="34" charset="-128"/>
              </a:rPr>
              <a:t>aq.plot</a:t>
            </a:r>
            <a:endParaRPr 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21107" y="6457437"/>
            <a:ext cx="1168872" cy="37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MICE</a:t>
            </a:r>
            <a:endParaRPr 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068250" y="6457437"/>
            <a:ext cx="1168872" cy="37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MAPE</a:t>
            </a:r>
            <a:endParaRPr lang="en-US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74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9B3B-CC6F-417A-874B-35534B8D4E6B}" type="slidenum">
              <a:rPr lang="en-US" smtClean="0"/>
              <a:t>17</a:t>
            </a:fld>
            <a:endParaRPr 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05254" y="588747"/>
            <a:ext cx="8128000" cy="2794734"/>
          </a:xfrm>
        </p:spPr>
        <p:txBody>
          <a:bodyPr/>
          <a:lstStyle/>
          <a:p>
            <a:r>
              <a:rPr lang="en-US" dirty="0" smtClean="0"/>
              <a:t>Thanks for </a:t>
            </a:r>
            <a:br>
              <a:rPr lang="en-US" dirty="0" smtClean="0"/>
            </a:br>
            <a:r>
              <a:rPr lang="en-US" dirty="0" smtClean="0"/>
              <a:t>your attention! 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9B3B-CC6F-417A-874B-35534B8D4E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Self-introduction~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9B3B-CC6F-417A-874B-35534B8D4E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コンテンツ プレースホルダー 2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9459"/>
          </a:xfrm>
        </p:spPr>
      </p:pic>
      <p:sp>
        <p:nvSpPr>
          <p:cNvPr id="22" name="スライド番号プレースホルダー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9B3B-CC6F-417A-874B-35534B8D4E6B}" type="slidenum">
              <a:rPr lang="en-US" smtClean="0"/>
              <a:t>3</a:t>
            </a:fld>
            <a:endParaRPr 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59684" y="2151678"/>
            <a:ext cx="73031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>
                <a:latin typeface="Meiryo" panose="020B0604030504040204" pitchFamily="34" charset="-128"/>
                <a:ea typeface="Meiryo" panose="020B0604030504040204" pitchFamily="34" charset="-128"/>
              </a:rPr>
              <a:t>Name: LEE JOONHO</a:t>
            </a:r>
          </a:p>
          <a:p>
            <a:r>
              <a:rPr lang="en-US" sz="2200" u="sng" dirty="0" smtClean="0">
                <a:latin typeface="Meiryo" panose="020B0604030504040204" pitchFamily="34" charset="-128"/>
                <a:ea typeface="Meiryo" panose="020B0604030504040204" pitchFamily="34" charset="-128"/>
              </a:rPr>
              <a:t>Sex: M</a:t>
            </a:r>
          </a:p>
          <a:p>
            <a:r>
              <a:rPr lang="en-US" sz="2200" u="sng" dirty="0">
                <a:latin typeface="Meiryo" panose="020B0604030504040204" pitchFamily="34" charset="-128"/>
                <a:ea typeface="Meiryo" panose="020B0604030504040204" pitchFamily="34" charset="-128"/>
              </a:rPr>
              <a:t>Blood type: </a:t>
            </a:r>
            <a:r>
              <a:rPr lang="en-US" sz="2200" u="sng" dirty="0" smtClean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</a:p>
          <a:p>
            <a:r>
              <a:rPr lang="en-US" sz="2200" u="sng" dirty="0" smtClean="0">
                <a:latin typeface="Meiryo" panose="020B0604030504040204" pitchFamily="34" charset="-128"/>
                <a:ea typeface="Meiryo" panose="020B0604030504040204" pitchFamily="34" charset="-128"/>
              </a:rPr>
              <a:t>Date of birth: 1995.2.20</a:t>
            </a:r>
          </a:p>
          <a:p>
            <a:r>
              <a:rPr lang="en-US" sz="2200" u="sng" dirty="0">
                <a:latin typeface="Meiryo" panose="020B0604030504040204" pitchFamily="34" charset="-128"/>
                <a:ea typeface="Meiryo" panose="020B0604030504040204" pitchFamily="34" charset="-128"/>
              </a:rPr>
              <a:t>From: South </a:t>
            </a:r>
            <a:r>
              <a:rPr lang="en-US" sz="2200" u="sng" dirty="0" smtClean="0">
                <a:latin typeface="Meiryo" panose="020B0604030504040204" pitchFamily="34" charset="-128"/>
                <a:ea typeface="Meiryo" panose="020B0604030504040204" pitchFamily="34" charset="-128"/>
              </a:rPr>
              <a:t>Korea</a:t>
            </a:r>
          </a:p>
          <a:p>
            <a:r>
              <a:rPr lang="en-US" sz="2200" u="sng" dirty="0" smtClean="0">
                <a:latin typeface="Meiryo" panose="020B0604030504040204" pitchFamily="34" charset="-128"/>
                <a:ea typeface="Meiryo" panose="020B0604030504040204" pitchFamily="34" charset="-128"/>
              </a:rPr>
              <a:t>Residence: </a:t>
            </a:r>
            <a:r>
              <a:rPr lang="en-US" sz="2200" u="sng" dirty="0" err="1" smtClean="0">
                <a:latin typeface="Meiryo" panose="020B0604030504040204" pitchFamily="34" charset="-128"/>
                <a:ea typeface="Meiryo" panose="020B0604030504040204" pitchFamily="34" charset="-128"/>
              </a:rPr>
              <a:t>Shimoyamato</a:t>
            </a:r>
            <a:endParaRPr lang="en-US" sz="2200" u="sng" dirty="0" smtClean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sz="2200" u="sng" dirty="0" smtClean="0">
                <a:latin typeface="Meiryo" panose="020B0604030504040204" pitchFamily="34" charset="-128"/>
                <a:ea typeface="Meiryo" panose="020B0604030504040204" pitchFamily="34" charset="-128"/>
              </a:rPr>
              <a:t>Girlfriend?: NO!!!</a:t>
            </a:r>
            <a:endParaRPr lang="en-US" sz="2000" dirty="0" smtClean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Caution!!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Big voice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Poor language </a:t>
            </a:r>
          </a:p>
          <a:p>
            <a:endParaRPr lang="en-US" sz="2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sz="2000" dirty="0" smtClean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sz="2000" dirty="0" smtClean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7" t="41" r="12811" b="-1"/>
          <a:stretch/>
        </p:blipFill>
        <p:spPr>
          <a:xfrm>
            <a:off x="4729511" y="2151678"/>
            <a:ext cx="3283958" cy="3549172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11" y="2151678"/>
            <a:ext cx="3283958" cy="3549172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95" y="3017633"/>
            <a:ext cx="1474258" cy="13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2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brothers!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29B3B-CC6F-417A-874B-35534B8D4E6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3" y="2192853"/>
            <a:ext cx="4574748" cy="371924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74" y="2192853"/>
            <a:ext cx="2791765" cy="3722353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1127250" y="3364565"/>
            <a:ext cx="856211" cy="8188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楕円 7"/>
          <p:cNvSpPr/>
          <p:nvPr/>
        </p:nvSpPr>
        <p:spPr>
          <a:xfrm>
            <a:off x="2140261" y="3364565"/>
            <a:ext cx="856211" cy="8188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楕円 8"/>
          <p:cNvSpPr/>
          <p:nvPr/>
        </p:nvSpPr>
        <p:spPr>
          <a:xfrm>
            <a:off x="3153272" y="3364565"/>
            <a:ext cx="856211" cy="8188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楕円 9"/>
          <p:cNvSpPr/>
          <p:nvPr/>
        </p:nvSpPr>
        <p:spPr>
          <a:xfrm>
            <a:off x="5701998" y="2438400"/>
            <a:ext cx="1325028" cy="13355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0724" y="3133732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Brother</a:t>
            </a:r>
            <a:endParaRPr lang="en-US" sz="20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75425" y="3127646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Me!!</a:t>
            </a:r>
            <a:endParaRPr lang="en-US" sz="24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08461" y="3127646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cousin1</a:t>
            </a:r>
            <a:endParaRPr lang="en-US" sz="24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363222" y="2207567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cousin2</a:t>
            </a:r>
            <a:endParaRPr lang="en-US" sz="24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52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he do!?</a:t>
            </a:r>
            <a:endParaRPr 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9B3B-CC6F-417A-874B-35534B8D4E6B}" type="slidenum">
              <a:rPr lang="en-US" smtClean="0"/>
              <a:t>5</a:t>
            </a:fld>
            <a:endParaRPr lang="en-US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8" y="1654642"/>
            <a:ext cx="3906227" cy="5103605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3" y="1654642"/>
            <a:ext cx="4004081" cy="510360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21" y="1667221"/>
            <a:ext cx="1052724" cy="105272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53" y="2106063"/>
            <a:ext cx="1090100" cy="109010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2" t="5061" r="37105" b="7522"/>
          <a:stretch/>
        </p:blipFill>
        <p:spPr>
          <a:xfrm>
            <a:off x="4513843" y="3266661"/>
            <a:ext cx="810994" cy="1166286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877" y="2215246"/>
            <a:ext cx="1238568" cy="841608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4" t="3469" r="23718" b="14899"/>
          <a:stretch/>
        </p:blipFill>
        <p:spPr>
          <a:xfrm>
            <a:off x="1021192" y="3329810"/>
            <a:ext cx="1249055" cy="1230161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1" t="3357" r="26119"/>
          <a:stretch/>
        </p:blipFill>
        <p:spPr>
          <a:xfrm>
            <a:off x="2270247" y="3340283"/>
            <a:ext cx="1191603" cy="1219688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3" y="4559971"/>
            <a:ext cx="1248182" cy="1219688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76" y="4570444"/>
            <a:ext cx="1320546" cy="1209215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88" y="2970828"/>
            <a:ext cx="1140154" cy="11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4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角三角形 12"/>
          <p:cNvSpPr/>
          <p:nvPr/>
        </p:nvSpPr>
        <p:spPr>
          <a:xfrm flipV="1">
            <a:off x="0" y="1329135"/>
            <a:ext cx="8517924" cy="5528861"/>
          </a:xfrm>
          <a:prstGeom prst="rt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14" name="直角三角形 13"/>
          <p:cNvSpPr/>
          <p:nvPr/>
        </p:nvSpPr>
        <p:spPr>
          <a:xfrm rot="10800000" flipV="1">
            <a:off x="0" y="1329136"/>
            <a:ext cx="8517924" cy="5528861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>
          <a:xfrm>
            <a:off x="8313" y="1329133"/>
            <a:ext cx="876300" cy="471089"/>
          </a:xfrm>
          <a:noFill/>
        </p:spPr>
        <p:txBody>
          <a:bodyPr/>
          <a:lstStyle/>
          <a:p>
            <a:r>
              <a:rPr lang="en-US" dirty="0" smtClean="0"/>
              <a:t>Like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9B3B-CC6F-417A-874B-35534B8D4E6B}" type="slidenum">
              <a:rPr lang="en-US" smtClean="0"/>
              <a:t>6</a:t>
            </a:fld>
            <a:endParaRPr 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he like!?</a:t>
            </a:r>
            <a:endParaRPr lang="en-US" dirty="0"/>
          </a:p>
        </p:txBody>
      </p:sp>
      <p:grpSp>
        <p:nvGrpSpPr>
          <p:cNvPr id="34" name="グループ化 33"/>
          <p:cNvGrpSpPr/>
          <p:nvPr/>
        </p:nvGrpSpPr>
        <p:grpSpPr>
          <a:xfrm>
            <a:off x="0" y="1329135"/>
            <a:ext cx="8517924" cy="5528861"/>
            <a:chOff x="0" y="1329135"/>
            <a:chExt cx="8517924" cy="5528861"/>
          </a:xfrm>
        </p:grpSpPr>
        <p:sp>
          <p:nvSpPr>
            <p:cNvPr id="15" name="楕円 14"/>
            <p:cNvSpPr/>
            <p:nvPr/>
          </p:nvSpPr>
          <p:spPr>
            <a:xfrm>
              <a:off x="3231549" y="3448050"/>
              <a:ext cx="2054826" cy="12910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 Vs.</a:t>
              </a:r>
              <a:endParaRPr lang="en-US" sz="48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cxnSp>
          <p:nvCxnSpPr>
            <p:cNvPr id="17" name="直線コネクタ 16"/>
            <p:cNvCxnSpPr>
              <a:stCxn id="13" idx="4"/>
              <a:endCxn id="15" idx="7"/>
            </p:cNvCxnSpPr>
            <p:nvPr/>
          </p:nvCxnSpPr>
          <p:spPr>
            <a:xfrm flipH="1">
              <a:off x="4985453" y="1329135"/>
              <a:ext cx="3532471" cy="2307982"/>
            </a:xfrm>
            <a:prstGeom prst="line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>
              <a:stCxn id="15" idx="3"/>
              <a:endCxn id="13" idx="0"/>
            </p:cNvCxnSpPr>
            <p:nvPr/>
          </p:nvCxnSpPr>
          <p:spPr>
            <a:xfrm flipH="1">
              <a:off x="0" y="4550013"/>
              <a:ext cx="3532471" cy="2307983"/>
            </a:xfrm>
            <a:prstGeom prst="line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テキスト プレースホルダー 4"/>
          <p:cNvSpPr>
            <a:spLocks noGrp="1"/>
          </p:cNvSpPr>
          <p:nvPr>
            <p:ph type="body" idx="1"/>
          </p:nvPr>
        </p:nvSpPr>
        <p:spPr>
          <a:xfrm>
            <a:off x="7248525" y="6377386"/>
            <a:ext cx="1259874" cy="471089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Dislike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427" y="2606473"/>
            <a:ext cx="1765198" cy="1775384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219" y="5039624"/>
            <a:ext cx="1765198" cy="1775386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71" y="4880355"/>
            <a:ext cx="1765198" cy="1775384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94" y="1655403"/>
            <a:ext cx="1765198" cy="177538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51" y="1519141"/>
            <a:ext cx="1759766" cy="1775386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4" t="1846" r="17658"/>
          <a:stretch/>
        </p:blipFill>
        <p:spPr>
          <a:xfrm>
            <a:off x="88299" y="3776299"/>
            <a:ext cx="1765198" cy="1754112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4" t="35967" r="67113" b="49805"/>
          <a:stretch/>
        </p:blipFill>
        <p:spPr>
          <a:xfrm>
            <a:off x="5609165" y="4739080"/>
            <a:ext cx="658388" cy="695326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-30549" y="3430789"/>
            <a:ext cx="1375975" cy="345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Cleaning</a:t>
            </a:r>
            <a:endParaRPr 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019153" y="1329133"/>
            <a:ext cx="1138844" cy="345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Dog</a:t>
            </a:r>
            <a:endParaRPr 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165751" y="1357443"/>
            <a:ext cx="1138844" cy="345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Meiryo" panose="020B0604030504040204" pitchFamily="34" charset="-128"/>
                <a:ea typeface="Meiryo" panose="020B0604030504040204" pitchFamily="34" charset="-128"/>
              </a:rPr>
              <a:t>Tenjin</a:t>
            </a:r>
            <a:endParaRPr lang="en-US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359720" y="4719848"/>
            <a:ext cx="1615151" cy="345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Cigarette</a:t>
            </a:r>
            <a:endParaRPr lang="en-US" sz="2000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649897" y="4431444"/>
            <a:ext cx="1662394" cy="345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Cockroach</a:t>
            </a:r>
            <a:endParaRPr lang="en-US" sz="2000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272448" y="2279241"/>
            <a:ext cx="1300122" cy="345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Military</a:t>
            </a:r>
            <a:endParaRPr lang="en-US" sz="2000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22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he like!?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9B3B-CC6F-417A-874B-35534B8D4E6B}" type="slidenum">
              <a:rPr lang="en-US" smtClean="0"/>
              <a:t>7</a:t>
            </a:fld>
            <a:endParaRPr lang="en-US"/>
          </a:p>
        </p:txBody>
      </p:sp>
      <p:grpSp>
        <p:nvGrpSpPr>
          <p:cNvPr id="26" name="グループ化 25"/>
          <p:cNvGrpSpPr/>
          <p:nvPr/>
        </p:nvGrpSpPr>
        <p:grpSpPr>
          <a:xfrm>
            <a:off x="7137266" y="2886377"/>
            <a:ext cx="1380658" cy="1819662"/>
            <a:chOff x="7137266" y="2886377"/>
            <a:chExt cx="1380658" cy="181966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7266" y="3286487"/>
              <a:ext cx="1380658" cy="1419552"/>
            </a:xfrm>
            <a:prstGeom prst="rect">
              <a:avLst/>
            </a:prstGeom>
          </p:spPr>
        </p:pic>
        <p:sp>
          <p:nvSpPr>
            <p:cNvPr id="23" name="テキスト ボックス 22"/>
            <p:cNvSpPr txBox="1"/>
            <p:nvPr/>
          </p:nvSpPr>
          <p:spPr>
            <a:xfrm>
              <a:off x="7161387" y="2886377"/>
              <a:ext cx="13324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My color</a:t>
              </a:r>
              <a:endParaRPr lang="en-US" sz="2000" b="1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589" y="1659586"/>
            <a:ext cx="3299480" cy="4270530"/>
            <a:chOff x="68589" y="1659586"/>
            <a:chExt cx="3299480" cy="4270530"/>
          </a:xfrm>
        </p:grpSpPr>
        <p:grpSp>
          <p:nvGrpSpPr>
            <p:cNvPr id="7" name="그룹 25"/>
            <p:cNvGrpSpPr/>
            <p:nvPr/>
          </p:nvGrpSpPr>
          <p:grpSpPr>
            <a:xfrm>
              <a:off x="68589" y="2062410"/>
              <a:ext cx="3299480" cy="3867706"/>
              <a:chOff x="2987982" y="1964375"/>
              <a:chExt cx="3042780" cy="3718454"/>
            </a:xfrm>
          </p:grpSpPr>
          <p:grpSp>
            <p:nvGrpSpPr>
              <p:cNvPr id="8" name="그룹 24"/>
              <p:cNvGrpSpPr/>
              <p:nvPr/>
            </p:nvGrpSpPr>
            <p:grpSpPr>
              <a:xfrm>
                <a:off x="2987982" y="1964375"/>
                <a:ext cx="3042780" cy="3718454"/>
                <a:chOff x="2987982" y="1964375"/>
                <a:chExt cx="3042780" cy="3718454"/>
              </a:xfrm>
            </p:grpSpPr>
            <p:sp>
              <p:nvSpPr>
                <p:cNvPr id="16" name="Freeform 7"/>
                <p:cNvSpPr>
                  <a:spLocks noEditPoints="1"/>
                </p:cNvSpPr>
                <p:nvPr/>
              </p:nvSpPr>
              <p:spPr bwMode="auto">
                <a:xfrm>
                  <a:off x="2987982" y="1964375"/>
                  <a:ext cx="3042780" cy="3718454"/>
                </a:xfrm>
                <a:custGeom>
                  <a:avLst/>
                  <a:gdLst>
                    <a:gd name="T0" fmla="*/ 4084 w 4116"/>
                    <a:gd name="T1" fmla="*/ 2202 h 5030"/>
                    <a:gd name="T2" fmla="*/ 3946 w 4116"/>
                    <a:gd name="T3" fmla="*/ 2634 h 5030"/>
                    <a:gd name="T4" fmla="*/ 3618 w 4116"/>
                    <a:gd name="T5" fmla="*/ 3218 h 5030"/>
                    <a:gd name="T6" fmla="*/ 3482 w 4116"/>
                    <a:gd name="T7" fmla="*/ 3554 h 5030"/>
                    <a:gd name="T8" fmla="*/ 3446 w 4116"/>
                    <a:gd name="T9" fmla="*/ 4028 h 5030"/>
                    <a:gd name="T10" fmla="*/ 3570 w 4116"/>
                    <a:gd name="T11" fmla="*/ 4656 h 5030"/>
                    <a:gd name="T12" fmla="*/ 1704 w 4116"/>
                    <a:gd name="T13" fmla="*/ 4962 h 5030"/>
                    <a:gd name="T14" fmla="*/ 1602 w 4116"/>
                    <a:gd name="T15" fmla="*/ 4396 h 5030"/>
                    <a:gd name="T16" fmla="*/ 1498 w 4116"/>
                    <a:gd name="T17" fmla="*/ 4164 h 5030"/>
                    <a:gd name="T18" fmla="*/ 1346 w 4116"/>
                    <a:gd name="T19" fmla="*/ 4054 h 5030"/>
                    <a:gd name="T20" fmla="*/ 848 w 4116"/>
                    <a:gd name="T21" fmla="*/ 4108 h 5030"/>
                    <a:gd name="T22" fmla="*/ 576 w 4116"/>
                    <a:gd name="T23" fmla="*/ 4082 h 5030"/>
                    <a:gd name="T24" fmla="*/ 410 w 4116"/>
                    <a:gd name="T25" fmla="*/ 3938 h 5030"/>
                    <a:gd name="T26" fmla="*/ 384 w 4116"/>
                    <a:gd name="T27" fmla="*/ 3624 h 5030"/>
                    <a:gd name="T28" fmla="*/ 324 w 4116"/>
                    <a:gd name="T29" fmla="*/ 3476 h 5030"/>
                    <a:gd name="T30" fmla="*/ 274 w 4116"/>
                    <a:gd name="T31" fmla="*/ 3374 h 5030"/>
                    <a:gd name="T32" fmla="*/ 310 w 4116"/>
                    <a:gd name="T33" fmla="*/ 3296 h 5030"/>
                    <a:gd name="T34" fmla="*/ 230 w 4116"/>
                    <a:gd name="T35" fmla="*/ 3234 h 5030"/>
                    <a:gd name="T36" fmla="*/ 258 w 4116"/>
                    <a:gd name="T37" fmla="*/ 3126 h 5030"/>
                    <a:gd name="T38" fmla="*/ 244 w 4116"/>
                    <a:gd name="T39" fmla="*/ 3074 h 5030"/>
                    <a:gd name="T40" fmla="*/ 56 w 4116"/>
                    <a:gd name="T41" fmla="*/ 3012 h 5030"/>
                    <a:gd name="T42" fmla="*/ 0 w 4116"/>
                    <a:gd name="T43" fmla="*/ 2922 h 5030"/>
                    <a:gd name="T44" fmla="*/ 62 w 4116"/>
                    <a:gd name="T45" fmla="*/ 2736 h 5030"/>
                    <a:gd name="T46" fmla="*/ 260 w 4116"/>
                    <a:gd name="T47" fmla="*/ 2390 h 5030"/>
                    <a:gd name="T48" fmla="*/ 354 w 4116"/>
                    <a:gd name="T49" fmla="*/ 2054 h 5030"/>
                    <a:gd name="T50" fmla="*/ 336 w 4116"/>
                    <a:gd name="T51" fmla="*/ 1614 h 5030"/>
                    <a:gd name="T52" fmla="*/ 376 w 4116"/>
                    <a:gd name="T53" fmla="*/ 1200 h 5030"/>
                    <a:gd name="T54" fmla="*/ 496 w 4116"/>
                    <a:gd name="T55" fmla="*/ 860 h 5030"/>
                    <a:gd name="T56" fmla="*/ 730 w 4116"/>
                    <a:gd name="T57" fmla="*/ 538 h 5030"/>
                    <a:gd name="T58" fmla="*/ 1128 w 4116"/>
                    <a:gd name="T59" fmla="*/ 238 h 5030"/>
                    <a:gd name="T60" fmla="*/ 1602 w 4116"/>
                    <a:gd name="T61" fmla="*/ 58 h 5030"/>
                    <a:gd name="T62" fmla="*/ 2116 w 4116"/>
                    <a:gd name="T63" fmla="*/ 0 h 5030"/>
                    <a:gd name="T64" fmla="*/ 2638 w 4116"/>
                    <a:gd name="T65" fmla="*/ 62 h 5030"/>
                    <a:gd name="T66" fmla="*/ 3132 w 4116"/>
                    <a:gd name="T67" fmla="*/ 240 h 5030"/>
                    <a:gd name="T68" fmla="*/ 3560 w 4116"/>
                    <a:gd name="T69" fmla="*/ 534 h 5030"/>
                    <a:gd name="T70" fmla="*/ 3888 w 4116"/>
                    <a:gd name="T71" fmla="*/ 944 h 5030"/>
                    <a:gd name="T72" fmla="*/ 4080 w 4116"/>
                    <a:gd name="T73" fmla="*/ 1466 h 5030"/>
                    <a:gd name="T74" fmla="*/ 2296 w 4116"/>
                    <a:gd name="T75" fmla="*/ 2782 h 5030"/>
                    <a:gd name="T76" fmla="*/ 1868 w 4116"/>
                    <a:gd name="T77" fmla="*/ 2706 h 5030"/>
                    <a:gd name="T78" fmla="*/ 1504 w 4116"/>
                    <a:gd name="T79" fmla="*/ 2498 h 5030"/>
                    <a:gd name="T80" fmla="*/ 1230 w 4116"/>
                    <a:gd name="T81" fmla="*/ 2182 h 5030"/>
                    <a:gd name="T82" fmla="*/ 1076 w 4116"/>
                    <a:gd name="T83" fmla="*/ 1788 h 5030"/>
                    <a:gd name="T84" fmla="*/ 1056 w 4116"/>
                    <a:gd name="T85" fmla="*/ 1410 h 5030"/>
                    <a:gd name="T86" fmla="*/ 1174 w 4116"/>
                    <a:gd name="T87" fmla="*/ 996 h 5030"/>
                    <a:gd name="T88" fmla="*/ 1416 w 4116"/>
                    <a:gd name="T89" fmla="*/ 656 h 5030"/>
                    <a:gd name="T90" fmla="*/ 1756 w 4116"/>
                    <a:gd name="T91" fmla="*/ 414 h 5030"/>
                    <a:gd name="T92" fmla="*/ 2168 w 4116"/>
                    <a:gd name="T93" fmla="*/ 298 h 5030"/>
                    <a:gd name="T94" fmla="*/ 2546 w 4116"/>
                    <a:gd name="T95" fmla="*/ 316 h 5030"/>
                    <a:gd name="T96" fmla="*/ 2942 w 4116"/>
                    <a:gd name="T97" fmla="*/ 472 h 5030"/>
                    <a:gd name="T98" fmla="*/ 3256 w 4116"/>
                    <a:gd name="T99" fmla="*/ 744 h 5030"/>
                    <a:gd name="T100" fmla="*/ 3464 w 4116"/>
                    <a:gd name="T101" fmla="*/ 1108 h 5030"/>
                    <a:gd name="T102" fmla="*/ 3540 w 4116"/>
                    <a:gd name="T103" fmla="*/ 1536 h 5030"/>
                    <a:gd name="T104" fmla="*/ 3484 w 4116"/>
                    <a:gd name="T105" fmla="*/ 1906 h 5030"/>
                    <a:gd name="T106" fmla="*/ 3294 w 4116"/>
                    <a:gd name="T107" fmla="*/ 2282 h 5030"/>
                    <a:gd name="T108" fmla="*/ 2992 w 4116"/>
                    <a:gd name="T109" fmla="*/ 2568 h 5030"/>
                    <a:gd name="T110" fmla="*/ 2606 w 4116"/>
                    <a:gd name="T111" fmla="*/ 2742 h 50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116" h="5030">
                      <a:moveTo>
                        <a:pt x="4116" y="1814"/>
                      </a:moveTo>
                      <a:lnTo>
                        <a:pt x="4116" y="1814"/>
                      </a:lnTo>
                      <a:lnTo>
                        <a:pt x="4116" y="1898"/>
                      </a:lnTo>
                      <a:lnTo>
                        <a:pt x="4112" y="1978"/>
                      </a:lnTo>
                      <a:lnTo>
                        <a:pt x="4106" y="2056"/>
                      </a:lnTo>
                      <a:lnTo>
                        <a:pt x="4096" y="2130"/>
                      </a:lnTo>
                      <a:lnTo>
                        <a:pt x="4084" y="2202"/>
                      </a:lnTo>
                      <a:lnTo>
                        <a:pt x="4070" y="2270"/>
                      </a:lnTo>
                      <a:lnTo>
                        <a:pt x="4054" y="2336"/>
                      </a:lnTo>
                      <a:lnTo>
                        <a:pt x="4036" y="2400"/>
                      </a:lnTo>
                      <a:lnTo>
                        <a:pt x="4016" y="2462"/>
                      </a:lnTo>
                      <a:lnTo>
                        <a:pt x="3994" y="2520"/>
                      </a:lnTo>
                      <a:lnTo>
                        <a:pt x="3970" y="2578"/>
                      </a:lnTo>
                      <a:lnTo>
                        <a:pt x="3946" y="2634"/>
                      </a:lnTo>
                      <a:lnTo>
                        <a:pt x="3920" y="2688"/>
                      </a:lnTo>
                      <a:lnTo>
                        <a:pt x="3894" y="2740"/>
                      </a:lnTo>
                      <a:lnTo>
                        <a:pt x="3838" y="2842"/>
                      </a:lnTo>
                      <a:lnTo>
                        <a:pt x="3782" y="2938"/>
                      </a:lnTo>
                      <a:lnTo>
                        <a:pt x="3724" y="3032"/>
                      </a:lnTo>
                      <a:lnTo>
                        <a:pt x="3670" y="3126"/>
                      </a:lnTo>
                      <a:lnTo>
                        <a:pt x="3618" y="3218"/>
                      </a:lnTo>
                      <a:lnTo>
                        <a:pt x="3594" y="3264"/>
                      </a:lnTo>
                      <a:lnTo>
                        <a:pt x="3570" y="3310"/>
                      </a:lnTo>
                      <a:lnTo>
                        <a:pt x="3548" y="3358"/>
                      </a:lnTo>
                      <a:lnTo>
                        <a:pt x="3530" y="3404"/>
                      </a:lnTo>
                      <a:lnTo>
                        <a:pt x="3512" y="3454"/>
                      </a:lnTo>
                      <a:lnTo>
                        <a:pt x="3496" y="3502"/>
                      </a:lnTo>
                      <a:lnTo>
                        <a:pt x="3482" y="3554"/>
                      </a:lnTo>
                      <a:lnTo>
                        <a:pt x="3472" y="3604"/>
                      </a:lnTo>
                      <a:lnTo>
                        <a:pt x="3472" y="3604"/>
                      </a:lnTo>
                      <a:lnTo>
                        <a:pt x="3458" y="3688"/>
                      </a:lnTo>
                      <a:lnTo>
                        <a:pt x="3450" y="3772"/>
                      </a:lnTo>
                      <a:lnTo>
                        <a:pt x="3444" y="3856"/>
                      </a:lnTo>
                      <a:lnTo>
                        <a:pt x="3444" y="3942"/>
                      </a:lnTo>
                      <a:lnTo>
                        <a:pt x="3446" y="4028"/>
                      </a:lnTo>
                      <a:lnTo>
                        <a:pt x="3454" y="4114"/>
                      </a:lnTo>
                      <a:lnTo>
                        <a:pt x="3464" y="4202"/>
                      </a:lnTo>
                      <a:lnTo>
                        <a:pt x="3478" y="4292"/>
                      </a:lnTo>
                      <a:lnTo>
                        <a:pt x="3496" y="4382"/>
                      </a:lnTo>
                      <a:lnTo>
                        <a:pt x="3518" y="4472"/>
                      </a:lnTo>
                      <a:lnTo>
                        <a:pt x="3542" y="4564"/>
                      </a:lnTo>
                      <a:lnTo>
                        <a:pt x="3570" y="4656"/>
                      </a:lnTo>
                      <a:lnTo>
                        <a:pt x="3602" y="4748"/>
                      </a:lnTo>
                      <a:lnTo>
                        <a:pt x="3636" y="4842"/>
                      </a:lnTo>
                      <a:lnTo>
                        <a:pt x="3672" y="4936"/>
                      </a:lnTo>
                      <a:lnTo>
                        <a:pt x="3712" y="5030"/>
                      </a:lnTo>
                      <a:lnTo>
                        <a:pt x="1710" y="5030"/>
                      </a:lnTo>
                      <a:lnTo>
                        <a:pt x="1710" y="5030"/>
                      </a:lnTo>
                      <a:lnTo>
                        <a:pt x="1704" y="4962"/>
                      </a:lnTo>
                      <a:lnTo>
                        <a:pt x="1698" y="4888"/>
                      </a:lnTo>
                      <a:lnTo>
                        <a:pt x="1688" y="4808"/>
                      </a:lnTo>
                      <a:lnTo>
                        <a:pt x="1676" y="4726"/>
                      </a:lnTo>
                      <a:lnTo>
                        <a:pt x="1662" y="4642"/>
                      </a:lnTo>
                      <a:lnTo>
                        <a:pt x="1646" y="4558"/>
                      </a:lnTo>
                      <a:lnTo>
                        <a:pt x="1626" y="4476"/>
                      </a:lnTo>
                      <a:lnTo>
                        <a:pt x="1602" y="4396"/>
                      </a:lnTo>
                      <a:lnTo>
                        <a:pt x="1590" y="4358"/>
                      </a:lnTo>
                      <a:lnTo>
                        <a:pt x="1576" y="4320"/>
                      </a:lnTo>
                      <a:lnTo>
                        <a:pt x="1562" y="4286"/>
                      </a:lnTo>
                      <a:lnTo>
                        <a:pt x="1548" y="4252"/>
                      </a:lnTo>
                      <a:lnTo>
                        <a:pt x="1532" y="4220"/>
                      </a:lnTo>
                      <a:lnTo>
                        <a:pt x="1514" y="4190"/>
                      </a:lnTo>
                      <a:lnTo>
                        <a:pt x="1498" y="4164"/>
                      </a:lnTo>
                      <a:lnTo>
                        <a:pt x="1478" y="4140"/>
                      </a:lnTo>
                      <a:lnTo>
                        <a:pt x="1458" y="4118"/>
                      </a:lnTo>
                      <a:lnTo>
                        <a:pt x="1438" y="4098"/>
                      </a:lnTo>
                      <a:lnTo>
                        <a:pt x="1416" y="4082"/>
                      </a:lnTo>
                      <a:lnTo>
                        <a:pt x="1394" y="4068"/>
                      </a:lnTo>
                      <a:lnTo>
                        <a:pt x="1370" y="4060"/>
                      </a:lnTo>
                      <a:lnTo>
                        <a:pt x="1346" y="4054"/>
                      </a:lnTo>
                      <a:lnTo>
                        <a:pt x="1320" y="4052"/>
                      </a:lnTo>
                      <a:lnTo>
                        <a:pt x="1294" y="4054"/>
                      </a:lnTo>
                      <a:lnTo>
                        <a:pt x="1294" y="4054"/>
                      </a:lnTo>
                      <a:lnTo>
                        <a:pt x="1086" y="4084"/>
                      </a:lnTo>
                      <a:lnTo>
                        <a:pt x="988" y="4096"/>
                      </a:lnTo>
                      <a:lnTo>
                        <a:pt x="892" y="4106"/>
                      </a:lnTo>
                      <a:lnTo>
                        <a:pt x="848" y="4108"/>
                      </a:lnTo>
                      <a:lnTo>
                        <a:pt x="804" y="4110"/>
                      </a:lnTo>
                      <a:lnTo>
                        <a:pt x="762" y="4110"/>
                      </a:lnTo>
                      <a:lnTo>
                        <a:pt x="720" y="4108"/>
                      </a:lnTo>
                      <a:lnTo>
                        <a:pt x="682" y="4104"/>
                      </a:lnTo>
                      <a:lnTo>
                        <a:pt x="644" y="4098"/>
                      </a:lnTo>
                      <a:lnTo>
                        <a:pt x="610" y="4092"/>
                      </a:lnTo>
                      <a:lnTo>
                        <a:pt x="576" y="4082"/>
                      </a:lnTo>
                      <a:lnTo>
                        <a:pt x="546" y="4068"/>
                      </a:lnTo>
                      <a:lnTo>
                        <a:pt x="516" y="4054"/>
                      </a:lnTo>
                      <a:lnTo>
                        <a:pt x="490" y="4036"/>
                      </a:lnTo>
                      <a:lnTo>
                        <a:pt x="466" y="4016"/>
                      </a:lnTo>
                      <a:lnTo>
                        <a:pt x="444" y="3994"/>
                      </a:lnTo>
                      <a:lnTo>
                        <a:pt x="426" y="3966"/>
                      </a:lnTo>
                      <a:lnTo>
                        <a:pt x="410" y="3938"/>
                      </a:lnTo>
                      <a:lnTo>
                        <a:pt x="396" y="3904"/>
                      </a:lnTo>
                      <a:lnTo>
                        <a:pt x="386" y="3868"/>
                      </a:lnTo>
                      <a:lnTo>
                        <a:pt x="380" y="3826"/>
                      </a:lnTo>
                      <a:lnTo>
                        <a:pt x="376" y="3782"/>
                      </a:lnTo>
                      <a:lnTo>
                        <a:pt x="374" y="3734"/>
                      </a:lnTo>
                      <a:lnTo>
                        <a:pt x="378" y="3682"/>
                      </a:lnTo>
                      <a:lnTo>
                        <a:pt x="384" y="3624"/>
                      </a:lnTo>
                      <a:lnTo>
                        <a:pt x="392" y="3562"/>
                      </a:lnTo>
                      <a:lnTo>
                        <a:pt x="406" y="3496"/>
                      </a:lnTo>
                      <a:lnTo>
                        <a:pt x="406" y="3496"/>
                      </a:lnTo>
                      <a:lnTo>
                        <a:pt x="382" y="3496"/>
                      </a:lnTo>
                      <a:lnTo>
                        <a:pt x="362" y="3492"/>
                      </a:lnTo>
                      <a:lnTo>
                        <a:pt x="342" y="3484"/>
                      </a:lnTo>
                      <a:lnTo>
                        <a:pt x="324" y="3476"/>
                      </a:lnTo>
                      <a:lnTo>
                        <a:pt x="310" y="3464"/>
                      </a:lnTo>
                      <a:lnTo>
                        <a:pt x="296" y="3452"/>
                      </a:lnTo>
                      <a:lnTo>
                        <a:pt x="286" y="3438"/>
                      </a:lnTo>
                      <a:lnTo>
                        <a:pt x="278" y="3422"/>
                      </a:lnTo>
                      <a:lnTo>
                        <a:pt x="274" y="3408"/>
                      </a:lnTo>
                      <a:lnTo>
                        <a:pt x="272" y="3390"/>
                      </a:lnTo>
                      <a:lnTo>
                        <a:pt x="274" y="3374"/>
                      </a:lnTo>
                      <a:lnTo>
                        <a:pt x="278" y="3358"/>
                      </a:lnTo>
                      <a:lnTo>
                        <a:pt x="286" y="3342"/>
                      </a:lnTo>
                      <a:lnTo>
                        <a:pt x="296" y="3326"/>
                      </a:lnTo>
                      <a:lnTo>
                        <a:pt x="312" y="3310"/>
                      </a:lnTo>
                      <a:lnTo>
                        <a:pt x="330" y="3296"/>
                      </a:lnTo>
                      <a:lnTo>
                        <a:pt x="330" y="3296"/>
                      </a:lnTo>
                      <a:lnTo>
                        <a:pt x="310" y="3296"/>
                      </a:lnTo>
                      <a:lnTo>
                        <a:pt x="292" y="3292"/>
                      </a:lnTo>
                      <a:lnTo>
                        <a:pt x="276" y="3286"/>
                      </a:lnTo>
                      <a:lnTo>
                        <a:pt x="264" y="3280"/>
                      </a:lnTo>
                      <a:lnTo>
                        <a:pt x="252" y="3270"/>
                      </a:lnTo>
                      <a:lnTo>
                        <a:pt x="242" y="3258"/>
                      </a:lnTo>
                      <a:lnTo>
                        <a:pt x="236" y="3246"/>
                      </a:lnTo>
                      <a:lnTo>
                        <a:pt x="230" y="3234"/>
                      </a:lnTo>
                      <a:lnTo>
                        <a:pt x="228" y="3220"/>
                      </a:lnTo>
                      <a:lnTo>
                        <a:pt x="228" y="3204"/>
                      </a:lnTo>
                      <a:lnTo>
                        <a:pt x="228" y="3188"/>
                      </a:lnTo>
                      <a:lnTo>
                        <a:pt x="232" y="3174"/>
                      </a:lnTo>
                      <a:lnTo>
                        <a:pt x="238" y="3158"/>
                      </a:lnTo>
                      <a:lnTo>
                        <a:pt x="248" y="3142"/>
                      </a:lnTo>
                      <a:lnTo>
                        <a:pt x="258" y="3126"/>
                      </a:lnTo>
                      <a:lnTo>
                        <a:pt x="272" y="3112"/>
                      </a:lnTo>
                      <a:lnTo>
                        <a:pt x="272" y="3112"/>
                      </a:lnTo>
                      <a:lnTo>
                        <a:pt x="270" y="3102"/>
                      </a:lnTo>
                      <a:lnTo>
                        <a:pt x="266" y="3094"/>
                      </a:lnTo>
                      <a:lnTo>
                        <a:pt x="260" y="3086"/>
                      </a:lnTo>
                      <a:lnTo>
                        <a:pt x="254" y="3080"/>
                      </a:lnTo>
                      <a:lnTo>
                        <a:pt x="244" y="3074"/>
                      </a:lnTo>
                      <a:lnTo>
                        <a:pt x="234" y="3070"/>
                      </a:lnTo>
                      <a:lnTo>
                        <a:pt x="208" y="3060"/>
                      </a:lnTo>
                      <a:lnTo>
                        <a:pt x="148" y="3046"/>
                      </a:lnTo>
                      <a:lnTo>
                        <a:pt x="116" y="3038"/>
                      </a:lnTo>
                      <a:lnTo>
                        <a:pt x="84" y="3026"/>
                      </a:lnTo>
                      <a:lnTo>
                        <a:pt x="70" y="3020"/>
                      </a:lnTo>
                      <a:lnTo>
                        <a:pt x="56" y="3012"/>
                      </a:lnTo>
                      <a:lnTo>
                        <a:pt x="44" y="3004"/>
                      </a:lnTo>
                      <a:lnTo>
                        <a:pt x="32" y="2994"/>
                      </a:lnTo>
                      <a:lnTo>
                        <a:pt x="22" y="2982"/>
                      </a:lnTo>
                      <a:lnTo>
                        <a:pt x="14" y="2970"/>
                      </a:lnTo>
                      <a:lnTo>
                        <a:pt x="8" y="2956"/>
                      </a:lnTo>
                      <a:lnTo>
                        <a:pt x="2" y="2940"/>
                      </a:lnTo>
                      <a:lnTo>
                        <a:pt x="0" y="2922"/>
                      </a:lnTo>
                      <a:lnTo>
                        <a:pt x="0" y="2904"/>
                      </a:lnTo>
                      <a:lnTo>
                        <a:pt x="2" y="2882"/>
                      </a:lnTo>
                      <a:lnTo>
                        <a:pt x="8" y="2858"/>
                      </a:lnTo>
                      <a:lnTo>
                        <a:pt x="16" y="2830"/>
                      </a:lnTo>
                      <a:lnTo>
                        <a:pt x="28" y="2802"/>
                      </a:lnTo>
                      <a:lnTo>
                        <a:pt x="44" y="2770"/>
                      </a:lnTo>
                      <a:lnTo>
                        <a:pt x="62" y="2736"/>
                      </a:lnTo>
                      <a:lnTo>
                        <a:pt x="62" y="2736"/>
                      </a:lnTo>
                      <a:lnTo>
                        <a:pt x="102" y="2670"/>
                      </a:lnTo>
                      <a:lnTo>
                        <a:pt x="146" y="2596"/>
                      </a:lnTo>
                      <a:lnTo>
                        <a:pt x="192" y="2518"/>
                      </a:lnTo>
                      <a:lnTo>
                        <a:pt x="216" y="2476"/>
                      </a:lnTo>
                      <a:lnTo>
                        <a:pt x="238" y="2434"/>
                      </a:lnTo>
                      <a:lnTo>
                        <a:pt x="260" y="2390"/>
                      </a:lnTo>
                      <a:lnTo>
                        <a:pt x="280" y="2344"/>
                      </a:lnTo>
                      <a:lnTo>
                        <a:pt x="300" y="2298"/>
                      </a:lnTo>
                      <a:lnTo>
                        <a:pt x="316" y="2252"/>
                      </a:lnTo>
                      <a:lnTo>
                        <a:pt x="330" y="2204"/>
                      </a:lnTo>
                      <a:lnTo>
                        <a:pt x="342" y="2154"/>
                      </a:lnTo>
                      <a:lnTo>
                        <a:pt x="350" y="2104"/>
                      </a:lnTo>
                      <a:lnTo>
                        <a:pt x="354" y="2054"/>
                      </a:lnTo>
                      <a:lnTo>
                        <a:pt x="354" y="2054"/>
                      </a:lnTo>
                      <a:lnTo>
                        <a:pt x="356" y="2014"/>
                      </a:lnTo>
                      <a:lnTo>
                        <a:pt x="352" y="1966"/>
                      </a:lnTo>
                      <a:lnTo>
                        <a:pt x="344" y="1844"/>
                      </a:lnTo>
                      <a:lnTo>
                        <a:pt x="340" y="1774"/>
                      </a:lnTo>
                      <a:lnTo>
                        <a:pt x="338" y="1696"/>
                      </a:lnTo>
                      <a:lnTo>
                        <a:pt x="336" y="1614"/>
                      </a:lnTo>
                      <a:lnTo>
                        <a:pt x="336" y="1528"/>
                      </a:lnTo>
                      <a:lnTo>
                        <a:pt x="342" y="1438"/>
                      </a:lnTo>
                      <a:lnTo>
                        <a:pt x="346" y="1392"/>
                      </a:lnTo>
                      <a:lnTo>
                        <a:pt x="352" y="1344"/>
                      </a:lnTo>
                      <a:lnTo>
                        <a:pt x="358" y="1298"/>
                      </a:lnTo>
                      <a:lnTo>
                        <a:pt x="366" y="1250"/>
                      </a:lnTo>
                      <a:lnTo>
                        <a:pt x="376" y="1200"/>
                      </a:lnTo>
                      <a:lnTo>
                        <a:pt x="388" y="1152"/>
                      </a:lnTo>
                      <a:lnTo>
                        <a:pt x="400" y="1104"/>
                      </a:lnTo>
                      <a:lnTo>
                        <a:pt x="416" y="1054"/>
                      </a:lnTo>
                      <a:lnTo>
                        <a:pt x="432" y="1006"/>
                      </a:lnTo>
                      <a:lnTo>
                        <a:pt x="452" y="958"/>
                      </a:lnTo>
                      <a:lnTo>
                        <a:pt x="474" y="910"/>
                      </a:lnTo>
                      <a:lnTo>
                        <a:pt x="496" y="860"/>
                      </a:lnTo>
                      <a:lnTo>
                        <a:pt x="522" y="814"/>
                      </a:lnTo>
                      <a:lnTo>
                        <a:pt x="552" y="766"/>
                      </a:lnTo>
                      <a:lnTo>
                        <a:pt x="552" y="766"/>
                      </a:lnTo>
                      <a:lnTo>
                        <a:pt x="592" y="706"/>
                      </a:lnTo>
                      <a:lnTo>
                        <a:pt x="636" y="648"/>
                      </a:lnTo>
                      <a:lnTo>
                        <a:pt x="682" y="592"/>
                      </a:lnTo>
                      <a:lnTo>
                        <a:pt x="730" y="538"/>
                      </a:lnTo>
                      <a:lnTo>
                        <a:pt x="780" y="488"/>
                      </a:lnTo>
                      <a:lnTo>
                        <a:pt x="834" y="440"/>
                      </a:lnTo>
                      <a:lnTo>
                        <a:pt x="888" y="394"/>
                      </a:lnTo>
                      <a:lnTo>
                        <a:pt x="946" y="352"/>
                      </a:lnTo>
                      <a:lnTo>
                        <a:pt x="1004" y="312"/>
                      </a:lnTo>
                      <a:lnTo>
                        <a:pt x="1064" y="274"/>
                      </a:lnTo>
                      <a:lnTo>
                        <a:pt x="1128" y="238"/>
                      </a:lnTo>
                      <a:lnTo>
                        <a:pt x="1190" y="204"/>
                      </a:lnTo>
                      <a:lnTo>
                        <a:pt x="1256" y="174"/>
                      </a:lnTo>
                      <a:lnTo>
                        <a:pt x="1322" y="146"/>
                      </a:lnTo>
                      <a:lnTo>
                        <a:pt x="1390" y="120"/>
                      </a:lnTo>
                      <a:lnTo>
                        <a:pt x="1460" y="98"/>
                      </a:lnTo>
                      <a:lnTo>
                        <a:pt x="1530" y="78"/>
                      </a:lnTo>
                      <a:lnTo>
                        <a:pt x="1602" y="58"/>
                      </a:lnTo>
                      <a:lnTo>
                        <a:pt x="1674" y="44"/>
                      </a:lnTo>
                      <a:lnTo>
                        <a:pt x="1746" y="30"/>
                      </a:lnTo>
                      <a:lnTo>
                        <a:pt x="1820" y="20"/>
                      </a:lnTo>
                      <a:lnTo>
                        <a:pt x="1892" y="12"/>
                      </a:lnTo>
                      <a:lnTo>
                        <a:pt x="1968" y="6"/>
                      </a:lnTo>
                      <a:lnTo>
                        <a:pt x="2042" y="2"/>
                      </a:lnTo>
                      <a:lnTo>
                        <a:pt x="2116" y="0"/>
                      </a:lnTo>
                      <a:lnTo>
                        <a:pt x="2192" y="2"/>
                      </a:lnTo>
                      <a:lnTo>
                        <a:pt x="2266" y="6"/>
                      </a:lnTo>
                      <a:lnTo>
                        <a:pt x="2342" y="12"/>
                      </a:lnTo>
                      <a:lnTo>
                        <a:pt x="2416" y="22"/>
                      </a:lnTo>
                      <a:lnTo>
                        <a:pt x="2490" y="32"/>
                      </a:lnTo>
                      <a:lnTo>
                        <a:pt x="2566" y="46"/>
                      </a:lnTo>
                      <a:lnTo>
                        <a:pt x="2638" y="62"/>
                      </a:lnTo>
                      <a:lnTo>
                        <a:pt x="2712" y="80"/>
                      </a:lnTo>
                      <a:lnTo>
                        <a:pt x="2784" y="100"/>
                      </a:lnTo>
                      <a:lnTo>
                        <a:pt x="2856" y="124"/>
                      </a:lnTo>
                      <a:lnTo>
                        <a:pt x="2926" y="150"/>
                      </a:lnTo>
                      <a:lnTo>
                        <a:pt x="2996" y="178"/>
                      </a:lnTo>
                      <a:lnTo>
                        <a:pt x="3064" y="208"/>
                      </a:lnTo>
                      <a:lnTo>
                        <a:pt x="3132" y="240"/>
                      </a:lnTo>
                      <a:lnTo>
                        <a:pt x="3198" y="276"/>
                      </a:lnTo>
                      <a:lnTo>
                        <a:pt x="3262" y="312"/>
                      </a:lnTo>
                      <a:lnTo>
                        <a:pt x="3324" y="352"/>
                      </a:lnTo>
                      <a:lnTo>
                        <a:pt x="3386" y="394"/>
                      </a:lnTo>
                      <a:lnTo>
                        <a:pt x="3446" y="438"/>
                      </a:lnTo>
                      <a:lnTo>
                        <a:pt x="3504" y="486"/>
                      </a:lnTo>
                      <a:lnTo>
                        <a:pt x="3560" y="534"/>
                      </a:lnTo>
                      <a:lnTo>
                        <a:pt x="3614" y="586"/>
                      </a:lnTo>
                      <a:lnTo>
                        <a:pt x="3666" y="640"/>
                      </a:lnTo>
                      <a:lnTo>
                        <a:pt x="3714" y="696"/>
                      </a:lnTo>
                      <a:lnTo>
                        <a:pt x="3762" y="754"/>
                      </a:lnTo>
                      <a:lnTo>
                        <a:pt x="3806" y="816"/>
                      </a:lnTo>
                      <a:lnTo>
                        <a:pt x="3848" y="878"/>
                      </a:lnTo>
                      <a:lnTo>
                        <a:pt x="3888" y="944"/>
                      </a:lnTo>
                      <a:lnTo>
                        <a:pt x="3924" y="1012"/>
                      </a:lnTo>
                      <a:lnTo>
                        <a:pt x="3958" y="1082"/>
                      </a:lnTo>
                      <a:lnTo>
                        <a:pt x="3988" y="1154"/>
                      </a:lnTo>
                      <a:lnTo>
                        <a:pt x="4016" y="1228"/>
                      </a:lnTo>
                      <a:lnTo>
                        <a:pt x="4042" y="1306"/>
                      </a:lnTo>
                      <a:lnTo>
                        <a:pt x="4062" y="1384"/>
                      </a:lnTo>
                      <a:lnTo>
                        <a:pt x="4080" y="1466"/>
                      </a:lnTo>
                      <a:lnTo>
                        <a:pt x="4094" y="1550"/>
                      </a:lnTo>
                      <a:lnTo>
                        <a:pt x="4106" y="1636"/>
                      </a:lnTo>
                      <a:lnTo>
                        <a:pt x="4112" y="1724"/>
                      </a:lnTo>
                      <a:lnTo>
                        <a:pt x="4116" y="1814"/>
                      </a:lnTo>
                      <a:lnTo>
                        <a:pt x="4116" y="1814"/>
                      </a:lnTo>
                      <a:close/>
                      <a:moveTo>
                        <a:pt x="2296" y="2782"/>
                      </a:moveTo>
                      <a:lnTo>
                        <a:pt x="2296" y="2782"/>
                      </a:lnTo>
                      <a:lnTo>
                        <a:pt x="2232" y="2780"/>
                      </a:lnTo>
                      <a:lnTo>
                        <a:pt x="2168" y="2776"/>
                      </a:lnTo>
                      <a:lnTo>
                        <a:pt x="2106" y="2768"/>
                      </a:lnTo>
                      <a:lnTo>
                        <a:pt x="2044" y="2756"/>
                      </a:lnTo>
                      <a:lnTo>
                        <a:pt x="1984" y="2742"/>
                      </a:lnTo>
                      <a:lnTo>
                        <a:pt x="1926" y="2726"/>
                      </a:lnTo>
                      <a:lnTo>
                        <a:pt x="1868" y="2706"/>
                      </a:lnTo>
                      <a:lnTo>
                        <a:pt x="1810" y="2684"/>
                      </a:lnTo>
                      <a:lnTo>
                        <a:pt x="1756" y="2658"/>
                      </a:lnTo>
                      <a:lnTo>
                        <a:pt x="1702" y="2632"/>
                      </a:lnTo>
                      <a:lnTo>
                        <a:pt x="1650" y="2602"/>
                      </a:lnTo>
                      <a:lnTo>
                        <a:pt x="1600" y="2568"/>
                      </a:lnTo>
                      <a:lnTo>
                        <a:pt x="1550" y="2534"/>
                      </a:lnTo>
                      <a:lnTo>
                        <a:pt x="1504" y="2498"/>
                      </a:lnTo>
                      <a:lnTo>
                        <a:pt x="1458" y="2458"/>
                      </a:lnTo>
                      <a:lnTo>
                        <a:pt x="1416" y="2416"/>
                      </a:lnTo>
                      <a:lnTo>
                        <a:pt x="1374" y="2374"/>
                      </a:lnTo>
                      <a:lnTo>
                        <a:pt x="1334" y="2328"/>
                      </a:lnTo>
                      <a:lnTo>
                        <a:pt x="1298" y="2282"/>
                      </a:lnTo>
                      <a:lnTo>
                        <a:pt x="1264" y="2232"/>
                      </a:lnTo>
                      <a:lnTo>
                        <a:pt x="1230" y="2182"/>
                      </a:lnTo>
                      <a:lnTo>
                        <a:pt x="1200" y="2130"/>
                      </a:lnTo>
                      <a:lnTo>
                        <a:pt x="1174" y="2076"/>
                      </a:lnTo>
                      <a:lnTo>
                        <a:pt x="1148" y="2022"/>
                      </a:lnTo>
                      <a:lnTo>
                        <a:pt x="1126" y="1964"/>
                      </a:lnTo>
                      <a:lnTo>
                        <a:pt x="1106" y="1906"/>
                      </a:lnTo>
                      <a:lnTo>
                        <a:pt x="1090" y="1848"/>
                      </a:lnTo>
                      <a:lnTo>
                        <a:pt x="1076" y="1788"/>
                      </a:lnTo>
                      <a:lnTo>
                        <a:pt x="1064" y="1726"/>
                      </a:lnTo>
                      <a:lnTo>
                        <a:pt x="1056" y="1664"/>
                      </a:lnTo>
                      <a:lnTo>
                        <a:pt x="1052" y="1600"/>
                      </a:lnTo>
                      <a:lnTo>
                        <a:pt x="1050" y="1536"/>
                      </a:lnTo>
                      <a:lnTo>
                        <a:pt x="1050" y="1536"/>
                      </a:lnTo>
                      <a:lnTo>
                        <a:pt x="1052" y="1472"/>
                      </a:lnTo>
                      <a:lnTo>
                        <a:pt x="1056" y="1410"/>
                      </a:lnTo>
                      <a:lnTo>
                        <a:pt x="1064" y="1346"/>
                      </a:lnTo>
                      <a:lnTo>
                        <a:pt x="1076" y="1286"/>
                      </a:lnTo>
                      <a:lnTo>
                        <a:pt x="1090" y="1226"/>
                      </a:lnTo>
                      <a:lnTo>
                        <a:pt x="1106" y="1166"/>
                      </a:lnTo>
                      <a:lnTo>
                        <a:pt x="1126" y="1108"/>
                      </a:lnTo>
                      <a:lnTo>
                        <a:pt x="1148" y="1052"/>
                      </a:lnTo>
                      <a:lnTo>
                        <a:pt x="1174" y="996"/>
                      </a:lnTo>
                      <a:lnTo>
                        <a:pt x="1200" y="944"/>
                      </a:lnTo>
                      <a:lnTo>
                        <a:pt x="1230" y="890"/>
                      </a:lnTo>
                      <a:lnTo>
                        <a:pt x="1264" y="840"/>
                      </a:lnTo>
                      <a:lnTo>
                        <a:pt x="1298" y="792"/>
                      </a:lnTo>
                      <a:lnTo>
                        <a:pt x="1334" y="744"/>
                      </a:lnTo>
                      <a:lnTo>
                        <a:pt x="1374" y="700"/>
                      </a:lnTo>
                      <a:lnTo>
                        <a:pt x="1416" y="656"/>
                      </a:lnTo>
                      <a:lnTo>
                        <a:pt x="1458" y="614"/>
                      </a:lnTo>
                      <a:lnTo>
                        <a:pt x="1504" y="576"/>
                      </a:lnTo>
                      <a:lnTo>
                        <a:pt x="1550" y="538"/>
                      </a:lnTo>
                      <a:lnTo>
                        <a:pt x="1600" y="504"/>
                      </a:lnTo>
                      <a:lnTo>
                        <a:pt x="1650" y="472"/>
                      </a:lnTo>
                      <a:lnTo>
                        <a:pt x="1702" y="442"/>
                      </a:lnTo>
                      <a:lnTo>
                        <a:pt x="1756" y="414"/>
                      </a:lnTo>
                      <a:lnTo>
                        <a:pt x="1810" y="390"/>
                      </a:lnTo>
                      <a:lnTo>
                        <a:pt x="1868" y="366"/>
                      </a:lnTo>
                      <a:lnTo>
                        <a:pt x="1926" y="348"/>
                      </a:lnTo>
                      <a:lnTo>
                        <a:pt x="1984" y="330"/>
                      </a:lnTo>
                      <a:lnTo>
                        <a:pt x="2044" y="316"/>
                      </a:lnTo>
                      <a:lnTo>
                        <a:pt x="2106" y="306"/>
                      </a:lnTo>
                      <a:lnTo>
                        <a:pt x="2168" y="298"/>
                      </a:lnTo>
                      <a:lnTo>
                        <a:pt x="2232" y="294"/>
                      </a:lnTo>
                      <a:lnTo>
                        <a:pt x="2296" y="292"/>
                      </a:lnTo>
                      <a:lnTo>
                        <a:pt x="2296" y="292"/>
                      </a:lnTo>
                      <a:lnTo>
                        <a:pt x="2360" y="294"/>
                      </a:lnTo>
                      <a:lnTo>
                        <a:pt x="2422" y="298"/>
                      </a:lnTo>
                      <a:lnTo>
                        <a:pt x="2486" y="306"/>
                      </a:lnTo>
                      <a:lnTo>
                        <a:pt x="2546" y="316"/>
                      </a:lnTo>
                      <a:lnTo>
                        <a:pt x="2606" y="330"/>
                      </a:lnTo>
                      <a:lnTo>
                        <a:pt x="2666" y="348"/>
                      </a:lnTo>
                      <a:lnTo>
                        <a:pt x="2724" y="366"/>
                      </a:lnTo>
                      <a:lnTo>
                        <a:pt x="2780" y="390"/>
                      </a:lnTo>
                      <a:lnTo>
                        <a:pt x="2836" y="414"/>
                      </a:lnTo>
                      <a:lnTo>
                        <a:pt x="2888" y="442"/>
                      </a:lnTo>
                      <a:lnTo>
                        <a:pt x="2942" y="472"/>
                      </a:lnTo>
                      <a:lnTo>
                        <a:pt x="2992" y="504"/>
                      </a:lnTo>
                      <a:lnTo>
                        <a:pt x="3040" y="538"/>
                      </a:lnTo>
                      <a:lnTo>
                        <a:pt x="3088" y="576"/>
                      </a:lnTo>
                      <a:lnTo>
                        <a:pt x="3132" y="614"/>
                      </a:lnTo>
                      <a:lnTo>
                        <a:pt x="3176" y="656"/>
                      </a:lnTo>
                      <a:lnTo>
                        <a:pt x="3218" y="700"/>
                      </a:lnTo>
                      <a:lnTo>
                        <a:pt x="3256" y="744"/>
                      </a:lnTo>
                      <a:lnTo>
                        <a:pt x="3294" y="792"/>
                      </a:lnTo>
                      <a:lnTo>
                        <a:pt x="3328" y="840"/>
                      </a:lnTo>
                      <a:lnTo>
                        <a:pt x="3360" y="890"/>
                      </a:lnTo>
                      <a:lnTo>
                        <a:pt x="3390" y="944"/>
                      </a:lnTo>
                      <a:lnTo>
                        <a:pt x="3418" y="996"/>
                      </a:lnTo>
                      <a:lnTo>
                        <a:pt x="3442" y="1052"/>
                      </a:lnTo>
                      <a:lnTo>
                        <a:pt x="3464" y="1108"/>
                      </a:lnTo>
                      <a:lnTo>
                        <a:pt x="3484" y="1166"/>
                      </a:lnTo>
                      <a:lnTo>
                        <a:pt x="3502" y="1226"/>
                      </a:lnTo>
                      <a:lnTo>
                        <a:pt x="3516" y="1286"/>
                      </a:lnTo>
                      <a:lnTo>
                        <a:pt x="3526" y="1346"/>
                      </a:lnTo>
                      <a:lnTo>
                        <a:pt x="3534" y="1410"/>
                      </a:lnTo>
                      <a:lnTo>
                        <a:pt x="3538" y="1472"/>
                      </a:lnTo>
                      <a:lnTo>
                        <a:pt x="3540" y="1536"/>
                      </a:lnTo>
                      <a:lnTo>
                        <a:pt x="3540" y="1536"/>
                      </a:lnTo>
                      <a:lnTo>
                        <a:pt x="3538" y="1600"/>
                      </a:lnTo>
                      <a:lnTo>
                        <a:pt x="3534" y="1664"/>
                      </a:lnTo>
                      <a:lnTo>
                        <a:pt x="3526" y="1726"/>
                      </a:lnTo>
                      <a:lnTo>
                        <a:pt x="3516" y="1788"/>
                      </a:lnTo>
                      <a:lnTo>
                        <a:pt x="3502" y="1848"/>
                      </a:lnTo>
                      <a:lnTo>
                        <a:pt x="3484" y="1906"/>
                      </a:lnTo>
                      <a:lnTo>
                        <a:pt x="3464" y="1964"/>
                      </a:lnTo>
                      <a:lnTo>
                        <a:pt x="3442" y="2022"/>
                      </a:lnTo>
                      <a:lnTo>
                        <a:pt x="3418" y="2076"/>
                      </a:lnTo>
                      <a:lnTo>
                        <a:pt x="3390" y="2130"/>
                      </a:lnTo>
                      <a:lnTo>
                        <a:pt x="3360" y="2182"/>
                      </a:lnTo>
                      <a:lnTo>
                        <a:pt x="3328" y="2232"/>
                      </a:lnTo>
                      <a:lnTo>
                        <a:pt x="3294" y="2282"/>
                      </a:lnTo>
                      <a:lnTo>
                        <a:pt x="3256" y="2328"/>
                      </a:lnTo>
                      <a:lnTo>
                        <a:pt x="3218" y="2374"/>
                      </a:lnTo>
                      <a:lnTo>
                        <a:pt x="3176" y="2416"/>
                      </a:lnTo>
                      <a:lnTo>
                        <a:pt x="3132" y="2458"/>
                      </a:lnTo>
                      <a:lnTo>
                        <a:pt x="3088" y="2498"/>
                      </a:lnTo>
                      <a:lnTo>
                        <a:pt x="3040" y="2534"/>
                      </a:lnTo>
                      <a:lnTo>
                        <a:pt x="2992" y="2568"/>
                      </a:lnTo>
                      <a:lnTo>
                        <a:pt x="2942" y="2602"/>
                      </a:lnTo>
                      <a:lnTo>
                        <a:pt x="2888" y="2632"/>
                      </a:lnTo>
                      <a:lnTo>
                        <a:pt x="2836" y="2658"/>
                      </a:lnTo>
                      <a:lnTo>
                        <a:pt x="2780" y="2684"/>
                      </a:lnTo>
                      <a:lnTo>
                        <a:pt x="2724" y="2706"/>
                      </a:lnTo>
                      <a:lnTo>
                        <a:pt x="2666" y="2726"/>
                      </a:lnTo>
                      <a:lnTo>
                        <a:pt x="2606" y="2742"/>
                      </a:lnTo>
                      <a:lnTo>
                        <a:pt x="2546" y="2756"/>
                      </a:lnTo>
                      <a:lnTo>
                        <a:pt x="2486" y="2768"/>
                      </a:lnTo>
                      <a:lnTo>
                        <a:pt x="2422" y="2776"/>
                      </a:lnTo>
                      <a:lnTo>
                        <a:pt x="2360" y="2780"/>
                      </a:lnTo>
                      <a:lnTo>
                        <a:pt x="2296" y="2782"/>
                      </a:lnTo>
                      <a:lnTo>
                        <a:pt x="2296" y="2782"/>
                      </a:ln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5765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7" name="타원 20"/>
                <p:cNvSpPr/>
                <p:nvPr/>
              </p:nvSpPr>
              <p:spPr>
                <a:xfrm>
                  <a:off x="3596903" y="2091841"/>
                  <a:ext cx="2141503" cy="2186726"/>
                </a:xfrm>
                <a:prstGeom prst="ellipse">
                  <a:avLst/>
                </a:prstGeom>
                <a:solidFill>
                  <a:srgbClr val="BCBEC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5765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8" name="자유형 9"/>
                <p:cNvSpPr/>
                <p:nvPr/>
              </p:nvSpPr>
              <p:spPr>
                <a:xfrm>
                  <a:off x="3271871" y="4353969"/>
                  <a:ext cx="403860" cy="38100"/>
                </a:xfrm>
                <a:custGeom>
                  <a:avLst/>
                  <a:gdLst>
                    <a:gd name="connsiteX0" fmla="*/ 0 w 403860"/>
                    <a:gd name="connsiteY0" fmla="*/ 38100 h 38100"/>
                    <a:gd name="connsiteX1" fmla="*/ 403860 w 403860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3860" h="38100">
                      <a:moveTo>
                        <a:pt x="0" y="38100"/>
                      </a:moveTo>
                      <a:lnTo>
                        <a:pt x="403860" y="0"/>
                      </a:lnTo>
                    </a:path>
                  </a:pathLst>
                </a:custGeom>
                <a:noFill/>
                <a:ln w="254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5765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9" name="자유형 12"/>
              <p:cNvSpPr/>
              <p:nvPr/>
            </p:nvSpPr>
            <p:spPr>
              <a:xfrm>
                <a:off x="3829803" y="2462232"/>
                <a:ext cx="1675704" cy="1325713"/>
              </a:xfrm>
              <a:custGeom>
                <a:avLst/>
                <a:gdLst>
                  <a:gd name="connsiteX0" fmla="*/ 491555 w 1784036"/>
                  <a:gd name="connsiteY0" fmla="*/ 8030 h 1237546"/>
                  <a:gd name="connsiteX1" fmla="*/ 57215 w 1784036"/>
                  <a:gd name="connsiteY1" fmla="*/ 358550 h 1237546"/>
                  <a:gd name="connsiteX2" fmla="*/ 118175 w 1784036"/>
                  <a:gd name="connsiteY2" fmla="*/ 884330 h 1237546"/>
                  <a:gd name="connsiteX3" fmla="*/ 1085915 w 1784036"/>
                  <a:gd name="connsiteY3" fmla="*/ 1234850 h 1237546"/>
                  <a:gd name="connsiteX4" fmla="*/ 1771715 w 1784036"/>
                  <a:gd name="connsiteY4" fmla="*/ 701450 h 1237546"/>
                  <a:gd name="connsiteX5" fmla="*/ 491555 w 1784036"/>
                  <a:gd name="connsiteY5" fmla="*/ 8030 h 1237546"/>
                  <a:gd name="connsiteX0" fmla="*/ 491555 w 1643218"/>
                  <a:gd name="connsiteY0" fmla="*/ 4243 h 1233759"/>
                  <a:gd name="connsiteX1" fmla="*/ 57215 w 1643218"/>
                  <a:gd name="connsiteY1" fmla="*/ 354763 h 1233759"/>
                  <a:gd name="connsiteX2" fmla="*/ 118175 w 1643218"/>
                  <a:gd name="connsiteY2" fmla="*/ 880543 h 1233759"/>
                  <a:gd name="connsiteX3" fmla="*/ 1085915 w 1643218"/>
                  <a:gd name="connsiteY3" fmla="*/ 1231063 h 1233759"/>
                  <a:gd name="connsiteX4" fmla="*/ 1626935 w 1643218"/>
                  <a:gd name="connsiteY4" fmla="*/ 590983 h 1233759"/>
                  <a:gd name="connsiteX5" fmla="*/ 491555 w 1643218"/>
                  <a:gd name="connsiteY5" fmla="*/ 4243 h 1233759"/>
                  <a:gd name="connsiteX0" fmla="*/ 502049 w 1673829"/>
                  <a:gd name="connsiteY0" fmla="*/ 4243 h 1354921"/>
                  <a:gd name="connsiteX1" fmla="*/ 67709 w 1673829"/>
                  <a:gd name="connsiteY1" fmla="*/ 354763 h 1354921"/>
                  <a:gd name="connsiteX2" fmla="*/ 128669 w 1673829"/>
                  <a:gd name="connsiteY2" fmla="*/ 880543 h 1354921"/>
                  <a:gd name="connsiteX3" fmla="*/ 1264049 w 1673829"/>
                  <a:gd name="connsiteY3" fmla="*/ 1352983 h 1354921"/>
                  <a:gd name="connsiteX4" fmla="*/ 1637429 w 1673829"/>
                  <a:gd name="connsiteY4" fmla="*/ 590983 h 1354921"/>
                  <a:gd name="connsiteX5" fmla="*/ 502049 w 1673829"/>
                  <a:gd name="connsiteY5" fmla="*/ 4243 h 1354921"/>
                  <a:gd name="connsiteX0" fmla="*/ 436723 w 1608503"/>
                  <a:gd name="connsiteY0" fmla="*/ 4723 h 1357195"/>
                  <a:gd name="connsiteX1" fmla="*/ 2383 w 1608503"/>
                  <a:gd name="connsiteY1" fmla="*/ 355243 h 1357195"/>
                  <a:gd name="connsiteX2" fmla="*/ 307183 w 1608503"/>
                  <a:gd name="connsiteY2" fmla="*/ 1056283 h 1357195"/>
                  <a:gd name="connsiteX3" fmla="*/ 1198723 w 1608503"/>
                  <a:gd name="connsiteY3" fmla="*/ 1353463 h 1357195"/>
                  <a:gd name="connsiteX4" fmla="*/ 1572103 w 1608503"/>
                  <a:gd name="connsiteY4" fmla="*/ 591463 h 1357195"/>
                  <a:gd name="connsiteX5" fmla="*/ 436723 w 1608503"/>
                  <a:gd name="connsiteY5" fmla="*/ 4723 h 1357195"/>
                  <a:gd name="connsiteX0" fmla="*/ 466859 w 1638639"/>
                  <a:gd name="connsiteY0" fmla="*/ 339 h 1352365"/>
                  <a:gd name="connsiteX1" fmla="*/ 2039 w 1638639"/>
                  <a:gd name="connsiteY1" fmla="*/ 510879 h 1352365"/>
                  <a:gd name="connsiteX2" fmla="*/ 337319 w 1638639"/>
                  <a:gd name="connsiteY2" fmla="*/ 1051899 h 1352365"/>
                  <a:gd name="connsiteX3" fmla="*/ 1228859 w 1638639"/>
                  <a:gd name="connsiteY3" fmla="*/ 1349079 h 1352365"/>
                  <a:gd name="connsiteX4" fmla="*/ 1602239 w 1638639"/>
                  <a:gd name="connsiteY4" fmla="*/ 587079 h 1352365"/>
                  <a:gd name="connsiteX5" fmla="*/ 466859 w 1638639"/>
                  <a:gd name="connsiteY5" fmla="*/ 339 h 1352365"/>
                  <a:gd name="connsiteX0" fmla="*/ 593059 w 1635299"/>
                  <a:gd name="connsiteY0" fmla="*/ 387 h 1299073"/>
                  <a:gd name="connsiteX1" fmla="*/ 6319 w 1635299"/>
                  <a:gd name="connsiteY1" fmla="*/ 457587 h 1299073"/>
                  <a:gd name="connsiteX2" fmla="*/ 341599 w 1635299"/>
                  <a:gd name="connsiteY2" fmla="*/ 998607 h 1299073"/>
                  <a:gd name="connsiteX3" fmla="*/ 1233139 w 1635299"/>
                  <a:gd name="connsiteY3" fmla="*/ 1295787 h 1299073"/>
                  <a:gd name="connsiteX4" fmla="*/ 1606519 w 1635299"/>
                  <a:gd name="connsiteY4" fmla="*/ 533787 h 1299073"/>
                  <a:gd name="connsiteX5" fmla="*/ 593059 w 1635299"/>
                  <a:gd name="connsiteY5" fmla="*/ 387 h 1299073"/>
                  <a:gd name="connsiteX0" fmla="*/ 593059 w 1574304"/>
                  <a:gd name="connsiteY0" fmla="*/ 948 h 1299634"/>
                  <a:gd name="connsiteX1" fmla="*/ 6319 w 1574304"/>
                  <a:gd name="connsiteY1" fmla="*/ 458148 h 1299634"/>
                  <a:gd name="connsiteX2" fmla="*/ 341599 w 1574304"/>
                  <a:gd name="connsiteY2" fmla="*/ 999168 h 1299634"/>
                  <a:gd name="connsiteX3" fmla="*/ 1233139 w 1574304"/>
                  <a:gd name="connsiteY3" fmla="*/ 1296348 h 1299634"/>
                  <a:gd name="connsiteX4" fmla="*/ 1537939 w 1574304"/>
                  <a:gd name="connsiteY4" fmla="*/ 580068 h 1299634"/>
                  <a:gd name="connsiteX5" fmla="*/ 593059 w 1574304"/>
                  <a:gd name="connsiteY5" fmla="*/ 948 h 1299634"/>
                  <a:gd name="connsiteX0" fmla="*/ 640742 w 1573155"/>
                  <a:gd name="connsiteY0" fmla="*/ 948 h 1299634"/>
                  <a:gd name="connsiteX1" fmla="*/ 8282 w 1573155"/>
                  <a:gd name="connsiteY1" fmla="*/ 458148 h 1299634"/>
                  <a:gd name="connsiteX2" fmla="*/ 343562 w 1573155"/>
                  <a:gd name="connsiteY2" fmla="*/ 999168 h 1299634"/>
                  <a:gd name="connsiteX3" fmla="*/ 1235102 w 1573155"/>
                  <a:gd name="connsiteY3" fmla="*/ 1296348 h 1299634"/>
                  <a:gd name="connsiteX4" fmla="*/ 1539902 w 1573155"/>
                  <a:gd name="connsiteY4" fmla="*/ 580068 h 1299634"/>
                  <a:gd name="connsiteX5" fmla="*/ 640742 w 1573155"/>
                  <a:gd name="connsiteY5" fmla="*/ 948 h 1299634"/>
                  <a:gd name="connsiteX0" fmla="*/ 640742 w 1566560"/>
                  <a:gd name="connsiteY0" fmla="*/ 2345 h 1301031"/>
                  <a:gd name="connsiteX1" fmla="*/ 8282 w 1566560"/>
                  <a:gd name="connsiteY1" fmla="*/ 459545 h 1301031"/>
                  <a:gd name="connsiteX2" fmla="*/ 343562 w 1566560"/>
                  <a:gd name="connsiteY2" fmla="*/ 1000565 h 1301031"/>
                  <a:gd name="connsiteX3" fmla="*/ 1235102 w 1566560"/>
                  <a:gd name="connsiteY3" fmla="*/ 1297745 h 1301031"/>
                  <a:gd name="connsiteX4" fmla="*/ 1532282 w 1566560"/>
                  <a:gd name="connsiteY4" fmla="*/ 657665 h 1301031"/>
                  <a:gd name="connsiteX5" fmla="*/ 640742 w 1566560"/>
                  <a:gd name="connsiteY5" fmla="*/ 2345 h 1301031"/>
                  <a:gd name="connsiteX0" fmla="*/ 640448 w 1556740"/>
                  <a:gd name="connsiteY0" fmla="*/ 2345 h 1316088"/>
                  <a:gd name="connsiteX1" fmla="*/ 7988 w 1556740"/>
                  <a:gd name="connsiteY1" fmla="*/ 459545 h 1316088"/>
                  <a:gd name="connsiteX2" fmla="*/ 343268 w 1556740"/>
                  <a:gd name="connsiteY2" fmla="*/ 1000565 h 1316088"/>
                  <a:gd name="connsiteX3" fmla="*/ 1181468 w 1556740"/>
                  <a:gd name="connsiteY3" fmla="*/ 1312985 h 1316088"/>
                  <a:gd name="connsiteX4" fmla="*/ 1531988 w 1556740"/>
                  <a:gd name="connsiteY4" fmla="*/ 657665 h 1316088"/>
                  <a:gd name="connsiteX5" fmla="*/ 640448 w 1556740"/>
                  <a:gd name="connsiteY5" fmla="*/ 2345 h 1316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6740" h="1316088">
                    <a:moveTo>
                      <a:pt x="640448" y="2345"/>
                    </a:moveTo>
                    <a:cubicBezTo>
                      <a:pt x="386448" y="-30675"/>
                      <a:pt x="57518" y="293175"/>
                      <a:pt x="7988" y="459545"/>
                    </a:cubicBezTo>
                    <a:cubicBezTo>
                      <a:pt x="-41542" y="625915"/>
                      <a:pt x="147688" y="858325"/>
                      <a:pt x="343268" y="1000565"/>
                    </a:cubicBezTo>
                    <a:cubicBezTo>
                      <a:pt x="538848" y="1142805"/>
                      <a:pt x="905878" y="1343465"/>
                      <a:pt x="1181468" y="1312985"/>
                    </a:cubicBezTo>
                    <a:cubicBezTo>
                      <a:pt x="1457058" y="1282505"/>
                      <a:pt x="1622158" y="876105"/>
                      <a:pt x="1531988" y="657665"/>
                    </a:cubicBezTo>
                    <a:cubicBezTo>
                      <a:pt x="1441818" y="439225"/>
                      <a:pt x="894448" y="35365"/>
                      <a:pt x="640448" y="234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5765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b="1" kern="0" noProof="0" dirty="0" smtClean="0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Research</a:t>
                </a:r>
              </a:p>
              <a:p>
                <a:pPr marL="0" marR="0" lvl="0" indent="0" algn="ctr" defTabSz="95765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b="1" i="0" u="none" strike="noStrike" kern="0" cap="none" spc="0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rPr>
                  <a:t>Theme</a:t>
                </a:r>
                <a:endParaRPr kumimoji="0" lang="ko-KR" alt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eiryo" panose="020B0604030504040204" pitchFamily="34" charset="-128"/>
                  <a:ea typeface="나눔고딕" panose="020D0604000000000000" pitchFamily="50" charset="-127"/>
                </a:endParaRPr>
              </a:p>
            </p:txBody>
          </p:sp>
          <p:sp>
            <p:nvSpPr>
              <p:cNvPr id="10" name="자유형 13"/>
              <p:cNvSpPr/>
              <p:nvPr/>
            </p:nvSpPr>
            <p:spPr>
              <a:xfrm>
                <a:off x="3717597" y="2082490"/>
                <a:ext cx="705978" cy="524722"/>
              </a:xfrm>
              <a:custGeom>
                <a:avLst/>
                <a:gdLst>
                  <a:gd name="connsiteX0" fmla="*/ 168249 w 696473"/>
                  <a:gd name="connsiteY0" fmla="*/ 610678 h 611139"/>
                  <a:gd name="connsiteX1" fmla="*/ 686409 w 696473"/>
                  <a:gd name="connsiteY1" fmla="*/ 191578 h 611139"/>
                  <a:gd name="connsiteX2" fmla="*/ 473049 w 696473"/>
                  <a:gd name="connsiteY2" fmla="*/ 1078 h 611139"/>
                  <a:gd name="connsiteX3" fmla="*/ 15849 w 696473"/>
                  <a:gd name="connsiteY3" fmla="*/ 267778 h 611139"/>
                  <a:gd name="connsiteX4" fmla="*/ 168249 w 696473"/>
                  <a:gd name="connsiteY4" fmla="*/ 610678 h 611139"/>
                  <a:gd name="connsiteX0" fmla="*/ 168480 w 710316"/>
                  <a:gd name="connsiteY0" fmla="*/ 610384 h 610476"/>
                  <a:gd name="connsiteX1" fmla="*/ 700927 w 710316"/>
                  <a:gd name="connsiteY1" fmla="*/ 234147 h 610476"/>
                  <a:gd name="connsiteX2" fmla="*/ 473280 w 710316"/>
                  <a:gd name="connsiteY2" fmla="*/ 784 h 610476"/>
                  <a:gd name="connsiteX3" fmla="*/ 16080 w 710316"/>
                  <a:gd name="connsiteY3" fmla="*/ 267484 h 610476"/>
                  <a:gd name="connsiteX4" fmla="*/ 168480 w 710316"/>
                  <a:gd name="connsiteY4" fmla="*/ 610384 h 610476"/>
                  <a:gd name="connsiteX0" fmla="*/ 179113 w 705978"/>
                  <a:gd name="connsiteY0" fmla="*/ 524594 h 524722"/>
                  <a:gd name="connsiteX1" fmla="*/ 697273 w 705978"/>
                  <a:gd name="connsiteY1" fmla="*/ 234082 h 524722"/>
                  <a:gd name="connsiteX2" fmla="*/ 469626 w 705978"/>
                  <a:gd name="connsiteY2" fmla="*/ 719 h 524722"/>
                  <a:gd name="connsiteX3" fmla="*/ 12426 w 705978"/>
                  <a:gd name="connsiteY3" fmla="*/ 267419 h 524722"/>
                  <a:gd name="connsiteX4" fmla="*/ 179113 w 705978"/>
                  <a:gd name="connsiteY4" fmla="*/ 524594 h 52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5978" h="524722">
                    <a:moveTo>
                      <a:pt x="179113" y="524594"/>
                    </a:moveTo>
                    <a:cubicBezTo>
                      <a:pt x="293254" y="519038"/>
                      <a:pt x="648854" y="321394"/>
                      <a:pt x="697273" y="234082"/>
                    </a:cubicBezTo>
                    <a:cubicBezTo>
                      <a:pt x="745692" y="146770"/>
                      <a:pt x="581386" y="-11981"/>
                      <a:pt x="469626" y="719"/>
                    </a:cubicBezTo>
                    <a:cubicBezTo>
                      <a:pt x="357866" y="13419"/>
                      <a:pt x="60845" y="180107"/>
                      <a:pt x="12426" y="267419"/>
                    </a:cubicBezTo>
                    <a:cubicBezTo>
                      <a:pt x="-35993" y="354731"/>
                      <a:pt x="64972" y="530150"/>
                      <a:pt x="179113" y="524594"/>
                    </a:cubicBezTo>
                    <a:close/>
                  </a:path>
                </a:pathLst>
              </a:custGeom>
              <a:solidFill>
                <a:srgbClr val="00B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5765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" name="자유형 14"/>
              <p:cNvSpPr/>
              <p:nvPr/>
            </p:nvSpPr>
            <p:spPr>
              <a:xfrm>
                <a:off x="4600456" y="2151662"/>
                <a:ext cx="941110" cy="685419"/>
              </a:xfrm>
              <a:custGeom>
                <a:avLst/>
                <a:gdLst>
                  <a:gd name="connsiteX0" fmla="*/ 64391 w 1195059"/>
                  <a:gd name="connsiteY0" fmla="*/ 93889 h 758041"/>
                  <a:gd name="connsiteX1" fmla="*/ 87251 w 1195059"/>
                  <a:gd name="connsiteY1" fmla="*/ 292009 h 758041"/>
                  <a:gd name="connsiteX2" fmla="*/ 994031 w 1195059"/>
                  <a:gd name="connsiteY2" fmla="*/ 756829 h 758041"/>
                  <a:gd name="connsiteX3" fmla="*/ 1146431 w 1195059"/>
                  <a:gd name="connsiteY3" fmla="*/ 413929 h 758041"/>
                  <a:gd name="connsiteX4" fmla="*/ 338711 w 1195059"/>
                  <a:gd name="connsiteY4" fmla="*/ 17689 h 758041"/>
                  <a:gd name="connsiteX5" fmla="*/ 64391 w 1195059"/>
                  <a:gd name="connsiteY5" fmla="*/ 93889 h 758041"/>
                  <a:gd name="connsiteX0" fmla="*/ 0 w 1130668"/>
                  <a:gd name="connsiteY0" fmla="*/ 93889 h 758041"/>
                  <a:gd name="connsiteX1" fmla="*/ 929640 w 1130668"/>
                  <a:gd name="connsiteY1" fmla="*/ 756829 h 758041"/>
                  <a:gd name="connsiteX2" fmla="*/ 1082040 w 1130668"/>
                  <a:gd name="connsiteY2" fmla="*/ 413929 h 758041"/>
                  <a:gd name="connsiteX3" fmla="*/ 274320 w 1130668"/>
                  <a:gd name="connsiteY3" fmla="*/ 17689 h 758041"/>
                  <a:gd name="connsiteX4" fmla="*/ 0 w 1130668"/>
                  <a:gd name="connsiteY4" fmla="*/ 93889 h 758041"/>
                  <a:gd name="connsiteX0" fmla="*/ 0 w 1146180"/>
                  <a:gd name="connsiteY0" fmla="*/ 190351 h 747037"/>
                  <a:gd name="connsiteX1" fmla="*/ 943927 w 1146180"/>
                  <a:gd name="connsiteY1" fmla="*/ 743753 h 747037"/>
                  <a:gd name="connsiteX2" fmla="*/ 1096327 w 1146180"/>
                  <a:gd name="connsiteY2" fmla="*/ 400853 h 747037"/>
                  <a:gd name="connsiteX3" fmla="*/ 288607 w 1146180"/>
                  <a:gd name="connsiteY3" fmla="*/ 4613 h 747037"/>
                  <a:gd name="connsiteX4" fmla="*/ 0 w 1146180"/>
                  <a:gd name="connsiteY4" fmla="*/ 190351 h 747037"/>
                  <a:gd name="connsiteX0" fmla="*/ 93 w 1146273"/>
                  <a:gd name="connsiteY0" fmla="*/ 194370 h 751056"/>
                  <a:gd name="connsiteX1" fmla="*/ 944020 w 1146273"/>
                  <a:gd name="connsiteY1" fmla="*/ 747772 h 751056"/>
                  <a:gd name="connsiteX2" fmla="*/ 1096420 w 1146273"/>
                  <a:gd name="connsiteY2" fmla="*/ 404872 h 751056"/>
                  <a:gd name="connsiteX3" fmla="*/ 288700 w 1146273"/>
                  <a:gd name="connsiteY3" fmla="*/ 8632 h 751056"/>
                  <a:gd name="connsiteX4" fmla="*/ 93 w 1146273"/>
                  <a:gd name="connsiteY4" fmla="*/ 194370 h 751056"/>
                  <a:gd name="connsiteX0" fmla="*/ 36781 w 1223538"/>
                  <a:gd name="connsiteY0" fmla="*/ 193299 h 787696"/>
                  <a:gd name="connsiteX1" fmla="*/ 1095008 w 1223538"/>
                  <a:gd name="connsiteY1" fmla="*/ 784801 h 787696"/>
                  <a:gd name="connsiteX2" fmla="*/ 1133108 w 1223538"/>
                  <a:gd name="connsiteY2" fmla="*/ 403801 h 787696"/>
                  <a:gd name="connsiteX3" fmla="*/ 325388 w 1223538"/>
                  <a:gd name="connsiteY3" fmla="*/ 7561 h 787696"/>
                  <a:gd name="connsiteX4" fmla="*/ 36781 w 1223538"/>
                  <a:gd name="connsiteY4" fmla="*/ 193299 h 787696"/>
                  <a:gd name="connsiteX0" fmla="*/ 30778 w 1217535"/>
                  <a:gd name="connsiteY0" fmla="*/ 231688 h 826085"/>
                  <a:gd name="connsiteX1" fmla="*/ 1089005 w 1217535"/>
                  <a:gd name="connsiteY1" fmla="*/ 823190 h 826085"/>
                  <a:gd name="connsiteX2" fmla="*/ 1127105 w 1217535"/>
                  <a:gd name="connsiteY2" fmla="*/ 442190 h 826085"/>
                  <a:gd name="connsiteX3" fmla="*/ 358359 w 1217535"/>
                  <a:gd name="connsiteY3" fmla="*/ 5995 h 826085"/>
                  <a:gd name="connsiteX4" fmla="*/ 30778 w 1217535"/>
                  <a:gd name="connsiteY4" fmla="*/ 231688 h 826085"/>
                  <a:gd name="connsiteX0" fmla="*/ 32059 w 1283619"/>
                  <a:gd name="connsiteY0" fmla="*/ 228842 h 821487"/>
                  <a:gd name="connsiteX1" fmla="*/ 1090286 w 1283619"/>
                  <a:gd name="connsiteY1" fmla="*/ 820344 h 821487"/>
                  <a:gd name="connsiteX2" fmla="*/ 1225824 w 1283619"/>
                  <a:gd name="connsiteY2" fmla="*/ 370849 h 821487"/>
                  <a:gd name="connsiteX3" fmla="*/ 359640 w 1283619"/>
                  <a:gd name="connsiteY3" fmla="*/ 3149 h 821487"/>
                  <a:gd name="connsiteX4" fmla="*/ 32059 w 1283619"/>
                  <a:gd name="connsiteY4" fmla="*/ 228842 h 821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619" h="821487">
                    <a:moveTo>
                      <a:pt x="32059" y="228842"/>
                    </a:moveTo>
                    <a:cubicBezTo>
                      <a:pt x="153833" y="365041"/>
                      <a:pt x="891325" y="796676"/>
                      <a:pt x="1090286" y="820344"/>
                    </a:cubicBezTo>
                    <a:cubicBezTo>
                      <a:pt x="1289247" y="844012"/>
                      <a:pt x="1335044" y="494039"/>
                      <a:pt x="1225824" y="370849"/>
                    </a:cubicBezTo>
                    <a:cubicBezTo>
                      <a:pt x="1116604" y="247659"/>
                      <a:pt x="558601" y="26817"/>
                      <a:pt x="359640" y="3149"/>
                    </a:cubicBezTo>
                    <a:cubicBezTo>
                      <a:pt x="160679" y="-20519"/>
                      <a:pt x="-89715" y="92643"/>
                      <a:pt x="32059" y="228842"/>
                    </a:cubicBezTo>
                    <a:close/>
                  </a:path>
                </a:pathLst>
              </a:cu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5765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" name="자유형 15"/>
              <p:cNvSpPr/>
              <p:nvPr/>
            </p:nvSpPr>
            <p:spPr>
              <a:xfrm>
                <a:off x="5390874" y="2796092"/>
                <a:ext cx="542813" cy="1154202"/>
              </a:xfrm>
              <a:custGeom>
                <a:avLst/>
                <a:gdLst>
                  <a:gd name="connsiteX0" fmla="*/ 152426 w 542813"/>
                  <a:gd name="connsiteY0" fmla="*/ 23314 h 1086134"/>
                  <a:gd name="connsiteX1" fmla="*/ 181001 w 542813"/>
                  <a:gd name="connsiteY1" fmla="*/ 480514 h 1086134"/>
                  <a:gd name="connsiteX2" fmla="*/ 26 w 542813"/>
                  <a:gd name="connsiteY2" fmla="*/ 928189 h 1086134"/>
                  <a:gd name="connsiteX3" fmla="*/ 195289 w 542813"/>
                  <a:gd name="connsiteY3" fmla="*/ 1085352 h 1086134"/>
                  <a:gd name="connsiteX4" fmla="*/ 495326 w 542813"/>
                  <a:gd name="connsiteY4" fmla="*/ 875802 h 1086134"/>
                  <a:gd name="connsiteX5" fmla="*/ 509614 w 542813"/>
                  <a:gd name="connsiteY5" fmla="*/ 151902 h 1086134"/>
                  <a:gd name="connsiteX6" fmla="*/ 152426 w 542813"/>
                  <a:gd name="connsiteY6" fmla="*/ 23314 h 1086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813" h="1086134">
                    <a:moveTo>
                      <a:pt x="152426" y="23314"/>
                    </a:moveTo>
                    <a:cubicBezTo>
                      <a:pt x="97657" y="78083"/>
                      <a:pt x="206401" y="329702"/>
                      <a:pt x="181001" y="480514"/>
                    </a:cubicBezTo>
                    <a:cubicBezTo>
                      <a:pt x="155601" y="631326"/>
                      <a:pt x="-2355" y="827383"/>
                      <a:pt x="26" y="928189"/>
                    </a:cubicBezTo>
                    <a:cubicBezTo>
                      <a:pt x="2407" y="1028995"/>
                      <a:pt x="112739" y="1094083"/>
                      <a:pt x="195289" y="1085352"/>
                    </a:cubicBezTo>
                    <a:cubicBezTo>
                      <a:pt x="277839" y="1076621"/>
                      <a:pt x="442939" y="1031377"/>
                      <a:pt x="495326" y="875802"/>
                    </a:cubicBezTo>
                    <a:cubicBezTo>
                      <a:pt x="547713" y="720227"/>
                      <a:pt x="562795" y="293983"/>
                      <a:pt x="509614" y="151902"/>
                    </a:cubicBezTo>
                    <a:cubicBezTo>
                      <a:pt x="456433" y="9821"/>
                      <a:pt x="207195" y="-31455"/>
                      <a:pt x="152426" y="23314"/>
                    </a:cubicBezTo>
                    <a:close/>
                  </a:path>
                </a:pathLst>
              </a:cu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5765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" name="직사각형 16"/>
              <p:cNvSpPr/>
              <p:nvPr/>
            </p:nvSpPr>
            <p:spPr>
              <a:xfrm rot="19774303">
                <a:off x="3770380" y="2188291"/>
                <a:ext cx="566482" cy="355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5765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b="1" kern="0" noProof="0" dirty="0" smtClean="0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Girl</a:t>
                </a:r>
                <a:endParaRPr kumimoji="0" lang="ko-KR" alt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eiryo" panose="020B0604030504040204" pitchFamily="34" charset="-128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" name="직사각형 17"/>
              <p:cNvSpPr/>
              <p:nvPr/>
            </p:nvSpPr>
            <p:spPr>
              <a:xfrm rot="1583718">
                <a:off x="4791990" y="2313546"/>
                <a:ext cx="625613" cy="355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5765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b="1" kern="0" dirty="0" smtClean="0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Diet</a:t>
                </a:r>
                <a:endParaRPr kumimoji="0" lang="ko-KR" alt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eiryo" panose="020B0604030504040204" pitchFamily="34" charset="-128"/>
                  <a:ea typeface="나눔고딕" panose="020D0604000000000000" pitchFamily="50" charset="-127"/>
                </a:endParaRPr>
              </a:p>
            </p:txBody>
          </p:sp>
          <p:sp>
            <p:nvSpPr>
              <p:cNvPr id="15" name="직사각형 18"/>
              <p:cNvSpPr/>
              <p:nvPr/>
            </p:nvSpPr>
            <p:spPr>
              <a:xfrm rot="17100000">
                <a:off x="5149016" y="3241247"/>
                <a:ext cx="1129296" cy="312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5765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600" b="1" kern="0" dirty="0" smtClean="0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Karaoke</a:t>
                </a:r>
                <a:endParaRPr kumimoji="0" lang="ko-KR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eiryo" panose="020B0604030504040204" pitchFamily="34" charset="-128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" name="テキスト ボックス 1"/>
            <p:cNvSpPr txBox="1"/>
            <p:nvPr/>
          </p:nvSpPr>
          <p:spPr>
            <a:xfrm>
              <a:off x="892793" y="1659586"/>
              <a:ext cx="19963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In my head…</a:t>
              </a:r>
              <a:endParaRPr lang="en-US" sz="2000" b="1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3750710" y="1659586"/>
            <a:ext cx="2999353" cy="4276161"/>
            <a:chOff x="3750710" y="1659586"/>
            <a:chExt cx="2999353" cy="427616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3750710" y="2062410"/>
              <a:ext cx="2999353" cy="3873337"/>
              <a:chOff x="3750710" y="2062410"/>
              <a:chExt cx="2999353" cy="3873337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3750710" y="2062410"/>
                <a:ext cx="2999353" cy="3873337"/>
                <a:chOff x="3750710" y="2062410"/>
                <a:chExt cx="2999353" cy="3873337"/>
              </a:xfrm>
            </p:grpSpPr>
            <p:pic>
              <p:nvPicPr>
                <p:cNvPr id="21" name="図 2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50710" y="2062410"/>
                  <a:ext cx="2999353" cy="3873337"/>
                </a:xfrm>
                <a:prstGeom prst="rect">
                  <a:avLst/>
                </a:prstGeom>
              </p:spPr>
            </p:pic>
            <p:pic>
              <p:nvPicPr>
                <p:cNvPr id="19" name="図 18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082" t="8421" r="43216" b="47017"/>
                <a:stretch/>
              </p:blipFill>
              <p:spPr>
                <a:xfrm>
                  <a:off x="3936550" y="2589775"/>
                  <a:ext cx="754965" cy="1031526"/>
                </a:xfrm>
                <a:prstGeom prst="rect">
                  <a:avLst/>
                </a:prstGeom>
              </p:spPr>
            </p:pic>
          </p:grpSp>
          <p:sp>
            <p:nvSpPr>
              <p:cNvPr id="24" name="楕円 23"/>
              <p:cNvSpPr/>
              <p:nvPr/>
            </p:nvSpPr>
            <p:spPr>
              <a:xfrm>
                <a:off x="4721213" y="2580250"/>
                <a:ext cx="1422412" cy="396793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テキスト ボックス 19"/>
            <p:cNvSpPr txBox="1"/>
            <p:nvPr/>
          </p:nvSpPr>
          <p:spPr>
            <a:xfrm>
              <a:off x="4163101" y="1659586"/>
              <a:ext cx="2174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My personality</a:t>
              </a:r>
              <a:endParaRPr lang="en-US" sz="2000" b="1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42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expressing him in a </a:t>
            </a:r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9B3B-CC6F-417A-874B-35534B8D4E6B}" type="slidenum">
              <a:rPr lang="en-US" smtClean="0"/>
              <a:t>8</a:t>
            </a:fld>
            <a:endParaRPr 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7" t="41" r="12811" b="-1"/>
          <a:stretch/>
        </p:blipFill>
        <p:spPr>
          <a:xfrm>
            <a:off x="166760" y="2601883"/>
            <a:ext cx="2450830" cy="2648760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2779272" y="3572320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endParaRPr lang="en-US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53622" y="3372265"/>
            <a:ext cx="6767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?</a:t>
            </a:r>
            <a:endParaRPr lang="en-US" sz="66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07422" y="357232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→</a:t>
            </a:r>
            <a:endParaRPr lang="en-US" sz="40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553622" y="2857918"/>
            <a:ext cx="2492118" cy="1727707"/>
            <a:chOff x="3553622" y="2857918"/>
            <a:chExt cx="2492118" cy="1727707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2" t="17725" r="54461" b="17726"/>
            <a:stretch/>
          </p:blipFill>
          <p:spPr>
            <a:xfrm rot="5400000">
              <a:off x="4140319" y="2680204"/>
              <a:ext cx="1318724" cy="2492118"/>
            </a:xfrm>
            <a:prstGeom prst="rect">
              <a:avLst/>
            </a:prstGeom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4106574" y="2857918"/>
              <a:ext cx="1386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Switch!</a:t>
              </a:r>
              <a:endParaRPr lang="en-US" sz="2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972641" y="2140218"/>
            <a:ext cx="2017796" cy="3110425"/>
            <a:chOff x="6972641" y="2140218"/>
            <a:chExt cx="2017796" cy="3110425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5" t="16727" r="21232" b="27516"/>
            <a:stretch/>
          </p:blipFill>
          <p:spPr>
            <a:xfrm>
              <a:off x="6981772" y="2601883"/>
              <a:ext cx="1999534" cy="2648760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6972641" y="2140218"/>
              <a:ext cx="2017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Switch on!!</a:t>
              </a:r>
              <a:endParaRPr lang="en-US" sz="2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4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his role model!?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8632825" y="0"/>
            <a:ext cx="511175" cy="365125"/>
          </a:xfrm>
        </p:spPr>
        <p:txBody>
          <a:bodyPr/>
          <a:lstStyle/>
          <a:p>
            <a:fld id="{19829B3B-CC6F-417A-874B-35534B8D4E6B}" type="slidenum">
              <a:rPr lang="en-US" smtClean="0"/>
              <a:t>9</a:t>
            </a:fld>
            <a:endParaRPr 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8" y="2057400"/>
            <a:ext cx="3919482" cy="42100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706342" y="1496437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Who is she?</a:t>
            </a:r>
            <a:endParaRPr lang="en-US" sz="32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4103715" y="1473637"/>
            <a:ext cx="4889472" cy="4817625"/>
            <a:chOff x="4103715" y="1473637"/>
            <a:chExt cx="4889472" cy="4817625"/>
          </a:xfrm>
        </p:grpSpPr>
        <p:sp>
          <p:nvSpPr>
            <p:cNvPr id="11" name="右矢印 10"/>
            <p:cNvSpPr/>
            <p:nvPr/>
          </p:nvSpPr>
          <p:spPr>
            <a:xfrm>
              <a:off x="4103715" y="3843337"/>
              <a:ext cx="923925" cy="638175"/>
            </a:xfrm>
            <a:prstGeom prst="rightArrow">
              <a:avLst/>
            </a:prstGeom>
            <a:solidFill>
              <a:schemeClr val="bg1"/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3705" y="2081212"/>
              <a:ext cx="3919482" cy="4210050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5906887" y="1473637"/>
              <a:ext cx="22531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70C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Kim </a:t>
              </a:r>
              <a:r>
                <a:rPr lang="en-US" sz="3200" b="1" dirty="0" err="1" smtClean="0">
                  <a:solidFill>
                    <a:srgbClr val="0070C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Yuna</a:t>
              </a:r>
              <a:endParaRPr lang="en-US" sz="3200" b="1" dirty="0">
                <a:solidFill>
                  <a:srgbClr val="0070C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4" name="円形吹き出し 13"/>
          <p:cNvSpPr/>
          <p:nvPr/>
        </p:nvSpPr>
        <p:spPr>
          <a:xfrm>
            <a:off x="3413276" y="2179061"/>
            <a:ext cx="4746728" cy="2128836"/>
          </a:xfrm>
          <a:prstGeom prst="wedgeEllipseCallout">
            <a:avLst>
              <a:gd name="adj1" fmla="val -71954"/>
              <a:gd name="adj2" fmla="val 333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Even if you put your temperature up to 99 degrees, if you don’t pass the last 1 degree, the water will not boil forever</a:t>
            </a:r>
            <a:endParaRPr lang="en-US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85446" y="4283911"/>
            <a:ext cx="413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This is my motto!!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26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</p:bldLst>
  </p:timing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609</Words>
  <Application>Microsoft Office PowerPoint</Application>
  <PresentationFormat>画面に合わせる (4:3)</PresentationFormat>
  <Paragraphs>241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7" baseType="lpstr">
      <vt:lpstr>Meiryo</vt:lpstr>
      <vt:lpstr>游ゴシック</vt:lpstr>
      <vt:lpstr>나눔고딕</vt:lpstr>
      <vt:lpstr>맑은 고딕</vt:lpstr>
      <vt:lpstr>Arial</vt:lpstr>
      <vt:lpstr>Calibri</vt:lpstr>
      <vt:lpstr>Impact</vt:lpstr>
      <vt:lpstr>Wingdings</vt:lpstr>
      <vt:lpstr>デザインの設定</vt:lpstr>
      <vt:lpstr>About me  and  my research</vt:lpstr>
      <vt:lpstr>Self-introduction~</vt:lpstr>
      <vt:lpstr>PowerPoint プレゼンテーション</vt:lpstr>
      <vt:lpstr>My brothers!</vt:lpstr>
      <vt:lpstr>What does he do!?</vt:lpstr>
      <vt:lpstr>What does he like!?</vt:lpstr>
      <vt:lpstr>What is he like!?</vt:lpstr>
      <vt:lpstr>If expressing him in a word</vt:lpstr>
      <vt:lpstr>Who is his role model!?</vt:lpstr>
      <vt:lpstr>What should he do!?</vt:lpstr>
      <vt:lpstr>My research(B4)~</vt:lpstr>
      <vt:lpstr>1. 研究背景 1) PHC(Portable Health Clinic)の紹介</vt:lpstr>
      <vt:lpstr>1. 研究背景 2) 従来PHCの課題点</vt:lpstr>
      <vt:lpstr>2. 提案手法 1) SPHS (Scoring and Predicting Health Status)</vt:lpstr>
      <vt:lpstr>2. 提案手法 2) 点数付け (Scoring)について</vt:lpstr>
      <vt:lpstr>2. 提案手法 3) 予測 (Prediction)について</vt:lpstr>
      <vt:lpstr>PowerPoint プレゼンテーション</vt:lpstr>
      <vt:lpstr>Thanks for  your attention!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이준호</dc:creator>
  <cp:lastModifiedBy>이준호</cp:lastModifiedBy>
  <cp:revision>106</cp:revision>
  <dcterms:created xsi:type="dcterms:W3CDTF">2018-04-23T08:26:35Z</dcterms:created>
  <dcterms:modified xsi:type="dcterms:W3CDTF">2018-04-30T05:48:07Z</dcterms:modified>
</cp:coreProperties>
</file>