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792" r:id="rId2"/>
    <p:sldId id="1771" r:id="rId3"/>
    <p:sldId id="1772" r:id="rId4"/>
    <p:sldId id="1779" r:id="rId5"/>
    <p:sldId id="1785" r:id="rId6"/>
    <p:sldId id="1786" r:id="rId7"/>
    <p:sldId id="1787" r:id="rId8"/>
    <p:sldId id="1788" r:id="rId9"/>
    <p:sldId id="1773" r:id="rId10"/>
    <p:sldId id="1775" r:id="rId11"/>
    <p:sldId id="1789" r:id="rId12"/>
    <p:sldId id="1790" r:id="rId13"/>
    <p:sldId id="1791" r:id="rId14"/>
    <p:sldId id="1736" r:id="rId15"/>
    <p:sldId id="1737" r:id="rId16"/>
    <p:sldId id="1731" r:id="rId17"/>
    <p:sldId id="1738" r:id="rId18"/>
    <p:sldId id="1739" r:id="rId19"/>
  </p:sldIdLst>
  <p:sldSz cx="9144000" cy="6858000" type="screen4x3"/>
  <p:notesSz cx="7099300" cy="10234613"/>
  <p:custDataLst>
    <p:tags r:id="rId22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1" userDrawn="1">
          <p15:clr>
            <a:srgbClr val="A4A3A4"/>
          </p15:clr>
        </p15:guide>
        <p15:guide id="2" pos="2216" userDrawn="1">
          <p15:clr>
            <a:srgbClr val="A4A3A4"/>
          </p15:clr>
        </p15:guide>
        <p15:guide id="3" orient="horz" pos="3221" userDrawn="1">
          <p15:clr>
            <a:srgbClr val="A4A3A4"/>
          </p15:clr>
        </p15:guide>
        <p15:guide id="4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-Life" initials="A" lastIdx="30" clrIdx="0"/>
  <p:cmAuthor id="1" name="bsysa-life" initials="b" lastIdx="1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E5E8EF"/>
    <a:srgbClr val="FF0000"/>
    <a:srgbClr val="00B050"/>
    <a:srgbClr val="002060"/>
    <a:srgbClr val="F9A627"/>
    <a:srgbClr val="FEF6E9"/>
    <a:srgbClr val="DEEEFD"/>
    <a:srgbClr val="FF6600"/>
    <a:srgbClr val="F7D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87" autoAdjust="0"/>
    <p:restoredTop sz="92063" autoAdjust="0"/>
  </p:normalViewPr>
  <p:slideViewPr>
    <p:cSldViewPr>
      <p:cViewPr varScale="1">
        <p:scale>
          <a:sx n="79" d="100"/>
          <a:sy n="79" d="100"/>
        </p:scale>
        <p:origin x="84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1728" y="90"/>
      </p:cViewPr>
      <p:guideLst>
        <p:guide orient="horz" pos="3201"/>
        <p:guide pos="2216"/>
        <p:guide orient="horz" pos="3221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6"/>
            <a:ext cx="3076860" cy="513285"/>
          </a:xfrm>
          <a:prstGeom prst="rect">
            <a:avLst/>
          </a:prstGeom>
        </p:spPr>
        <p:txBody>
          <a:bodyPr vert="horz" lIns="94615" tIns="47308" rIns="94615" bIns="4730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0785" y="6"/>
            <a:ext cx="3076860" cy="513285"/>
          </a:xfrm>
          <a:prstGeom prst="rect">
            <a:avLst/>
          </a:prstGeom>
        </p:spPr>
        <p:txBody>
          <a:bodyPr vert="horz" lIns="94615" tIns="47308" rIns="94615" bIns="47308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721334"/>
            <a:ext cx="3076860" cy="513285"/>
          </a:xfrm>
          <a:prstGeom prst="rect">
            <a:avLst/>
          </a:prstGeom>
        </p:spPr>
        <p:txBody>
          <a:bodyPr vert="horz" lIns="94615" tIns="47308" rIns="94615" bIns="4730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0785" y="9721334"/>
            <a:ext cx="3076860" cy="513285"/>
          </a:xfrm>
          <a:prstGeom prst="rect">
            <a:avLst/>
          </a:prstGeom>
        </p:spPr>
        <p:txBody>
          <a:bodyPr vert="horz" lIns="94615" tIns="47308" rIns="94615" bIns="47308" rtlCol="0" anchor="b"/>
          <a:lstStyle>
            <a:lvl1pPr algn="r">
              <a:defRPr sz="1200"/>
            </a:lvl1pPr>
          </a:lstStyle>
          <a:p>
            <a:fld id="{99A40646-313A-4761-82C5-08AF8698B93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766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4" y="8"/>
            <a:ext cx="3076365" cy="511731"/>
          </a:xfrm>
          <a:prstGeom prst="rect">
            <a:avLst/>
          </a:prstGeom>
        </p:spPr>
        <p:txBody>
          <a:bodyPr vert="horz" lIns="95421" tIns="47710" rIns="95421" bIns="4771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302" y="8"/>
            <a:ext cx="3076365" cy="511731"/>
          </a:xfrm>
          <a:prstGeom prst="rect">
            <a:avLst/>
          </a:prstGeom>
        </p:spPr>
        <p:txBody>
          <a:bodyPr vert="horz" lIns="95421" tIns="47710" rIns="95421" bIns="4771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1" tIns="47710" rIns="95421" bIns="4771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1" y="4861446"/>
            <a:ext cx="5679440" cy="4605576"/>
          </a:xfrm>
          <a:prstGeom prst="rect">
            <a:avLst/>
          </a:prstGeom>
        </p:spPr>
        <p:txBody>
          <a:bodyPr vert="horz" lIns="95421" tIns="47710" rIns="95421" bIns="4771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4" y="9721115"/>
            <a:ext cx="3076365" cy="511731"/>
          </a:xfrm>
          <a:prstGeom prst="rect">
            <a:avLst/>
          </a:prstGeom>
        </p:spPr>
        <p:txBody>
          <a:bodyPr vert="horz" lIns="95421" tIns="47710" rIns="95421" bIns="4771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302" y="9721115"/>
            <a:ext cx="3076365" cy="511731"/>
          </a:xfrm>
          <a:prstGeom prst="rect">
            <a:avLst/>
          </a:prstGeom>
        </p:spPr>
        <p:txBody>
          <a:bodyPr vert="horz" lIns="95421" tIns="47710" rIns="95421" bIns="47710" rtlCol="0" anchor="b"/>
          <a:lstStyle>
            <a:lvl1pPr algn="r">
              <a:defRPr sz="1200"/>
            </a:lvl1pPr>
          </a:lstStyle>
          <a:p>
            <a:fld id="{F6A0A225-D78C-4F69-8733-547C281DEA9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64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 userDrawn="1"/>
        </p:nvGrpSpPr>
        <p:grpSpPr>
          <a:xfrm>
            <a:off x="2122494" y="0"/>
            <a:ext cx="4506906" cy="4455466"/>
            <a:chOff x="2122494" y="324370"/>
            <a:chExt cx="4131096" cy="4131096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2122494" y="332656"/>
              <a:ext cx="2161474" cy="2161474"/>
            </a:xfrm>
            <a:prstGeom prst="rect">
              <a:avLst/>
            </a:prstGeom>
            <a:solidFill>
              <a:srgbClr val="F9A627"/>
            </a:solidFill>
            <a:ln>
              <a:solidFill>
                <a:srgbClr val="F9A62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 userDrawn="1"/>
          </p:nvSpPr>
          <p:spPr>
            <a:xfrm>
              <a:off x="2122494" y="324370"/>
              <a:ext cx="4131096" cy="4131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 userDrawn="1"/>
        </p:nvSpPr>
        <p:spPr>
          <a:xfrm>
            <a:off x="-11106" y="0"/>
            <a:ext cx="2133600" cy="6858000"/>
          </a:xfrm>
          <a:prstGeom prst="rect">
            <a:avLst/>
          </a:prstGeom>
          <a:solidFill>
            <a:srgbClr val="F9A6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2590056" y="2813273"/>
            <a:ext cx="6734472" cy="1470025"/>
          </a:xfrm>
          <a:noFill/>
        </p:spPr>
        <p:txBody>
          <a:bodyPr/>
          <a:lstStyle>
            <a:lvl1pPr algn="l">
              <a:defRPr sz="4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2928839" y="3908648"/>
            <a:ext cx="554603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 userDrawn="1">
            <p:ph type="dt" sz="half" idx="10"/>
          </p:nvPr>
        </p:nvSpPr>
        <p:spPr>
          <a:xfrm>
            <a:off x="539552" y="6356350"/>
            <a:ext cx="112548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99FED7C-2F71-40B1-A371-BE64CBC654EF}" type="datetime1">
              <a:rPr lang="ja-JP" altLang="en-US" smtClean="0"/>
              <a:pPr/>
              <a:t>2018/6/1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2014/5/9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34475" cy="7244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44763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  <a:ea typeface="+mn-ea"/>
              </a:defRPr>
            </a:lvl1pPr>
            <a:lvl2pPr>
              <a:defRPr sz="2400" baseline="0">
                <a:latin typeface="Arial" panose="020B0604020202020204" pitchFamily="34" charset="0"/>
                <a:ea typeface="+mn-ea"/>
              </a:defRPr>
            </a:lvl2pPr>
            <a:lvl3pPr>
              <a:defRPr sz="2000" baseline="0">
                <a:latin typeface="Arial" panose="020B0604020202020204" pitchFamily="34" charset="0"/>
                <a:ea typeface="+mn-ea"/>
              </a:defRPr>
            </a:lvl3pPr>
            <a:lvl4pPr>
              <a:defRPr baseline="0">
                <a:latin typeface="Arial" panose="020B0604020202020204" pitchFamily="34" charset="0"/>
                <a:ea typeface="+mn-ea"/>
              </a:defRPr>
            </a:lvl4pPr>
            <a:lvl5pPr>
              <a:defRPr baseline="0">
                <a:latin typeface="Arial" panose="020B0604020202020204" pitchFamily="34" charset="0"/>
                <a:ea typeface="+mn-ea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 smtClean="0"/>
              <a:t>2014/5/9</a:t>
            </a:r>
            <a:endParaRPr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26566" y="82332"/>
            <a:ext cx="8890868" cy="58477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2014/5/9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870.png"/><Relationship Id="rId7" Type="http://schemas.openxmlformats.org/officeDocument/2006/relationships/image" Target="../media/image124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010.png"/><Relationship Id="rId4" Type="http://schemas.openxmlformats.org/officeDocument/2006/relationships/image" Target="../media/image9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201.png"/><Relationship Id="rId7" Type="http://schemas.openxmlformats.org/officeDocument/2006/relationships/image" Target="../media/image24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.png"/><Relationship Id="rId3" Type="http://schemas.openxmlformats.org/officeDocument/2006/relationships/image" Target="../media/image3.png"/><Relationship Id="rId7" Type="http://schemas.openxmlformats.org/officeDocument/2006/relationships/image" Target="../media/image700.png"/><Relationship Id="rId12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0.png"/><Relationship Id="rId5" Type="http://schemas.openxmlformats.org/officeDocument/2006/relationships/image" Target="../media/image5.png"/><Relationship Id="rId15" Type="http://schemas.openxmlformats.org/officeDocument/2006/relationships/image" Target="../media/image150.png"/><Relationship Id="rId10" Type="http://schemas.openxmlformats.org/officeDocument/2006/relationships/image" Target="../media/image1000.png"/><Relationship Id="rId4" Type="http://schemas.openxmlformats.org/officeDocument/2006/relationships/image" Target="../media/image4.png"/><Relationship Id="rId9" Type="http://schemas.openxmlformats.org/officeDocument/2006/relationships/image" Target="../media/image900.png"/><Relationship Id="rId1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9872" y="1821736"/>
            <a:ext cx="4680519" cy="1607264"/>
          </a:xfrm>
        </p:spPr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次元掛け算</a:t>
            </a:r>
            <a:r>
              <a:rPr lang="en-US" altLang="ja-JP" dirty="0" smtClean="0"/>
              <a:t>layer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11560" y="6356350"/>
            <a:ext cx="1008112" cy="365125"/>
          </a:xfrm>
        </p:spPr>
        <p:txBody>
          <a:bodyPr/>
          <a:lstStyle/>
          <a:p>
            <a:fld id="{9BDADE76-9616-4BC2-B8BB-58EAD27C3AA6}" type="datetime1">
              <a:rPr lang="ja-JP" altLang="en-US" smtClean="0"/>
              <a:t>2018/6/1</a:t>
            </a:fld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97851" y="436510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 smtClean="0"/>
              <a:t>ヒューマンインタフェース</a:t>
            </a:r>
            <a:r>
              <a:rPr kumimoji="1" lang="ja-JP" altLang="en-US" sz="2800" dirty="0" smtClean="0"/>
              <a:t>研究室</a:t>
            </a:r>
            <a:endParaRPr kumimoji="1" lang="en-US" altLang="ja-JP" sz="28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8224" y="6021288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早志 英朗</a:t>
            </a:r>
            <a:endParaRPr kumimoji="1" lang="ja-JP" altLang="en-US" sz="36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5796" y="4869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800" dirty="0" smtClean="0"/>
              <a:t>助教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83962" y="57237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はやし　ひであき</a:t>
            </a:r>
            <a:endParaRPr kumimoji="1" lang="ja-JP" altLang="en-US" sz="20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0" y="2468457"/>
            <a:ext cx="2051720" cy="2616727"/>
          </a:xfrm>
          <a:prstGeom prst="rect">
            <a:avLst/>
          </a:prstGeom>
          <a:solidFill>
            <a:srgbClr val="F9A627"/>
          </a:solidFill>
          <a:ln>
            <a:solidFill>
              <a:srgbClr val="F9A62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1" y="4416762"/>
            <a:ext cx="1472529" cy="17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Discriminative HLAC</a:t>
            </a:r>
            <a:r>
              <a:rPr kumimoji="1" lang="ja-JP" altLang="en-US" dirty="0" smtClean="0"/>
              <a:t>としての特性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/>
          <a:srcRect t="13629" r="36281" b="18220"/>
          <a:stretch/>
        </p:blipFill>
        <p:spPr>
          <a:xfrm>
            <a:off x="2015716" y="836712"/>
            <a:ext cx="5112568" cy="58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3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Co-occurrence extractor</a:t>
            </a:r>
            <a:r>
              <a:rPr kumimoji="1" lang="ja-JP" altLang="en-US" dirty="0" smtClean="0"/>
              <a:t>としての特性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99" y="774024"/>
            <a:ext cx="7385401" cy="14355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9" y="2209524"/>
            <a:ext cx="7395301" cy="14355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99" y="3810117"/>
            <a:ext cx="7385401" cy="14355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49" y="5249549"/>
            <a:ext cx="7395301" cy="14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識別実験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r="59759"/>
          <a:stretch/>
        </p:blipFill>
        <p:spPr>
          <a:xfrm>
            <a:off x="395536" y="5085184"/>
            <a:ext cx="2291893" cy="110700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41" y="5095304"/>
            <a:ext cx="1096888" cy="109688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085184"/>
            <a:ext cx="1096888" cy="1096888"/>
          </a:xfrm>
          <a:prstGeom prst="rect">
            <a:avLst/>
          </a:prstGeom>
        </p:spPr>
      </p:pic>
      <p:pic>
        <p:nvPicPr>
          <p:cNvPr id="1026" name="Picture 2" descr="https://www.cs.toronto.edu/~kriz/cifar-10-sample/automobil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45" y="5095304"/>
            <a:ext cx="1096884" cy="10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s.toronto.edu/~kriz/cifar-10-sample/airplan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98" y="5095304"/>
            <a:ext cx="1133066" cy="11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24967" y="4475705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MNIST</a:t>
            </a:r>
            <a:endParaRPr kumimoji="1" lang="ja-JP" altLang="en-US" sz="28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23928" y="4475705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Brodatz</a:t>
            </a:r>
            <a:endParaRPr kumimoji="1" lang="ja-JP" altLang="en-US" sz="28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66980" y="4475705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CIFAR10</a:t>
            </a:r>
            <a:endParaRPr kumimoji="1" lang="ja-JP" altLang="en-US" sz="28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66" y="795338"/>
            <a:ext cx="8890868" cy="340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15816" y="1821736"/>
            <a:ext cx="5184575" cy="1607264"/>
          </a:xfrm>
        </p:spPr>
        <p:txBody>
          <a:bodyPr/>
          <a:lstStyle/>
          <a:p>
            <a:r>
              <a:rPr lang="ja-JP" altLang="en-US" dirty="0" smtClean="0"/>
              <a:t>時系列識別に向けて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11560" y="6356350"/>
            <a:ext cx="1008112" cy="365125"/>
          </a:xfrm>
        </p:spPr>
        <p:txBody>
          <a:bodyPr/>
          <a:lstStyle/>
          <a:p>
            <a:fld id="{9BDADE76-9616-4BC2-B8BB-58EAD27C3AA6}" type="datetime1">
              <a:rPr lang="ja-JP" altLang="en-US" smtClean="0"/>
              <a:t>2018/6/1</a:t>
            </a:fld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97851" y="436510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 smtClean="0"/>
              <a:t>ヒューマンインタフェース</a:t>
            </a:r>
            <a:r>
              <a:rPr kumimoji="1" lang="ja-JP" altLang="en-US" sz="2800" dirty="0" smtClean="0"/>
              <a:t>研究室</a:t>
            </a:r>
            <a:endParaRPr kumimoji="1" lang="en-US" altLang="ja-JP" sz="28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8224" y="6021288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早志 英朗</a:t>
            </a:r>
            <a:endParaRPr kumimoji="1" lang="ja-JP" altLang="en-US" sz="36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5796" y="4869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800" dirty="0" smtClean="0"/>
              <a:t>助教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83962" y="57237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はやし　ひであき</a:t>
            </a:r>
            <a:endParaRPr kumimoji="1" lang="ja-JP" altLang="en-US" sz="20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0" y="2468457"/>
            <a:ext cx="2051720" cy="2616727"/>
          </a:xfrm>
          <a:prstGeom prst="rect">
            <a:avLst/>
          </a:prstGeom>
          <a:solidFill>
            <a:srgbClr val="F9A627"/>
          </a:solidFill>
          <a:ln>
            <a:solidFill>
              <a:srgbClr val="F9A62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1" y="4416762"/>
            <a:ext cx="1472529" cy="17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1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時系列波形の自己相関≒周波数を抽出してほしい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離散時系列の自己相関関数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共起性レイヤの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次元版を実装</a:t>
                </a:r>
                <a:r>
                  <a:rPr lang="ja-JP" altLang="en-US" dirty="0" smtClean="0"/>
                  <a:t>し以下の</a:t>
                </a:r>
                <a:r>
                  <a:rPr lang="en-US" altLang="ja-JP" dirty="0" smtClean="0"/>
                  <a:t>NN</a:t>
                </a:r>
                <a:r>
                  <a:rPr lang="ja-JP" altLang="en-US" dirty="0" smtClean="0"/>
                  <a:t>を構築</a:t>
                </a:r>
                <a:endParaRPr kumimoji="1" lang="en-US" altLang="ja-JP" dirty="0" smtClean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8" t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次元でやるとどうなるか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852596" y="3641911"/>
            <a:ext cx="5438808" cy="2714439"/>
            <a:chOff x="2339752" y="1316917"/>
            <a:chExt cx="4561861" cy="2276766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390961" y="1316917"/>
              <a:ext cx="249587" cy="767782"/>
              <a:chOff x="5008189" y="3105923"/>
              <a:chExt cx="249587" cy="767782"/>
            </a:xfrm>
          </p:grpSpPr>
          <p:sp>
            <p:nvSpPr>
              <p:cNvPr id="79" name="正方形/長方形 78"/>
              <p:cNvSpPr/>
              <p:nvPr/>
            </p:nvSpPr>
            <p:spPr>
              <a:xfrm>
                <a:off x="5008189" y="3359651"/>
                <a:ext cx="247378" cy="24737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5010398" y="3105923"/>
                <a:ext cx="247378" cy="247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5008189" y="3626327"/>
                <a:ext cx="247378" cy="24737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楕円 12"/>
            <p:cNvSpPr/>
            <p:nvPr/>
          </p:nvSpPr>
          <p:spPr>
            <a:xfrm>
              <a:off x="2339752" y="1700808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/>
            <p:cNvSpPr/>
            <p:nvPr/>
          </p:nvSpPr>
          <p:spPr>
            <a:xfrm>
              <a:off x="2339752" y="2060848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/>
            <p:cNvSpPr/>
            <p:nvPr/>
          </p:nvSpPr>
          <p:spPr>
            <a:xfrm>
              <a:off x="2339752" y="2439814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2339752" y="3377659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2987824" y="1803434"/>
              <a:ext cx="251519" cy="730851"/>
              <a:chOff x="3631755" y="1956341"/>
              <a:chExt cx="251519" cy="730851"/>
            </a:xfrm>
          </p:grpSpPr>
          <p:sp>
            <p:nvSpPr>
              <p:cNvPr id="76" name="正方形/長方形 75"/>
              <p:cNvSpPr/>
              <p:nvPr/>
            </p:nvSpPr>
            <p:spPr>
              <a:xfrm>
                <a:off x="3635896" y="1956341"/>
                <a:ext cx="247378" cy="24737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3631755" y="2197639"/>
                <a:ext cx="247378" cy="247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3635896" y="2439814"/>
                <a:ext cx="247378" cy="24737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図形グループ 43"/>
            <p:cNvGrpSpPr/>
            <p:nvPr/>
          </p:nvGrpSpPr>
          <p:grpSpPr>
            <a:xfrm>
              <a:off x="4023219" y="2024550"/>
              <a:ext cx="349983" cy="348081"/>
              <a:chOff x="4809974" y="3187745"/>
              <a:chExt cx="648184" cy="644661"/>
            </a:xfrm>
          </p:grpSpPr>
          <p:sp>
            <p:nvSpPr>
              <p:cNvPr id="74" name="乗算記号 19"/>
              <p:cNvSpPr/>
              <p:nvPr/>
            </p:nvSpPr>
            <p:spPr>
              <a:xfrm>
                <a:off x="4809974" y="3187745"/>
                <a:ext cx="648184" cy="644661"/>
              </a:xfrm>
              <a:prstGeom prst="mathMultiply">
                <a:avLst>
                  <a:gd name="adj1" fmla="val 92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ドーナツ 74"/>
              <p:cNvSpPr/>
              <p:nvPr/>
            </p:nvSpPr>
            <p:spPr>
              <a:xfrm>
                <a:off x="4837554" y="3209661"/>
                <a:ext cx="581690" cy="581690"/>
              </a:xfrm>
              <a:prstGeom prst="donut">
                <a:avLst>
                  <a:gd name="adj" fmla="val 711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フリーフォーム 18"/>
            <p:cNvSpPr/>
            <p:nvPr/>
          </p:nvSpPr>
          <p:spPr>
            <a:xfrm rot="546153">
              <a:off x="3121191" y="1842601"/>
              <a:ext cx="1007245" cy="202531"/>
            </a:xfrm>
            <a:custGeom>
              <a:avLst/>
              <a:gdLst>
                <a:gd name="connsiteX0" fmla="*/ 0 w 914400"/>
                <a:gd name="connsiteY0" fmla="*/ 300981 h 300981"/>
                <a:gd name="connsiteX1" fmla="*/ 497712 w 914400"/>
                <a:gd name="connsiteY1" fmla="*/ 39 h 300981"/>
                <a:gd name="connsiteX2" fmla="*/ 914400 w 914400"/>
                <a:gd name="connsiteY2" fmla="*/ 277831 h 30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00981">
                  <a:moveTo>
                    <a:pt x="0" y="300981"/>
                  </a:moveTo>
                  <a:cubicBezTo>
                    <a:pt x="172656" y="152439"/>
                    <a:pt x="345312" y="3897"/>
                    <a:pt x="497712" y="39"/>
                  </a:cubicBezTo>
                  <a:cubicBezTo>
                    <a:pt x="650112" y="-3819"/>
                    <a:pt x="914400" y="277831"/>
                    <a:pt x="914400" y="27783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/>
            <p:cNvSpPr/>
            <p:nvPr/>
          </p:nvSpPr>
          <p:spPr>
            <a:xfrm rot="21269189" flipV="1">
              <a:off x="3134172" y="2336303"/>
              <a:ext cx="1003448" cy="96862"/>
            </a:xfrm>
            <a:custGeom>
              <a:avLst/>
              <a:gdLst>
                <a:gd name="connsiteX0" fmla="*/ 0 w 914400"/>
                <a:gd name="connsiteY0" fmla="*/ 300981 h 300981"/>
                <a:gd name="connsiteX1" fmla="*/ 497712 w 914400"/>
                <a:gd name="connsiteY1" fmla="*/ 39 h 300981"/>
                <a:gd name="connsiteX2" fmla="*/ 914400 w 914400"/>
                <a:gd name="connsiteY2" fmla="*/ 277831 h 30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00981">
                  <a:moveTo>
                    <a:pt x="0" y="300981"/>
                  </a:moveTo>
                  <a:cubicBezTo>
                    <a:pt x="172656" y="152439"/>
                    <a:pt x="345312" y="3897"/>
                    <a:pt x="497712" y="39"/>
                  </a:cubicBezTo>
                  <a:cubicBezTo>
                    <a:pt x="650112" y="-3819"/>
                    <a:pt x="914400" y="277831"/>
                    <a:pt x="914400" y="27783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/>
            <p:cNvCxnSpPr/>
            <p:nvPr/>
          </p:nvCxnSpPr>
          <p:spPr>
            <a:xfrm>
              <a:off x="3119283" y="2655838"/>
              <a:ext cx="0" cy="63273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2371621" y="2844804"/>
                  <a:ext cx="1522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000" b="0" dirty="0" smtClean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621" y="2844804"/>
                  <a:ext cx="15228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/>
            <p:cNvCxnSpPr>
              <a:stCxn id="13" idx="6"/>
              <a:endCxn id="76" idx="1"/>
            </p:cNvCxnSpPr>
            <p:nvPr/>
          </p:nvCxnSpPr>
          <p:spPr>
            <a:xfrm>
              <a:off x="2555776" y="1808820"/>
              <a:ext cx="436189" cy="118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4" idx="6"/>
              <a:endCxn id="77" idx="1"/>
            </p:cNvCxnSpPr>
            <p:nvPr/>
          </p:nvCxnSpPr>
          <p:spPr>
            <a:xfrm flipV="1">
              <a:off x="2555776" y="2168421"/>
              <a:ext cx="432048" cy="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15" idx="6"/>
              <a:endCxn id="78" idx="1"/>
            </p:cNvCxnSpPr>
            <p:nvPr/>
          </p:nvCxnSpPr>
          <p:spPr>
            <a:xfrm flipV="1">
              <a:off x="2555776" y="2410596"/>
              <a:ext cx="436189" cy="1372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 rot="2700000">
                  <a:off x="3190818" y="1504890"/>
                  <a:ext cx="1522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000" b="0" dirty="0" smtClean="0"/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3190818" y="1504890"/>
                  <a:ext cx="15228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図形グループ 43"/>
            <p:cNvGrpSpPr/>
            <p:nvPr/>
          </p:nvGrpSpPr>
          <p:grpSpPr>
            <a:xfrm>
              <a:off x="4433188" y="1549705"/>
              <a:ext cx="349983" cy="348081"/>
              <a:chOff x="4809974" y="3187745"/>
              <a:chExt cx="648184" cy="644661"/>
            </a:xfrm>
          </p:grpSpPr>
          <p:sp>
            <p:nvSpPr>
              <p:cNvPr id="72" name="乗算記号 19"/>
              <p:cNvSpPr/>
              <p:nvPr/>
            </p:nvSpPr>
            <p:spPr>
              <a:xfrm>
                <a:off x="4809974" y="3187745"/>
                <a:ext cx="648184" cy="644661"/>
              </a:xfrm>
              <a:prstGeom prst="mathMultiply">
                <a:avLst>
                  <a:gd name="adj1" fmla="val 92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ドーナツ 72"/>
              <p:cNvSpPr/>
              <p:nvPr/>
            </p:nvSpPr>
            <p:spPr>
              <a:xfrm>
                <a:off x="4837554" y="3209661"/>
                <a:ext cx="581690" cy="581690"/>
              </a:xfrm>
              <a:prstGeom prst="donut">
                <a:avLst>
                  <a:gd name="adj" fmla="val 711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フリーフォーム 27"/>
            <p:cNvSpPr/>
            <p:nvPr/>
          </p:nvSpPr>
          <p:spPr>
            <a:xfrm>
              <a:off x="3556172" y="1592962"/>
              <a:ext cx="905134" cy="95146"/>
            </a:xfrm>
            <a:custGeom>
              <a:avLst/>
              <a:gdLst>
                <a:gd name="connsiteX0" fmla="*/ 0 w 914400"/>
                <a:gd name="connsiteY0" fmla="*/ 300981 h 300981"/>
                <a:gd name="connsiteX1" fmla="*/ 497712 w 914400"/>
                <a:gd name="connsiteY1" fmla="*/ 39 h 300981"/>
                <a:gd name="connsiteX2" fmla="*/ 914400 w 914400"/>
                <a:gd name="connsiteY2" fmla="*/ 277831 h 30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00981">
                  <a:moveTo>
                    <a:pt x="0" y="300981"/>
                  </a:moveTo>
                  <a:cubicBezTo>
                    <a:pt x="172656" y="152439"/>
                    <a:pt x="345312" y="3897"/>
                    <a:pt x="497712" y="39"/>
                  </a:cubicBezTo>
                  <a:cubicBezTo>
                    <a:pt x="650112" y="-3819"/>
                    <a:pt x="914400" y="277831"/>
                    <a:pt x="914400" y="27783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/>
            <p:cNvSpPr/>
            <p:nvPr/>
          </p:nvSpPr>
          <p:spPr>
            <a:xfrm rot="21269189" flipV="1">
              <a:off x="3544141" y="1861458"/>
              <a:ext cx="1003448" cy="96862"/>
            </a:xfrm>
            <a:custGeom>
              <a:avLst/>
              <a:gdLst>
                <a:gd name="connsiteX0" fmla="*/ 0 w 914400"/>
                <a:gd name="connsiteY0" fmla="*/ 300981 h 300981"/>
                <a:gd name="connsiteX1" fmla="*/ 497712 w 914400"/>
                <a:gd name="connsiteY1" fmla="*/ 39 h 300981"/>
                <a:gd name="connsiteX2" fmla="*/ 914400 w 914400"/>
                <a:gd name="connsiteY2" fmla="*/ 277831 h 30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00981">
                  <a:moveTo>
                    <a:pt x="0" y="300981"/>
                  </a:moveTo>
                  <a:cubicBezTo>
                    <a:pt x="172656" y="152439"/>
                    <a:pt x="345312" y="3897"/>
                    <a:pt x="497712" y="39"/>
                  </a:cubicBezTo>
                  <a:cubicBezTo>
                    <a:pt x="650112" y="-3819"/>
                    <a:pt x="914400" y="277831"/>
                    <a:pt x="914400" y="27783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>
              <a:off x="4322303" y="2220504"/>
              <a:ext cx="203192" cy="124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4119008" y="2547826"/>
                  <a:ext cx="1522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000" b="0" dirty="0" smtClean="0"/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08" y="2547826"/>
                  <a:ext cx="15228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4531035" y="2066615"/>
                  <a:ext cx="1522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000" b="0" dirty="0" smtClean="0"/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035" y="2066615"/>
                  <a:ext cx="1522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図形グループ 43"/>
            <p:cNvGrpSpPr/>
            <p:nvPr/>
          </p:nvGrpSpPr>
          <p:grpSpPr>
            <a:xfrm>
              <a:off x="4023219" y="2998030"/>
              <a:ext cx="349983" cy="348081"/>
              <a:chOff x="4809974" y="3187745"/>
              <a:chExt cx="648184" cy="644661"/>
            </a:xfrm>
          </p:grpSpPr>
          <p:sp>
            <p:nvSpPr>
              <p:cNvPr id="70" name="乗算記号 19"/>
              <p:cNvSpPr/>
              <p:nvPr/>
            </p:nvSpPr>
            <p:spPr>
              <a:xfrm>
                <a:off x="4809974" y="3187745"/>
                <a:ext cx="648184" cy="644661"/>
              </a:xfrm>
              <a:prstGeom prst="mathMultiply">
                <a:avLst>
                  <a:gd name="adj1" fmla="val 92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ドーナツ 70"/>
              <p:cNvSpPr/>
              <p:nvPr/>
            </p:nvSpPr>
            <p:spPr>
              <a:xfrm>
                <a:off x="4837554" y="3209661"/>
                <a:ext cx="581690" cy="581690"/>
              </a:xfrm>
              <a:prstGeom prst="donut">
                <a:avLst>
                  <a:gd name="adj" fmla="val 711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図形グループ 43"/>
            <p:cNvGrpSpPr/>
            <p:nvPr/>
          </p:nvGrpSpPr>
          <p:grpSpPr>
            <a:xfrm>
              <a:off x="4436259" y="2507522"/>
              <a:ext cx="349983" cy="348081"/>
              <a:chOff x="4809974" y="3187745"/>
              <a:chExt cx="648184" cy="644661"/>
            </a:xfrm>
          </p:grpSpPr>
          <p:sp>
            <p:nvSpPr>
              <p:cNvPr id="68" name="乗算記号 19"/>
              <p:cNvSpPr/>
              <p:nvPr/>
            </p:nvSpPr>
            <p:spPr>
              <a:xfrm>
                <a:off x="4809974" y="3187745"/>
                <a:ext cx="648184" cy="644661"/>
              </a:xfrm>
              <a:prstGeom prst="mathMultiply">
                <a:avLst>
                  <a:gd name="adj1" fmla="val 92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ドーナツ 68"/>
              <p:cNvSpPr/>
              <p:nvPr/>
            </p:nvSpPr>
            <p:spPr>
              <a:xfrm>
                <a:off x="4837554" y="3209661"/>
                <a:ext cx="581690" cy="581690"/>
              </a:xfrm>
              <a:prstGeom prst="donut">
                <a:avLst>
                  <a:gd name="adj" fmla="val 711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直線矢印コネクタ 34"/>
            <p:cNvCxnSpPr/>
            <p:nvPr/>
          </p:nvCxnSpPr>
          <p:spPr>
            <a:xfrm>
              <a:off x="4347618" y="3205635"/>
              <a:ext cx="203192" cy="124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>
              <a:off x="4762160" y="1725395"/>
              <a:ext cx="203192" cy="124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>
              <a:off x="4755311" y="2697462"/>
              <a:ext cx="203192" cy="124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グループ化 37"/>
            <p:cNvGrpSpPr/>
            <p:nvPr/>
          </p:nvGrpSpPr>
          <p:grpSpPr>
            <a:xfrm>
              <a:off x="4523434" y="2274237"/>
              <a:ext cx="155759" cy="1090313"/>
              <a:chOff x="4523434" y="2274237"/>
              <a:chExt cx="155759" cy="1090313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4523434" y="2274237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4523434" y="2429996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4523434" y="2585755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4523434" y="2741514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4523434" y="2897273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4523434" y="3053032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4523434" y="3208791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4965352" y="1776252"/>
              <a:ext cx="155759" cy="1090313"/>
              <a:chOff x="4523434" y="2274237"/>
              <a:chExt cx="155759" cy="1090313"/>
            </a:xfrm>
          </p:grpSpPr>
          <p:sp>
            <p:nvSpPr>
              <p:cNvPr id="54" name="正方形/長方形 53"/>
              <p:cNvSpPr/>
              <p:nvPr/>
            </p:nvSpPr>
            <p:spPr>
              <a:xfrm>
                <a:off x="4523434" y="2274237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4523434" y="2429996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4523434" y="2585755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4523434" y="2741514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4523434" y="2897273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4523434" y="3053032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4523434" y="3208791"/>
                <a:ext cx="155759" cy="155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0" name="直線コネクタ 39"/>
            <p:cNvCxnSpPr/>
            <p:nvPr/>
          </p:nvCxnSpPr>
          <p:spPr>
            <a:xfrm>
              <a:off x="4671147" y="2264478"/>
              <a:ext cx="680768" cy="11098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endCxn id="42" idx="3"/>
            </p:cNvCxnSpPr>
            <p:nvPr/>
          </p:nvCxnSpPr>
          <p:spPr>
            <a:xfrm>
              <a:off x="4679193" y="3343231"/>
              <a:ext cx="704358" cy="1669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楕円 41"/>
            <p:cNvSpPr/>
            <p:nvPr/>
          </p:nvSpPr>
          <p:spPr>
            <a:xfrm>
              <a:off x="5351915" y="3325840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/>
            <p:cNvSpPr/>
            <p:nvPr/>
          </p:nvSpPr>
          <p:spPr>
            <a:xfrm>
              <a:off x="5629269" y="2304443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/>
            <p:cNvCxnSpPr>
              <a:stCxn id="54" idx="3"/>
              <a:endCxn id="43" idx="1"/>
            </p:cNvCxnSpPr>
            <p:nvPr/>
          </p:nvCxnSpPr>
          <p:spPr>
            <a:xfrm>
              <a:off x="5121111" y="1854132"/>
              <a:ext cx="539794" cy="4819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60" idx="3"/>
              <a:endCxn id="43" idx="3"/>
            </p:cNvCxnSpPr>
            <p:nvPr/>
          </p:nvCxnSpPr>
          <p:spPr>
            <a:xfrm flipV="1">
              <a:off x="5121111" y="2488831"/>
              <a:ext cx="539794" cy="299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楕円 45"/>
            <p:cNvSpPr/>
            <p:nvPr/>
          </p:nvSpPr>
          <p:spPr>
            <a:xfrm>
              <a:off x="6212875" y="2648624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/>
            <p:cNvSpPr/>
            <p:nvPr/>
          </p:nvSpPr>
          <p:spPr>
            <a:xfrm>
              <a:off x="6212875" y="3008664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矢印コネクタ 47"/>
            <p:cNvCxnSpPr>
              <a:stCxn id="43" idx="6"/>
              <a:endCxn id="46" idx="2"/>
            </p:cNvCxnSpPr>
            <p:nvPr/>
          </p:nvCxnSpPr>
          <p:spPr>
            <a:xfrm>
              <a:off x="5845293" y="2412455"/>
              <a:ext cx="367582" cy="3441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43" idx="6"/>
              <a:endCxn id="47" idx="2"/>
            </p:cNvCxnSpPr>
            <p:nvPr/>
          </p:nvCxnSpPr>
          <p:spPr>
            <a:xfrm>
              <a:off x="5845293" y="2412455"/>
              <a:ext cx="367582" cy="704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2" idx="6"/>
              <a:endCxn id="47" idx="2"/>
            </p:cNvCxnSpPr>
            <p:nvPr/>
          </p:nvCxnSpPr>
          <p:spPr>
            <a:xfrm flipV="1">
              <a:off x="5567939" y="3116676"/>
              <a:ext cx="644936" cy="317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2" idx="6"/>
              <a:endCxn id="46" idx="2"/>
            </p:cNvCxnSpPr>
            <p:nvPr/>
          </p:nvCxnSpPr>
          <p:spPr>
            <a:xfrm flipV="1">
              <a:off x="5567939" y="2756636"/>
              <a:ext cx="644936" cy="677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46" idx="6"/>
            </p:cNvCxnSpPr>
            <p:nvPr/>
          </p:nvCxnSpPr>
          <p:spPr>
            <a:xfrm>
              <a:off x="6428899" y="2756636"/>
              <a:ext cx="4727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>
              <a:off x="6428899" y="3120297"/>
              <a:ext cx="4727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ボックス 81"/>
          <p:cNvSpPr txBox="1"/>
          <p:nvPr/>
        </p:nvSpPr>
        <p:spPr>
          <a:xfrm>
            <a:off x="2622276" y="6327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共起</a:t>
            </a:r>
            <a:r>
              <a:rPr lang="ja-JP" altLang="en-US" sz="2000" dirty="0"/>
              <a:t>性</a:t>
            </a:r>
            <a:endParaRPr kumimoji="1" lang="ja-JP" altLang="en-US" sz="20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505873" y="63278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平均</a:t>
            </a:r>
            <a:endParaRPr kumimoji="1" lang="ja-JP" altLang="en-US" sz="2000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580112" y="6327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全結合</a:t>
            </a:r>
            <a:endParaRPr kumimoji="1" lang="ja-JP" altLang="en-US" sz="2000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599042" y="6327805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Softmax</a:t>
            </a:r>
            <a:endParaRPr kumimoji="1" lang="ja-JP" altLang="en-US" sz="2000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 rot="18900000">
            <a:off x="2094426" y="35761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フィルタ数</a:t>
            </a:r>
            <a:endParaRPr kumimoji="1" lang="ja-JP" altLang="en-US" sz="2000" dirty="0" smtClean="0"/>
          </a:p>
        </p:txBody>
      </p:sp>
      <p:sp>
        <p:nvSpPr>
          <p:cNvPr id="88" name="Freeform 17"/>
          <p:cNvSpPr>
            <a:spLocks/>
          </p:cNvSpPr>
          <p:nvPr/>
        </p:nvSpPr>
        <p:spPr bwMode="auto">
          <a:xfrm rot="16200000">
            <a:off x="149956" y="4895369"/>
            <a:ext cx="2438448" cy="589755"/>
          </a:xfrm>
          <a:custGeom>
            <a:avLst/>
            <a:gdLst>
              <a:gd name="T0" fmla="*/ 23 w 1615"/>
              <a:gd name="T1" fmla="*/ 888 h 979"/>
              <a:gd name="T2" fmla="*/ 57 w 1615"/>
              <a:gd name="T3" fmla="*/ 881 h 979"/>
              <a:gd name="T4" fmla="*/ 87 w 1615"/>
              <a:gd name="T5" fmla="*/ 333 h 979"/>
              <a:gd name="T6" fmla="*/ 121 w 1615"/>
              <a:gd name="T7" fmla="*/ 0 h 979"/>
              <a:gd name="T8" fmla="*/ 151 w 1615"/>
              <a:gd name="T9" fmla="*/ 344 h 979"/>
              <a:gd name="T10" fmla="*/ 185 w 1615"/>
              <a:gd name="T11" fmla="*/ 888 h 979"/>
              <a:gd name="T12" fmla="*/ 219 w 1615"/>
              <a:gd name="T13" fmla="*/ 881 h 979"/>
              <a:gd name="T14" fmla="*/ 249 w 1615"/>
              <a:gd name="T15" fmla="*/ 333 h 979"/>
              <a:gd name="T16" fmla="*/ 283 w 1615"/>
              <a:gd name="T17" fmla="*/ 0 h 979"/>
              <a:gd name="T18" fmla="*/ 313 w 1615"/>
              <a:gd name="T19" fmla="*/ 344 h 979"/>
              <a:gd name="T20" fmla="*/ 347 w 1615"/>
              <a:gd name="T21" fmla="*/ 888 h 979"/>
              <a:gd name="T22" fmla="*/ 381 w 1615"/>
              <a:gd name="T23" fmla="*/ 881 h 979"/>
              <a:gd name="T24" fmla="*/ 411 w 1615"/>
              <a:gd name="T25" fmla="*/ 333 h 979"/>
              <a:gd name="T26" fmla="*/ 445 w 1615"/>
              <a:gd name="T27" fmla="*/ 0 h 979"/>
              <a:gd name="T28" fmla="*/ 479 w 1615"/>
              <a:gd name="T29" fmla="*/ 344 h 979"/>
              <a:gd name="T30" fmla="*/ 509 w 1615"/>
              <a:gd name="T31" fmla="*/ 888 h 979"/>
              <a:gd name="T32" fmla="*/ 543 w 1615"/>
              <a:gd name="T33" fmla="*/ 881 h 979"/>
              <a:gd name="T34" fmla="*/ 574 w 1615"/>
              <a:gd name="T35" fmla="*/ 333 h 979"/>
              <a:gd name="T36" fmla="*/ 608 w 1615"/>
              <a:gd name="T37" fmla="*/ 0 h 979"/>
              <a:gd name="T38" fmla="*/ 642 w 1615"/>
              <a:gd name="T39" fmla="*/ 344 h 979"/>
              <a:gd name="T40" fmla="*/ 672 w 1615"/>
              <a:gd name="T41" fmla="*/ 888 h 979"/>
              <a:gd name="T42" fmla="*/ 706 w 1615"/>
              <a:gd name="T43" fmla="*/ 881 h 979"/>
              <a:gd name="T44" fmla="*/ 736 w 1615"/>
              <a:gd name="T45" fmla="*/ 333 h 979"/>
              <a:gd name="T46" fmla="*/ 770 w 1615"/>
              <a:gd name="T47" fmla="*/ 0 h 979"/>
              <a:gd name="T48" fmla="*/ 804 w 1615"/>
              <a:gd name="T49" fmla="*/ 344 h 979"/>
              <a:gd name="T50" fmla="*/ 834 w 1615"/>
              <a:gd name="T51" fmla="*/ 888 h 979"/>
              <a:gd name="T52" fmla="*/ 868 w 1615"/>
              <a:gd name="T53" fmla="*/ 881 h 979"/>
              <a:gd name="T54" fmla="*/ 898 w 1615"/>
              <a:gd name="T55" fmla="*/ 333 h 979"/>
              <a:gd name="T56" fmla="*/ 932 w 1615"/>
              <a:gd name="T57" fmla="*/ 0 h 979"/>
              <a:gd name="T58" fmla="*/ 966 w 1615"/>
              <a:gd name="T59" fmla="*/ 344 h 979"/>
              <a:gd name="T60" fmla="*/ 996 w 1615"/>
              <a:gd name="T61" fmla="*/ 888 h 979"/>
              <a:gd name="T62" fmla="*/ 1030 w 1615"/>
              <a:gd name="T63" fmla="*/ 881 h 979"/>
              <a:gd name="T64" fmla="*/ 1061 w 1615"/>
              <a:gd name="T65" fmla="*/ 333 h 979"/>
              <a:gd name="T66" fmla="*/ 1094 w 1615"/>
              <a:gd name="T67" fmla="*/ 0 h 979"/>
              <a:gd name="T68" fmla="*/ 1128 w 1615"/>
              <a:gd name="T69" fmla="*/ 344 h 979"/>
              <a:gd name="T70" fmla="*/ 1159 w 1615"/>
              <a:gd name="T71" fmla="*/ 888 h 979"/>
              <a:gd name="T72" fmla="*/ 1193 w 1615"/>
              <a:gd name="T73" fmla="*/ 881 h 979"/>
              <a:gd name="T74" fmla="*/ 1223 w 1615"/>
              <a:gd name="T75" fmla="*/ 333 h 979"/>
              <a:gd name="T76" fmla="*/ 1257 w 1615"/>
              <a:gd name="T77" fmla="*/ 0 h 979"/>
              <a:gd name="T78" fmla="*/ 1291 w 1615"/>
              <a:gd name="T79" fmla="*/ 344 h 979"/>
              <a:gd name="T80" fmla="*/ 1321 w 1615"/>
              <a:gd name="T81" fmla="*/ 888 h 979"/>
              <a:gd name="T82" fmla="*/ 1355 w 1615"/>
              <a:gd name="T83" fmla="*/ 881 h 979"/>
              <a:gd name="T84" fmla="*/ 1389 w 1615"/>
              <a:gd name="T85" fmla="*/ 333 h 979"/>
              <a:gd name="T86" fmla="*/ 1419 w 1615"/>
              <a:gd name="T87" fmla="*/ 0 h 979"/>
              <a:gd name="T88" fmla="*/ 1453 w 1615"/>
              <a:gd name="T89" fmla="*/ 344 h 979"/>
              <a:gd name="T90" fmla="*/ 1483 w 1615"/>
              <a:gd name="T91" fmla="*/ 888 h 979"/>
              <a:gd name="T92" fmla="*/ 1517 w 1615"/>
              <a:gd name="T93" fmla="*/ 881 h 979"/>
              <a:gd name="T94" fmla="*/ 1551 w 1615"/>
              <a:gd name="T95" fmla="*/ 333 h 979"/>
              <a:gd name="T96" fmla="*/ 1581 w 1615"/>
              <a:gd name="T97" fmla="*/ 0 h 979"/>
              <a:gd name="T98" fmla="*/ 1615 w 1615"/>
              <a:gd name="T99" fmla="*/ 344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15" h="979">
                <a:moveTo>
                  <a:pt x="0" y="495"/>
                </a:moveTo>
                <a:lnTo>
                  <a:pt x="7" y="646"/>
                </a:lnTo>
                <a:lnTo>
                  <a:pt x="15" y="779"/>
                </a:lnTo>
                <a:lnTo>
                  <a:pt x="23" y="888"/>
                </a:lnTo>
                <a:lnTo>
                  <a:pt x="30" y="956"/>
                </a:lnTo>
                <a:lnTo>
                  <a:pt x="38" y="979"/>
                </a:lnTo>
                <a:lnTo>
                  <a:pt x="45" y="953"/>
                </a:lnTo>
                <a:lnTo>
                  <a:pt x="57" y="881"/>
                </a:lnTo>
                <a:lnTo>
                  <a:pt x="64" y="775"/>
                </a:lnTo>
                <a:lnTo>
                  <a:pt x="72" y="635"/>
                </a:lnTo>
                <a:lnTo>
                  <a:pt x="79" y="484"/>
                </a:lnTo>
                <a:lnTo>
                  <a:pt x="87" y="333"/>
                </a:lnTo>
                <a:lnTo>
                  <a:pt x="94" y="200"/>
                </a:lnTo>
                <a:lnTo>
                  <a:pt x="106" y="91"/>
                </a:lnTo>
                <a:lnTo>
                  <a:pt x="113" y="23"/>
                </a:lnTo>
                <a:lnTo>
                  <a:pt x="121" y="0"/>
                </a:lnTo>
                <a:lnTo>
                  <a:pt x="128" y="26"/>
                </a:lnTo>
                <a:lnTo>
                  <a:pt x="136" y="98"/>
                </a:lnTo>
                <a:lnTo>
                  <a:pt x="143" y="204"/>
                </a:lnTo>
                <a:lnTo>
                  <a:pt x="151" y="344"/>
                </a:lnTo>
                <a:lnTo>
                  <a:pt x="162" y="495"/>
                </a:lnTo>
                <a:lnTo>
                  <a:pt x="170" y="646"/>
                </a:lnTo>
                <a:lnTo>
                  <a:pt x="177" y="779"/>
                </a:lnTo>
                <a:lnTo>
                  <a:pt x="185" y="888"/>
                </a:lnTo>
                <a:lnTo>
                  <a:pt x="192" y="956"/>
                </a:lnTo>
                <a:lnTo>
                  <a:pt x="200" y="979"/>
                </a:lnTo>
                <a:lnTo>
                  <a:pt x="211" y="953"/>
                </a:lnTo>
                <a:lnTo>
                  <a:pt x="219" y="881"/>
                </a:lnTo>
                <a:lnTo>
                  <a:pt x="226" y="775"/>
                </a:lnTo>
                <a:lnTo>
                  <a:pt x="234" y="635"/>
                </a:lnTo>
                <a:lnTo>
                  <a:pt x="241" y="484"/>
                </a:lnTo>
                <a:lnTo>
                  <a:pt x="249" y="333"/>
                </a:lnTo>
                <a:lnTo>
                  <a:pt x="257" y="200"/>
                </a:lnTo>
                <a:lnTo>
                  <a:pt x="268" y="91"/>
                </a:lnTo>
                <a:lnTo>
                  <a:pt x="275" y="23"/>
                </a:lnTo>
                <a:lnTo>
                  <a:pt x="283" y="0"/>
                </a:lnTo>
                <a:lnTo>
                  <a:pt x="291" y="26"/>
                </a:lnTo>
                <a:lnTo>
                  <a:pt x="298" y="98"/>
                </a:lnTo>
                <a:lnTo>
                  <a:pt x="306" y="204"/>
                </a:lnTo>
                <a:lnTo>
                  <a:pt x="313" y="344"/>
                </a:lnTo>
                <a:lnTo>
                  <a:pt x="324" y="495"/>
                </a:lnTo>
                <a:lnTo>
                  <a:pt x="332" y="646"/>
                </a:lnTo>
                <a:lnTo>
                  <a:pt x="340" y="779"/>
                </a:lnTo>
                <a:lnTo>
                  <a:pt x="347" y="888"/>
                </a:lnTo>
                <a:lnTo>
                  <a:pt x="355" y="956"/>
                </a:lnTo>
                <a:lnTo>
                  <a:pt x="362" y="979"/>
                </a:lnTo>
                <a:lnTo>
                  <a:pt x="374" y="953"/>
                </a:lnTo>
                <a:lnTo>
                  <a:pt x="381" y="881"/>
                </a:lnTo>
                <a:lnTo>
                  <a:pt x="389" y="775"/>
                </a:lnTo>
                <a:lnTo>
                  <a:pt x="396" y="635"/>
                </a:lnTo>
                <a:lnTo>
                  <a:pt x="404" y="484"/>
                </a:lnTo>
                <a:lnTo>
                  <a:pt x="411" y="333"/>
                </a:lnTo>
                <a:lnTo>
                  <a:pt x="419" y="200"/>
                </a:lnTo>
                <a:lnTo>
                  <a:pt x="430" y="91"/>
                </a:lnTo>
                <a:lnTo>
                  <a:pt x="438" y="23"/>
                </a:lnTo>
                <a:lnTo>
                  <a:pt x="445" y="0"/>
                </a:lnTo>
                <a:lnTo>
                  <a:pt x="453" y="26"/>
                </a:lnTo>
                <a:lnTo>
                  <a:pt x="460" y="98"/>
                </a:lnTo>
                <a:lnTo>
                  <a:pt x="468" y="204"/>
                </a:lnTo>
                <a:lnTo>
                  <a:pt x="479" y="344"/>
                </a:lnTo>
                <a:lnTo>
                  <a:pt x="487" y="495"/>
                </a:lnTo>
                <a:lnTo>
                  <a:pt x="494" y="646"/>
                </a:lnTo>
                <a:lnTo>
                  <a:pt x="502" y="779"/>
                </a:lnTo>
                <a:lnTo>
                  <a:pt x="509" y="888"/>
                </a:lnTo>
                <a:lnTo>
                  <a:pt x="517" y="956"/>
                </a:lnTo>
                <a:lnTo>
                  <a:pt x="525" y="979"/>
                </a:lnTo>
                <a:lnTo>
                  <a:pt x="536" y="953"/>
                </a:lnTo>
                <a:lnTo>
                  <a:pt x="543" y="881"/>
                </a:lnTo>
                <a:lnTo>
                  <a:pt x="551" y="775"/>
                </a:lnTo>
                <a:lnTo>
                  <a:pt x="559" y="635"/>
                </a:lnTo>
                <a:lnTo>
                  <a:pt x="566" y="484"/>
                </a:lnTo>
                <a:lnTo>
                  <a:pt x="574" y="333"/>
                </a:lnTo>
                <a:lnTo>
                  <a:pt x="581" y="200"/>
                </a:lnTo>
                <a:lnTo>
                  <a:pt x="592" y="91"/>
                </a:lnTo>
                <a:lnTo>
                  <a:pt x="600" y="23"/>
                </a:lnTo>
                <a:lnTo>
                  <a:pt x="608" y="0"/>
                </a:lnTo>
                <a:lnTo>
                  <a:pt x="615" y="26"/>
                </a:lnTo>
                <a:lnTo>
                  <a:pt x="623" y="98"/>
                </a:lnTo>
                <a:lnTo>
                  <a:pt x="630" y="204"/>
                </a:lnTo>
                <a:lnTo>
                  <a:pt x="642" y="344"/>
                </a:lnTo>
                <a:lnTo>
                  <a:pt x="649" y="495"/>
                </a:lnTo>
                <a:lnTo>
                  <a:pt x="657" y="646"/>
                </a:lnTo>
                <a:lnTo>
                  <a:pt x="664" y="779"/>
                </a:lnTo>
                <a:lnTo>
                  <a:pt x="672" y="888"/>
                </a:lnTo>
                <a:lnTo>
                  <a:pt x="679" y="956"/>
                </a:lnTo>
                <a:lnTo>
                  <a:pt x="687" y="979"/>
                </a:lnTo>
                <a:lnTo>
                  <a:pt x="698" y="953"/>
                </a:lnTo>
                <a:lnTo>
                  <a:pt x="706" y="881"/>
                </a:lnTo>
                <a:lnTo>
                  <a:pt x="713" y="775"/>
                </a:lnTo>
                <a:lnTo>
                  <a:pt x="721" y="635"/>
                </a:lnTo>
                <a:lnTo>
                  <a:pt x="728" y="484"/>
                </a:lnTo>
                <a:lnTo>
                  <a:pt x="736" y="333"/>
                </a:lnTo>
                <a:lnTo>
                  <a:pt x="747" y="200"/>
                </a:lnTo>
                <a:lnTo>
                  <a:pt x="755" y="91"/>
                </a:lnTo>
                <a:lnTo>
                  <a:pt x="762" y="23"/>
                </a:lnTo>
                <a:lnTo>
                  <a:pt x="770" y="0"/>
                </a:lnTo>
                <a:lnTo>
                  <a:pt x="777" y="26"/>
                </a:lnTo>
                <a:lnTo>
                  <a:pt x="785" y="98"/>
                </a:lnTo>
                <a:lnTo>
                  <a:pt x="793" y="204"/>
                </a:lnTo>
                <a:lnTo>
                  <a:pt x="804" y="344"/>
                </a:lnTo>
                <a:lnTo>
                  <a:pt x="811" y="495"/>
                </a:lnTo>
                <a:lnTo>
                  <a:pt x="819" y="646"/>
                </a:lnTo>
                <a:lnTo>
                  <a:pt x="827" y="779"/>
                </a:lnTo>
                <a:lnTo>
                  <a:pt x="834" y="888"/>
                </a:lnTo>
                <a:lnTo>
                  <a:pt x="842" y="956"/>
                </a:lnTo>
                <a:lnTo>
                  <a:pt x="849" y="979"/>
                </a:lnTo>
                <a:lnTo>
                  <a:pt x="860" y="953"/>
                </a:lnTo>
                <a:lnTo>
                  <a:pt x="868" y="881"/>
                </a:lnTo>
                <a:lnTo>
                  <a:pt x="876" y="775"/>
                </a:lnTo>
                <a:lnTo>
                  <a:pt x="883" y="635"/>
                </a:lnTo>
                <a:lnTo>
                  <a:pt x="891" y="484"/>
                </a:lnTo>
                <a:lnTo>
                  <a:pt x="898" y="333"/>
                </a:lnTo>
                <a:lnTo>
                  <a:pt x="910" y="200"/>
                </a:lnTo>
                <a:lnTo>
                  <a:pt x="917" y="91"/>
                </a:lnTo>
                <a:lnTo>
                  <a:pt x="925" y="23"/>
                </a:lnTo>
                <a:lnTo>
                  <a:pt x="932" y="0"/>
                </a:lnTo>
                <a:lnTo>
                  <a:pt x="940" y="26"/>
                </a:lnTo>
                <a:lnTo>
                  <a:pt x="947" y="98"/>
                </a:lnTo>
                <a:lnTo>
                  <a:pt x="955" y="204"/>
                </a:lnTo>
                <a:lnTo>
                  <a:pt x="966" y="344"/>
                </a:lnTo>
                <a:lnTo>
                  <a:pt x="974" y="495"/>
                </a:lnTo>
                <a:lnTo>
                  <a:pt x="981" y="646"/>
                </a:lnTo>
                <a:lnTo>
                  <a:pt x="989" y="779"/>
                </a:lnTo>
                <a:lnTo>
                  <a:pt x="996" y="888"/>
                </a:lnTo>
                <a:lnTo>
                  <a:pt x="1004" y="956"/>
                </a:lnTo>
                <a:lnTo>
                  <a:pt x="1015" y="979"/>
                </a:lnTo>
                <a:lnTo>
                  <a:pt x="1023" y="953"/>
                </a:lnTo>
                <a:lnTo>
                  <a:pt x="1030" y="881"/>
                </a:lnTo>
                <a:lnTo>
                  <a:pt x="1038" y="775"/>
                </a:lnTo>
                <a:lnTo>
                  <a:pt x="1045" y="635"/>
                </a:lnTo>
                <a:lnTo>
                  <a:pt x="1053" y="484"/>
                </a:lnTo>
                <a:lnTo>
                  <a:pt x="1061" y="333"/>
                </a:lnTo>
                <a:lnTo>
                  <a:pt x="1072" y="200"/>
                </a:lnTo>
                <a:lnTo>
                  <a:pt x="1079" y="91"/>
                </a:lnTo>
                <a:lnTo>
                  <a:pt x="1087" y="23"/>
                </a:lnTo>
                <a:lnTo>
                  <a:pt x="1094" y="0"/>
                </a:lnTo>
                <a:lnTo>
                  <a:pt x="1102" y="26"/>
                </a:lnTo>
                <a:lnTo>
                  <a:pt x="1110" y="98"/>
                </a:lnTo>
                <a:lnTo>
                  <a:pt x="1121" y="204"/>
                </a:lnTo>
                <a:lnTo>
                  <a:pt x="1128" y="344"/>
                </a:lnTo>
                <a:lnTo>
                  <a:pt x="1136" y="495"/>
                </a:lnTo>
                <a:lnTo>
                  <a:pt x="1144" y="646"/>
                </a:lnTo>
                <a:lnTo>
                  <a:pt x="1151" y="779"/>
                </a:lnTo>
                <a:lnTo>
                  <a:pt x="1159" y="888"/>
                </a:lnTo>
                <a:lnTo>
                  <a:pt x="1166" y="956"/>
                </a:lnTo>
                <a:lnTo>
                  <a:pt x="1178" y="979"/>
                </a:lnTo>
                <a:lnTo>
                  <a:pt x="1185" y="953"/>
                </a:lnTo>
                <a:lnTo>
                  <a:pt x="1193" y="881"/>
                </a:lnTo>
                <a:lnTo>
                  <a:pt x="1200" y="775"/>
                </a:lnTo>
                <a:lnTo>
                  <a:pt x="1208" y="635"/>
                </a:lnTo>
                <a:lnTo>
                  <a:pt x="1215" y="484"/>
                </a:lnTo>
                <a:lnTo>
                  <a:pt x="1223" y="333"/>
                </a:lnTo>
                <a:lnTo>
                  <a:pt x="1234" y="200"/>
                </a:lnTo>
                <a:lnTo>
                  <a:pt x="1242" y="91"/>
                </a:lnTo>
                <a:lnTo>
                  <a:pt x="1249" y="23"/>
                </a:lnTo>
                <a:lnTo>
                  <a:pt x="1257" y="0"/>
                </a:lnTo>
                <a:lnTo>
                  <a:pt x="1264" y="26"/>
                </a:lnTo>
                <a:lnTo>
                  <a:pt x="1272" y="98"/>
                </a:lnTo>
                <a:lnTo>
                  <a:pt x="1283" y="204"/>
                </a:lnTo>
                <a:lnTo>
                  <a:pt x="1291" y="344"/>
                </a:lnTo>
                <a:lnTo>
                  <a:pt x="1298" y="495"/>
                </a:lnTo>
                <a:lnTo>
                  <a:pt x="1306" y="646"/>
                </a:lnTo>
                <a:lnTo>
                  <a:pt x="1313" y="779"/>
                </a:lnTo>
                <a:lnTo>
                  <a:pt x="1321" y="888"/>
                </a:lnTo>
                <a:lnTo>
                  <a:pt x="1329" y="956"/>
                </a:lnTo>
                <a:lnTo>
                  <a:pt x="1340" y="979"/>
                </a:lnTo>
                <a:lnTo>
                  <a:pt x="1347" y="953"/>
                </a:lnTo>
                <a:lnTo>
                  <a:pt x="1355" y="881"/>
                </a:lnTo>
                <a:lnTo>
                  <a:pt x="1362" y="775"/>
                </a:lnTo>
                <a:lnTo>
                  <a:pt x="1370" y="635"/>
                </a:lnTo>
                <a:lnTo>
                  <a:pt x="1378" y="484"/>
                </a:lnTo>
                <a:lnTo>
                  <a:pt x="1389" y="333"/>
                </a:lnTo>
                <a:lnTo>
                  <a:pt x="1396" y="200"/>
                </a:lnTo>
                <a:lnTo>
                  <a:pt x="1404" y="91"/>
                </a:lnTo>
                <a:lnTo>
                  <a:pt x="1412" y="23"/>
                </a:lnTo>
                <a:lnTo>
                  <a:pt x="1419" y="0"/>
                </a:lnTo>
                <a:lnTo>
                  <a:pt x="1427" y="26"/>
                </a:lnTo>
                <a:lnTo>
                  <a:pt x="1434" y="98"/>
                </a:lnTo>
                <a:lnTo>
                  <a:pt x="1446" y="204"/>
                </a:lnTo>
                <a:lnTo>
                  <a:pt x="1453" y="344"/>
                </a:lnTo>
                <a:lnTo>
                  <a:pt x="1461" y="495"/>
                </a:lnTo>
                <a:lnTo>
                  <a:pt x="1468" y="646"/>
                </a:lnTo>
                <a:lnTo>
                  <a:pt x="1476" y="779"/>
                </a:lnTo>
                <a:lnTo>
                  <a:pt x="1483" y="888"/>
                </a:lnTo>
                <a:lnTo>
                  <a:pt x="1491" y="956"/>
                </a:lnTo>
                <a:lnTo>
                  <a:pt x="1502" y="979"/>
                </a:lnTo>
                <a:lnTo>
                  <a:pt x="1510" y="953"/>
                </a:lnTo>
                <a:lnTo>
                  <a:pt x="1517" y="881"/>
                </a:lnTo>
                <a:lnTo>
                  <a:pt x="1525" y="775"/>
                </a:lnTo>
                <a:lnTo>
                  <a:pt x="1532" y="635"/>
                </a:lnTo>
                <a:lnTo>
                  <a:pt x="1540" y="484"/>
                </a:lnTo>
                <a:lnTo>
                  <a:pt x="1551" y="333"/>
                </a:lnTo>
                <a:lnTo>
                  <a:pt x="1559" y="200"/>
                </a:lnTo>
                <a:lnTo>
                  <a:pt x="1566" y="91"/>
                </a:lnTo>
                <a:lnTo>
                  <a:pt x="1574" y="23"/>
                </a:lnTo>
                <a:lnTo>
                  <a:pt x="1581" y="0"/>
                </a:lnTo>
                <a:lnTo>
                  <a:pt x="1589" y="26"/>
                </a:lnTo>
                <a:lnTo>
                  <a:pt x="1597" y="98"/>
                </a:lnTo>
                <a:lnTo>
                  <a:pt x="1608" y="204"/>
                </a:lnTo>
                <a:lnTo>
                  <a:pt x="1615" y="344"/>
                </a:lnTo>
              </a:path>
            </a:pathLst>
          </a:custGeom>
          <a:noFill/>
          <a:ln w="17463">
            <a:solidFill>
              <a:srgbClr val="5B9BD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7318340" y="5167792"/>
                <a:ext cx="14634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40" y="5167792"/>
                <a:ext cx="1463414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7318340" y="5587590"/>
                <a:ext cx="14634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40" y="5587590"/>
                <a:ext cx="1463414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実験データ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クラスの正弦波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周波数のみクラスごとで異なる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クラス</a:t>
            </a:r>
            <a:r>
              <a:rPr lang="en-US" altLang="ja-JP" dirty="0" smtClean="0"/>
              <a:t>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10 [Hz], 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14 [Hz]</a:t>
            </a:r>
          </a:p>
          <a:p>
            <a:pPr lvl="1"/>
            <a:r>
              <a:rPr lang="ja-JP" altLang="en-US" dirty="0" smtClean="0"/>
              <a:t>そのほかは統一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時系列長：</a:t>
            </a:r>
            <a:r>
              <a:rPr kumimoji="1" lang="en-US" altLang="ja-JP" dirty="0" smtClean="0"/>
              <a:t>1.0 [s]</a:t>
            </a:r>
            <a:r>
              <a:rPr kumimoji="1" lang="ja-JP" altLang="en-US" dirty="0" err="1" smtClean="0"/>
              <a:t>，</a:t>
            </a:r>
            <a:r>
              <a:rPr kumimoji="1" lang="ja-JP" altLang="en-US" dirty="0" smtClean="0"/>
              <a:t>サンプリングレート：</a:t>
            </a:r>
            <a:r>
              <a:rPr kumimoji="1" lang="en-US" altLang="ja-JP" dirty="0" smtClean="0"/>
              <a:t>50 [Hz]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位相</a:t>
            </a:r>
            <a:r>
              <a:rPr kumimoji="1" lang="ja-JP" altLang="en-US" dirty="0" smtClean="0"/>
              <a:t>は各サンプルでランダムに変更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学習データ数：</a:t>
            </a:r>
            <a:r>
              <a:rPr lang="en-US" altLang="ja-JP" dirty="0" smtClean="0"/>
              <a:t>20000, </a:t>
            </a:r>
            <a:r>
              <a:rPr lang="ja-JP" altLang="en-US" dirty="0" smtClean="0"/>
              <a:t>テストデータ数：</a:t>
            </a:r>
            <a:r>
              <a:rPr lang="en-US" altLang="ja-JP" dirty="0" smtClean="0"/>
              <a:t>2000</a:t>
            </a:r>
          </a:p>
          <a:p>
            <a:pPr lvl="1"/>
            <a:r>
              <a:rPr lang="ja-JP" altLang="en-US" dirty="0" smtClean="0"/>
              <a:t>認識率は</a:t>
            </a:r>
            <a:r>
              <a:rPr lang="en-US" altLang="ja-JP" dirty="0" smtClean="0"/>
              <a:t>99.8%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時系列識別実験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6" y="1796059"/>
            <a:ext cx="2870498" cy="172229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806724"/>
            <a:ext cx="288032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学習されたフィルタ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9" t="8889" r="7846" b="6663"/>
          <a:stretch/>
        </p:blipFill>
        <p:spPr>
          <a:xfrm>
            <a:off x="42834" y="1052736"/>
            <a:ext cx="910585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6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フィルタと対応する特徴量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02225"/>
            <a:ext cx="2880320" cy="85820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72" y="1596330"/>
            <a:ext cx="3476600" cy="864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9869" r="9439" b="7165"/>
          <a:stretch/>
        </p:blipFill>
        <p:spPr>
          <a:xfrm>
            <a:off x="1907704" y="2464495"/>
            <a:ext cx="3240360" cy="403244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9999" r="9050" b="7035"/>
          <a:stretch/>
        </p:blipFill>
        <p:spPr>
          <a:xfrm>
            <a:off x="5292080" y="2460427"/>
            <a:ext cx="3645768" cy="403244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9" t="52355" r="66055" b="6663"/>
          <a:stretch/>
        </p:blipFill>
        <p:spPr>
          <a:xfrm>
            <a:off x="66068" y="2752527"/>
            <a:ext cx="1603899" cy="138286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9" t="8889" r="66714" b="49328"/>
          <a:stretch/>
        </p:blipFill>
        <p:spPr>
          <a:xfrm>
            <a:off x="126566" y="4696743"/>
            <a:ext cx="1562111" cy="140987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7292" y="20603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フィルタ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17218" y="1000026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クラス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の入力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00192" y="1000026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クラス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の入力</a:t>
            </a:r>
          </a:p>
        </p:txBody>
      </p:sp>
    </p:spTree>
    <p:extLst>
      <p:ext uri="{BB962C8B-B14F-4D97-AF65-F5344CB8AC3E}">
        <p14:creationId xmlns:p14="http://schemas.microsoft.com/office/powerpoint/2010/main" val="35840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自己相関</a:t>
                </a:r>
                <a:r>
                  <a:rPr lang="ja-JP" altLang="en-US" dirty="0" smtClean="0"/>
                  <a:t>係数に相当する役割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離散時系列の自己相関関数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8" t="-1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全結合層直前の全サンプル平均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74302" y="2708920"/>
            <a:ext cx="7707452" cy="3151790"/>
            <a:chOff x="1074302" y="3576125"/>
            <a:chExt cx="7707452" cy="3151790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1852596" y="3641911"/>
              <a:ext cx="5438808" cy="2714439"/>
              <a:chOff x="2339752" y="1316917"/>
              <a:chExt cx="4561861" cy="2276766"/>
            </a:xfrm>
          </p:grpSpPr>
          <p:grpSp>
            <p:nvGrpSpPr>
              <p:cNvPr id="12" name="グループ化 11"/>
              <p:cNvGrpSpPr/>
              <p:nvPr/>
            </p:nvGrpSpPr>
            <p:grpSpPr>
              <a:xfrm>
                <a:off x="3390961" y="1316917"/>
                <a:ext cx="249587" cy="767782"/>
                <a:chOff x="5008189" y="3105923"/>
                <a:chExt cx="249587" cy="767782"/>
              </a:xfrm>
            </p:grpSpPr>
            <p:sp>
              <p:nvSpPr>
                <p:cNvPr id="79" name="正方形/長方形 78"/>
                <p:cNvSpPr/>
                <p:nvPr/>
              </p:nvSpPr>
              <p:spPr>
                <a:xfrm>
                  <a:off x="5008189" y="3359651"/>
                  <a:ext cx="247378" cy="24737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" name="正方形/長方形 79"/>
                <p:cNvSpPr/>
                <p:nvPr/>
              </p:nvSpPr>
              <p:spPr>
                <a:xfrm>
                  <a:off x="5010398" y="3105923"/>
                  <a:ext cx="247378" cy="247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正方形/長方形 80"/>
                <p:cNvSpPr/>
                <p:nvPr/>
              </p:nvSpPr>
              <p:spPr>
                <a:xfrm>
                  <a:off x="5008189" y="3626327"/>
                  <a:ext cx="247378" cy="24737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" name="楕円 12"/>
              <p:cNvSpPr/>
              <p:nvPr/>
            </p:nvSpPr>
            <p:spPr>
              <a:xfrm>
                <a:off x="2339752" y="1700808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339752" y="2060848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/>
              <p:cNvSpPr/>
              <p:nvPr/>
            </p:nvSpPr>
            <p:spPr>
              <a:xfrm>
                <a:off x="2339752" y="2439814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/>
              <p:cNvSpPr/>
              <p:nvPr/>
            </p:nvSpPr>
            <p:spPr>
              <a:xfrm>
                <a:off x="2339752" y="3377659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" name="グループ化 16"/>
              <p:cNvGrpSpPr/>
              <p:nvPr/>
            </p:nvGrpSpPr>
            <p:grpSpPr>
              <a:xfrm>
                <a:off x="2987824" y="1803434"/>
                <a:ext cx="251519" cy="730851"/>
                <a:chOff x="3631755" y="1956341"/>
                <a:chExt cx="251519" cy="730851"/>
              </a:xfrm>
            </p:grpSpPr>
            <p:sp>
              <p:nvSpPr>
                <p:cNvPr id="76" name="正方形/長方形 75"/>
                <p:cNvSpPr/>
                <p:nvPr/>
              </p:nvSpPr>
              <p:spPr>
                <a:xfrm>
                  <a:off x="3635896" y="1956341"/>
                  <a:ext cx="247378" cy="24737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>
                <a:xfrm>
                  <a:off x="3631755" y="2197639"/>
                  <a:ext cx="247378" cy="2473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正方形/長方形 77"/>
                <p:cNvSpPr/>
                <p:nvPr/>
              </p:nvSpPr>
              <p:spPr>
                <a:xfrm>
                  <a:off x="3635896" y="2439814"/>
                  <a:ext cx="247378" cy="24737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" name="図形グループ 43"/>
              <p:cNvGrpSpPr/>
              <p:nvPr/>
            </p:nvGrpSpPr>
            <p:grpSpPr>
              <a:xfrm>
                <a:off x="4023219" y="2024550"/>
                <a:ext cx="349983" cy="348081"/>
                <a:chOff x="4809974" y="3187745"/>
                <a:chExt cx="648184" cy="644661"/>
              </a:xfrm>
            </p:grpSpPr>
            <p:sp>
              <p:nvSpPr>
                <p:cNvPr id="74" name="乗算記号 19"/>
                <p:cNvSpPr/>
                <p:nvPr/>
              </p:nvSpPr>
              <p:spPr>
                <a:xfrm>
                  <a:off x="4809974" y="3187745"/>
                  <a:ext cx="648184" cy="644661"/>
                </a:xfrm>
                <a:prstGeom prst="mathMultiply">
                  <a:avLst>
                    <a:gd name="adj1" fmla="val 92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ドーナツ 74"/>
                <p:cNvSpPr/>
                <p:nvPr/>
              </p:nvSpPr>
              <p:spPr>
                <a:xfrm>
                  <a:off x="4837554" y="3209661"/>
                  <a:ext cx="581690" cy="581690"/>
                </a:xfrm>
                <a:prstGeom prst="donut">
                  <a:avLst>
                    <a:gd name="adj" fmla="val 711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フリーフォーム 18"/>
              <p:cNvSpPr/>
              <p:nvPr/>
            </p:nvSpPr>
            <p:spPr>
              <a:xfrm rot="546153">
                <a:off x="3121191" y="1842601"/>
                <a:ext cx="1007245" cy="202531"/>
              </a:xfrm>
              <a:custGeom>
                <a:avLst/>
                <a:gdLst>
                  <a:gd name="connsiteX0" fmla="*/ 0 w 914400"/>
                  <a:gd name="connsiteY0" fmla="*/ 300981 h 300981"/>
                  <a:gd name="connsiteX1" fmla="*/ 497712 w 914400"/>
                  <a:gd name="connsiteY1" fmla="*/ 39 h 300981"/>
                  <a:gd name="connsiteX2" fmla="*/ 914400 w 914400"/>
                  <a:gd name="connsiteY2" fmla="*/ 277831 h 30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300981">
                    <a:moveTo>
                      <a:pt x="0" y="300981"/>
                    </a:moveTo>
                    <a:cubicBezTo>
                      <a:pt x="172656" y="152439"/>
                      <a:pt x="345312" y="3897"/>
                      <a:pt x="497712" y="39"/>
                    </a:cubicBezTo>
                    <a:cubicBezTo>
                      <a:pt x="650112" y="-3819"/>
                      <a:pt x="914400" y="277831"/>
                      <a:pt x="914400" y="27783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フリーフォーム 19"/>
              <p:cNvSpPr/>
              <p:nvPr/>
            </p:nvSpPr>
            <p:spPr>
              <a:xfrm rot="21269189" flipV="1">
                <a:off x="3134172" y="2336303"/>
                <a:ext cx="1003448" cy="96862"/>
              </a:xfrm>
              <a:custGeom>
                <a:avLst/>
                <a:gdLst>
                  <a:gd name="connsiteX0" fmla="*/ 0 w 914400"/>
                  <a:gd name="connsiteY0" fmla="*/ 300981 h 300981"/>
                  <a:gd name="connsiteX1" fmla="*/ 497712 w 914400"/>
                  <a:gd name="connsiteY1" fmla="*/ 39 h 300981"/>
                  <a:gd name="connsiteX2" fmla="*/ 914400 w 914400"/>
                  <a:gd name="connsiteY2" fmla="*/ 277831 h 30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300981">
                    <a:moveTo>
                      <a:pt x="0" y="300981"/>
                    </a:moveTo>
                    <a:cubicBezTo>
                      <a:pt x="172656" y="152439"/>
                      <a:pt x="345312" y="3897"/>
                      <a:pt x="497712" y="39"/>
                    </a:cubicBezTo>
                    <a:cubicBezTo>
                      <a:pt x="650112" y="-3819"/>
                      <a:pt x="914400" y="277831"/>
                      <a:pt x="914400" y="27783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" name="直線矢印コネクタ 20"/>
              <p:cNvCxnSpPr/>
              <p:nvPr/>
            </p:nvCxnSpPr>
            <p:spPr>
              <a:xfrm>
                <a:off x="3119283" y="2655838"/>
                <a:ext cx="0" cy="6327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/>
                  <p:cNvSpPr txBox="1"/>
                  <p:nvPr/>
                </p:nvSpPr>
                <p:spPr>
                  <a:xfrm>
                    <a:off x="2371621" y="2844804"/>
                    <a:ext cx="1522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ja-JP" sz="2000" b="0" dirty="0" smtClean="0"/>
                  </a:p>
                </p:txBody>
              </p:sp>
            </mc:Choice>
            <mc:Fallback xmlns="">
              <p:sp>
                <p:nvSpPr>
                  <p:cNvPr id="22" name="テキスト ボックス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1621" y="2844804"/>
                    <a:ext cx="15228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直線矢印コネクタ 22"/>
              <p:cNvCxnSpPr>
                <a:stCxn id="13" idx="6"/>
                <a:endCxn id="76" idx="1"/>
              </p:cNvCxnSpPr>
              <p:nvPr/>
            </p:nvCxnSpPr>
            <p:spPr>
              <a:xfrm>
                <a:off x="2555776" y="1808820"/>
                <a:ext cx="436189" cy="1183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>
                <a:stCxn id="14" idx="6"/>
                <a:endCxn id="77" idx="1"/>
              </p:cNvCxnSpPr>
              <p:nvPr/>
            </p:nvCxnSpPr>
            <p:spPr>
              <a:xfrm flipV="1">
                <a:off x="2555776" y="2168421"/>
                <a:ext cx="432048" cy="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>
                <a:stCxn id="15" idx="6"/>
                <a:endCxn id="78" idx="1"/>
              </p:cNvCxnSpPr>
              <p:nvPr/>
            </p:nvCxnSpPr>
            <p:spPr>
              <a:xfrm flipV="1">
                <a:off x="2555776" y="2410596"/>
                <a:ext cx="436189" cy="137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/>
                  <p:cNvSpPr txBox="1"/>
                  <p:nvPr/>
                </p:nvSpPr>
                <p:spPr>
                  <a:xfrm rot="2700000">
                    <a:off x="3190818" y="1504890"/>
                    <a:ext cx="1522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ja-JP" sz="2000" b="0" dirty="0" smtClean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0000">
                    <a:off x="3190818" y="1504890"/>
                    <a:ext cx="15228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図形グループ 43"/>
              <p:cNvGrpSpPr/>
              <p:nvPr/>
            </p:nvGrpSpPr>
            <p:grpSpPr>
              <a:xfrm>
                <a:off x="4433188" y="1549705"/>
                <a:ext cx="349983" cy="348081"/>
                <a:chOff x="4809974" y="3187745"/>
                <a:chExt cx="648184" cy="644661"/>
              </a:xfrm>
            </p:grpSpPr>
            <p:sp>
              <p:nvSpPr>
                <p:cNvPr id="72" name="乗算記号 19"/>
                <p:cNvSpPr/>
                <p:nvPr/>
              </p:nvSpPr>
              <p:spPr>
                <a:xfrm>
                  <a:off x="4809974" y="3187745"/>
                  <a:ext cx="648184" cy="644661"/>
                </a:xfrm>
                <a:prstGeom prst="mathMultiply">
                  <a:avLst>
                    <a:gd name="adj1" fmla="val 92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ドーナツ 72"/>
                <p:cNvSpPr/>
                <p:nvPr/>
              </p:nvSpPr>
              <p:spPr>
                <a:xfrm>
                  <a:off x="4837554" y="3209661"/>
                  <a:ext cx="581690" cy="581690"/>
                </a:xfrm>
                <a:prstGeom prst="donut">
                  <a:avLst>
                    <a:gd name="adj" fmla="val 711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フリーフォーム 27"/>
              <p:cNvSpPr/>
              <p:nvPr/>
            </p:nvSpPr>
            <p:spPr>
              <a:xfrm>
                <a:off x="3556172" y="1592962"/>
                <a:ext cx="905134" cy="95146"/>
              </a:xfrm>
              <a:custGeom>
                <a:avLst/>
                <a:gdLst>
                  <a:gd name="connsiteX0" fmla="*/ 0 w 914400"/>
                  <a:gd name="connsiteY0" fmla="*/ 300981 h 300981"/>
                  <a:gd name="connsiteX1" fmla="*/ 497712 w 914400"/>
                  <a:gd name="connsiteY1" fmla="*/ 39 h 300981"/>
                  <a:gd name="connsiteX2" fmla="*/ 914400 w 914400"/>
                  <a:gd name="connsiteY2" fmla="*/ 277831 h 30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300981">
                    <a:moveTo>
                      <a:pt x="0" y="300981"/>
                    </a:moveTo>
                    <a:cubicBezTo>
                      <a:pt x="172656" y="152439"/>
                      <a:pt x="345312" y="3897"/>
                      <a:pt x="497712" y="39"/>
                    </a:cubicBezTo>
                    <a:cubicBezTo>
                      <a:pt x="650112" y="-3819"/>
                      <a:pt x="914400" y="277831"/>
                      <a:pt x="914400" y="27783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フリーフォーム 28"/>
              <p:cNvSpPr/>
              <p:nvPr/>
            </p:nvSpPr>
            <p:spPr>
              <a:xfrm rot="21269189" flipV="1">
                <a:off x="3544141" y="1861458"/>
                <a:ext cx="1003448" cy="96862"/>
              </a:xfrm>
              <a:custGeom>
                <a:avLst/>
                <a:gdLst>
                  <a:gd name="connsiteX0" fmla="*/ 0 w 914400"/>
                  <a:gd name="connsiteY0" fmla="*/ 300981 h 300981"/>
                  <a:gd name="connsiteX1" fmla="*/ 497712 w 914400"/>
                  <a:gd name="connsiteY1" fmla="*/ 39 h 300981"/>
                  <a:gd name="connsiteX2" fmla="*/ 914400 w 914400"/>
                  <a:gd name="connsiteY2" fmla="*/ 277831 h 30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300981">
                    <a:moveTo>
                      <a:pt x="0" y="300981"/>
                    </a:moveTo>
                    <a:cubicBezTo>
                      <a:pt x="172656" y="152439"/>
                      <a:pt x="345312" y="3897"/>
                      <a:pt x="497712" y="39"/>
                    </a:cubicBezTo>
                    <a:cubicBezTo>
                      <a:pt x="650112" y="-3819"/>
                      <a:pt x="914400" y="277831"/>
                      <a:pt x="914400" y="27783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矢印コネクタ 29"/>
              <p:cNvCxnSpPr/>
              <p:nvPr/>
            </p:nvCxnSpPr>
            <p:spPr>
              <a:xfrm>
                <a:off x="4322303" y="2220504"/>
                <a:ext cx="203192" cy="1246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テキスト ボックス 30"/>
                  <p:cNvSpPr txBox="1"/>
                  <p:nvPr/>
                </p:nvSpPr>
                <p:spPr>
                  <a:xfrm>
                    <a:off x="4119008" y="2547826"/>
                    <a:ext cx="1522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ja-JP" sz="2000" b="0" dirty="0" smtClean="0"/>
                  </a:p>
                </p:txBody>
              </p:sp>
            </mc:Choice>
            <mc:Fallback xmlns="">
              <p:sp>
                <p:nvSpPr>
                  <p:cNvPr id="31" name="テキスト ボックス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008" y="2547826"/>
                    <a:ext cx="15228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/>
                  <p:cNvSpPr txBox="1"/>
                  <p:nvPr/>
                </p:nvSpPr>
                <p:spPr>
                  <a:xfrm>
                    <a:off x="4531035" y="2066615"/>
                    <a:ext cx="1522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ja-JP" sz="2000" b="0" dirty="0" smtClean="0"/>
                  </a:p>
                </p:txBody>
              </p:sp>
            </mc:Choice>
            <mc:Fallback xmlns="">
              <p:sp>
                <p:nvSpPr>
                  <p:cNvPr id="32" name="テキスト ボックス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1035" y="2066615"/>
                    <a:ext cx="15228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図形グループ 43"/>
              <p:cNvGrpSpPr/>
              <p:nvPr/>
            </p:nvGrpSpPr>
            <p:grpSpPr>
              <a:xfrm>
                <a:off x="4023219" y="2998030"/>
                <a:ext cx="349983" cy="348081"/>
                <a:chOff x="4809974" y="3187745"/>
                <a:chExt cx="648184" cy="644661"/>
              </a:xfrm>
            </p:grpSpPr>
            <p:sp>
              <p:nvSpPr>
                <p:cNvPr id="70" name="乗算記号 19"/>
                <p:cNvSpPr/>
                <p:nvPr/>
              </p:nvSpPr>
              <p:spPr>
                <a:xfrm>
                  <a:off x="4809974" y="3187745"/>
                  <a:ext cx="648184" cy="644661"/>
                </a:xfrm>
                <a:prstGeom prst="mathMultiply">
                  <a:avLst>
                    <a:gd name="adj1" fmla="val 92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ドーナツ 70"/>
                <p:cNvSpPr/>
                <p:nvPr/>
              </p:nvSpPr>
              <p:spPr>
                <a:xfrm>
                  <a:off x="4837554" y="3209661"/>
                  <a:ext cx="581690" cy="581690"/>
                </a:xfrm>
                <a:prstGeom prst="donut">
                  <a:avLst>
                    <a:gd name="adj" fmla="val 711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図形グループ 43"/>
              <p:cNvGrpSpPr/>
              <p:nvPr/>
            </p:nvGrpSpPr>
            <p:grpSpPr>
              <a:xfrm>
                <a:off x="4436259" y="2507522"/>
                <a:ext cx="349983" cy="348081"/>
                <a:chOff x="4809974" y="3187745"/>
                <a:chExt cx="648184" cy="644661"/>
              </a:xfrm>
            </p:grpSpPr>
            <p:sp>
              <p:nvSpPr>
                <p:cNvPr id="68" name="乗算記号 19"/>
                <p:cNvSpPr/>
                <p:nvPr/>
              </p:nvSpPr>
              <p:spPr>
                <a:xfrm>
                  <a:off x="4809974" y="3187745"/>
                  <a:ext cx="648184" cy="644661"/>
                </a:xfrm>
                <a:prstGeom prst="mathMultiply">
                  <a:avLst>
                    <a:gd name="adj1" fmla="val 92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ドーナツ 68"/>
                <p:cNvSpPr/>
                <p:nvPr/>
              </p:nvSpPr>
              <p:spPr>
                <a:xfrm>
                  <a:off x="4837554" y="3209661"/>
                  <a:ext cx="581690" cy="581690"/>
                </a:xfrm>
                <a:prstGeom prst="donut">
                  <a:avLst>
                    <a:gd name="adj" fmla="val 711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直線矢印コネクタ 34"/>
              <p:cNvCxnSpPr/>
              <p:nvPr/>
            </p:nvCxnSpPr>
            <p:spPr>
              <a:xfrm>
                <a:off x="4347618" y="3205635"/>
                <a:ext cx="203192" cy="1246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/>
              <p:nvPr/>
            </p:nvCxnSpPr>
            <p:spPr>
              <a:xfrm>
                <a:off x="4762160" y="1725395"/>
                <a:ext cx="203192" cy="1246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/>
              <p:cNvCxnSpPr/>
              <p:nvPr/>
            </p:nvCxnSpPr>
            <p:spPr>
              <a:xfrm>
                <a:off x="4755311" y="2697462"/>
                <a:ext cx="203192" cy="1246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グループ化 37"/>
              <p:cNvGrpSpPr/>
              <p:nvPr/>
            </p:nvGrpSpPr>
            <p:grpSpPr>
              <a:xfrm>
                <a:off x="4523434" y="2274237"/>
                <a:ext cx="155759" cy="1090313"/>
                <a:chOff x="4523434" y="2274237"/>
                <a:chExt cx="155759" cy="1090313"/>
              </a:xfrm>
            </p:grpSpPr>
            <p:sp>
              <p:nvSpPr>
                <p:cNvPr id="61" name="正方形/長方形 60"/>
                <p:cNvSpPr/>
                <p:nvPr/>
              </p:nvSpPr>
              <p:spPr>
                <a:xfrm>
                  <a:off x="4523434" y="2274237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正方形/長方形 61"/>
                <p:cNvSpPr/>
                <p:nvPr/>
              </p:nvSpPr>
              <p:spPr>
                <a:xfrm>
                  <a:off x="4523434" y="2429996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正方形/長方形 62"/>
                <p:cNvSpPr/>
                <p:nvPr/>
              </p:nvSpPr>
              <p:spPr>
                <a:xfrm>
                  <a:off x="4523434" y="2585755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/>
                <p:cNvSpPr/>
                <p:nvPr/>
              </p:nvSpPr>
              <p:spPr>
                <a:xfrm>
                  <a:off x="4523434" y="2741514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4523434" y="2897273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>
                  <a:off x="4523434" y="3053032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正方形/長方形 66"/>
                <p:cNvSpPr/>
                <p:nvPr/>
              </p:nvSpPr>
              <p:spPr>
                <a:xfrm>
                  <a:off x="4523434" y="3208791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9" name="グループ化 38"/>
              <p:cNvGrpSpPr/>
              <p:nvPr/>
            </p:nvGrpSpPr>
            <p:grpSpPr>
              <a:xfrm>
                <a:off x="4965352" y="1776252"/>
                <a:ext cx="155759" cy="1090313"/>
                <a:chOff x="4523434" y="2274237"/>
                <a:chExt cx="155759" cy="1090313"/>
              </a:xfrm>
            </p:grpSpPr>
            <p:sp>
              <p:nvSpPr>
                <p:cNvPr id="54" name="正方形/長方形 53"/>
                <p:cNvSpPr/>
                <p:nvPr/>
              </p:nvSpPr>
              <p:spPr>
                <a:xfrm>
                  <a:off x="4523434" y="2274237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正方形/長方形 54"/>
                <p:cNvSpPr/>
                <p:nvPr/>
              </p:nvSpPr>
              <p:spPr>
                <a:xfrm>
                  <a:off x="4523434" y="2429996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正方形/長方形 55"/>
                <p:cNvSpPr/>
                <p:nvPr/>
              </p:nvSpPr>
              <p:spPr>
                <a:xfrm>
                  <a:off x="4523434" y="2585755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4523434" y="2741514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正方形/長方形 57"/>
                <p:cNvSpPr/>
                <p:nvPr/>
              </p:nvSpPr>
              <p:spPr>
                <a:xfrm>
                  <a:off x="4523434" y="2897273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正方形/長方形 58"/>
                <p:cNvSpPr/>
                <p:nvPr/>
              </p:nvSpPr>
              <p:spPr>
                <a:xfrm>
                  <a:off x="4523434" y="3053032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正方形/長方形 59"/>
                <p:cNvSpPr/>
                <p:nvPr/>
              </p:nvSpPr>
              <p:spPr>
                <a:xfrm>
                  <a:off x="4523434" y="3208791"/>
                  <a:ext cx="155759" cy="155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0" name="直線コネクタ 39"/>
              <p:cNvCxnSpPr/>
              <p:nvPr/>
            </p:nvCxnSpPr>
            <p:spPr>
              <a:xfrm>
                <a:off x="4671147" y="2264478"/>
                <a:ext cx="680768" cy="11098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>
                <a:endCxn id="42" idx="3"/>
              </p:cNvCxnSpPr>
              <p:nvPr/>
            </p:nvCxnSpPr>
            <p:spPr>
              <a:xfrm>
                <a:off x="4679193" y="3343231"/>
                <a:ext cx="704358" cy="166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/>
              <p:cNvSpPr/>
              <p:nvPr/>
            </p:nvSpPr>
            <p:spPr>
              <a:xfrm>
                <a:off x="5351915" y="3325840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/>
              <p:cNvSpPr/>
              <p:nvPr/>
            </p:nvSpPr>
            <p:spPr>
              <a:xfrm>
                <a:off x="5629269" y="2304443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/>
              <p:cNvCxnSpPr>
                <a:stCxn id="54" idx="3"/>
                <a:endCxn id="43" idx="1"/>
              </p:cNvCxnSpPr>
              <p:nvPr/>
            </p:nvCxnSpPr>
            <p:spPr>
              <a:xfrm>
                <a:off x="5121111" y="1854132"/>
                <a:ext cx="539794" cy="4819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>
                <a:stCxn id="60" idx="3"/>
                <a:endCxn id="43" idx="3"/>
              </p:cNvCxnSpPr>
              <p:nvPr/>
            </p:nvCxnSpPr>
            <p:spPr>
              <a:xfrm flipV="1">
                <a:off x="5121111" y="2488831"/>
                <a:ext cx="539794" cy="299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楕円 45"/>
              <p:cNvSpPr/>
              <p:nvPr/>
            </p:nvSpPr>
            <p:spPr>
              <a:xfrm>
                <a:off x="6212875" y="2648624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/>
              <p:cNvSpPr/>
              <p:nvPr/>
            </p:nvSpPr>
            <p:spPr>
              <a:xfrm>
                <a:off x="6212875" y="3008664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8" name="直線矢印コネクタ 47"/>
              <p:cNvCxnSpPr>
                <a:stCxn id="43" idx="6"/>
                <a:endCxn id="46" idx="2"/>
              </p:cNvCxnSpPr>
              <p:nvPr/>
            </p:nvCxnSpPr>
            <p:spPr>
              <a:xfrm>
                <a:off x="5845293" y="2412455"/>
                <a:ext cx="367582" cy="3441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>
                <a:stCxn id="43" idx="6"/>
                <a:endCxn id="47" idx="2"/>
              </p:cNvCxnSpPr>
              <p:nvPr/>
            </p:nvCxnSpPr>
            <p:spPr>
              <a:xfrm>
                <a:off x="5845293" y="2412455"/>
                <a:ext cx="367582" cy="7042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/>
              <p:cNvCxnSpPr>
                <a:stCxn id="42" idx="6"/>
                <a:endCxn id="47" idx="2"/>
              </p:cNvCxnSpPr>
              <p:nvPr/>
            </p:nvCxnSpPr>
            <p:spPr>
              <a:xfrm flipV="1">
                <a:off x="5567939" y="3116676"/>
                <a:ext cx="644936" cy="317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>
                <a:stCxn id="42" idx="6"/>
                <a:endCxn id="46" idx="2"/>
              </p:cNvCxnSpPr>
              <p:nvPr/>
            </p:nvCxnSpPr>
            <p:spPr>
              <a:xfrm flipV="1">
                <a:off x="5567939" y="2756636"/>
                <a:ext cx="644936" cy="6772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/>
              <p:cNvCxnSpPr>
                <a:stCxn id="46" idx="6"/>
              </p:cNvCxnSpPr>
              <p:nvPr/>
            </p:nvCxnSpPr>
            <p:spPr>
              <a:xfrm>
                <a:off x="6428899" y="2756636"/>
                <a:ext cx="4727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/>
              <p:cNvCxnSpPr/>
              <p:nvPr/>
            </p:nvCxnSpPr>
            <p:spPr>
              <a:xfrm>
                <a:off x="6428899" y="3120297"/>
                <a:ext cx="4727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テキスト ボックス 81"/>
            <p:cNvSpPr txBox="1"/>
            <p:nvPr/>
          </p:nvSpPr>
          <p:spPr>
            <a:xfrm>
              <a:off x="2622276" y="632780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/>
                <a:t>共起</a:t>
              </a:r>
              <a:r>
                <a:rPr lang="ja-JP" altLang="en-US" sz="2000" dirty="0"/>
                <a:t>性</a:t>
              </a:r>
              <a:endParaRPr kumimoji="1" lang="ja-JP" altLang="en-US" sz="2000" dirty="0" smtClean="0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4505873" y="632780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/>
                <a:t>平均</a:t>
              </a:r>
              <a:endParaRPr kumimoji="1" lang="ja-JP" altLang="en-US" sz="2000" dirty="0" smtClean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5580112" y="632780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/>
                <a:t>全結合</a:t>
              </a:r>
              <a:endParaRPr kumimoji="1" lang="ja-JP" altLang="en-US" sz="2000" dirty="0" smtClean="0"/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6599042" y="6327805"/>
              <a:ext cx="109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 smtClean="0"/>
                <a:t>Softmax</a:t>
              </a:r>
              <a:endParaRPr kumimoji="1" lang="ja-JP" altLang="en-US" sz="2000" dirty="0" smtClean="0"/>
            </a:p>
          </p:txBody>
        </p:sp>
        <p:sp>
          <p:nvSpPr>
            <p:cNvPr id="86" name="テキスト ボックス 85"/>
            <p:cNvSpPr txBox="1"/>
            <p:nvPr/>
          </p:nvSpPr>
          <p:spPr>
            <a:xfrm rot="18900000">
              <a:off x="2094426" y="357612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フィルタ数</a:t>
              </a:r>
              <a:endParaRPr kumimoji="1" lang="ja-JP" altLang="en-US" sz="2000" dirty="0" smtClean="0"/>
            </a:p>
          </p:txBody>
        </p:sp>
        <p:sp>
          <p:nvSpPr>
            <p:cNvPr id="88" name="Freeform 17"/>
            <p:cNvSpPr>
              <a:spLocks/>
            </p:cNvSpPr>
            <p:nvPr/>
          </p:nvSpPr>
          <p:spPr bwMode="auto">
            <a:xfrm rot="16200000">
              <a:off x="149956" y="4895369"/>
              <a:ext cx="2438448" cy="589755"/>
            </a:xfrm>
            <a:custGeom>
              <a:avLst/>
              <a:gdLst>
                <a:gd name="T0" fmla="*/ 23 w 1615"/>
                <a:gd name="T1" fmla="*/ 888 h 979"/>
                <a:gd name="T2" fmla="*/ 57 w 1615"/>
                <a:gd name="T3" fmla="*/ 881 h 979"/>
                <a:gd name="T4" fmla="*/ 87 w 1615"/>
                <a:gd name="T5" fmla="*/ 333 h 979"/>
                <a:gd name="T6" fmla="*/ 121 w 1615"/>
                <a:gd name="T7" fmla="*/ 0 h 979"/>
                <a:gd name="T8" fmla="*/ 151 w 1615"/>
                <a:gd name="T9" fmla="*/ 344 h 979"/>
                <a:gd name="T10" fmla="*/ 185 w 1615"/>
                <a:gd name="T11" fmla="*/ 888 h 979"/>
                <a:gd name="T12" fmla="*/ 219 w 1615"/>
                <a:gd name="T13" fmla="*/ 881 h 979"/>
                <a:gd name="T14" fmla="*/ 249 w 1615"/>
                <a:gd name="T15" fmla="*/ 333 h 979"/>
                <a:gd name="T16" fmla="*/ 283 w 1615"/>
                <a:gd name="T17" fmla="*/ 0 h 979"/>
                <a:gd name="T18" fmla="*/ 313 w 1615"/>
                <a:gd name="T19" fmla="*/ 344 h 979"/>
                <a:gd name="T20" fmla="*/ 347 w 1615"/>
                <a:gd name="T21" fmla="*/ 888 h 979"/>
                <a:gd name="T22" fmla="*/ 381 w 1615"/>
                <a:gd name="T23" fmla="*/ 881 h 979"/>
                <a:gd name="T24" fmla="*/ 411 w 1615"/>
                <a:gd name="T25" fmla="*/ 333 h 979"/>
                <a:gd name="T26" fmla="*/ 445 w 1615"/>
                <a:gd name="T27" fmla="*/ 0 h 979"/>
                <a:gd name="T28" fmla="*/ 479 w 1615"/>
                <a:gd name="T29" fmla="*/ 344 h 979"/>
                <a:gd name="T30" fmla="*/ 509 w 1615"/>
                <a:gd name="T31" fmla="*/ 888 h 979"/>
                <a:gd name="T32" fmla="*/ 543 w 1615"/>
                <a:gd name="T33" fmla="*/ 881 h 979"/>
                <a:gd name="T34" fmla="*/ 574 w 1615"/>
                <a:gd name="T35" fmla="*/ 333 h 979"/>
                <a:gd name="T36" fmla="*/ 608 w 1615"/>
                <a:gd name="T37" fmla="*/ 0 h 979"/>
                <a:gd name="T38" fmla="*/ 642 w 1615"/>
                <a:gd name="T39" fmla="*/ 344 h 979"/>
                <a:gd name="T40" fmla="*/ 672 w 1615"/>
                <a:gd name="T41" fmla="*/ 888 h 979"/>
                <a:gd name="T42" fmla="*/ 706 w 1615"/>
                <a:gd name="T43" fmla="*/ 881 h 979"/>
                <a:gd name="T44" fmla="*/ 736 w 1615"/>
                <a:gd name="T45" fmla="*/ 333 h 979"/>
                <a:gd name="T46" fmla="*/ 770 w 1615"/>
                <a:gd name="T47" fmla="*/ 0 h 979"/>
                <a:gd name="T48" fmla="*/ 804 w 1615"/>
                <a:gd name="T49" fmla="*/ 344 h 979"/>
                <a:gd name="T50" fmla="*/ 834 w 1615"/>
                <a:gd name="T51" fmla="*/ 888 h 979"/>
                <a:gd name="T52" fmla="*/ 868 w 1615"/>
                <a:gd name="T53" fmla="*/ 881 h 979"/>
                <a:gd name="T54" fmla="*/ 898 w 1615"/>
                <a:gd name="T55" fmla="*/ 333 h 979"/>
                <a:gd name="T56" fmla="*/ 932 w 1615"/>
                <a:gd name="T57" fmla="*/ 0 h 979"/>
                <a:gd name="T58" fmla="*/ 966 w 1615"/>
                <a:gd name="T59" fmla="*/ 344 h 979"/>
                <a:gd name="T60" fmla="*/ 996 w 1615"/>
                <a:gd name="T61" fmla="*/ 888 h 979"/>
                <a:gd name="T62" fmla="*/ 1030 w 1615"/>
                <a:gd name="T63" fmla="*/ 881 h 979"/>
                <a:gd name="T64" fmla="*/ 1061 w 1615"/>
                <a:gd name="T65" fmla="*/ 333 h 979"/>
                <a:gd name="T66" fmla="*/ 1094 w 1615"/>
                <a:gd name="T67" fmla="*/ 0 h 979"/>
                <a:gd name="T68" fmla="*/ 1128 w 1615"/>
                <a:gd name="T69" fmla="*/ 344 h 979"/>
                <a:gd name="T70" fmla="*/ 1159 w 1615"/>
                <a:gd name="T71" fmla="*/ 888 h 979"/>
                <a:gd name="T72" fmla="*/ 1193 w 1615"/>
                <a:gd name="T73" fmla="*/ 881 h 979"/>
                <a:gd name="T74" fmla="*/ 1223 w 1615"/>
                <a:gd name="T75" fmla="*/ 333 h 979"/>
                <a:gd name="T76" fmla="*/ 1257 w 1615"/>
                <a:gd name="T77" fmla="*/ 0 h 979"/>
                <a:gd name="T78" fmla="*/ 1291 w 1615"/>
                <a:gd name="T79" fmla="*/ 344 h 979"/>
                <a:gd name="T80" fmla="*/ 1321 w 1615"/>
                <a:gd name="T81" fmla="*/ 888 h 979"/>
                <a:gd name="T82" fmla="*/ 1355 w 1615"/>
                <a:gd name="T83" fmla="*/ 881 h 979"/>
                <a:gd name="T84" fmla="*/ 1389 w 1615"/>
                <a:gd name="T85" fmla="*/ 333 h 979"/>
                <a:gd name="T86" fmla="*/ 1419 w 1615"/>
                <a:gd name="T87" fmla="*/ 0 h 979"/>
                <a:gd name="T88" fmla="*/ 1453 w 1615"/>
                <a:gd name="T89" fmla="*/ 344 h 979"/>
                <a:gd name="T90" fmla="*/ 1483 w 1615"/>
                <a:gd name="T91" fmla="*/ 888 h 979"/>
                <a:gd name="T92" fmla="*/ 1517 w 1615"/>
                <a:gd name="T93" fmla="*/ 881 h 979"/>
                <a:gd name="T94" fmla="*/ 1551 w 1615"/>
                <a:gd name="T95" fmla="*/ 333 h 979"/>
                <a:gd name="T96" fmla="*/ 1581 w 1615"/>
                <a:gd name="T97" fmla="*/ 0 h 979"/>
                <a:gd name="T98" fmla="*/ 1615 w 1615"/>
                <a:gd name="T99" fmla="*/ 34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5" h="979">
                  <a:moveTo>
                    <a:pt x="0" y="495"/>
                  </a:moveTo>
                  <a:lnTo>
                    <a:pt x="7" y="646"/>
                  </a:lnTo>
                  <a:lnTo>
                    <a:pt x="15" y="779"/>
                  </a:lnTo>
                  <a:lnTo>
                    <a:pt x="23" y="888"/>
                  </a:lnTo>
                  <a:lnTo>
                    <a:pt x="30" y="956"/>
                  </a:lnTo>
                  <a:lnTo>
                    <a:pt x="38" y="979"/>
                  </a:lnTo>
                  <a:lnTo>
                    <a:pt x="45" y="953"/>
                  </a:lnTo>
                  <a:lnTo>
                    <a:pt x="57" y="881"/>
                  </a:lnTo>
                  <a:lnTo>
                    <a:pt x="64" y="775"/>
                  </a:lnTo>
                  <a:lnTo>
                    <a:pt x="72" y="635"/>
                  </a:lnTo>
                  <a:lnTo>
                    <a:pt x="79" y="484"/>
                  </a:lnTo>
                  <a:lnTo>
                    <a:pt x="87" y="333"/>
                  </a:lnTo>
                  <a:lnTo>
                    <a:pt x="94" y="200"/>
                  </a:lnTo>
                  <a:lnTo>
                    <a:pt x="106" y="91"/>
                  </a:lnTo>
                  <a:lnTo>
                    <a:pt x="113" y="23"/>
                  </a:lnTo>
                  <a:lnTo>
                    <a:pt x="121" y="0"/>
                  </a:lnTo>
                  <a:lnTo>
                    <a:pt x="128" y="26"/>
                  </a:lnTo>
                  <a:lnTo>
                    <a:pt x="136" y="98"/>
                  </a:lnTo>
                  <a:lnTo>
                    <a:pt x="143" y="204"/>
                  </a:lnTo>
                  <a:lnTo>
                    <a:pt x="151" y="344"/>
                  </a:lnTo>
                  <a:lnTo>
                    <a:pt x="162" y="495"/>
                  </a:lnTo>
                  <a:lnTo>
                    <a:pt x="170" y="646"/>
                  </a:lnTo>
                  <a:lnTo>
                    <a:pt x="177" y="779"/>
                  </a:lnTo>
                  <a:lnTo>
                    <a:pt x="185" y="888"/>
                  </a:lnTo>
                  <a:lnTo>
                    <a:pt x="192" y="956"/>
                  </a:lnTo>
                  <a:lnTo>
                    <a:pt x="200" y="979"/>
                  </a:lnTo>
                  <a:lnTo>
                    <a:pt x="211" y="953"/>
                  </a:lnTo>
                  <a:lnTo>
                    <a:pt x="219" y="881"/>
                  </a:lnTo>
                  <a:lnTo>
                    <a:pt x="226" y="775"/>
                  </a:lnTo>
                  <a:lnTo>
                    <a:pt x="234" y="635"/>
                  </a:lnTo>
                  <a:lnTo>
                    <a:pt x="241" y="484"/>
                  </a:lnTo>
                  <a:lnTo>
                    <a:pt x="249" y="333"/>
                  </a:lnTo>
                  <a:lnTo>
                    <a:pt x="257" y="200"/>
                  </a:lnTo>
                  <a:lnTo>
                    <a:pt x="268" y="91"/>
                  </a:lnTo>
                  <a:lnTo>
                    <a:pt x="275" y="23"/>
                  </a:lnTo>
                  <a:lnTo>
                    <a:pt x="283" y="0"/>
                  </a:lnTo>
                  <a:lnTo>
                    <a:pt x="291" y="26"/>
                  </a:lnTo>
                  <a:lnTo>
                    <a:pt x="298" y="98"/>
                  </a:lnTo>
                  <a:lnTo>
                    <a:pt x="306" y="204"/>
                  </a:lnTo>
                  <a:lnTo>
                    <a:pt x="313" y="344"/>
                  </a:lnTo>
                  <a:lnTo>
                    <a:pt x="324" y="495"/>
                  </a:lnTo>
                  <a:lnTo>
                    <a:pt x="332" y="646"/>
                  </a:lnTo>
                  <a:lnTo>
                    <a:pt x="340" y="779"/>
                  </a:lnTo>
                  <a:lnTo>
                    <a:pt x="347" y="888"/>
                  </a:lnTo>
                  <a:lnTo>
                    <a:pt x="355" y="956"/>
                  </a:lnTo>
                  <a:lnTo>
                    <a:pt x="362" y="979"/>
                  </a:lnTo>
                  <a:lnTo>
                    <a:pt x="374" y="953"/>
                  </a:lnTo>
                  <a:lnTo>
                    <a:pt x="381" y="881"/>
                  </a:lnTo>
                  <a:lnTo>
                    <a:pt x="389" y="775"/>
                  </a:lnTo>
                  <a:lnTo>
                    <a:pt x="396" y="635"/>
                  </a:lnTo>
                  <a:lnTo>
                    <a:pt x="404" y="484"/>
                  </a:lnTo>
                  <a:lnTo>
                    <a:pt x="411" y="333"/>
                  </a:lnTo>
                  <a:lnTo>
                    <a:pt x="419" y="200"/>
                  </a:lnTo>
                  <a:lnTo>
                    <a:pt x="430" y="91"/>
                  </a:lnTo>
                  <a:lnTo>
                    <a:pt x="438" y="23"/>
                  </a:lnTo>
                  <a:lnTo>
                    <a:pt x="445" y="0"/>
                  </a:lnTo>
                  <a:lnTo>
                    <a:pt x="453" y="26"/>
                  </a:lnTo>
                  <a:lnTo>
                    <a:pt x="460" y="98"/>
                  </a:lnTo>
                  <a:lnTo>
                    <a:pt x="468" y="204"/>
                  </a:lnTo>
                  <a:lnTo>
                    <a:pt x="479" y="344"/>
                  </a:lnTo>
                  <a:lnTo>
                    <a:pt x="487" y="495"/>
                  </a:lnTo>
                  <a:lnTo>
                    <a:pt x="494" y="646"/>
                  </a:lnTo>
                  <a:lnTo>
                    <a:pt x="502" y="779"/>
                  </a:lnTo>
                  <a:lnTo>
                    <a:pt x="509" y="888"/>
                  </a:lnTo>
                  <a:lnTo>
                    <a:pt x="517" y="956"/>
                  </a:lnTo>
                  <a:lnTo>
                    <a:pt x="525" y="979"/>
                  </a:lnTo>
                  <a:lnTo>
                    <a:pt x="536" y="953"/>
                  </a:lnTo>
                  <a:lnTo>
                    <a:pt x="543" y="881"/>
                  </a:lnTo>
                  <a:lnTo>
                    <a:pt x="551" y="775"/>
                  </a:lnTo>
                  <a:lnTo>
                    <a:pt x="559" y="635"/>
                  </a:lnTo>
                  <a:lnTo>
                    <a:pt x="566" y="484"/>
                  </a:lnTo>
                  <a:lnTo>
                    <a:pt x="574" y="333"/>
                  </a:lnTo>
                  <a:lnTo>
                    <a:pt x="581" y="200"/>
                  </a:lnTo>
                  <a:lnTo>
                    <a:pt x="592" y="91"/>
                  </a:lnTo>
                  <a:lnTo>
                    <a:pt x="600" y="23"/>
                  </a:lnTo>
                  <a:lnTo>
                    <a:pt x="608" y="0"/>
                  </a:lnTo>
                  <a:lnTo>
                    <a:pt x="615" y="26"/>
                  </a:lnTo>
                  <a:lnTo>
                    <a:pt x="623" y="98"/>
                  </a:lnTo>
                  <a:lnTo>
                    <a:pt x="630" y="204"/>
                  </a:lnTo>
                  <a:lnTo>
                    <a:pt x="642" y="344"/>
                  </a:lnTo>
                  <a:lnTo>
                    <a:pt x="649" y="495"/>
                  </a:lnTo>
                  <a:lnTo>
                    <a:pt x="657" y="646"/>
                  </a:lnTo>
                  <a:lnTo>
                    <a:pt x="664" y="779"/>
                  </a:lnTo>
                  <a:lnTo>
                    <a:pt x="672" y="888"/>
                  </a:lnTo>
                  <a:lnTo>
                    <a:pt x="679" y="956"/>
                  </a:lnTo>
                  <a:lnTo>
                    <a:pt x="687" y="979"/>
                  </a:lnTo>
                  <a:lnTo>
                    <a:pt x="698" y="953"/>
                  </a:lnTo>
                  <a:lnTo>
                    <a:pt x="706" y="881"/>
                  </a:lnTo>
                  <a:lnTo>
                    <a:pt x="713" y="775"/>
                  </a:lnTo>
                  <a:lnTo>
                    <a:pt x="721" y="635"/>
                  </a:lnTo>
                  <a:lnTo>
                    <a:pt x="728" y="484"/>
                  </a:lnTo>
                  <a:lnTo>
                    <a:pt x="736" y="333"/>
                  </a:lnTo>
                  <a:lnTo>
                    <a:pt x="747" y="200"/>
                  </a:lnTo>
                  <a:lnTo>
                    <a:pt x="755" y="91"/>
                  </a:lnTo>
                  <a:lnTo>
                    <a:pt x="762" y="23"/>
                  </a:lnTo>
                  <a:lnTo>
                    <a:pt x="770" y="0"/>
                  </a:lnTo>
                  <a:lnTo>
                    <a:pt x="777" y="26"/>
                  </a:lnTo>
                  <a:lnTo>
                    <a:pt x="785" y="98"/>
                  </a:lnTo>
                  <a:lnTo>
                    <a:pt x="793" y="204"/>
                  </a:lnTo>
                  <a:lnTo>
                    <a:pt x="804" y="344"/>
                  </a:lnTo>
                  <a:lnTo>
                    <a:pt x="811" y="495"/>
                  </a:lnTo>
                  <a:lnTo>
                    <a:pt x="819" y="646"/>
                  </a:lnTo>
                  <a:lnTo>
                    <a:pt x="827" y="779"/>
                  </a:lnTo>
                  <a:lnTo>
                    <a:pt x="834" y="888"/>
                  </a:lnTo>
                  <a:lnTo>
                    <a:pt x="842" y="956"/>
                  </a:lnTo>
                  <a:lnTo>
                    <a:pt x="849" y="979"/>
                  </a:lnTo>
                  <a:lnTo>
                    <a:pt x="860" y="953"/>
                  </a:lnTo>
                  <a:lnTo>
                    <a:pt x="868" y="881"/>
                  </a:lnTo>
                  <a:lnTo>
                    <a:pt x="876" y="775"/>
                  </a:lnTo>
                  <a:lnTo>
                    <a:pt x="883" y="635"/>
                  </a:lnTo>
                  <a:lnTo>
                    <a:pt x="891" y="484"/>
                  </a:lnTo>
                  <a:lnTo>
                    <a:pt x="898" y="333"/>
                  </a:lnTo>
                  <a:lnTo>
                    <a:pt x="910" y="200"/>
                  </a:lnTo>
                  <a:lnTo>
                    <a:pt x="917" y="91"/>
                  </a:lnTo>
                  <a:lnTo>
                    <a:pt x="925" y="23"/>
                  </a:lnTo>
                  <a:lnTo>
                    <a:pt x="932" y="0"/>
                  </a:lnTo>
                  <a:lnTo>
                    <a:pt x="940" y="26"/>
                  </a:lnTo>
                  <a:lnTo>
                    <a:pt x="947" y="98"/>
                  </a:lnTo>
                  <a:lnTo>
                    <a:pt x="955" y="204"/>
                  </a:lnTo>
                  <a:lnTo>
                    <a:pt x="966" y="344"/>
                  </a:lnTo>
                  <a:lnTo>
                    <a:pt x="974" y="495"/>
                  </a:lnTo>
                  <a:lnTo>
                    <a:pt x="981" y="646"/>
                  </a:lnTo>
                  <a:lnTo>
                    <a:pt x="989" y="779"/>
                  </a:lnTo>
                  <a:lnTo>
                    <a:pt x="996" y="888"/>
                  </a:lnTo>
                  <a:lnTo>
                    <a:pt x="1004" y="956"/>
                  </a:lnTo>
                  <a:lnTo>
                    <a:pt x="1015" y="979"/>
                  </a:lnTo>
                  <a:lnTo>
                    <a:pt x="1023" y="953"/>
                  </a:lnTo>
                  <a:lnTo>
                    <a:pt x="1030" y="881"/>
                  </a:lnTo>
                  <a:lnTo>
                    <a:pt x="1038" y="775"/>
                  </a:lnTo>
                  <a:lnTo>
                    <a:pt x="1045" y="635"/>
                  </a:lnTo>
                  <a:lnTo>
                    <a:pt x="1053" y="484"/>
                  </a:lnTo>
                  <a:lnTo>
                    <a:pt x="1061" y="333"/>
                  </a:lnTo>
                  <a:lnTo>
                    <a:pt x="1072" y="200"/>
                  </a:lnTo>
                  <a:lnTo>
                    <a:pt x="1079" y="91"/>
                  </a:lnTo>
                  <a:lnTo>
                    <a:pt x="1087" y="23"/>
                  </a:lnTo>
                  <a:lnTo>
                    <a:pt x="1094" y="0"/>
                  </a:lnTo>
                  <a:lnTo>
                    <a:pt x="1102" y="26"/>
                  </a:lnTo>
                  <a:lnTo>
                    <a:pt x="1110" y="98"/>
                  </a:lnTo>
                  <a:lnTo>
                    <a:pt x="1121" y="204"/>
                  </a:lnTo>
                  <a:lnTo>
                    <a:pt x="1128" y="344"/>
                  </a:lnTo>
                  <a:lnTo>
                    <a:pt x="1136" y="495"/>
                  </a:lnTo>
                  <a:lnTo>
                    <a:pt x="1144" y="646"/>
                  </a:lnTo>
                  <a:lnTo>
                    <a:pt x="1151" y="779"/>
                  </a:lnTo>
                  <a:lnTo>
                    <a:pt x="1159" y="888"/>
                  </a:lnTo>
                  <a:lnTo>
                    <a:pt x="1166" y="956"/>
                  </a:lnTo>
                  <a:lnTo>
                    <a:pt x="1178" y="979"/>
                  </a:lnTo>
                  <a:lnTo>
                    <a:pt x="1185" y="953"/>
                  </a:lnTo>
                  <a:lnTo>
                    <a:pt x="1193" y="881"/>
                  </a:lnTo>
                  <a:lnTo>
                    <a:pt x="1200" y="775"/>
                  </a:lnTo>
                  <a:lnTo>
                    <a:pt x="1208" y="635"/>
                  </a:lnTo>
                  <a:lnTo>
                    <a:pt x="1215" y="484"/>
                  </a:lnTo>
                  <a:lnTo>
                    <a:pt x="1223" y="333"/>
                  </a:lnTo>
                  <a:lnTo>
                    <a:pt x="1234" y="200"/>
                  </a:lnTo>
                  <a:lnTo>
                    <a:pt x="1242" y="91"/>
                  </a:lnTo>
                  <a:lnTo>
                    <a:pt x="1249" y="23"/>
                  </a:lnTo>
                  <a:lnTo>
                    <a:pt x="1257" y="0"/>
                  </a:lnTo>
                  <a:lnTo>
                    <a:pt x="1264" y="26"/>
                  </a:lnTo>
                  <a:lnTo>
                    <a:pt x="1272" y="98"/>
                  </a:lnTo>
                  <a:lnTo>
                    <a:pt x="1283" y="204"/>
                  </a:lnTo>
                  <a:lnTo>
                    <a:pt x="1291" y="344"/>
                  </a:lnTo>
                  <a:lnTo>
                    <a:pt x="1298" y="495"/>
                  </a:lnTo>
                  <a:lnTo>
                    <a:pt x="1306" y="646"/>
                  </a:lnTo>
                  <a:lnTo>
                    <a:pt x="1313" y="779"/>
                  </a:lnTo>
                  <a:lnTo>
                    <a:pt x="1321" y="888"/>
                  </a:lnTo>
                  <a:lnTo>
                    <a:pt x="1329" y="956"/>
                  </a:lnTo>
                  <a:lnTo>
                    <a:pt x="1340" y="979"/>
                  </a:lnTo>
                  <a:lnTo>
                    <a:pt x="1347" y="953"/>
                  </a:lnTo>
                  <a:lnTo>
                    <a:pt x="1355" y="881"/>
                  </a:lnTo>
                  <a:lnTo>
                    <a:pt x="1362" y="775"/>
                  </a:lnTo>
                  <a:lnTo>
                    <a:pt x="1370" y="635"/>
                  </a:lnTo>
                  <a:lnTo>
                    <a:pt x="1378" y="484"/>
                  </a:lnTo>
                  <a:lnTo>
                    <a:pt x="1389" y="333"/>
                  </a:lnTo>
                  <a:lnTo>
                    <a:pt x="1396" y="200"/>
                  </a:lnTo>
                  <a:lnTo>
                    <a:pt x="1404" y="91"/>
                  </a:lnTo>
                  <a:lnTo>
                    <a:pt x="1412" y="23"/>
                  </a:lnTo>
                  <a:lnTo>
                    <a:pt x="1419" y="0"/>
                  </a:lnTo>
                  <a:lnTo>
                    <a:pt x="1427" y="26"/>
                  </a:lnTo>
                  <a:lnTo>
                    <a:pt x="1434" y="98"/>
                  </a:lnTo>
                  <a:lnTo>
                    <a:pt x="1446" y="204"/>
                  </a:lnTo>
                  <a:lnTo>
                    <a:pt x="1453" y="344"/>
                  </a:lnTo>
                  <a:lnTo>
                    <a:pt x="1461" y="495"/>
                  </a:lnTo>
                  <a:lnTo>
                    <a:pt x="1468" y="646"/>
                  </a:lnTo>
                  <a:lnTo>
                    <a:pt x="1476" y="779"/>
                  </a:lnTo>
                  <a:lnTo>
                    <a:pt x="1483" y="888"/>
                  </a:lnTo>
                  <a:lnTo>
                    <a:pt x="1491" y="956"/>
                  </a:lnTo>
                  <a:lnTo>
                    <a:pt x="1502" y="979"/>
                  </a:lnTo>
                  <a:lnTo>
                    <a:pt x="1510" y="953"/>
                  </a:lnTo>
                  <a:lnTo>
                    <a:pt x="1517" y="881"/>
                  </a:lnTo>
                  <a:lnTo>
                    <a:pt x="1525" y="775"/>
                  </a:lnTo>
                  <a:lnTo>
                    <a:pt x="1532" y="635"/>
                  </a:lnTo>
                  <a:lnTo>
                    <a:pt x="1540" y="484"/>
                  </a:lnTo>
                  <a:lnTo>
                    <a:pt x="1551" y="333"/>
                  </a:lnTo>
                  <a:lnTo>
                    <a:pt x="1559" y="200"/>
                  </a:lnTo>
                  <a:lnTo>
                    <a:pt x="1566" y="91"/>
                  </a:lnTo>
                  <a:lnTo>
                    <a:pt x="1574" y="23"/>
                  </a:lnTo>
                  <a:lnTo>
                    <a:pt x="1581" y="0"/>
                  </a:lnTo>
                  <a:lnTo>
                    <a:pt x="1589" y="26"/>
                  </a:lnTo>
                  <a:lnTo>
                    <a:pt x="1597" y="98"/>
                  </a:lnTo>
                  <a:lnTo>
                    <a:pt x="1608" y="204"/>
                  </a:lnTo>
                  <a:lnTo>
                    <a:pt x="1615" y="344"/>
                  </a:lnTo>
                </a:path>
              </a:pathLst>
            </a:custGeom>
            <a:noFill/>
            <a:ln w="17463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7318340" y="5167792"/>
                  <a:ext cx="14634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000" dirty="0" smtClean="0"/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40" y="5167792"/>
                  <a:ext cx="1463414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/>
                <p:cNvSpPr txBox="1"/>
                <p:nvPr/>
              </p:nvSpPr>
              <p:spPr>
                <a:xfrm>
                  <a:off x="7318340" y="5587590"/>
                  <a:ext cx="14634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000" dirty="0" smtClean="0"/>
                </a:p>
              </p:txBody>
            </p:sp>
          </mc:Choice>
          <mc:Fallback xmlns="">
            <p:sp>
              <p:nvSpPr>
                <p:cNvPr id="92" name="テキスト ボックス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40" y="5587590"/>
                  <a:ext cx="1463414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楕円 5"/>
          <p:cNvSpPr/>
          <p:nvPr/>
        </p:nvSpPr>
        <p:spPr>
          <a:xfrm rot="1183433">
            <a:off x="5385730" y="3600301"/>
            <a:ext cx="712834" cy="2088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5063585" y="1636518"/>
            <a:ext cx="3950669" cy="1614765"/>
          </a:xfrm>
          <a:prstGeom prst="wedgeRectCallout">
            <a:avLst>
              <a:gd name="adj1" fmla="val -24807"/>
              <a:gd name="adj2" fmla="val 737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65410" y="1673189"/>
            <a:ext cx="4043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クラス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のデータに対する値</a:t>
            </a:r>
            <a:endParaRPr lang="en-US" altLang="ja-JP" sz="2400" dirty="0" smtClean="0"/>
          </a:p>
          <a:p>
            <a:r>
              <a:rPr lang="en-US" altLang="ja-JP" sz="2400" dirty="0" smtClean="0"/>
              <a:t>[ </a:t>
            </a:r>
            <a:r>
              <a:rPr lang="en-US" altLang="ja-JP" sz="2400" dirty="0"/>
              <a:t>0.8659007   0.50319451</a:t>
            </a:r>
            <a:r>
              <a:rPr lang="en-US" altLang="ja-JP" sz="2400" dirty="0" smtClean="0"/>
              <a:t>]</a:t>
            </a:r>
          </a:p>
          <a:p>
            <a:r>
              <a:rPr lang="ja-JP" altLang="en-US" sz="2400" dirty="0" smtClean="0"/>
              <a:t>クラス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データに対する</a:t>
            </a:r>
            <a:r>
              <a:rPr lang="ja-JP" altLang="en-US" sz="2400" dirty="0" smtClean="0"/>
              <a:t>値</a:t>
            </a:r>
            <a:endParaRPr lang="en-US" altLang="ja-JP" sz="2400" dirty="0"/>
          </a:p>
          <a:p>
            <a:r>
              <a:rPr lang="en-US" altLang="ja-JP" sz="2400" dirty="0"/>
              <a:t>[ 0.50804454  0.87511003]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14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入力画像の局所自己相関を抽出（特に前半層）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入力画像内の共起性を</a:t>
            </a:r>
            <a:r>
              <a:rPr lang="ja-JP" altLang="en-US" dirty="0"/>
              <a:t>検出（特に後半層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構造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Trainable Multiplication Layer</a:t>
            </a:r>
            <a:endParaRPr lang="en-US" altLang="ja-JP" dirty="0"/>
          </a:p>
        </p:txBody>
      </p:sp>
      <p:graphicFrame>
        <p:nvGraphicFramePr>
          <p:cNvPr id="77" name="表 76"/>
          <p:cNvGraphicFramePr>
            <a:graphicFrameLocks noGrp="1" noChangeAspect="1"/>
          </p:cNvGraphicFramePr>
          <p:nvPr>
            <p:extLst/>
          </p:nvPr>
        </p:nvGraphicFramePr>
        <p:xfrm>
          <a:off x="2725630" y="3265239"/>
          <a:ext cx="1079364" cy="10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8" name="図形グループ 35"/>
          <p:cNvGrpSpPr/>
          <p:nvPr/>
        </p:nvGrpSpPr>
        <p:grpSpPr>
          <a:xfrm>
            <a:off x="3210192" y="4520364"/>
            <a:ext cx="107154" cy="568026"/>
            <a:chOff x="3392515" y="4395509"/>
            <a:chExt cx="107154" cy="568026"/>
          </a:xfrm>
        </p:grpSpPr>
        <p:sp>
          <p:nvSpPr>
            <p:cNvPr id="79" name="円/楕円 7"/>
            <p:cNvSpPr/>
            <p:nvPr/>
          </p:nvSpPr>
          <p:spPr>
            <a:xfrm>
              <a:off x="3392515" y="4395509"/>
              <a:ext cx="107154" cy="1072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円/楕円 8"/>
            <p:cNvSpPr/>
            <p:nvPr/>
          </p:nvSpPr>
          <p:spPr>
            <a:xfrm>
              <a:off x="3392515" y="4625920"/>
              <a:ext cx="107154" cy="1072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円/楕円 9"/>
            <p:cNvSpPr/>
            <p:nvPr/>
          </p:nvSpPr>
          <p:spPr>
            <a:xfrm>
              <a:off x="3392515" y="4856331"/>
              <a:ext cx="107154" cy="1072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82" name="図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8" y="3960309"/>
            <a:ext cx="1886400" cy="1886400"/>
          </a:xfrm>
          <a:prstGeom prst="rect">
            <a:avLst/>
          </a:prstGeom>
        </p:spPr>
      </p:pic>
      <p:grpSp>
        <p:nvGrpSpPr>
          <p:cNvPr id="84" name="図形グループ 43"/>
          <p:cNvGrpSpPr/>
          <p:nvPr/>
        </p:nvGrpSpPr>
        <p:grpSpPr>
          <a:xfrm>
            <a:off x="4518436" y="5448454"/>
            <a:ext cx="648184" cy="644661"/>
            <a:chOff x="4809974" y="3187745"/>
            <a:chExt cx="648184" cy="644661"/>
          </a:xfrm>
        </p:grpSpPr>
        <p:sp>
          <p:nvSpPr>
            <p:cNvPr id="85" name="乗算記号 19"/>
            <p:cNvSpPr/>
            <p:nvPr/>
          </p:nvSpPr>
          <p:spPr>
            <a:xfrm>
              <a:off x="4809974" y="3187745"/>
              <a:ext cx="648184" cy="644661"/>
            </a:xfrm>
            <a:prstGeom prst="mathMultiply">
              <a:avLst>
                <a:gd name="adj1" fmla="val 92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ドーナツ 85"/>
            <p:cNvSpPr/>
            <p:nvPr/>
          </p:nvSpPr>
          <p:spPr>
            <a:xfrm>
              <a:off x="4837554" y="3209661"/>
              <a:ext cx="581690" cy="581690"/>
            </a:xfrm>
            <a:prstGeom prst="donut">
              <a:avLst>
                <a:gd name="adj" fmla="val 71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8" name="図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57" y="3402288"/>
            <a:ext cx="1886400" cy="18864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9" name="図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57" y="3537297"/>
            <a:ext cx="1886400" cy="18864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40" y="3684368"/>
            <a:ext cx="1886400" cy="18864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1" name="図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31" y="4395251"/>
            <a:ext cx="1886400" cy="18864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grpSp>
        <p:nvGrpSpPr>
          <p:cNvPr id="92" name="図形グループ 26"/>
          <p:cNvGrpSpPr/>
          <p:nvPr/>
        </p:nvGrpSpPr>
        <p:grpSpPr>
          <a:xfrm rot="19200000">
            <a:off x="6784192" y="3755796"/>
            <a:ext cx="107154" cy="568026"/>
            <a:chOff x="5610303" y="3011718"/>
            <a:chExt cx="107155" cy="568025"/>
          </a:xfrm>
        </p:grpSpPr>
        <p:sp>
          <p:nvSpPr>
            <p:cNvPr id="93" name="円/楕円 27"/>
            <p:cNvSpPr/>
            <p:nvPr/>
          </p:nvSpPr>
          <p:spPr>
            <a:xfrm>
              <a:off x="5610304" y="3011718"/>
              <a:ext cx="107154" cy="107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円/楕円 28"/>
            <p:cNvSpPr/>
            <p:nvPr/>
          </p:nvSpPr>
          <p:spPr>
            <a:xfrm>
              <a:off x="5610303" y="3242128"/>
              <a:ext cx="107154" cy="107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円/楕円 29"/>
            <p:cNvSpPr/>
            <p:nvPr/>
          </p:nvSpPr>
          <p:spPr>
            <a:xfrm>
              <a:off x="5610303" y="3472539"/>
              <a:ext cx="107154" cy="107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7371665" y="4914236"/>
            <a:ext cx="122663" cy="117559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/>
          <p:cNvCxnSpPr/>
          <p:nvPr/>
        </p:nvCxnSpPr>
        <p:spPr>
          <a:xfrm>
            <a:off x="874158" y="4345488"/>
            <a:ext cx="2925047" cy="101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表 99"/>
          <p:cNvGraphicFramePr>
            <a:graphicFrameLocks noGrp="1"/>
          </p:cNvGraphicFramePr>
          <p:nvPr>
            <p:extLst/>
          </p:nvPr>
        </p:nvGraphicFramePr>
        <p:xfrm>
          <a:off x="514159" y="4330578"/>
          <a:ext cx="359999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000"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 marL="30100" marR="30100" marT="15050" marB="1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 marL="30100" marR="30100" marT="15050" marB="1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 marL="30100" marR="30100" marT="15050" marB="1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 marL="30100" marR="30100" marT="15050" marB="1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 marL="30100" marR="30100" marT="15050" marB="1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 marL="30100" marR="30100" marT="15050" marB="1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endParaRPr kumimoji="1" lang="ja-JP" altLang="en-US" sz="500"/>
                    </a:p>
                  </a:txBody>
                  <a:tcPr marL="30100" marR="30100" marT="15050" marB="1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 marL="30100" marR="30100" marT="15050" marB="1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 marL="30100" marR="30100" marT="15050" marB="15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直線コネクタ 100"/>
          <p:cNvCxnSpPr/>
          <p:nvPr/>
        </p:nvCxnSpPr>
        <p:spPr>
          <a:xfrm>
            <a:off x="508370" y="4330578"/>
            <a:ext cx="2215717" cy="1026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99530" y="4690578"/>
            <a:ext cx="2233085" cy="174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表 103"/>
          <p:cNvGraphicFramePr>
            <a:graphicFrameLocks noGrp="1"/>
          </p:cNvGraphicFramePr>
          <p:nvPr>
            <p:extLst/>
          </p:nvPr>
        </p:nvGraphicFramePr>
        <p:xfrm>
          <a:off x="2724087" y="5371307"/>
          <a:ext cx="1079364" cy="10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844" marR="91844" marT="45921" marB="45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フリーフォーム 104"/>
          <p:cNvSpPr/>
          <p:nvPr/>
        </p:nvSpPr>
        <p:spPr>
          <a:xfrm rot="546153">
            <a:off x="3616805" y="5338109"/>
            <a:ext cx="979922" cy="278662"/>
          </a:xfrm>
          <a:custGeom>
            <a:avLst/>
            <a:gdLst>
              <a:gd name="connsiteX0" fmla="*/ 0 w 914400"/>
              <a:gd name="connsiteY0" fmla="*/ 300981 h 300981"/>
              <a:gd name="connsiteX1" fmla="*/ 497712 w 914400"/>
              <a:gd name="connsiteY1" fmla="*/ 39 h 300981"/>
              <a:gd name="connsiteX2" fmla="*/ 914400 w 914400"/>
              <a:gd name="connsiteY2" fmla="*/ 277831 h 30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300981">
                <a:moveTo>
                  <a:pt x="0" y="300981"/>
                </a:moveTo>
                <a:cubicBezTo>
                  <a:pt x="172656" y="152439"/>
                  <a:pt x="345312" y="3897"/>
                  <a:pt x="497712" y="39"/>
                </a:cubicBezTo>
                <a:cubicBezTo>
                  <a:pt x="650112" y="-3819"/>
                  <a:pt x="914400" y="277831"/>
                  <a:pt x="914400" y="27783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フリーフォーム 105"/>
          <p:cNvSpPr/>
          <p:nvPr/>
        </p:nvSpPr>
        <p:spPr>
          <a:xfrm rot="21269189" flipV="1">
            <a:off x="3257555" y="5879014"/>
            <a:ext cx="1332091" cy="300981"/>
          </a:xfrm>
          <a:custGeom>
            <a:avLst/>
            <a:gdLst>
              <a:gd name="connsiteX0" fmla="*/ 0 w 914400"/>
              <a:gd name="connsiteY0" fmla="*/ 300981 h 300981"/>
              <a:gd name="connsiteX1" fmla="*/ 497712 w 914400"/>
              <a:gd name="connsiteY1" fmla="*/ 39 h 300981"/>
              <a:gd name="connsiteX2" fmla="*/ 914400 w 914400"/>
              <a:gd name="connsiteY2" fmla="*/ 277831 h 30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300981">
                <a:moveTo>
                  <a:pt x="0" y="300981"/>
                </a:moveTo>
                <a:cubicBezTo>
                  <a:pt x="172656" y="152439"/>
                  <a:pt x="345312" y="3897"/>
                  <a:pt x="497712" y="39"/>
                </a:cubicBezTo>
                <a:cubicBezTo>
                  <a:pt x="650112" y="-3819"/>
                  <a:pt x="914400" y="277831"/>
                  <a:pt x="914400" y="27783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/>
          <p:nvPr/>
        </p:nvCxnSpPr>
        <p:spPr>
          <a:xfrm>
            <a:off x="845444" y="4690578"/>
            <a:ext cx="2918777" cy="1733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下矢印 113"/>
          <p:cNvSpPr/>
          <p:nvPr/>
        </p:nvSpPr>
        <p:spPr>
          <a:xfrm rot="15097561">
            <a:off x="6104890" y="4214731"/>
            <a:ext cx="236154" cy="231154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正方形/長方形 114"/>
              <p:cNvSpPr/>
              <p:nvPr/>
            </p:nvSpPr>
            <p:spPr>
              <a:xfrm>
                <a:off x="4673822" y="4557078"/>
                <a:ext cx="97860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5" name="正方形/長方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22" y="4557078"/>
                <a:ext cx="978601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正方形/長方形 118"/>
          <p:cNvSpPr/>
          <p:nvPr/>
        </p:nvSpPr>
        <p:spPr>
          <a:xfrm>
            <a:off x="4066357" y="3587654"/>
            <a:ext cx="247378" cy="24737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4054596" y="4044436"/>
            <a:ext cx="247378" cy="247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/>
              <p:cNvSpPr txBox="1"/>
              <p:nvPr/>
            </p:nvSpPr>
            <p:spPr>
              <a:xfrm>
                <a:off x="4467318" y="3537029"/>
                <a:ext cx="8130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121" name="テキスト ボックス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318" y="3537029"/>
                <a:ext cx="813043" cy="307777"/>
              </a:xfrm>
              <a:prstGeom prst="rect">
                <a:avLst/>
              </a:prstGeom>
              <a:blipFill>
                <a:blip r:embed="rId8"/>
                <a:stretch>
                  <a:fillRect l="-3759" r="-6015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/>
              <p:cNvSpPr txBox="1"/>
              <p:nvPr/>
            </p:nvSpPr>
            <p:spPr>
              <a:xfrm>
                <a:off x="4467318" y="4022801"/>
                <a:ext cx="8130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122" name="テキスト ボックス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318" y="4022801"/>
                <a:ext cx="813043" cy="307777"/>
              </a:xfrm>
              <a:prstGeom prst="rect">
                <a:avLst/>
              </a:prstGeom>
              <a:blipFill>
                <a:blip r:embed="rId9"/>
                <a:stretch>
                  <a:fillRect l="-3759" r="-6015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テキスト ボックス 136"/>
          <p:cNvSpPr txBox="1"/>
          <p:nvPr/>
        </p:nvSpPr>
        <p:spPr>
          <a:xfrm>
            <a:off x="480196" y="35412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入力</a:t>
            </a:r>
            <a:r>
              <a:rPr lang="ja-JP" altLang="en-US" sz="2400" dirty="0"/>
              <a:t>画像</a:t>
            </a:r>
            <a:endParaRPr kumimoji="1" lang="ja-JP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2743346" y="5364521"/>
                <a:ext cx="3195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46" y="5364521"/>
                <a:ext cx="319575" cy="307777"/>
              </a:xfrm>
              <a:prstGeom prst="rect">
                <a:avLst/>
              </a:prstGeom>
              <a:blipFill>
                <a:blip r:embed="rId10"/>
                <a:stretch>
                  <a:fillRect l="-7692" r="-5769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3115104" y="5364521"/>
                <a:ext cx="325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104" y="5364521"/>
                <a:ext cx="325538" cy="307777"/>
              </a:xfrm>
              <a:prstGeom prst="rect">
                <a:avLst/>
              </a:prstGeom>
              <a:blipFill>
                <a:blip r:embed="rId11"/>
                <a:stretch>
                  <a:fillRect l="-7547" r="-7547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/>
              <p:cNvSpPr txBox="1"/>
              <p:nvPr/>
            </p:nvSpPr>
            <p:spPr>
              <a:xfrm>
                <a:off x="3462112" y="5364521"/>
                <a:ext cx="325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140" name="テキスト ボックス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112" y="5364521"/>
                <a:ext cx="325538" cy="307777"/>
              </a:xfrm>
              <a:prstGeom prst="rect">
                <a:avLst/>
              </a:prstGeom>
              <a:blipFill>
                <a:blip r:embed="rId12"/>
                <a:stretch>
                  <a:fillRect l="-9434" r="-5660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3473667" y="6119875"/>
                <a:ext cx="296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667" y="6119875"/>
                <a:ext cx="296235" cy="307777"/>
              </a:xfrm>
              <a:prstGeom prst="rect">
                <a:avLst/>
              </a:prstGeom>
              <a:blipFill>
                <a:blip r:embed="rId13"/>
                <a:stretch>
                  <a:fillRect l="-10417" r="-41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2935223" y="6102312"/>
                <a:ext cx="2917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23" y="6102312"/>
                <a:ext cx="291747" cy="307777"/>
              </a:xfrm>
              <a:prstGeom prst="rect">
                <a:avLst/>
              </a:prstGeom>
              <a:blipFill>
                <a:blip r:embed="rId14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/>
              <p:cNvSpPr txBox="1"/>
              <p:nvPr/>
            </p:nvSpPr>
            <p:spPr>
              <a:xfrm>
                <a:off x="2917047" y="5730762"/>
                <a:ext cx="2917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144" name="テキスト ボックス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47" y="5730762"/>
                <a:ext cx="291747" cy="307777"/>
              </a:xfrm>
              <a:prstGeom prst="rect">
                <a:avLst/>
              </a:prstGeom>
              <a:blipFill>
                <a:blip r:embed="rId15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08720"/>
                <a:ext cx="8784976" cy="5760640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式変形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dirty="0" smtClean="0"/>
                  <a:t>学習と制約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endParaRPr lang="en-US" altLang="ja-JP" dirty="0" smtClean="0"/>
              </a:p>
              <a:p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第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の制約は発散を抑えるために必須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第</a:t>
                </a: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の制約をつけると非零のマスクの数がおおよそ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ja-JP" altLang="en-US" dirty="0" smtClean="0"/>
                  <a:t>になる</a:t>
                </a:r>
                <a:endParaRPr lang="ja-JP" altLang="en-US" dirty="0"/>
              </a:p>
              <a:p>
                <a:pPr lvl="1"/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08720"/>
                <a:ext cx="8784976" cy="5760640"/>
              </a:xfrm>
              <a:blipFill>
                <a:blip r:embed="rId2"/>
                <a:stretch>
                  <a:fillRect l="-1248" t="-11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の詳細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83568" y="1411379"/>
                <a:ext cx="4482509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func>
                                    <m:func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11379"/>
                <a:ext cx="4482509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505768" y="2878213"/>
                <a:ext cx="4336700" cy="957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FF66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func>
                                <m:func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Pre>
                                    <m:sPre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sPre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768" y="2878213"/>
                <a:ext cx="4336700" cy="95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843854" y="2636912"/>
                <a:ext cx="2552622" cy="46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FF66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m:rPr>
                          <m:nor/>
                        </m:rPr>
                        <a:rPr lang="en-US" altLang="ja-JP" sz="2000" dirty="0"/>
                        <m:t>: </m:t>
                      </m:r>
                      <m:r>
                        <m:rPr>
                          <m:nor/>
                        </m:rPr>
                        <a:rPr lang="en-US" altLang="ja-JP" sz="2000" dirty="0"/>
                        <m:t>Teacher</m:t>
                      </m:r>
                      <m:r>
                        <m:rPr>
                          <m:nor/>
                        </m:rPr>
                        <a:rPr lang="en-US" altLang="ja-JP" sz="2000" dirty="0"/>
                        <m:t> </m:t>
                      </m:r>
                      <m:r>
                        <m:rPr>
                          <m:nor/>
                        </m:rPr>
                        <a:rPr lang="en-US" altLang="ja-JP" sz="2000" dirty="0"/>
                        <m:t>vector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854" y="2636912"/>
                <a:ext cx="2552622" cy="462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768143" y="3093688"/>
                <a:ext cx="2738507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FF66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</m:e>
                      </m:sPre>
                      <m:r>
                        <m:rPr>
                          <m:nor/>
                        </m:rPr>
                        <a:rPr lang="en-US" altLang="ja-JP" sz="2000" dirty="0"/>
                        <m:t>: </m:t>
                      </m:r>
                      <m:r>
                        <m:rPr>
                          <m:nor/>
                        </m:rPr>
                        <a:rPr lang="en-US" altLang="ja-JP" sz="2000" dirty="0"/>
                        <m:t>Network</m:t>
                      </m:r>
                      <m:r>
                        <m:rPr>
                          <m:nor/>
                        </m:rPr>
                        <a:rPr lang="en-US" altLang="ja-JP" sz="2000" dirty="0"/>
                        <m:t> </m:t>
                      </m:r>
                      <m:r>
                        <m:rPr>
                          <m:nor/>
                        </m:rPr>
                        <a:rPr lang="en-US" altLang="ja-JP" sz="2000" dirty="0"/>
                        <m:t>output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143" y="3093688"/>
                <a:ext cx="2738507" cy="475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871847" y="3564378"/>
                <a:ext cx="17906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FF6600"/>
                  </a:buClr>
                </a:pP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en-US" altLang="ja-JP" sz="2000" dirty="0" smtClean="0"/>
                  <a:t>: # of classes</a:t>
                </a:r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847" y="3564378"/>
                <a:ext cx="1790618" cy="400110"/>
              </a:xfrm>
              <a:prstGeom prst="rect">
                <a:avLst/>
              </a:prstGeom>
              <a:blipFill>
                <a:blip r:embed="rId7"/>
                <a:stretch>
                  <a:fillRect t="-9231" r="-238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871847" y="3959214"/>
                <a:ext cx="2901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FF6600"/>
                  </a:buClr>
                </a:pP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ja-JP" sz="2000" dirty="0" smtClean="0"/>
                  <a:t>: # of training samples</a:t>
                </a:r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847" y="3959214"/>
                <a:ext cx="2901628" cy="400110"/>
              </a:xfrm>
              <a:prstGeom prst="rect">
                <a:avLst/>
              </a:prstGeom>
              <a:blipFill>
                <a:blip r:embed="rId8"/>
                <a:stretch>
                  <a:fillRect t="-7576" r="-147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42190" y="318105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minimize</a:t>
            </a:r>
            <a:endParaRPr kumimoji="1" lang="ja-JP" altLang="en-US" sz="20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2190" y="3980457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s.t.</a:t>
            </a:r>
            <a:endParaRPr kumimoji="1" lang="ja-JP" alt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505768" y="3902657"/>
                <a:ext cx="135703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768" y="3902657"/>
                <a:ext cx="1357038" cy="8654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2924822" y="4181515"/>
                <a:ext cx="1404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22" y="4181515"/>
                <a:ext cx="1404807" cy="307777"/>
              </a:xfrm>
              <a:prstGeom prst="rect">
                <a:avLst/>
              </a:prstGeom>
              <a:blipFill>
                <a:blip r:embed="rId10"/>
                <a:stretch>
                  <a:fillRect l="-3478" r="-1304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871847" y="4370864"/>
                <a:ext cx="2260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FF66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: Constants</a:t>
                </a:r>
                <a:endParaRPr kumimoji="1" lang="ja-JP" altLang="en-US" sz="2000" dirty="0" smtClean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847" y="4370864"/>
                <a:ext cx="2260427" cy="400110"/>
              </a:xfrm>
              <a:prstGeom prst="rect">
                <a:avLst/>
              </a:prstGeom>
              <a:blipFill>
                <a:blip r:embed="rId11"/>
                <a:stretch>
                  <a:fillRect t="-7576" r="-242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種類の使い方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9" y="1484784"/>
            <a:ext cx="881911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08720"/>
                <a:ext cx="8784976" cy="5688632"/>
              </a:xfrm>
            </p:spPr>
            <p:txBody>
              <a:bodyPr/>
              <a:lstStyle/>
              <a:p>
                <a:r>
                  <a:rPr kumimoji="1" lang="ja-JP" altLang="en-US" dirty="0" smtClean="0"/>
                  <a:t>レイヤーの特性検証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超パラメータ（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, </a:t>
                </a:r>
                <a:r>
                  <a:rPr lang="ja-JP" altLang="en-US" dirty="0" smtClean="0"/>
                  <a:t>カーネルサイズ）と学習されるカーネルの関係</a:t>
                </a:r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Discriminative HLAC extractor</a:t>
                </a:r>
                <a:r>
                  <a:rPr kumimoji="1" lang="ja-JP" altLang="en-US" dirty="0" smtClean="0"/>
                  <a:t>として使った場合の特性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Co-occurrence extractor</a:t>
                </a:r>
                <a:r>
                  <a:rPr lang="ja-JP" altLang="en-US" dirty="0" smtClean="0"/>
                  <a:t>として使った場合の特性</a:t>
                </a:r>
                <a:endParaRPr lang="en-US" altLang="ja-JP" dirty="0" smtClean="0"/>
              </a:p>
              <a:p>
                <a:pPr lvl="1"/>
                <a:endParaRPr kumimoji="1" lang="en-US" altLang="ja-JP" dirty="0"/>
              </a:p>
              <a:p>
                <a:r>
                  <a:rPr lang="ja-JP" altLang="en-US" dirty="0" smtClean="0"/>
                  <a:t>識別実験</a:t>
                </a:r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Dataset: MNIST, </a:t>
                </a:r>
                <a:r>
                  <a:rPr kumimoji="1" lang="en-US" altLang="ja-JP" dirty="0" err="1" smtClean="0"/>
                  <a:t>Brodatz</a:t>
                </a:r>
                <a:r>
                  <a:rPr kumimoji="1" lang="en-US" altLang="ja-JP" dirty="0" smtClean="0"/>
                  <a:t>, CIFAR10</a:t>
                </a:r>
              </a:p>
              <a:p>
                <a:pPr lvl="1"/>
                <a:r>
                  <a:rPr lang="ja-JP" altLang="en-US" dirty="0" smtClean="0"/>
                  <a:t>識別手法：</a:t>
                </a:r>
                <a:endParaRPr lang="en-US" altLang="ja-JP" dirty="0" smtClean="0"/>
              </a:p>
              <a:p>
                <a:pPr lvl="2"/>
                <a:r>
                  <a:rPr lang="en-US" altLang="ja-JP" dirty="0" smtClean="0"/>
                  <a:t>Shallower: </a:t>
                </a:r>
                <a:r>
                  <a:rPr lang="en-US" altLang="ja-JP" dirty="0" err="1" smtClean="0"/>
                  <a:t>LeNet</a:t>
                </a:r>
                <a:r>
                  <a:rPr lang="en-US" altLang="ja-JP" dirty="0" smtClean="0"/>
                  <a:t> (5</a:t>
                </a:r>
                <a:r>
                  <a:rPr lang="ja-JP" altLang="en-US" dirty="0" smtClean="0"/>
                  <a:t>層</a:t>
                </a:r>
                <a:r>
                  <a:rPr lang="en-US" altLang="ja-JP" dirty="0" smtClean="0"/>
                  <a:t>), </a:t>
                </a:r>
                <a:r>
                  <a:rPr lang="en-US" altLang="ja-JP" dirty="0" err="1" smtClean="0"/>
                  <a:t>LeNet</a:t>
                </a:r>
                <a:r>
                  <a:rPr lang="en-US" altLang="ja-JP" dirty="0" smtClean="0"/>
                  <a:t> + HLAC, </a:t>
                </a:r>
                <a:r>
                  <a:rPr lang="en-US" altLang="ja-JP" dirty="0" err="1" smtClean="0"/>
                  <a:t>LeNet</a:t>
                </a:r>
                <a:r>
                  <a:rPr lang="en-US" altLang="ja-JP" dirty="0" smtClean="0"/>
                  <a:t> + Proposed (DHLAC, Co-occurrence)</a:t>
                </a:r>
              </a:p>
              <a:p>
                <a:pPr lvl="2"/>
                <a:r>
                  <a:rPr lang="en-US" altLang="ja-JP" dirty="0" smtClean="0"/>
                  <a:t>Deeper: Deep CNN (11</a:t>
                </a:r>
                <a:r>
                  <a:rPr lang="ja-JP" altLang="en-US" dirty="0"/>
                  <a:t>層</a:t>
                </a:r>
                <a:r>
                  <a:rPr lang="en-US" altLang="ja-JP" dirty="0" smtClean="0"/>
                  <a:t>), Deep CNN + HLAC, Deep CNN + Proposed (DHLAC, Co-occurrence)</a:t>
                </a:r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08720"/>
                <a:ext cx="8784976" cy="5688632"/>
              </a:xfrm>
              <a:blipFill>
                <a:blip r:embed="rId2"/>
                <a:stretch>
                  <a:fillRect l="-1248"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2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制約のパラメータと非零要素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11481" r="9838" b="11479"/>
          <a:stretch/>
        </p:blipFill>
        <p:spPr>
          <a:xfrm>
            <a:off x="611560" y="1700808"/>
            <a:ext cx="8088436" cy="4248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=1.0,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コンテンツ プレースホルダー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5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2786" r="9837" b="11655"/>
          <a:stretch/>
        </p:blipFill>
        <p:spPr>
          <a:xfrm>
            <a:off x="611559" y="1772816"/>
            <a:ext cx="8097225" cy="4176464"/>
          </a:xfr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制約のパラメータ</a:t>
            </a:r>
            <a:r>
              <a:rPr lang="ja-JP" altLang="en-US" dirty="0"/>
              <a:t>と非零要素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 txBox="1">
                <a:spLocks/>
              </p:cNvSpPr>
              <p:nvPr/>
            </p:nvSpPr>
            <p:spPr>
              <a:xfrm>
                <a:off x="179512" y="908720"/>
                <a:ext cx="8784976" cy="5447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Times New Roman" pitchFamily="18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Times New Roman" pitchFamily="18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Times New Roman" pitchFamily="18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Times New Roman" pitchFamily="18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=1.0, 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コンテンツ プレースホルダー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08720"/>
                <a:ext cx="8784976" cy="5447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Weights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Features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マスクサイズ</a:t>
            </a:r>
            <a:r>
              <a:rPr lang="en-US" altLang="ja-JP" dirty="0" smtClean="0"/>
              <a:t>5 </a:t>
            </a:r>
            <a:r>
              <a:rPr lang="en-US" altLang="ja-JP" dirty="0"/>
              <a:t>x </a:t>
            </a:r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cxnSp>
        <p:nvCxnSpPr>
          <p:cNvPr id="9" name="直線コネクタ 8"/>
          <p:cNvCxnSpPr>
            <a:endCxn id="2" idx="3"/>
          </p:cNvCxnSpPr>
          <p:nvPr/>
        </p:nvCxnSpPr>
        <p:spPr>
          <a:xfrm flipV="1">
            <a:off x="251520" y="3632535"/>
            <a:ext cx="8712968" cy="23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11481" r="9838" b="11480"/>
          <a:stretch/>
        </p:blipFill>
        <p:spPr>
          <a:xfrm>
            <a:off x="2267744" y="767123"/>
            <a:ext cx="5293096" cy="278021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11481" r="9838" b="11480"/>
          <a:stretch/>
        </p:blipFill>
        <p:spPr>
          <a:xfrm>
            <a:off x="2267744" y="3788948"/>
            <a:ext cx="534659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Weights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Features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Filter</a:t>
            </a:r>
            <a:r>
              <a:rPr lang="ja-JP" altLang="en-US" dirty="0" smtClean="0"/>
              <a:t>と対応する</a:t>
            </a:r>
            <a:r>
              <a:rPr lang="en-US" altLang="ja-JP" dirty="0" smtClean="0"/>
              <a:t>response (size: 7x7)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t="12336" r="9005" b="10561"/>
          <a:stretch/>
        </p:blipFill>
        <p:spPr>
          <a:xfrm>
            <a:off x="2339752" y="847680"/>
            <a:ext cx="5324872" cy="277337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11481" r="9838" b="9998"/>
          <a:stretch/>
        </p:blipFill>
        <p:spPr>
          <a:xfrm>
            <a:off x="2339752" y="3728000"/>
            <a:ext cx="5324872" cy="2850690"/>
          </a:xfrm>
          <a:prstGeom prst="rect">
            <a:avLst/>
          </a:prstGeom>
        </p:spPr>
      </p:pic>
      <p:cxnSp>
        <p:nvCxnSpPr>
          <p:cNvPr id="9" name="直線コネクタ 8"/>
          <p:cNvCxnSpPr>
            <a:endCxn id="2" idx="3"/>
          </p:cNvCxnSpPr>
          <p:nvPr/>
        </p:nvCxnSpPr>
        <p:spPr>
          <a:xfrm flipV="1">
            <a:off x="251520" y="3632535"/>
            <a:ext cx="8712968" cy="23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0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2DLIFE@DGECIKTWAVWYY5L6" val="4285"/>
</p:tagLst>
</file>

<file path=ppt/theme/theme1.xml><?xml version="1.0" encoding="utf-8"?>
<a:theme xmlns:a="http://schemas.openxmlformats.org/drawingml/2006/main" name="Bsys0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ユーザー定義 1">
      <a:majorFont>
        <a:latin typeface="Arial Unicode MS"/>
        <a:ea typeface="メイリオ"/>
        <a:cs typeface=""/>
      </a:majorFont>
      <a:minorFont>
        <a:latin typeface="Arial Unicode M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TC103457503[[fn=クォータブル]]</Template>
  <TotalTime>139047</TotalTime>
  <Words>383</Words>
  <Application>Microsoft Office PowerPoint</Application>
  <PresentationFormat>画面に合わせる 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Arial Unicode MS</vt:lpstr>
      <vt:lpstr>ＭＳ Ｐゴシック</vt:lpstr>
      <vt:lpstr>メイリオ</vt:lpstr>
      <vt:lpstr>小塚ゴシック Pro R</vt:lpstr>
      <vt:lpstr>Arial</vt:lpstr>
      <vt:lpstr>Calibri</vt:lpstr>
      <vt:lpstr>Cambria Math</vt:lpstr>
      <vt:lpstr>Times New Roman</vt:lpstr>
      <vt:lpstr>Bsys0</vt:lpstr>
      <vt:lpstr>2次元掛け算layer</vt:lpstr>
      <vt:lpstr>Trainable Multiplication Layer</vt:lpstr>
      <vt:lpstr>計算の詳細</vt:lpstr>
      <vt:lpstr>2種類の使い方</vt:lpstr>
      <vt:lpstr>実験</vt:lpstr>
      <vt:lpstr>第2制約のパラメータと非零要素</vt:lpstr>
      <vt:lpstr>第2制約のパラメータと非零要素</vt:lpstr>
      <vt:lpstr>マスクサイズ5 x 5</vt:lpstr>
      <vt:lpstr>Filterと対応するresponse (size: 7x7)</vt:lpstr>
      <vt:lpstr>Discriminative HLACとしての特性</vt:lpstr>
      <vt:lpstr>Co-occurrence extractorとしての特性</vt:lpstr>
      <vt:lpstr>識別実験</vt:lpstr>
      <vt:lpstr>時系列識別に向けて</vt:lpstr>
      <vt:lpstr>1次元でやるとどうなるか</vt:lpstr>
      <vt:lpstr>時系列識別実験</vt:lpstr>
      <vt:lpstr>学習されたフィルタ</vt:lpstr>
      <vt:lpstr>フィルタと対応する特徴量</vt:lpstr>
      <vt:lpstr>全結合層直前の全サンプル平均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POOH</dc:creator>
  <cp:lastModifiedBy>Hayashi</cp:lastModifiedBy>
  <cp:revision>9473</cp:revision>
  <cp:lastPrinted>2016-10-16T19:12:43Z</cp:lastPrinted>
  <dcterms:modified xsi:type="dcterms:W3CDTF">2018-06-01T05:13:01Z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