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0" r:id="rId3"/>
    <p:sldId id="302" r:id="rId4"/>
    <p:sldId id="303" r:id="rId5"/>
    <p:sldId id="287" r:id="rId6"/>
    <p:sldId id="289" r:id="rId7"/>
    <p:sldId id="288" r:id="rId8"/>
    <p:sldId id="304" r:id="rId9"/>
    <p:sldId id="305" r:id="rId10"/>
    <p:sldId id="306" r:id="rId11"/>
    <p:sldId id="307" r:id="rId12"/>
    <p:sldId id="308" r:id="rId13"/>
    <p:sldId id="30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FB5"/>
    <a:srgbClr val="1765A5"/>
    <a:srgbClr val="135489"/>
    <a:srgbClr val="006600"/>
    <a:srgbClr val="009900"/>
    <a:srgbClr val="0920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131" autoAdjust="0"/>
    <p:restoredTop sz="94660"/>
  </p:normalViewPr>
  <p:slideViewPr>
    <p:cSldViewPr>
      <p:cViewPr>
        <p:scale>
          <a:sx n="100" d="100"/>
          <a:sy n="100" d="100"/>
        </p:scale>
        <p:origin x="-534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9C517-830D-44C3-8378-47B7CD4363D0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E74F-7077-407A-AB81-3962AB2586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7AFB-08FE-41F9-BAAB-2C4A264D5AD8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1A3EF-BCA9-4656-A595-185B298E8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1A3EF-BCA9-4656-A595-185B298E81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83616" y="2000246"/>
            <a:ext cx="524597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Python </a:t>
            </a:r>
            <a:r>
              <a:rPr lang="ko-KR" altLang="en-US" sz="40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프로그래밍 </a:t>
            </a:r>
            <a:r>
              <a:rPr lang="en-US" altLang="ko-KR" sz="40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II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94"/>
            <a:ext cx="1285873" cy="142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857224" y="909626"/>
            <a:ext cx="7643866" cy="1191"/>
          </a:xfrm>
          <a:prstGeom prst="line">
            <a:avLst/>
          </a:prstGeom>
          <a:ln w="158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912552" y="4685814"/>
            <a:ext cx="26601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Tahoma" pitchFamily="34" charset="0"/>
              </a:rPr>
              <a:t>Python Programming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6"/>
            <a:ext cx="657198" cy="73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55FC-1CE8-47BC-A4B4-CAA2627C933E}" type="datetimeFigureOut">
              <a:rPr lang="ko-KR" altLang="en-US" smtClean="0"/>
              <a:pPr/>
              <a:t>2015-07-02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FADF-373C-4863-BDCA-A27C2BC1B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000114"/>
            <a:ext cx="7929618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기본 자료형의 </a:t>
            </a:r>
            <a:r>
              <a:rPr lang="ko-KR" altLang="en-US" b="1" smtClean="0"/>
              <a:t>생성과 </a:t>
            </a:r>
            <a:r>
              <a:rPr lang="ko-KR" altLang="en-US" b="1" smtClean="0"/>
              <a:t>변환 함수</a:t>
            </a:r>
            <a:endParaRPr lang="ko-KR" altLang="en-US" sz="1600" b="1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1714494"/>
          <a:ext cx="7572428" cy="2263140"/>
        </p:xfrm>
        <a:graphic>
          <a:graphicData uri="http://schemas.openxmlformats.org/drawingml/2006/table">
            <a:tbl>
              <a:tblPr/>
              <a:tblGrid>
                <a:gridCol w="2571768"/>
                <a:gridCol w="5000660"/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함수명</a:t>
                      </a:r>
                      <a:endParaRPr lang="ko-KR" altLang="en-US" sz="1600" b="1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기능</a:t>
                      </a:r>
                      <a:endParaRPr lang="ko-KR" altLang="en-US" sz="1600" b="1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object()</a:t>
                      </a:r>
                      <a:endParaRPr 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새로운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object 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모든 객체의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base)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생성한다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bool(obj)</a:t>
                      </a:r>
                      <a:endParaRPr 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진리값을 반환한다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int(obj)</a:t>
                      </a:r>
                      <a:endParaRPr 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문자열 형태의 숫자나 실수를 정수로 변환한다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float(obj)</a:t>
                      </a:r>
                      <a:endParaRPr 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문자열 형태의 숫자나 정수를 실수로 변환한다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complex(re [, img])</a:t>
                      </a:r>
                      <a:endParaRPr 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문자열이나 주어진 숫자로 복소수를 생성한다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600"/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000114"/>
            <a:ext cx="7929618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기본 자료형의 정보를 </a:t>
            </a:r>
            <a:r>
              <a:rPr lang="ko-KR" altLang="en-US" b="1" smtClean="0"/>
              <a:t>얻는 </a:t>
            </a:r>
            <a:r>
              <a:rPr lang="ko-KR" altLang="en-US" b="1" smtClean="0"/>
              <a:t>함수</a:t>
            </a:r>
            <a:endParaRPr lang="ko-KR" altLang="en-US" sz="1600" b="1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85786" y="1571618"/>
          <a:ext cx="7786742" cy="2996373"/>
        </p:xfrm>
        <a:graphic>
          <a:graphicData uri="http://schemas.openxmlformats.org/drawingml/2006/table">
            <a:tbl>
              <a:tblPr/>
              <a:tblGrid>
                <a:gridCol w="2523481"/>
                <a:gridCol w="5263261"/>
              </a:tblGrid>
              <a:tr h="1856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함수명</a:t>
                      </a:r>
                      <a:endParaRPr lang="ko-KR" altLang="en-US" sz="1200" b="1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기능</a:t>
                      </a:r>
                      <a:endParaRPr lang="ko-KR" altLang="en-US" sz="1200" b="1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7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type(obj)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형을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8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dir(obj)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객체가 가진 함수와 변수들을 리스트 형태로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5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repr(obj)</a:t>
                      </a:r>
                      <a:endParaRPr 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ascii(obj)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evla()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함수로 다시 객체를 복원할 수 있는 문자열 생성</a:t>
                      </a:r>
                      <a:endParaRPr lang="ko-KR" alt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repr()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과 유사하나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non-ascii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문자는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escape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.(?)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8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id(obj)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고유번호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(int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형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을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8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hash(obj)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해시값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(int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형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을 반환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같은 값이면 해시도 같다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.)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9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chr(num)</a:t>
                      </a:r>
                      <a:endParaRPr 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ord(str)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ASCII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값을 문자로 반환</a:t>
                      </a:r>
                      <a:endParaRPr lang="ko-KR" alt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한 문자의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ASCII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값을 반환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8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isinstance(obj, className)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객체가 클래스의 인스턴스인지를 판단한다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8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issubclass(class, classinfo)</a:t>
                      </a:r>
                      <a:endParaRPr 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class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가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classinfo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 서브클래스일때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반환</a:t>
                      </a:r>
                      <a:endParaRPr lang="ko-KR" altLang="en-US" sz="1200"/>
                    </a:p>
                  </a:txBody>
                  <a:tcPr marL="44146" marR="44146" marT="44146" marB="4414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000114"/>
            <a:ext cx="7929618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열거형의 정보를 </a:t>
            </a:r>
            <a:r>
              <a:rPr lang="ko-KR" altLang="en-US" b="1" smtClean="0"/>
              <a:t>얻는 </a:t>
            </a:r>
            <a:r>
              <a:rPr lang="ko-KR" altLang="en-US" b="1" smtClean="0"/>
              <a:t>함수</a:t>
            </a:r>
            <a:endParaRPr lang="ko-KR" altLang="en-US" sz="1600" b="1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1428743"/>
          <a:ext cx="7572428" cy="3067899"/>
        </p:xfrm>
        <a:graphic>
          <a:graphicData uri="http://schemas.openxmlformats.org/drawingml/2006/table">
            <a:tbl>
              <a:tblPr/>
              <a:tblGrid>
                <a:gridCol w="2928958"/>
                <a:gridCol w="4643470"/>
              </a:tblGrid>
              <a:tr h="2917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함수명</a:t>
                      </a:r>
                      <a:endParaRPr lang="ko-KR" altLang="en-US" sz="1100" b="1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기능</a:t>
                      </a:r>
                      <a:endParaRPr lang="ko-KR" altLang="en-US" sz="1100" b="1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7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len(seq)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시퀀스형을 받아서 그 길이를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iter(obj [,sentinel] 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next(iterator)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이터레이터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(iterator)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이터레이터의 현재 요소를 반환하고 포인터를 하나 넘긴다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7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enumerate(iterable, start=0)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이터러블에서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enumerate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형을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반환한다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입력값으로 시퀀스자료형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리스트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튜플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문자열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을 입력을 받는다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7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sorted(iterable[,key][,reverse])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정렬된 *리스트*를 반환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47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reversed(seq)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역순으로 된 *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iterator*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4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filter(func, iterable)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iterable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각 요소 중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func()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반환값이 참인 것만을 묶어서 이터레이터로 반환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9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map(func, iterable)</a:t>
                      </a:r>
                      <a:endParaRPr 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iterable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각 요소를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func()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반환값으로 매핑해서  이터레이터로 반환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41349" marR="41349" marT="41349" marB="4134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4500576"/>
            <a:ext cx="6286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iterable:</a:t>
            </a:r>
            <a:r>
              <a:rPr lang="ko-KR" altLang="en-US" sz="1600" b="1" smtClean="0"/>
              <a:t>반복가능한 자료형</a:t>
            </a:r>
            <a:r>
              <a:rPr lang="en-US" altLang="ko-KR" sz="1600" b="1" smtClean="0"/>
              <a:t> (</a:t>
            </a:r>
            <a:r>
              <a:rPr lang="ko-KR" altLang="en-US" sz="1600" b="1" smtClean="0"/>
              <a:t>문자열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리스트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튜플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딕셔너리</a:t>
            </a:r>
            <a:r>
              <a:rPr lang="en-US" altLang="ko-KR" sz="1600" b="1" smtClean="0"/>
              <a:t>, </a:t>
            </a:r>
            <a:r>
              <a:rPr lang="ko-KR" altLang="en-US" sz="1600" b="1" smtClean="0"/>
              <a:t>집합</a:t>
            </a:r>
            <a:r>
              <a:rPr lang="en-US" altLang="ko-KR" sz="1600" b="1" smtClean="0"/>
              <a:t>)</a:t>
            </a:r>
            <a:endParaRPr lang="ko-KR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000114"/>
            <a:ext cx="7929618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산술</a:t>
            </a:r>
            <a:r>
              <a:rPr lang="en-US" altLang="ko-KR" b="1" smtClean="0"/>
              <a:t>/</a:t>
            </a:r>
            <a:r>
              <a:rPr lang="ko-KR" altLang="en-US" b="1" smtClean="0"/>
              <a:t>논리 연산에 </a:t>
            </a:r>
            <a:r>
              <a:rPr lang="ko-KR" altLang="en-US" b="1" smtClean="0"/>
              <a:t>관련된 </a:t>
            </a:r>
            <a:r>
              <a:rPr lang="ko-KR" altLang="en-US" b="1" smtClean="0"/>
              <a:t>함수</a:t>
            </a:r>
            <a:endParaRPr lang="ko-KR" altLang="en-US" sz="1600" b="1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85786" y="1500180"/>
          <a:ext cx="7572428" cy="3168633"/>
        </p:xfrm>
        <a:graphic>
          <a:graphicData uri="http://schemas.openxmlformats.org/drawingml/2006/table">
            <a:tbl>
              <a:tblPr/>
              <a:tblGrid>
                <a:gridCol w="2643206"/>
                <a:gridCol w="4929222"/>
              </a:tblGrid>
              <a:tr h="64294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hex(n)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oct(n)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bin(n)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정수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진수 값을 구해서 ‘문자열’로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정수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진수 값을 구해서 ‘문자열’로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정수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진수 값을 구해서 ‘문자열’로 반환한다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1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abs(n)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절대값을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복소수의 경우 크기를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1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pow(x,y[,z])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거듭제곱을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 pow(x,y)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x**y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와 같다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1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divmod(a,b)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로 나눈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몫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나머지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튜플 반환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55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all(iterable)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any(iterable)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모든 요소가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일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반환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iterable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의 하나 이상의  요소가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일 경우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를 반환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3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max(iterable)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max(arg1, arg2, …)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최대값을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3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min(iterable)</a:t>
                      </a:r>
                      <a:endParaRPr lang="en-US" sz="11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min(arg1, arg2, …)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최소값을 구한다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51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round()</a:t>
                      </a:r>
                      <a:endParaRPr 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반올림을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100"/>
                    </a:p>
                  </a:txBody>
                  <a:tcPr marL="39687" marR="39687" marT="39687" marB="3968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절차지향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(procedural) </a:t>
            </a:r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프로그래밍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절차지향 프로그래밍</a:t>
            </a:r>
            <a:endParaRPr lang="en-US" altLang="ko-KR" sz="2000" b="1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smtClean="0"/>
              <a:t> C</a:t>
            </a:r>
            <a:r>
              <a:rPr lang="ko-KR" altLang="en-US" sz="1600" smtClean="0"/>
              <a:t>언어</a:t>
            </a:r>
            <a:endParaRPr lang="en-US" altLang="ko-KR" sz="1600" smtClean="0"/>
          </a:p>
          <a:p>
            <a:r>
              <a:rPr lang="ko-KR" altLang="en-US" sz="1600" smtClean="0"/>
              <a:t>물이 위에서 아래로 흐르는 것처럼 순차적인 처리가 중요시 되며 </a:t>
            </a:r>
          </a:p>
          <a:p>
            <a:r>
              <a:rPr lang="ko-KR" altLang="en-US" sz="1600" smtClean="0"/>
              <a:t>프로그램 전체가 유기적으로 연결되도록 만드는 프로그래밍 기법</a:t>
            </a:r>
            <a:endParaRPr lang="en-US" altLang="ko-KR" sz="1600" smtClean="0"/>
          </a:p>
          <a:p>
            <a:endParaRPr lang="ko-KR" altLang="en-US" sz="1600" smtClean="0"/>
          </a:p>
          <a:p>
            <a:r>
              <a:rPr lang="ko-KR" altLang="en-US" sz="1600" b="1" smtClean="0"/>
              <a:t>절차지향의 단점</a:t>
            </a:r>
            <a:r>
              <a:rPr lang="ko-KR" altLang="en-US" sz="1600" smtClean="0"/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/>
              <a:t> </a:t>
            </a:r>
            <a:r>
              <a:rPr lang="en-US" altLang="ko-KR" sz="1600" smtClean="0"/>
              <a:t>- </a:t>
            </a:r>
            <a:r>
              <a:rPr lang="ko-KR" altLang="en-US" sz="1600" smtClean="0"/>
              <a:t>재사용할 수 없다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pPr>
              <a:lnSpc>
                <a:spcPct val="150000"/>
              </a:lnSpc>
            </a:pPr>
            <a:r>
              <a:rPr lang="ko-KR" altLang="en-US" sz="1600" smtClean="0"/>
              <a:t> </a:t>
            </a:r>
            <a:r>
              <a:rPr lang="en-US" altLang="ko-KR" sz="1600" smtClean="0"/>
              <a:t>- </a:t>
            </a:r>
            <a:r>
              <a:rPr lang="ko-KR" altLang="en-US" sz="1600" smtClean="0"/>
              <a:t>확장성이 떨어진다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pPr>
              <a:lnSpc>
                <a:spcPct val="150000"/>
              </a:lnSpc>
            </a:pPr>
            <a:r>
              <a:rPr lang="ko-KR" altLang="en-US" sz="1600" smtClean="0"/>
              <a:t> </a:t>
            </a:r>
            <a:r>
              <a:rPr lang="en-US" altLang="ko-KR" sz="1600" smtClean="0"/>
              <a:t>- </a:t>
            </a:r>
            <a:r>
              <a:rPr lang="ko-KR" altLang="en-US" sz="1600" smtClean="0"/>
              <a:t>유지보수가 어렵다</a:t>
            </a:r>
            <a:r>
              <a:rPr lang="en-US" altLang="ko-KR" sz="1600" smtClean="0"/>
              <a:t>.</a:t>
            </a:r>
            <a:endParaRPr lang="ko-KR" alt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Oriented)</a:t>
            </a:r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/>
              <a:t>프로그래밍 방식의 변화</a:t>
            </a:r>
          </a:p>
          <a:p>
            <a:r>
              <a:rPr lang="ko-KR" altLang="en-US" sz="1600" smtClean="0"/>
              <a:t>초기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절차지향 방식</a:t>
            </a:r>
          </a:p>
          <a:p>
            <a:r>
              <a:rPr lang="ko-KR" altLang="en-US" sz="1600" smtClean="0"/>
              <a:t>단점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조금만 복잡해져도 순서도로 나타내는 것이 불가능한 </a:t>
            </a:r>
            <a:r>
              <a:rPr lang="en-US" altLang="ko-KR" sz="1600" smtClean="0"/>
              <a:t>"</a:t>
            </a:r>
            <a:r>
              <a:rPr lang="ko-KR" altLang="en-US" sz="1600" smtClean="0"/>
              <a:t>스파게티 코드</a:t>
            </a:r>
            <a:r>
              <a:rPr lang="en-US" altLang="ko-KR" sz="1600" smtClean="0"/>
              <a:t>“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1968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GOTO</a:t>
            </a:r>
            <a:r>
              <a:rPr lang="ko-KR" altLang="en-US" sz="1600" smtClean="0"/>
              <a:t>의 해로움이라는 논문에서 함수</a:t>
            </a:r>
            <a:r>
              <a:rPr lang="en-US" altLang="ko-KR" sz="1600" smtClean="0"/>
              <a:t>(</a:t>
            </a:r>
            <a:r>
              <a:rPr lang="ko-KR" altLang="en-US" sz="1600" smtClean="0"/>
              <a:t>프로시져</a:t>
            </a:r>
            <a:r>
              <a:rPr lang="en-US" altLang="ko-KR" sz="1600" smtClean="0"/>
              <a:t>)</a:t>
            </a:r>
            <a:r>
              <a:rPr lang="ko-KR" altLang="en-US" sz="1600" smtClean="0"/>
              <a:t>단위 호출방식의</a:t>
            </a:r>
          </a:p>
          <a:p>
            <a:r>
              <a:rPr lang="ko-KR" altLang="en-US" sz="1600" smtClean="0"/>
              <a:t>구조적 프로그래밍 방식의 등장</a:t>
            </a:r>
            <a:r>
              <a:rPr lang="en-US" altLang="ko-KR" sz="1600" smtClean="0"/>
              <a:t>.</a:t>
            </a:r>
            <a:endParaRPr lang="ko-KR" altLang="en-US" sz="1600" smtClean="0"/>
          </a:p>
          <a:p>
            <a:r>
              <a:rPr lang="ko-KR" altLang="en-US" sz="1600" smtClean="0"/>
              <a:t>단점 </a:t>
            </a:r>
            <a:r>
              <a:rPr lang="en-US" altLang="ko-KR" sz="1600" smtClean="0"/>
              <a:t>:  - </a:t>
            </a:r>
            <a:r>
              <a:rPr lang="ko-KR" altLang="en-US" sz="1600" smtClean="0"/>
              <a:t>재사용할 수 없다</a:t>
            </a:r>
            <a:r>
              <a:rPr lang="en-US" altLang="ko-KR" sz="1600" smtClean="0"/>
              <a:t>.</a:t>
            </a:r>
          </a:p>
          <a:p>
            <a:endParaRPr lang="en-US" altLang="ko-KR" sz="1600" smtClean="0"/>
          </a:p>
          <a:p>
            <a:r>
              <a:rPr lang="ko-KR" altLang="en-US" sz="1600" smtClean="0"/>
              <a:t>이를 극복하기 위한 대안 </a:t>
            </a:r>
            <a:r>
              <a:rPr lang="en-US" altLang="ko-KR" sz="1600" smtClean="0"/>
              <a:t>: </a:t>
            </a:r>
            <a:r>
              <a:rPr lang="ko-KR" altLang="en-US" sz="1600" b="1" smtClean="0"/>
              <a:t>객체 지향 프로그래밍 </a:t>
            </a:r>
          </a:p>
          <a:p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객체지향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(Object Oriented)</a:t>
            </a:r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객체지향 프로그래밍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- C++, JAVA, Python</a:t>
            </a:r>
          </a:p>
          <a:p>
            <a:endParaRPr lang="en-US" altLang="ko-KR" sz="1600" b="1" smtClean="0"/>
          </a:p>
          <a:p>
            <a:r>
              <a:rPr lang="ko-KR" altLang="en-US" sz="1600" smtClean="0"/>
              <a:t>구조적 프로그래밍과 다르게 큰 문제를 작게 쪼개는 것이 아니라</a:t>
            </a:r>
            <a:r>
              <a:rPr lang="en-US" altLang="ko-KR" sz="1600" smtClean="0"/>
              <a:t>, </a:t>
            </a:r>
            <a:endParaRPr lang="ko-KR" altLang="en-US" sz="1600" smtClean="0"/>
          </a:p>
          <a:p>
            <a:r>
              <a:rPr lang="ko-KR" altLang="en-US" sz="1600" smtClean="0"/>
              <a:t>먼저 작은 문제들을 해결할 수 있는 객체들을 만든 뒤</a:t>
            </a:r>
            <a:r>
              <a:rPr lang="en-US" altLang="ko-KR" sz="1600" smtClean="0"/>
              <a:t>, </a:t>
            </a:r>
            <a:endParaRPr lang="ko-KR" altLang="en-US" sz="1600" smtClean="0"/>
          </a:p>
          <a:p>
            <a:r>
              <a:rPr lang="ko-KR" altLang="en-US" sz="1600" smtClean="0"/>
              <a:t>이 객체들을 조합해서 큰 문제를 해결하는 상향식</a:t>
            </a:r>
            <a:r>
              <a:rPr lang="en-US" altLang="ko-KR" sz="1600" smtClean="0"/>
              <a:t>(Bottom-up) </a:t>
            </a:r>
            <a:r>
              <a:rPr lang="ko-KR" altLang="en-US" sz="1600" smtClean="0"/>
              <a:t>해결을 도입</a:t>
            </a:r>
            <a:r>
              <a:rPr lang="en-US" altLang="ko-KR" sz="1600" smtClean="0"/>
              <a:t>.</a:t>
            </a:r>
            <a:r>
              <a:rPr lang="ko-KR" altLang="en-US" sz="1600" smtClean="0"/>
              <a:t/>
            </a:r>
            <a:br>
              <a:rPr lang="ko-KR" altLang="en-US" sz="1600" smtClean="0"/>
            </a:br>
            <a:endParaRPr lang="ko-KR" altLang="en-US" sz="1600" smtClean="0"/>
          </a:p>
          <a:p>
            <a:r>
              <a:rPr lang="ko-KR" altLang="en-US" sz="1600" smtClean="0"/>
              <a:t>이 객체란 것을 일단 한번 독립성</a:t>
            </a:r>
            <a:r>
              <a:rPr lang="en-US" altLang="ko-KR" sz="1600" smtClean="0"/>
              <a:t>/</a:t>
            </a:r>
            <a:r>
              <a:rPr lang="ko-KR" altLang="en-US" sz="1600" smtClean="0"/>
              <a:t>신뢰성이 높게 만들어 놓기만 하면 </a:t>
            </a:r>
          </a:p>
          <a:p>
            <a:r>
              <a:rPr lang="ko-KR" altLang="en-US" sz="1600" smtClean="0"/>
              <a:t>그 이후엔 그 객체를 수정 없이 재사용할 수 있으므로 개발 기간과 비용이 대폭 줄어들게 된다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/>
              <a:t>클래스와 객체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클래스는 객체의 틀이 되는 추상적인 개념이고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객체는 클래스에 정의된 요소들의 실체입니다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smtClean="0"/>
          </a:p>
          <a:p>
            <a:r>
              <a:rPr lang="ko-KR" altLang="en-US" sz="2400" b="1" smtClean="0"/>
              <a:t>붕어빵틀 </a:t>
            </a:r>
            <a:r>
              <a:rPr lang="en-US" altLang="ko-KR" sz="2400" b="1" smtClean="0"/>
              <a:t>= </a:t>
            </a:r>
            <a:r>
              <a:rPr lang="ko-KR" altLang="en-US" sz="2400" b="1" smtClean="0"/>
              <a:t>클래스</a:t>
            </a:r>
            <a:r>
              <a:rPr lang="en-US" altLang="ko-KR" sz="2400" b="1" smtClean="0"/>
              <a:t> </a:t>
            </a:r>
          </a:p>
          <a:p>
            <a:r>
              <a:rPr lang="ko-KR" altLang="en-US" sz="2400" b="1" smtClean="0"/>
              <a:t>붕어빵 </a:t>
            </a:r>
            <a:r>
              <a:rPr lang="en-US" altLang="ko-KR" sz="2400" b="1" smtClean="0"/>
              <a:t>= </a:t>
            </a:r>
            <a:r>
              <a:rPr lang="ko-KR" altLang="en-US" sz="2400" b="1" smtClean="0"/>
              <a:t>객체</a:t>
            </a:r>
            <a:endParaRPr lang="ko-KR" altLang="en-US" sz="2400" smtClean="0"/>
          </a:p>
          <a:p>
            <a:r>
              <a:rPr lang="ko-KR" altLang="en-US" smtClean="0"/>
              <a:t/>
            </a:r>
            <a:br>
              <a:rPr lang="ko-KR" altLang="en-US" smtClean="0"/>
            </a:br>
            <a:endParaRPr lang="ko-KR" altLang="en-US" smtClean="0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/>
              <a:t>클래스</a:t>
            </a:r>
            <a:r>
              <a:rPr lang="en-US" altLang="ko-KR" sz="3200" b="1" smtClean="0"/>
              <a:t>(</a:t>
            </a:r>
            <a:r>
              <a:rPr lang="en-US" sz="3200" b="1" smtClean="0"/>
              <a:t>class) </a:t>
            </a:r>
            <a:r>
              <a:rPr lang="ko-KR" altLang="en-US" sz="3200" b="1" smtClean="0"/>
              <a:t>개념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214428"/>
            <a:ext cx="79296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/>
              <a:t>class Sample: </a:t>
            </a:r>
          </a:p>
          <a:p>
            <a:r>
              <a:rPr lang="en-US" altLang="ko-KR" sz="2000" b="1" smtClean="0"/>
              <a:t>	pass</a:t>
            </a:r>
          </a:p>
          <a:p>
            <a:endParaRPr lang="en-US" altLang="ko-KR" sz="2000" b="1" smtClean="0"/>
          </a:p>
          <a:p>
            <a:r>
              <a:rPr lang="ko-KR" altLang="en-US" smtClean="0"/>
              <a:t>위의 클래스는 아무런 기능도 없는 클래스이다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껍질 뿐인 클래스도 인스턴스</a:t>
            </a:r>
            <a:r>
              <a:rPr lang="en-US" altLang="ko-KR" smtClean="0"/>
              <a:t>(instance)</a:t>
            </a:r>
            <a:r>
              <a:rPr lang="ko-KR" altLang="en-US" smtClean="0"/>
              <a:t>라는 것을 생성하는 기능을 갖는다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클래스에 의해서 생성된 객체를 인스턴스라고 부른다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인스턴스는 클래스에 의해서 만들어진 객체로 한개의 클래스는 무수히 많은 인스턴스를 만들어 낼 수가 있다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Sample </a:t>
            </a:r>
            <a:r>
              <a:rPr lang="ko-KR" altLang="en-US" smtClean="0"/>
              <a:t>클래스의 인스턴스를 만드는 방법</a:t>
            </a:r>
            <a:endParaRPr lang="en-US" altLang="ko-KR" smtClean="0"/>
          </a:p>
          <a:p>
            <a:r>
              <a:rPr lang="en-US" altLang="ko-KR" b="1" smtClean="0"/>
              <a:t>	a = Sample() </a:t>
            </a:r>
          </a:p>
          <a:p>
            <a:r>
              <a:rPr lang="en-US" altLang="ko-KR" smtClean="0"/>
              <a:t>Sample()</a:t>
            </a:r>
            <a:r>
              <a:rPr lang="ko-KR" altLang="en-US" smtClean="0"/>
              <a:t>의 결과값을 돌려 받은 </a:t>
            </a:r>
            <a:r>
              <a:rPr lang="en-US" altLang="ko-KR" smtClean="0"/>
              <a:t>a</a:t>
            </a:r>
            <a:r>
              <a:rPr lang="ko-KR" altLang="en-US" smtClean="0"/>
              <a:t>가 인스턴스</a:t>
            </a:r>
            <a:r>
              <a:rPr lang="en-US" altLang="ko-KR" smtClean="0"/>
              <a:t> </a:t>
            </a:r>
            <a:r>
              <a:rPr lang="ko-KR" altLang="en-US" smtClean="0"/>
              <a:t>마치 함수를 사용해서 그 결과 값을 돌려 받는 모습과 비슷하다</a:t>
            </a:r>
            <a:r>
              <a:rPr lang="en-US" altLang="ko-KR" smtClean="0"/>
              <a:t>.</a:t>
            </a:r>
            <a:r>
              <a:rPr lang="en-US" altLang="ko-KR" sz="2000" b="1" smtClean="0"/>
              <a:t> 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객체와 인스턴스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객체와 인스턴스의 차이 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클래스에 의해서 만들어진 객체를 인스턴스라고도 한다</a:t>
            </a:r>
            <a:r>
              <a:rPr lang="en-US" altLang="ko-KR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그렇다면 객체와 인스턴스의 차이는 무엇일까</a:t>
            </a:r>
            <a:r>
              <a:rPr lang="en-US" altLang="ko-KR" smtClean="0"/>
              <a:t>? </a:t>
            </a:r>
            <a:r>
              <a:rPr lang="ko-KR" altLang="en-US" smtClean="0"/>
              <a:t>이렇게 생각 해 보자</a:t>
            </a:r>
            <a:r>
              <a:rPr lang="en-US" altLang="ko-KR" smtClean="0"/>
              <a:t>. cat = Animal() </a:t>
            </a:r>
            <a:r>
              <a:rPr lang="ko-KR" altLang="en-US" smtClean="0"/>
              <a:t>이렇게 만들어진 </a:t>
            </a:r>
            <a:r>
              <a:rPr lang="en-US" altLang="ko-KR" smtClean="0"/>
              <a:t>cat</a:t>
            </a:r>
            <a:r>
              <a:rPr lang="ko-KR" altLang="en-US" smtClean="0"/>
              <a:t>은 객체이다</a:t>
            </a:r>
            <a:r>
              <a:rPr lang="en-US" altLang="ko-KR" smtClean="0"/>
              <a:t>. </a:t>
            </a:r>
            <a:r>
              <a:rPr lang="ko-KR" altLang="en-US" smtClean="0"/>
              <a:t>그리고 </a:t>
            </a:r>
            <a:r>
              <a:rPr lang="en-US" altLang="ko-KR" smtClean="0"/>
              <a:t>cat</a:t>
            </a:r>
            <a:r>
              <a:rPr lang="ko-KR" altLang="en-US" smtClean="0"/>
              <a:t>이라는 객체는 </a:t>
            </a:r>
            <a:r>
              <a:rPr lang="en-US" altLang="ko-KR" smtClean="0"/>
              <a:t>Animal</a:t>
            </a:r>
            <a:r>
              <a:rPr lang="ko-KR" altLang="en-US" smtClean="0"/>
              <a:t>의 </a:t>
            </a:r>
            <a:r>
              <a:rPr lang="ko-KR" altLang="en-US" b="1" smtClean="0"/>
              <a:t>인스턴스</a:t>
            </a:r>
            <a:r>
              <a:rPr lang="en-US" altLang="ko-KR" b="1" smtClean="0"/>
              <a:t>(instance)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r>
              <a:rPr lang="ko-KR" altLang="en-US" smtClean="0"/>
              <a:t>즉 인스턴스라는 말은 특정 객체</a:t>
            </a:r>
            <a:r>
              <a:rPr lang="en-US" altLang="ko-KR" smtClean="0"/>
              <a:t>(cat)</a:t>
            </a:r>
            <a:r>
              <a:rPr lang="ko-KR" altLang="en-US" smtClean="0"/>
              <a:t>가 어떤 클래스</a:t>
            </a:r>
            <a:r>
              <a:rPr lang="en-US" altLang="ko-KR" smtClean="0"/>
              <a:t>(Animal)</a:t>
            </a:r>
            <a:r>
              <a:rPr lang="ko-KR" altLang="en-US" smtClean="0"/>
              <a:t>의 객체인지를 </a:t>
            </a:r>
            <a:r>
              <a:rPr lang="ko-KR" altLang="en-US" b="1" smtClean="0"/>
              <a:t>관계</a:t>
            </a:r>
            <a:r>
              <a:rPr lang="ko-KR" altLang="en-US" smtClean="0"/>
              <a:t>위주로 설명할 때 사용된다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"cat</a:t>
            </a:r>
            <a:r>
              <a:rPr lang="ko-KR" altLang="en-US" smtClean="0"/>
              <a:t>은 인스턴스</a:t>
            </a:r>
            <a:r>
              <a:rPr lang="en-US" altLang="ko-KR" smtClean="0"/>
              <a:t>" </a:t>
            </a:r>
            <a:r>
              <a:rPr lang="ko-KR" altLang="en-US" smtClean="0"/>
              <a:t>보다는 </a:t>
            </a:r>
            <a:r>
              <a:rPr lang="en-US" altLang="ko-KR" smtClean="0"/>
              <a:t>"cat</a:t>
            </a:r>
            <a:r>
              <a:rPr lang="ko-KR" altLang="en-US" smtClean="0"/>
              <a:t>은 객체</a:t>
            </a:r>
            <a:r>
              <a:rPr lang="en-US" altLang="ko-KR" smtClean="0"/>
              <a:t>"</a:t>
            </a:r>
            <a:r>
              <a:rPr lang="ko-KR" altLang="en-US" smtClean="0"/>
              <a:t>라는 표현이 </a:t>
            </a:r>
            <a:r>
              <a:rPr lang="en-US" altLang="ko-KR" smtClean="0"/>
              <a:t>"cat</a:t>
            </a:r>
            <a:r>
              <a:rPr lang="ko-KR" altLang="en-US" smtClean="0"/>
              <a:t>은 </a:t>
            </a:r>
            <a:r>
              <a:rPr lang="en-US" altLang="ko-KR" smtClean="0"/>
              <a:t>Animal</a:t>
            </a:r>
            <a:r>
              <a:rPr lang="ko-KR" altLang="en-US" smtClean="0"/>
              <a:t>의 객체</a:t>
            </a:r>
            <a:r>
              <a:rPr lang="en-US" altLang="ko-KR" smtClean="0"/>
              <a:t>" </a:t>
            </a:r>
            <a:r>
              <a:rPr lang="ko-KR" altLang="en-US" smtClean="0"/>
              <a:t>보다는 </a:t>
            </a:r>
            <a:r>
              <a:rPr lang="en-US" altLang="ko-KR" smtClean="0"/>
              <a:t>"cat</a:t>
            </a:r>
            <a:r>
              <a:rPr lang="ko-KR" altLang="en-US" smtClean="0"/>
              <a:t>은 </a:t>
            </a:r>
            <a:r>
              <a:rPr lang="en-US" altLang="ko-KR" smtClean="0"/>
              <a:t>Animal</a:t>
            </a:r>
            <a:r>
              <a:rPr lang="ko-KR" altLang="en-US" smtClean="0"/>
              <a:t>의 인스턴스</a:t>
            </a:r>
            <a:r>
              <a:rPr lang="en-US" altLang="ko-KR" smtClean="0"/>
              <a:t>" </a:t>
            </a:r>
            <a:r>
              <a:rPr lang="ko-KR" altLang="en-US" smtClean="0"/>
              <a:t>라는 표현이 훨씬 잘 어울린다</a:t>
            </a:r>
            <a:r>
              <a:rPr lang="en-US" altLang="ko-KR" smtClean="0"/>
              <a:t>.</a:t>
            </a:r>
            <a:endParaRPr lang="en-US" altLang="ko-KR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285866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mtClean="0"/>
              <a:t>파이썬의 내장 함수는 </a:t>
            </a:r>
            <a:r>
              <a:rPr lang="en-US" altLang="ko-KR" sz="2000" smtClean="0"/>
              <a:t>import </a:t>
            </a:r>
            <a:r>
              <a:rPr lang="ko-KR" altLang="en-US" sz="2000" smtClean="0"/>
              <a:t>하지 않고 즉시 사용 가능한 함수들이다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내장 함수명은 일종의 키워드로 간주하여야 하며 사용자의 식별자로 사용하는 것은 </a:t>
            </a:r>
            <a:r>
              <a:rPr lang="ko-KR" altLang="en-US" sz="2000" smtClean="0"/>
              <a:t>피하여야 </a:t>
            </a:r>
            <a:r>
              <a:rPr lang="ko-KR" altLang="en-US" sz="2000" smtClean="0"/>
              <a:t>한다</a:t>
            </a:r>
            <a:endParaRPr lang="en-US" altLang="ko-KR" sz="2000" smtClean="0"/>
          </a:p>
          <a:p>
            <a:pPr fontAlgn="base"/>
            <a:endParaRPr lang="ko-K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100" y="230478"/>
            <a:ext cx="7453942" cy="634619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내장 함수</a:t>
            </a:r>
            <a:endParaRPr lang="ko-KR" altLang="en-US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472" y="1000114"/>
            <a:ext cx="792961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입출력 관련 함수 </a:t>
            </a:r>
            <a:endParaRPr lang="en-US" altLang="ko-KR" b="1" smtClean="0"/>
          </a:p>
          <a:p>
            <a:pPr fontAlgn="base"/>
            <a:endParaRPr lang="ko-KR" altLang="en-US" sz="160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57224" y="1500180"/>
          <a:ext cx="7286676" cy="3214710"/>
        </p:xfrm>
        <a:graphic>
          <a:graphicData uri="http://schemas.openxmlformats.org/drawingml/2006/table">
            <a:tbl>
              <a:tblPr/>
              <a:tblGrid>
                <a:gridCol w="3151676"/>
                <a:gridCol w="4135000"/>
              </a:tblGrid>
              <a:tr h="2366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함수명</a:t>
                      </a:r>
                      <a:endParaRPr lang="ko-KR" altLang="en-US" sz="1200" b="1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기능</a:t>
                      </a:r>
                      <a:endParaRPr lang="ko-KR" altLang="en-US" sz="1200" b="1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print(x)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객체를 문자열로 표시한다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5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input([prompt])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사용자 입력을 문자열로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help([x])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에 대한 도움말을 출력한다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globals()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전역 변수의 리스트를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47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locals()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혹은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vars()</a:t>
                      </a:r>
                      <a:endParaRPr 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vars(obj)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지역 변수의 리스트를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__dict__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어트리뷰트를 반환한다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객체의 내부 변수가 저장된 딕셔너리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del(x)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혹은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del x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객체를 변수 공간에서 삭제한다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eval(expr)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값을 구한다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1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exec(obj)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파이썬 명령을 실행시킨다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ko-KR" alt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4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open(filename[,mode]))</a:t>
                      </a:r>
                      <a:endParaRPr lang="en-US" sz="1200"/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파일을 </a:t>
                      </a: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연다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Dotum"/>
                      </a:endParaRPr>
                    </a:p>
                  </a:txBody>
                  <a:tcPr marL="44506" marR="44506" marT="44506" marB="44506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90437</TotalTime>
  <Words>778</Words>
  <Application>Microsoft Office PowerPoint</Application>
  <PresentationFormat>화면 슬라이드 쇼(16:9)</PresentationFormat>
  <Paragraphs>174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절차지향(procedural) 프로그래밍</vt:lpstr>
      <vt:lpstr>객체지향(Object Oriented) 프로그래밍</vt:lpstr>
      <vt:lpstr>객체지향(Object Oriented) 프로그래밍</vt:lpstr>
      <vt:lpstr>클래스와 객체</vt:lpstr>
      <vt:lpstr>클래스(class) 개념</vt:lpstr>
      <vt:lpstr>객체와 인스턴스</vt:lpstr>
      <vt:lpstr>내장 함수</vt:lpstr>
      <vt:lpstr>내장 함수</vt:lpstr>
      <vt:lpstr>내장 함수</vt:lpstr>
      <vt:lpstr>내장 함수</vt:lpstr>
      <vt:lpstr>내장 함수</vt:lpstr>
      <vt:lpstr>내장 함수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Donghwi</dc:creator>
  <cp:lastModifiedBy>Donghwi</cp:lastModifiedBy>
  <cp:revision>52</cp:revision>
  <dcterms:created xsi:type="dcterms:W3CDTF">2015-04-05T04:05:46Z</dcterms:created>
  <dcterms:modified xsi:type="dcterms:W3CDTF">2015-07-12T03:28:45Z</dcterms:modified>
</cp:coreProperties>
</file>