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  <p:sldMasterId id="2147483756" r:id="rId2"/>
  </p:sldMasterIdLst>
  <p:sldIdLst>
    <p:sldId id="256" r:id="rId3"/>
    <p:sldId id="264" r:id="rId4"/>
    <p:sldId id="258" r:id="rId5"/>
    <p:sldId id="257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85D0D-4508-4A59-9966-A160E6D35EAB}" v="97" dt="2020-05-21T00:33:45.326"/>
    <p1510:client id="{D9043887-4866-49CE-98C8-653AA1840E24}" v="120" dt="2020-05-21T02:18:54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95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8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7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93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5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7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4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50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27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68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51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61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65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14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58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55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0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9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3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2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8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6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6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21B8E1E-5773-49A1-A522-F246D73CB61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6B077A3-539C-4912-ABCD-60F1FD4F8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ytechtool.com/prod_detail.asp?p_code=7033148409#pageStar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daehanbio.com/product/%EC%9D%B4%EA%B1%B0%EB%A1%9C%EB%A9%A7%EB%8F%BC%EC%A7%80%EA%B3%A0%EB%9D%BC%EB%8B%88%EC%9C%A0%ED%95%B4%EC%A1%B0%EC%88%98%ED%87%B4%EC%B9%98/243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nnews.co.kr/news/articleView.html?idxno=420780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hyperlink" Target="http://news.kbs.co.kr/news/view.do?ncd=4140625&amp;ref=A" TargetMode="External"/><Relationship Id="rId12" Type="http://schemas.openxmlformats.org/officeDocument/2006/relationships/hyperlink" Target="http://news.kbs.co.kr/news/view.do?ncd=4362683&amp;ref=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11" Type="http://schemas.openxmlformats.org/officeDocument/2006/relationships/hyperlink" Target="https://www.mk.co.kr/news/business/view/2020/05/478377/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newsis.com/view/?id=NISX20191129_0000845354&amp;cID=10899&amp;pID=10800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hyperlink" Target="http://www.dtnews24.com/news/articleView.html?idxno=42774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ongnam.com/web/view.php?key=2019122901000057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kyongbuk.co.kr/news/articleView.html?idxno=1048973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ysics2.mju.ac.kr/juhapruwp/?p=1517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rlacksdid93.wixsite.com/930724/blog/outline-deep-learning-cnn-rn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cs.toronto.edu/~kriz/cifar.html" TargetMode="External"/><Relationship Id="rId5" Type="http://schemas.openxmlformats.org/officeDocument/2006/relationships/hyperlink" Target="http://www.vision.caltech.edu/visipedia/CUB-200-2011.html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://www.image-ne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anel01.tistory.com/entry/%EC%95%BC%EC%83%9D%EB%8F%99%EB%AC%BC%EC%9D%98-%EB%86%8D%EC%9E%91%EB%AC%BC-%ED%94%BC%ED%95%B4%EC%99%80-%ED%87%B4%EC%B9%98%EB%B0%A9%EB%B2%9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326F0-CD6A-4812-A732-C724132C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100"/>
            <a:ext cx="9144000" cy="168318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영상 검출을 이용한 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유해조류 회피 시스템</a:t>
            </a:r>
            <a:endParaRPr lang="en-US" altLang="ko-KR" dirty="0" err="1"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880525-0C47-48A6-8E9C-06650B8F8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52100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2020. 5. 23</a:t>
            </a:r>
          </a:p>
          <a:p>
            <a:r>
              <a:rPr lang="ko-KR" altLang="en-US" sz="2000" b="1" dirty="0" err="1"/>
              <a:t>팀명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새조</a:t>
            </a:r>
            <a:endParaRPr lang="en-US" altLang="ko-KR" sz="2000" b="1" dirty="0"/>
          </a:p>
          <a:p>
            <a:r>
              <a:rPr lang="ko-KR" altLang="en-US" sz="2000" b="1" dirty="0"/>
              <a:t>팀원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김준혁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문희진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8B08D-33DD-4E4C-B07E-83117DE49C82}"/>
              </a:ext>
            </a:extLst>
          </p:cNvPr>
          <p:cNvSpPr txBox="1"/>
          <p:nvPr/>
        </p:nvSpPr>
        <p:spPr>
          <a:xfrm>
            <a:off x="8053138" y="6472041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70824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333E-CB79-43F7-BCF5-69ACA8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2" y="8313"/>
            <a:ext cx="11168150" cy="13563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b="1" dirty="0"/>
              <a:t>사업성</a:t>
            </a:r>
            <a:r>
              <a:rPr lang="en-US" altLang="ko-KR" b="1" dirty="0"/>
              <a:t>·</a:t>
            </a:r>
            <a:r>
              <a:rPr lang="ko-KR" altLang="en-US" b="1" dirty="0" err="1"/>
              <a:t>사업구체성</a:t>
            </a:r>
            <a:endParaRPr lang="ko-KR" altLang="en-US" sz="1600" b="1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D351447-B3FF-4D7D-80A3-2B592FA194B9}"/>
              </a:ext>
            </a:extLst>
          </p:cNvPr>
          <p:cNvSpPr txBox="1">
            <a:spLocks/>
          </p:cNvSpPr>
          <p:nvPr/>
        </p:nvSpPr>
        <p:spPr>
          <a:xfrm>
            <a:off x="690255" y="1194324"/>
            <a:ext cx="5028907" cy="5093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ko-KR" altLang="en-US" b="1" dirty="0"/>
              <a:t>③    </a:t>
            </a:r>
            <a:r>
              <a:rPr lang="ko-KR" altLang="en-US" b="1" dirty="0" err="1">
                <a:solidFill>
                  <a:schemeClr val="tx1"/>
                </a:solidFill>
              </a:rPr>
              <a:t>기피제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5720" indent="0">
              <a:lnSpc>
                <a:spcPct val="120000"/>
              </a:lnSpc>
              <a:buNone/>
            </a:pPr>
            <a:endParaRPr lang="en-US" altLang="ko-KR" sz="1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tx1"/>
                </a:solidFill>
              </a:rPr>
              <a:t>소면적에서는 높은 방조효율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하지만 대면적일시 효과 대폭감소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45720" indent="0" algn="ctr">
              <a:lnSpc>
                <a:spcPct val="120000"/>
              </a:lnSpc>
              <a:buNone/>
            </a:pP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E3816CA-BC48-4C08-874E-66441B77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5903"/>
            <a:ext cx="4720430" cy="887136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현재 사용되는 유사 제품 및 시장 규모 추정</a:t>
            </a:r>
            <a:endParaRPr lang="en-US" altLang="ko-KR" sz="1800" b="1" dirty="0"/>
          </a:p>
          <a:p>
            <a:r>
              <a:rPr lang="ko-KR" altLang="en-US" sz="1800" b="1" dirty="0"/>
              <a:t>아이템 성장 가능성 및 매출 가능성</a:t>
            </a:r>
            <a:endParaRPr lang="en-US" altLang="ko-KR" sz="18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1A48C0-9910-4583-8B1A-E3CA2D7D67D1}"/>
              </a:ext>
            </a:extLst>
          </p:cNvPr>
          <p:cNvSpPr txBox="1">
            <a:spLocks/>
          </p:cNvSpPr>
          <p:nvPr/>
        </p:nvSpPr>
        <p:spPr>
          <a:xfrm>
            <a:off x="6428448" y="4685570"/>
            <a:ext cx="5028907" cy="135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ko-KR" altLang="en-US" b="1" dirty="0"/>
              <a:t>④    </a:t>
            </a:r>
            <a:r>
              <a:rPr lang="ko-KR" altLang="en-US" b="1" dirty="0" err="1">
                <a:solidFill>
                  <a:schemeClr val="tx1"/>
                </a:solidFill>
              </a:rPr>
              <a:t>소음기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tx1"/>
                </a:solidFill>
              </a:rPr>
              <a:t>과원이 민가 부근에 위치할 경우 소음공해 유발 가능성 있음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tx1"/>
                </a:solidFill>
              </a:rPr>
              <a:t>효과가 지속적이지 못함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D55F01-4C53-479C-85B2-7C8664B63FB5}"/>
              </a:ext>
            </a:extLst>
          </p:cNvPr>
          <p:cNvSpPr/>
          <p:nvPr/>
        </p:nvSpPr>
        <p:spPr>
          <a:xfrm>
            <a:off x="566124" y="1072443"/>
            <a:ext cx="5365045" cy="54783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36C737-90D4-4DEC-90DF-26FC05DF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78" y="1194324"/>
            <a:ext cx="2922245" cy="318667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B5F15D0-2EDD-47F7-8A49-741061FAEB24}"/>
              </a:ext>
            </a:extLst>
          </p:cNvPr>
          <p:cNvSpPr/>
          <p:nvPr/>
        </p:nvSpPr>
        <p:spPr>
          <a:xfrm>
            <a:off x="6260381" y="1083730"/>
            <a:ext cx="5365045" cy="54783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ABFCCB-6393-4625-AB4C-03821854EDCC}"/>
              </a:ext>
            </a:extLst>
          </p:cNvPr>
          <p:cNvSpPr txBox="1"/>
          <p:nvPr/>
        </p:nvSpPr>
        <p:spPr>
          <a:xfrm>
            <a:off x="6428448" y="4380995"/>
            <a:ext cx="5196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- </a:t>
            </a:r>
            <a:r>
              <a:rPr lang="en-US" altLang="ko-KR" sz="900" dirty="0">
                <a:hlinkClick r:id="rId3"/>
              </a:rPr>
              <a:t>http://dytechtool.com/prod_detail.asp?p_code=7033148409#pageStart </a:t>
            </a:r>
            <a:r>
              <a:rPr lang="en-US" altLang="ko-KR" sz="900" dirty="0"/>
              <a:t>(</a:t>
            </a:r>
            <a:r>
              <a:rPr lang="ko-KR" altLang="en-US" sz="900" dirty="0" err="1"/>
              <a:t>더원유해조수퇴치소음기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2C0A96-FFC7-4E8A-A740-C2E9790317DB}"/>
              </a:ext>
            </a:extLst>
          </p:cNvPr>
          <p:cNvSpPr txBox="1"/>
          <p:nvPr/>
        </p:nvSpPr>
        <p:spPr>
          <a:xfrm>
            <a:off x="734645" y="5435503"/>
            <a:ext cx="513726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l"/>
            </a:pPr>
            <a:r>
              <a:rPr lang="ko-KR" altLang="en-US" sz="1100" b="1" dirty="0" err="1"/>
              <a:t>유해조수퇴치제</a:t>
            </a:r>
            <a:r>
              <a:rPr lang="en-US" altLang="ko-KR" sz="1100" b="1" dirty="0"/>
              <a:t>(</a:t>
            </a:r>
            <a:r>
              <a:rPr lang="ko-KR" altLang="en-US" sz="1100" b="1" dirty="0" err="1"/>
              <a:t>기피제</a:t>
            </a:r>
            <a:r>
              <a:rPr lang="en-US" altLang="ko-KR" sz="1100" b="1" dirty="0"/>
              <a:t>)</a:t>
            </a:r>
          </a:p>
          <a:p>
            <a:r>
              <a:rPr lang="ko-KR" altLang="en-US" sz="900" dirty="0"/>
              <a:t>출처</a:t>
            </a:r>
            <a:r>
              <a:rPr lang="en-US" altLang="ko-KR" sz="900" dirty="0"/>
              <a:t> </a:t>
            </a:r>
            <a:r>
              <a:rPr lang="en-US" altLang="ko-KR" sz="900" dirty="0">
                <a:hlinkClick r:id="rId4"/>
              </a:rPr>
              <a:t>http://daehanbio.com/product/%EC%9D%B4%EA%B1%B0%EB%A1%9C%EB%A9%A7%EB%8F%BC%EC%A7%80%EA%B3%A0%EB%9D%BC%EB%8B%88%EC%9C%A0%ED%95%B4%EC%A1%B0%EC%88%98%ED%87%B4%EC%B9%98/243/</a:t>
            </a:r>
            <a:endParaRPr lang="ko-KR" altLang="en-US" sz="9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184CAC-643E-4353-B4EE-2EE379E47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28" y="2973622"/>
            <a:ext cx="1992122" cy="24251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D08328B-2873-46CE-9BF1-7A7EB7186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0048" y="2962124"/>
            <a:ext cx="2048618" cy="24537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73AA5D-07BA-4FF9-BFCA-5CB5136E4A2A}"/>
              </a:ext>
            </a:extLst>
          </p:cNvPr>
          <p:cNvSpPr txBox="1"/>
          <p:nvPr/>
        </p:nvSpPr>
        <p:spPr>
          <a:xfrm>
            <a:off x="8227972" y="6594625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196402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4" grpId="0" animBg="1"/>
      <p:bldP spid="20" grpId="0" animBg="1"/>
      <p:bldP spid="2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333E-CB79-43F7-BCF5-69ACA8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2" y="8313"/>
            <a:ext cx="11168150" cy="13563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b="1" dirty="0"/>
              <a:t>사업성</a:t>
            </a:r>
            <a:r>
              <a:rPr lang="en-US" altLang="ko-KR" b="1" dirty="0"/>
              <a:t>·</a:t>
            </a:r>
            <a:r>
              <a:rPr lang="ko-KR" altLang="en-US" b="1" dirty="0" err="1"/>
              <a:t>사업구체성</a:t>
            </a:r>
            <a:endParaRPr lang="ko-KR" altLang="en-US" sz="1600" b="1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D351447-B3FF-4D7D-80A3-2B592FA194B9}"/>
              </a:ext>
            </a:extLst>
          </p:cNvPr>
          <p:cNvSpPr txBox="1">
            <a:spLocks/>
          </p:cNvSpPr>
          <p:nvPr/>
        </p:nvSpPr>
        <p:spPr>
          <a:xfrm>
            <a:off x="690255" y="1491194"/>
            <a:ext cx="5028907" cy="2858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b="1" dirty="0"/>
              <a:t>   </a:t>
            </a:r>
            <a:r>
              <a:rPr lang="ko-KR" altLang="en-US" b="1" dirty="0">
                <a:solidFill>
                  <a:schemeClr val="tx1"/>
                </a:solidFill>
              </a:rPr>
              <a:t>농촌 기준 사업성</a:t>
            </a:r>
            <a:endParaRPr lang="en-US" altLang="ko-KR" sz="1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/>
                </a:solidFill>
              </a:rPr>
              <a:t>매년 유해조수로 인한 농가 피해 증가의 추세와 동시에 기존에 사용하는 방지 및 퇴치제들의 효과는 다양한 종의 유해조수에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비해 좋지 않음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/>
                </a:solidFill>
              </a:rPr>
              <a:t>여러 가지 퇴치 기능을 포함시킨 장비에 분류기를 내장 시켜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분류기로 유해조수의 종 파악 후 무작위의 퇴치 기능 실행하는 방식의 기계 고안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tx1"/>
                </a:solidFill>
              </a:rPr>
              <a:t>경계성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적응성을 띄는 야생동물에게 적합할 것으로 예상됨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E3816CA-BC48-4C08-874E-66441B77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5903"/>
            <a:ext cx="4720430" cy="887136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현재 사용되는 유사 제품 및 시장 규모 추정</a:t>
            </a:r>
            <a:endParaRPr lang="en-US" altLang="ko-KR" sz="1800" b="1" dirty="0"/>
          </a:p>
          <a:p>
            <a:r>
              <a:rPr lang="ko-KR" altLang="en-US" sz="1800" b="1" dirty="0"/>
              <a:t>아이템 성장 가능성 및 매출 가능성</a:t>
            </a:r>
            <a:endParaRPr lang="en-US" altLang="ko-KR" sz="18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D55F01-4C53-479C-85B2-7C8664B63FB5}"/>
              </a:ext>
            </a:extLst>
          </p:cNvPr>
          <p:cNvSpPr/>
          <p:nvPr/>
        </p:nvSpPr>
        <p:spPr>
          <a:xfrm>
            <a:off x="566124" y="1369313"/>
            <a:ext cx="5365045" cy="3149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B5F15D0-2EDD-47F7-8A49-741061FAEB24}"/>
              </a:ext>
            </a:extLst>
          </p:cNvPr>
          <p:cNvSpPr/>
          <p:nvPr/>
        </p:nvSpPr>
        <p:spPr>
          <a:xfrm>
            <a:off x="6260831" y="1369313"/>
            <a:ext cx="5365045" cy="34882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4B485AA-1AFF-4CFF-806D-CF73C94391A6}"/>
              </a:ext>
            </a:extLst>
          </p:cNvPr>
          <p:cNvSpPr txBox="1">
            <a:spLocks/>
          </p:cNvSpPr>
          <p:nvPr/>
        </p:nvSpPr>
        <p:spPr>
          <a:xfrm>
            <a:off x="6428899" y="1468620"/>
            <a:ext cx="5028907" cy="3227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b="1" dirty="0"/>
              <a:t>   </a:t>
            </a:r>
            <a:r>
              <a:rPr lang="ko-KR" altLang="en-US" b="1" dirty="0">
                <a:solidFill>
                  <a:schemeClr val="tx1"/>
                </a:solidFill>
              </a:rPr>
              <a:t>도심 기준 사업성</a:t>
            </a:r>
            <a:endParaRPr lang="en-US" altLang="ko-KR" sz="1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/>
                </a:solidFill>
              </a:rPr>
              <a:t>도심에서도 또한 조류로 인한 피해가 증가하고 있음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/>
                </a:solidFill>
              </a:rPr>
              <a:t>새 분류기로 </a:t>
            </a:r>
            <a:r>
              <a:rPr lang="en-US" altLang="ko-KR" sz="1400" b="1" dirty="0">
                <a:solidFill>
                  <a:schemeClr val="tx1"/>
                </a:solidFill>
              </a:rPr>
              <a:t>CCTV</a:t>
            </a:r>
            <a:r>
              <a:rPr lang="ko-KR" altLang="en-US" sz="1400" b="1" dirty="0">
                <a:solidFill>
                  <a:schemeClr val="tx1"/>
                </a:solidFill>
              </a:rPr>
              <a:t>를 통한 도시 내 실시간 유해조수 감시체계구축 가능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/>
                </a:solidFill>
              </a:rPr>
              <a:t>하지만 농촌의 기기처럼 결합하여 사용하기 어려운 문제점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/>
                </a:solidFill>
              </a:rPr>
              <a:t>설치가 전신주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옥상과 같은 건축물에 제한적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/>
                </a:solidFill>
              </a:rPr>
              <a:t>퇴치 기능 또한 농촌에 비해 사람이 밀집되어 있으므로 </a:t>
            </a:r>
            <a:r>
              <a:rPr lang="ko-KR" altLang="en-US" sz="1400" b="1" dirty="0" err="1">
                <a:solidFill>
                  <a:schemeClr val="tx1"/>
                </a:solidFill>
              </a:rPr>
              <a:t>소음기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기피제</a:t>
            </a:r>
            <a:r>
              <a:rPr lang="ko-KR" altLang="en-US" sz="1400" b="1" dirty="0">
                <a:solidFill>
                  <a:schemeClr val="tx1"/>
                </a:solidFill>
              </a:rPr>
              <a:t> 분사와 같은 기능 또한 제한적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F028A811-34A8-49CC-968C-27AFD61080E4}"/>
              </a:ext>
            </a:extLst>
          </p:cNvPr>
          <p:cNvSpPr txBox="1">
            <a:spLocks/>
          </p:cNvSpPr>
          <p:nvPr/>
        </p:nvSpPr>
        <p:spPr>
          <a:xfrm>
            <a:off x="2647754" y="5499120"/>
            <a:ext cx="6699449" cy="735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/>
                </a:solidFill>
              </a:rPr>
              <a:t>수요와 사업성의 제약을 보았을 때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농촌에서의 사업성이 더 뛰어날 것으로 보임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/>
                </a:solidFill>
              </a:rPr>
              <a:t>이러한 인공지능을 활용한 퇴치기구의 보급이 </a:t>
            </a:r>
            <a:r>
              <a:rPr lang="en-US" altLang="ko-KR" sz="1400" b="1" dirty="0">
                <a:solidFill>
                  <a:schemeClr val="tx1"/>
                </a:solidFill>
              </a:rPr>
              <a:t>2020</a:t>
            </a:r>
            <a:r>
              <a:rPr lang="ko-KR" altLang="en-US" sz="1400" b="1" dirty="0">
                <a:solidFill>
                  <a:schemeClr val="tx1"/>
                </a:solidFill>
              </a:rPr>
              <a:t>년부터 시작된 점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지속적으로 농촌이 유해조수 피해를 입는 점을 보았을 때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성장 가능성은 충분할 것으로 예상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B920FA-C8FD-48C2-BC15-29A8AB89AB6C}"/>
              </a:ext>
            </a:extLst>
          </p:cNvPr>
          <p:cNvSpPr/>
          <p:nvPr/>
        </p:nvSpPr>
        <p:spPr>
          <a:xfrm>
            <a:off x="1268017" y="5482585"/>
            <a:ext cx="9655965" cy="1022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FEB3F02-B3C2-4BFE-AB98-17A9434E0BBC}"/>
              </a:ext>
            </a:extLst>
          </p:cNvPr>
          <p:cNvSpPr/>
          <p:nvPr/>
        </p:nvSpPr>
        <p:spPr>
          <a:xfrm>
            <a:off x="5805373" y="4543703"/>
            <a:ext cx="581255" cy="776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1D010-DE9B-4F90-B16C-B19B700FEC73}"/>
              </a:ext>
            </a:extLst>
          </p:cNvPr>
          <p:cNvSpPr txBox="1"/>
          <p:nvPr/>
        </p:nvSpPr>
        <p:spPr>
          <a:xfrm>
            <a:off x="8227972" y="6594625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387844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/>
      <p:bldP spid="20" grpId="0" animBg="1"/>
      <p:bldP spid="18" grpId="0"/>
      <p:bldP spid="19" grpId="0"/>
      <p:bldP spid="2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333E-CB79-43F7-BCF5-69ACA8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2" y="8313"/>
            <a:ext cx="11168150" cy="13563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b="1" dirty="0"/>
              <a:t>사업성</a:t>
            </a:r>
            <a:r>
              <a:rPr lang="en-US" altLang="ko-KR" b="1" dirty="0"/>
              <a:t>·</a:t>
            </a:r>
            <a:r>
              <a:rPr lang="ko-KR" altLang="en-US" b="1" dirty="0" err="1"/>
              <a:t>사업구체성</a:t>
            </a:r>
            <a:endParaRPr lang="ko-KR" altLang="en-US" sz="1600" b="1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D351447-B3FF-4D7D-80A3-2B592FA194B9}"/>
              </a:ext>
            </a:extLst>
          </p:cNvPr>
          <p:cNvSpPr txBox="1">
            <a:spLocks/>
          </p:cNvSpPr>
          <p:nvPr/>
        </p:nvSpPr>
        <p:spPr>
          <a:xfrm>
            <a:off x="1700494" y="2321704"/>
            <a:ext cx="8819015" cy="2571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b="1" dirty="0"/>
              <a:t>   </a:t>
            </a:r>
            <a:r>
              <a:rPr lang="ko-KR" altLang="en-US" b="1" dirty="0">
                <a:solidFill>
                  <a:schemeClr val="tx1"/>
                </a:solidFill>
              </a:rPr>
              <a:t>개선 방안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tx1"/>
                </a:solidFill>
              </a:rPr>
              <a:t>농촌의 거주 인구 연령층이 주로 노년층인 만큼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기기 조작의 단순화에 집중해야 할 것으로 보임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tx1"/>
                </a:solidFill>
              </a:rPr>
              <a:t>새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맷돼지류</a:t>
            </a:r>
            <a:r>
              <a:rPr lang="ko-KR" altLang="en-US" sz="1400" b="1" dirty="0">
                <a:solidFill>
                  <a:schemeClr val="tx1"/>
                </a:solidFill>
              </a:rPr>
              <a:t> 등 다양한 유해조수 종에 대한 다양한 퇴치 기능이 요구됨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tx1"/>
                </a:solidFill>
              </a:rPr>
              <a:t>유해조수는 생태계의 조성에 따라 추가</a:t>
            </a:r>
            <a:r>
              <a:rPr lang="en-US" altLang="ko-KR" sz="1400" b="1" dirty="0">
                <a:solidFill>
                  <a:schemeClr val="tx1"/>
                </a:solidFill>
              </a:rPr>
              <a:t>·</a:t>
            </a:r>
            <a:r>
              <a:rPr lang="ko-KR" altLang="en-US" sz="1400" b="1" dirty="0">
                <a:solidFill>
                  <a:schemeClr val="tx1"/>
                </a:solidFill>
              </a:rPr>
              <a:t>제외 될 수 있으므로 지속적인 업데이트 필요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tx1"/>
                </a:solidFill>
              </a:rPr>
              <a:t>도심의 유해조수 피해도 꾸준하거나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증가하고 있는 추세이므로 도시에서도 활용할 수 있는 방안 마련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tx1"/>
                </a:solidFill>
              </a:rPr>
              <a:t>앞의 사업성에서 나온 문제점인 제한적인 도시 내 설치의 문제 해결 방안 강구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D55F01-4C53-479C-85B2-7C8664B63FB5}"/>
              </a:ext>
            </a:extLst>
          </p:cNvPr>
          <p:cNvSpPr/>
          <p:nvPr/>
        </p:nvSpPr>
        <p:spPr>
          <a:xfrm>
            <a:off x="1576365" y="2199823"/>
            <a:ext cx="9039270" cy="28335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9EA954B-A63C-482D-B416-415E7B0A883F}"/>
              </a:ext>
            </a:extLst>
          </p:cNvPr>
          <p:cNvSpPr txBox="1">
            <a:spLocks/>
          </p:cNvSpPr>
          <p:nvPr/>
        </p:nvSpPr>
        <p:spPr>
          <a:xfrm>
            <a:off x="6260831" y="469970"/>
            <a:ext cx="5652911" cy="5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지속적인 성능 개선 방향 및  개선 활동 계획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8EF70-B959-46A2-BA83-B45B56E890FF}"/>
              </a:ext>
            </a:extLst>
          </p:cNvPr>
          <p:cNvSpPr txBox="1"/>
          <p:nvPr/>
        </p:nvSpPr>
        <p:spPr>
          <a:xfrm>
            <a:off x="8227972" y="6594625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9789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43" y="3239487"/>
            <a:ext cx="10429875" cy="8286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4B326F0-CD6A-4812-A732-C724132C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2963" y="2902250"/>
            <a:ext cx="2906074" cy="1053499"/>
          </a:xfrm>
        </p:spPr>
        <p:txBody>
          <a:bodyPr>
            <a:no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Q</a:t>
            </a:r>
            <a:r>
              <a:rPr lang="en-US" altLang="ko-KR" sz="6000" dirty="0">
                <a:solidFill>
                  <a:schemeClr val="bg1"/>
                </a:solidFill>
              </a:rPr>
              <a:t>&amp;</a:t>
            </a:r>
            <a:r>
              <a:rPr lang="en-US" altLang="ko-KR" sz="8000" dirty="0">
                <a:solidFill>
                  <a:schemeClr val="bg1"/>
                </a:solidFill>
              </a:rPr>
              <a:t>A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62150-9B37-44EC-A33E-7C15B63E2380}"/>
              </a:ext>
            </a:extLst>
          </p:cNvPr>
          <p:cNvSpPr txBox="1"/>
          <p:nvPr/>
        </p:nvSpPr>
        <p:spPr>
          <a:xfrm>
            <a:off x="8227972" y="6594625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18980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43" y="3239487"/>
            <a:ext cx="10429875" cy="8286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4B326F0-CD6A-4812-A732-C724132C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391" y="2398321"/>
            <a:ext cx="4255218" cy="1682332"/>
          </a:xfrm>
        </p:spPr>
        <p:txBody>
          <a:bodyPr>
            <a:no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Thank you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1B905-6FDA-4F94-AB3D-F28915FDF997}"/>
              </a:ext>
            </a:extLst>
          </p:cNvPr>
          <p:cNvSpPr txBox="1"/>
          <p:nvPr/>
        </p:nvSpPr>
        <p:spPr>
          <a:xfrm>
            <a:off x="8227972" y="6594625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137829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326F0-CD6A-4812-A732-C724132C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43" y="465513"/>
            <a:ext cx="1219200" cy="556954"/>
          </a:xfrm>
        </p:spPr>
        <p:txBody>
          <a:bodyPr>
            <a:noAutofit/>
          </a:bodyPr>
          <a:lstStyle/>
          <a:p>
            <a:r>
              <a:rPr lang="ko-KR" altLang="en-US" sz="3600">
                <a:solidFill>
                  <a:schemeClr val="bg1"/>
                </a:solidFill>
              </a:rPr>
              <a:t>목차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43" y="3197542"/>
            <a:ext cx="10429875" cy="828675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0880525-0C47-48A6-8E9C-06650B8F8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543" y="1606464"/>
            <a:ext cx="8767860" cy="53574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chemeClr val="tx1"/>
                </a:solidFill>
              </a:rPr>
              <a:t>팀 소개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chemeClr val="tx1"/>
                </a:solidFill>
              </a:rPr>
              <a:t>주제 및 선정 이유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ko-KR" altLang="en-US" sz="2400" b="1" dirty="0" err="1">
                <a:solidFill>
                  <a:schemeClr val="tx1"/>
                </a:solidFill>
                <a:ea typeface="맑은 고딕"/>
              </a:rPr>
              <a:t>기술성</a:t>
            </a:r>
            <a:endParaRPr lang="en-US" altLang="ko-KR" sz="2400" b="1" dirty="0">
              <a:solidFill>
                <a:schemeClr val="tx1"/>
              </a:solidFill>
              <a:ea typeface="맑은 고딕"/>
            </a:endParaRPr>
          </a:p>
          <a:p>
            <a:pPr marL="971550" lvl="1" indent="-514350" algn="l">
              <a:buClr>
                <a:schemeClr val="tx1"/>
              </a:buClr>
              <a:buAutoNum type="romanUcPeriod"/>
            </a:pPr>
            <a:r>
              <a:rPr lang="ko-KR" altLang="en-US" sz="2400" b="1" dirty="0">
                <a:solidFill>
                  <a:schemeClr val="tx1"/>
                </a:solidFill>
              </a:rPr>
              <a:t>구현과정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971550" lvl="1" indent="-514350" algn="l">
              <a:buClr>
                <a:schemeClr val="tx1"/>
              </a:buClr>
              <a:buAutoNum type="romanUcPeriod"/>
            </a:pPr>
            <a:r>
              <a:rPr lang="ko-KR" altLang="en-US" sz="2400" b="1" dirty="0">
                <a:solidFill>
                  <a:schemeClr val="tx1"/>
                </a:solidFill>
              </a:rPr>
              <a:t>핵심기술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971550" lvl="1" indent="-514350" algn="l">
              <a:buClr>
                <a:schemeClr val="tx1"/>
              </a:buClr>
              <a:buAutoNum type="romanUcPeriod"/>
            </a:pPr>
            <a:r>
              <a:rPr lang="ko-KR" altLang="en-US" sz="2400" b="1" dirty="0">
                <a:solidFill>
                  <a:schemeClr val="tx1"/>
                </a:solidFill>
              </a:rPr>
              <a:t>자료 수집 방법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514350" indent="-514350" algn="l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chemeClr val="tx1"/>
                </a:solidFill>
              </a:rPr>
              <a:t>사업성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514350" indent="-514350" algn="l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chemeClr val="tx1"/>
                </a:solidFill>
              </a:rPr>
              <a:t>사업계획 구체성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0731D-8C98-40CB-A40C-1ACC606F45E7}"/>
              </a:ext>
            </a:extLst>
          </p:cNvPr>
          <p:cNvSpPr txBox="1"/>
          <p:nvPr/>
        </p:nvSpPr>
        <p:spPr>
          <a:xfrm>
            <a:off x="8227972" y="6594625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39556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333E-CB79-43F7-BCF5-69ACA8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3" y="124691"/>
            <a:ext cx="5266113" cy="11679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b="1" dirty="0" err="1"/>
              <a:t>팀명</a:t>
            </a:r>
            <a:r>
              <a:rPr lang="ko-KR" altLang="en-US" b="1" dirty="0"/>
              <a:t> 및 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51447-B3FF-4D7D-80A3-2B592FA19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67" y="1741516"/>
            <a:ext cx="9872871" cy="403860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팀 명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새 조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팀원 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  <a:p>
            <a:pPr marL="502920" indent="-457200">
              <a:buFont typeface="+mj-ea"/>
              <a:buAutoNum type="circleNumDbPlain"/>
            </a:pPr>
            <a:r>
              <a:rPr lang="ko-KR" altLang="en-US" b="1" dirty="0">
                <a:solidFill>
                  <a:schemeClr val="tx1"/>
                </a:solidFill>
              </a:rPr>
              <a:t>김준혁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조선대학교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컴퓨터공학과</a:t>
            </a:r>
            <a:r>
              <a:rPr lang="en-US" altLang="ko-KR" b="1" dirty="0">
                <a:solidFill>
                  <a:schemeClr val="tx1"/>
                </a:solidFill>
              </a:rPr>
              <a:t>/4</a:t>
            </a:r>
            <a:r>
              <a:rPr lang="ko-KR" altLang="en-US" b="1" dirty="0">
                <a:solidFill>
                  <a:schemeClr val="tx1"/>
                </a:solidFill>
              </a:rPr>
              <a:t>학년</a:t>
            </a:r>
            <a:r>
              <a:rPr lang="en-US" altLang="ko-KR" b="1" dirty="0">
                <a:solidFill>
                  <a:schemeClr val="tx1"/>
                </a:solidFill>
              </a:rPr>
              <a:t>/joonhyeok10@naver.com</a:t>
            </a:r>
          </a:p>
          <a:p>
            <a:pPr marL="502920" indent="-457200">
              <a:buFont typeface="+mj-ea"/>
              <a:buAutoNum type="circleNumDbPlain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02920" indent="-457200">
              <a:buFont typeface="+mj-ea"/>
              <a:buAutoNum type="circleNumDbPlain"/>
            </a:pPr>
            <a:r>
              <a:rPr lang="ko-KR" altLang="en-US" b="1" dirty="0" err="1">
                <a:solidFill>
                  <a:schemeClr val="tx1"/>
                </a:solidFill>
              </a:rPr>
              <a:t>문희진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조선대학교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컴퓨터공학과</a:t>
            </a:r>
            <a:r>
              <a:rPr lang="en-US" altLang="ko-KR" b="1" dirty="0">
                <a:solidFill>
                  <a:schemeClr val="tx1"/>
                </a:solidFill>
              </a:rPr>
              <a:t>/4</a:t>
            </a:r>
            <a:r>
              <a:rPr lang="ko-KR" altLang="en-US" b="1" dirty="0">
                <a:solidFill>
                  <a:schemeClr val="tx1"/>
                </a:solidFill>
              </a:rPr>
              <a:t>학년</a:t>
            </a:r>
            <a:r>
              <a:rPr lang="en-US" altLang="ko-KR" b="1" dirty="0">
                <a:solidFill>
                  <a:schemeClr val="tx1"/>
                </a:solidFill>
              </a:rPr>
              <a:t>/gjw03018@naver.com</a:t>
            </a:r>
          </a:p>
          <a:p>
            <a:pPr marL="45720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E4012-FDD5-4346-8811-B800F71CC9B2}"/>
              </a:ext>
            </a:extLst>
          </p:cNvPr>
          <p:cNvSpPr txBox="1"/>
          <p:nvPr/>
        </p:nvSpPr>
        <p:spPr>
          <a:xfrm>
            <a:off x="8227972" y="6594625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4746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333E-CB79-43F7-BCF5-69ACA8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2" y="8313"/>
            <a:ext cx="9875520" cy="13563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b="1" dirty="0"/>
              <a:t>주제 및 선정이유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51447-B3FF-4D7D-80A3-2B592FA19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7" y="1479338"/>
            <a:ext cx="6125103" cy="468175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tx1"/>
                </a:solidFill>
              </a:rPr>
              <a:t>최근 </a:t>
            </a: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ko-KR" altLang="en-US" b="1" dirty="0">
                <a:solidFill>
                  <a:schemeClr val="tx1"/>
                </a:solidFill>
              </a:rPr>
              <a:t>년여간 지구온난화 및 생태계의 교란으로 인한 유해조수의 피해는 꾸준히 증가함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5720" indent="0">
              <a:lnSpc>
                <a:spcPct val="120000"/>
              </a:lnSpc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tx1"/>
                </a:solidFill>
              </a:rPr>
              <a:t>도심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농촌을 가리지 않고 등장하는 유해조수 때문에  포획 및 유해조수 밀렵단을 운용하는 등의 제한적인    해결 방안이 제시되어 왔음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5720" indent="0">
              <a:lnSpc>
                <a:spcPct val="120000"/>
              </a:lnSpc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tx1"/>
                </a:solidFill>
              </a:rPr>
              <a:t>앞서 말한 포획 및 살처분의 방법은 안전 사고를 초래 하며 실제 사고 사례도 빈번하게 나타남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5720" indent="0">
              <a:lnSpc>
                <a:spcPct val="120000"/>
              </a:lnSpc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tx1"/>
                </a:solidFill>
              </a:rPr>
              <a:t>새 분류 모델을 통한 판별로 무인 유해조수 감시 시스템 구축이 이상적이라고 판단됨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711" y="2558577"/>
            <a:ext cx="4899833" cy="1249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711" y="1556222"/>
            <a:ext cx="4904856" cy="1002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711" y="3746538"/>
            <a:ext cx="5188454" cy="7538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711" y="4582915"/>
            <a:ext cx="5149568" cy="6102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711" y="5347090"/>
            <a:ext cx="5188454" cy="8908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73994" y="2382128"/>
            <a:ext cx="513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- </a:t>
            </a:r>
            <a:r>
              <a:rPr lang="en-US" altLang="ko-KR" sz="900" dirty="0">
                <a:hlinkClick r:id="rId7"/>
              </a:rPr>
              <a:t>http://news.kbs.co.kr/news/view.do?ncd=4140625&amp;ref=A</a:t>
            </a:r>
            <a:r>
              <a:rPr lang="en-US" altLang="ko-KR" sz="900" dirty="0"/>
              <a:t> (KBS NEWS)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573994" y="3530991"/>
            <a:ext cx="513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출처 </a:t>
            </a:r>
            <a:r>
              <a:rPr lang="en-US" altLang="ko-KR" sz="900"/>
              <a:t>-</a:t>
            </a:r>
            <a:r>
              <a:rPr lang="ko-KR" altLang="en-US" sz="900"/>
              <a:t> </a:t>
            </a:r>
            <a:r>
              <a:rPr lang="en-US" altLang="ko-KR" sz="900">
                <a:hlinkClick r:id="rId8"/>
              </a:rPr>
              <a:t>http://www.gnnews.co.kr/news/articleView.html?idxno=420780 </a:t>
            </a:r>
            <a:r>
              <a:rPr lang="en-US" altLang="ko-KR" sz="900"/>
              <a:t>(</a:t>
            </a:r>
            <a:r>
              <a:rPr lang="ko-KR" altLang="en-US" sz="900"/>
              <a:t>경남일보</a:t>
            </a:r>
            <a:r>
              <a:rPr lang="en-US" altLang="ko-KR" sz="900"/>
              <a:t>)</a:t>
            </a:r>
            <a:endParaRPr lang="ko-KR" altLang="en-US" sz="9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52465" y="4229104"/>
            <a:ext cx="1028700" cy="2667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5553" y="5957317"/>
            <a:ext cx="1028700" cy="2667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5536" y="5957317"/>
            <a:ext cx="1028700" cy="266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73994" y="4275109"/>
            <a:ext cx="513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출처 </a:t>
            </a:r>
            <a:r>
              <a:rPr lang="en-US" altLang="ko-KR" sz="900"/>
              <a:t>-</a:t>
            </a:r>
            <a:r>
              <a:rPr lang="ko-KR" altLang="en-US" sz="900"/>
              <a:t> </a:t>
            </a:r>
            <a:r>
              <a:rPr lang="en-US" altLang="ko-KR" sz="900">
                <a:hlinkClick r:id="rId10"/>
              </a:rPr>
              <a:t>https://newsis.com/view/?id=NISX20191129_0000845354&amp;cID=10899&amp;pID=10800 </a:t>
            </a:r>
            <a:r>
              <a:rPr lang="en-US" altLang="ko-KR" sz="900"/>
              <a:t>(NEWSIS)</a:t>
            </a:r>
            <a:endParaRPr lang="ko-KR" altLang="en-US" sz="900"/>
          </a:p>
        </p:txBody>
      </p:sp>
      <p:sp>
        <p:nvSpPr>
          <p:cNvPr id="18" name="TextBox 17"/>
          <p:cNvSpPr txBox="1"/>
          <p:nvPr/>
        </p:nvSpPr>
        <p:spPr>
          <a:xfrm>
            <a:off x="6573991" y="6161096"/>
            <a:ext cx="513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출처 </a:t>
            </a:r>
            <a:r>
              <a:rPr lang="en-US" altLang="ko-KR" sz="900"/>
              <a:t>-</a:t>
            </a:r>
            <a:r>
              <a:rPr lang="ko-KR" altLang="en-US" sz="900"/>
              <a:t> </a:t>
            </a:r>
            <a:r>
              <a:rPr lang="en-US" altLang="ko-KR" sz="900">
                <a:hlinkClick r:id="rId11"/>
              </a:rPr>
              <a:t>https://www.mk.co.kr/news/business/view/2020/05/478377/ </a:t>
            </a:r>
            <a:r>
              <a:rPr lang="en-US" altLang="ko-KR" sz="900"/>
              <a:t>(MBN</a:t>
            </a:r>
            <a:r>
              <a:rPr lang="ko-KR" altLang="en-US" sz="900"/>
              <a:t>뉴스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19" name="TextBox 18"/>
          <p:cNvSpPr txBox="1"/>
          <p:nvPr/>
        </p:nvSpPr>
        <p:spPr>
          <a:xfrm>
            <a:off x="6573991" y="5154700"/>
            <a:ext cx="513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출처 </a:t>
            </a:r>
            <a:r>
              <a:rPr lang="en-US" altLang="ko-KR" sz="900"/>
              <a:t>-</a:t>
            </a:r>
            <a:r>
              <a:rPr lang="ko-KR" altLang="en-US" sz="900"/>
              <a:t> </a:t>
            </a:r>
            <a:r>
              <a:rPr lang="en-US" altLang="ko-KR" sz="900">
                <a:hlinkClick r:id="rId12"/>
              </a:rPr>
              <a:t>http://news.kbs.co.kr/news/view.do?ncd=4362683&amp;ref=A </a:t>
            </a:r>
            <a:r>
              <a:rPr lang="en-US" altLang="ko-KR" sz="900"/>
              <a:t>(KBS NEWS)</a:t>
            </a:r>
            <a:endParaRPr lang="ko-KR" altLang="en-US" sz="9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92711" y="257536"/>
            <a:ext cx="4981575" cy="11144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73990" y="1356676"/>
            <a:ext cx="513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- </a:t>
            </a:r>
            <a:r>
              <a:rPr lang="en-US" altLang="ko-KR" sz="900" dirty="0">
                <a:hlinkClick r:id="rId14"/>
              </a:rPr>
              <a:t>http://www.dtnews24.com/news/articleView.html?idxno=427746 </a:t>
            </a:r>
            <a:r>
              <a:rPr lang="en-US" altLang="ko-KR" sz="900" dirty="0"/>
              <a:t>(Daily Trust NEWS)</a:t>
            </a:r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715BF3-C534-450C-A3A8-CDE9B771C207}"/>
              </a:ext>
            </a:extLst>
          </p:cNvPr>
          <p:cNvSpPr txBox="1"/>
          <p:nvPr/>
        </p:nvSpPr>
        <p:spPr>
          <a:xfrm>
            <a:off x="8227972" y="6594625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22165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333E-CB79-43F7-BCF5-69ACA8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2" y="8313"/>
            <a:ext cx="9875520" cy="13563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b="1" dirty="0"/>
              <a:t>주제 </a:t>
            </a:r>
            <a:r>
              <a:rPr lang="ko-KR" altLang="en-US" b="1"/>
              <a:t>및 선정이유 </a:t>
            </a:r>
            <a:r>
              <a:rPr lang="en-US" altLang="ko-KR" b="1"/>
              <a:t>– </a:t>
            </a:r>
            <a:r>
              <a:rPr lang="ko-KR" altLang="en-US" b="1"/>
              <a:t>기존과제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239" y="1483025"/>
            <a:ext cx="6778682" cy="79407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33703" y="2277099"/>
            <a:ext cx="513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출처 </a:t>
            </a:r>
            <a:r>
              <a:rPr lang="en-US" altLang="ko-KR" sz="900"/>
              <a:t>-</a:t>
            </a:r>
            <a:r>
              <a:rPr lang="ko-KR" altLang="en-US" sz="900"/>
              <a:t> </a:t>
            </a:r>
            <a:r>
              <a:rPr lang="en-US" altLang="ko-KR" sz="900">
                <a:hlinkClick r:id="rId3"/>
              </a:rPr>
              <a:t>https://www.yeongnam.com/web/view.php?key=20191229010000577 </a:t>
            </a:r>
            <a:r>
              <a:rPr lang="en-US" altLang="ko-KR" sz="900"/>
              <a:t>(</a:t>
            </a:r>
            <a:r>
              <a:rPr lang="ko-KR" altLang="en-US" sz="900"/>
              <a:t>영남일보</a:t>
            </a:r>
            <a:r>
              <a:rPr lang="en-US" altLang="ko-KR" sz="900"/>
              <a:t>)</a:t>
            </a:r>
            <a:endParaRPr lang="ko-KR" altLang="en-US" sz="9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01" y="2507931"/>
            <a:ext cx="2118718" cy="289689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961" y="2904968"/>
            <a:ext cx="2911428" cy="18015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912947" y="5335918"/>
            <a:ext cx="51372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l"/>
            </a:pPr>
            <a:r>
              <a:rPr lang="ko-KR" altLang="en-US" sz="1100" b="1" dirty="0"/>
              <a:t>㈜</a:t>
            </a:r>
            <a:r>
              <a:rPr lang="ko-KR" altLang="en-US" sz="1200" b="1" dirty="0"/>
              <a:t>광진기업의 인공지능 유해조수 퇴치 시스템</a:t>
            </a:r>
            <a:endParaRPr lang="en-US" altLang="ko-KR" sz="1200" b="1" dirty="0"/>
          </a:p>
          <a:p>
            <a:r>
              <a:rPr lang="ko-KR" altLang="en-US" sz="900" dirty="0"/>
              <a:t>출처 </a:t>
            </a:r>
            <a:r>
              <a:rPr lang="en-US" altLang="ko-KR" sz="900" dirty="0"/>
              <a:t>-</a:t>
            </a:r>
            <a:r>
              <a:rPr lang="ko-KR" altLang="en-US" sz="900" dirty="0"/>
              <a:t> </a:t>
            </a:r>
            <a:r>
              <a:rPr lang="en-US" altLang="ko-KR" sz="900" dirty="0">
                <a:hlinkClick r:id="rId6"/>
              </a:rPr>
              <a:t>https://www.kyongbuk.co.kr/news/articleView.html?idxno=1048973 </a:t>
            </a:r>
            <a:r>
              <a:rPr lang="en-US" altLang="ko-KR" sz="900" dirty="0"/>
              <a:t>(</a:t>
            </a:r>
            <a:r>
              <a:rPr lang="ko-KR" altLang="en-US" sz="900" dirty="0"/>
              <a:t>경북일보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D351447-B3FF-4D7D-80A3-2B592FA194B9}"/>
              </a:ext>
            </a:extLst>
          </p:cNvPr>
          <p:cNvSpPr txBox="1">
            <a:spLocks/>
          </p:cNvSpPr>
          <p:nvPr/>
        </p:nvSpPr>
        <p:spPr>
          <a:xfrm>
            <a:off x="596755" y="1680007"/>
            <a:ext cx="4209270" cy="3855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900" b="1" dirty="0">
                <a:solidFill>
                  <a:schemeClr val="tx1"/>
                </a:solidFill>
              </a:rPr>
              <a:t>경북의 지역기업 ㈜광진기업이 개발한 유해동물 퇴치기의 모습</a:t>
            </a:r>
            <a:endParaRPr lang="en-US" altLang="ko-KR" sz="1900" b="1" dirty="0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C429CDE-113B-4690-851A-0CC35B00F8AD}"/>
              </a:ext>
            </a:extLst>
          </p:cNvPr>
          <p:cNvSpPr txBox="1">
            <a:spLocks/>
          </p:cNvSpPr>
          <p:nvPr/>
        </p:nvSpPr>
        <p:spPr>
          <a:xfrm>
            <a:off x="596755" y="2978513"/>
            <a:ext cx="4209270" cy="125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900" b="1" dirty="0">
                <a:solidFill>
                  <a:schemeClr val="tx1"/>
                </a:solidFill>
              </a:rPr>
              <a:t>각종 유해조수를 사진 및 영상에서 인식해서 단계별로 위협을 가하는 시스템</a:t>
            </a:r>
            <a:endParaRPr lang="en-US" altLang="ko-KR" sz="1900" b="1" dirty="0">
              <a:solidFill>
                <a:schemeClr val="tx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3120C55-D4E9-4D25-895D-DA6C8B000590}"/>
              </a:ext>
            </a:extLst>
          </p:cNvPr>
          <p:cNvSpPr txBox="1">
            <a:spLocks/>
          </p:cNvSpPr>
          <p:nvPr/>
        </p:nvSpPr>
        <p:spPr>
          <a:xfrm>
            <a:off x="596755" y="4590351"/>
            <a:ext cx="4209270" cy="1161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900" b="1" dirty="0">
                <a:solidFill>
                  <a:schemeClr val="tx1"/>
                </a:solidFill>
              </a:rPr>
              <a:t>또한 사람도 인식하여 주변에 사람을 감지했을 때에는 작동하지 않음 </a:t>
            </a:r>
            <a:endParaRPr lang="en-US" altLang="ko-KR" sz="19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A67ED-2B07-4820-BB86-447197F51F78}"/>
              </a:ext>
            </a:extLst>
          </p:cNvPr>
          <p:cNvSpPr txBox="1"/>
          <p:nvPr/>
        </p:nvSpPr>
        <p:spPr>
          <a:xfrm>
            <a:off x="8227972" y="6594625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422090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333E-CB79-43F7-BCF5-69ACA8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2" y="8313"/>
            <a:ext cx="9875520" cy="13563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b="1"/>
              <a:t>기술성 </a:t>
            </a:r>
            <a:r>
              <a:rPr lang="en-US" altLang="ko-KR" b="1"/>
              <a:t>– I. </a:t>
            </a:r>
            <a:r>
              <a:rPr lang="ko-KR" altLang="en-US" b="1"/>
              <a:t>구현과정</a:t>
            </a:r>
            <a:r>
              <a:rPr lang="en-US" altLang="ko-KR" b="1"/>
              <a:t>/</a:t>
            </a:r>
            <a:r>
              <a:rPr lang="ko-KR" altLang="en-US" b="1"/>
              <a:t>순서도</a:t>
            </a:r>
            <a:endParaRPr lang="ko-KR" altLang="en-US" b="1" dirty="0"/>
          </a:p>
        </p:txBody>
      </p:sp>
      <p:sp>
        <p:nvSpPr>
          <p:cNvPr id="4" name="타원 3"/>
          <p:cNvSpPr/>
          <p:nvPr/>
        </p:nvSpPr>
        <p:spPr>
          <a:xfrm>
            <a:off x="955964" y="1273232"/>
            <a:ext cx="2693323" cy="2193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Tensorflow·Keras</a:t>
            </a: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이용</a:t>
            </a:r>
          </a:p>
        </p:txBody>
      </p:sp>
      <p:sp>
        <p:nvSpPr>
          <p:cNvPr id="11" name="타원 10"/>
          <p:cNvSpPr/>
          <p:nvPr/>
        </p:nvSpPr>
        <p:spPr>
          <a:xfrm>
            <a:off x="4583431" y="1273232"/>
            <a:ext cx="2693323" cy="2193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Deep Neural </a:t>
            </a:r>
            <a:r>
              <a:rPr lang="en-US" altLang="ko-KR" b="1" dirty="0" err="1">
                <a:solidFill>
                  <a:schemeClr val="tx1"/>
                </a:solidFill>
              </a:rPr>
              <a:t>Netwrok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Convolution Neural Network 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모델 구축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210899" y="1273232"/>
            <a:ext cx="2693323" cy="2193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수집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전처리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223088" y="4214204"/>
            <a:ext cx="2693323" cy="2193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학습</a:t>
            </a:r>
          </a:p>
        </p:txBody>
      </p:sp>
      <p:sp>
        <p:nvSpPr>
          <p:cNvPr id="15" name="타원 14"/>
          <p:cNvSpPr/>
          <p:nvPr/>
        </p:nvSpPr>
        <p:spPr>
          <a:xfrm>
            <a:off x="2595621" y="4214204"/>
            <a:ext cx="2693323" cy="2193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정확도 테스팅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3822555" y="2112470"/>
            <a:ext cx="590724" cy="51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450022" y="2112470"/>
            <a:ext cx="590724" cy="51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7703742">
            <a:off x="8486912" y="3680674"/>
            <a:ext cx="586757" cy="51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5459095" y="5053442"/>
            <a:ext cx="590724" cy="51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4029B-3E96-4872-A2E5-7D0C0E726F80}"/>
              </a:ext>
            </a:extLst>
          </p:cNvPr>
          <p:cNvSpPr txBox="1"/>
          <p:nvPr/>
        </p:nvSpPr>
        <p:spPr>
          <a:xfrm>
            <a:off x="8227972" y="6594625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11473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4" grpId="0" animBg="1"/>
      <p:bldP spid="15" grpId="0" animBg="1"/>
      <p:bldP spid="5" grpId="0" animBg="1"/>
      <p:bldP spid="16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333E-CB79-43F7-BCF5-69ACA8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1" y="8313"/>
            <a:ext cx="11658601" cy="13563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b="1" dirty="0" err="1"/>
              <a:t>기술성</a:t>
            </a:r>
            <a:r>
              <a:rPr lang="ko-KR" altLang="en-US" b="1" dirty="0"/>
              <a:t> </a:t>
            </a:r>
            <a:r>
              <a:rPr lang="en-US" altLang="ko-KR" b="1" dirty="0"/>
              <a:t>– II. </a:t>
            </a:r>
            <a:r>
              <a:rPr lang="ko-KR" altLang="en-US" b="1" dirty="0"/>
              <a:t>핵심기술 </a:t>
            </a:r>
            <a:r>
              <a:rPr lang="en-US" altLang="ko-KR" b="1" dirty="0"/>
              <a:t>: CNN 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합성곱신경망</a:t>
            </a:r>
            <a:r>
              <a:rPr lang="en-US" altLang="ko-KR" sz="1600" b="1" dirty="0"/>
              <a:t>, Convolutional Neural Network)</a:t>
            </a:r>
            <a:endParaRPr lang="ko-KR" altLang="en-US" sz="1600" b="1" dirty="0"/>
          </a:p>
        </p:txBody>
      </p:sp>
      <p:sp>
        <p:nvSpPr>
          <p:cNvPr id="4" name="타원 3"/>
          <p:cNvSpPr/>
          <p:nvPr/>
        </p:nvSpPr>
        <p:spPr>
          <a:xfrm>
            <a:off x="1666961" y="1781435"/>
            <a:ext cx="2780347" cy="120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CNN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985421"/>
            <a:ext cx="5848350" cy="21621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69898" y="3032180"/>
            <a:ext cx="51372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l"/>
            </a:pPr>
            <a:r>
              <a:rPr lang="en-US" altLang="ko-KR" sz="1100" b="1" dirty="0"/>
              <a:t>CNN</a:t>
            </a:r>
            <a:r>
              <a:rPr lang="ko-KR" altLang="en-US" sz="1100" b="1" dirty="0"/>
              <a:t> 모델의 시각화</a:t>
            </a:r>
            <a:endParaRPr lang="en-US" altLang="ko-KR" sz="1100" b="1" dirty="0"/>
          </a:p>
          <a:p>
            <a:r>
              <a:rPr lang="ko-KR" altLang="en-US" sz="900" dirty="0"/>
              <a:t>출처 </a:t>
            </a:r>
            <a:r>
              <a:rPr lang="en-US" altLang="ko-KR" sz="900" dirty="0"/>
              <a:t>- </a:t>
            </a:r>
            <a:r>
              <a:rPr lang="en-US" altLang="ko-KR" sz="900" dirty="0">
                <a:hlinkClick r:id="rId3"/>
              </a:rPr>
              <a:t>http://physics2.mju.ac.kr/juhapruwp/?p=1517 </a:t>
            </a:r>
            <a:r>
              <a:rPr lang="en-US" altLang="ko-KR" sz="900" dirty="0"/>
              <a:t>(</a:t>
            </a:r>
            <a:r>
              <a:rPr lang="ko-KR" altLang="en-US" sz="900" dirty="0" err="1"/>
              <a:t>주합루</a:t>
            </a:r>
            <a:r>
              <a:rPr lang="en-US" altLang="ko-KR" sz="800" dirty="0"/>
              <a:t>(JCKIM</a:t>
            </a:r>
            <a:r>
              <a:rPr lang="en-US" altLang="ko-KR" sz="900" dirty="0"/>
              <a:t>)</a:t>
            </a:r>
            <a:r>
              <a:rPr lang="ko-KR" altLang="en-US" sz="900" dirty="0"/>
              <a:t> 블로그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출처 내 세부 출처 </a:t>
            </a:r>
            <a:r>
              <a:rPr lang="en-US" altLang="ko-KR" sz="900" dirty="0"/>
              <a:t>- </a:t>
            </a:r>
            <a:r>
              <a:rPr lang="en-US" altLang="ko-KR" sz="900" dirty="0">
                <a:hlinkClick r:id="rId4"/>
              </a:rPr>
              <a:t>https://rlacksdid93.wixsite.com/930724/blog/outline-deep-learning-cnn-rnn</a:t>
            </a:r>
            <a:endParaRPr lang="ko-KR" altLang="en-US" sz="9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D351447-B3FF-4D7D-80A3-2B592FA194B9}"/>
              </a:ext>
            </a:extLst>
          </p:cNvPr>
          <p:cNvSpPr txBox="1">
            <a:spLocks/>
          </p:cNvSpPr>
          <p:nvPr/>
        </p:nvSpPr>
        <p:spPr>
          <a:xfrm>
            <a:off x="1082038" y="4177522"/>
            <a:ext cx="9968346" cy="2121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900" b="1" dirty="0">
                <a:solidFill>
                  <a:schemeClr val="tx1"/>
                </a:solidFill>
              </a:rPr>
              <a:t>CNN</a:t>
            </a:r>
            <a:r>
              <a:rPr lang="ko-KR" altLang="en-US" sz="1900" b="1" dirty="0">
                <a:solidFill>
                  <a:schemeClr val="tx1"/>
                </a:solidFill>
              </a:rPr>
              <a:t>은 사람의 시신경 구조를 모방한 구조의 신경망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900" b="1" dirty="0">
                <a:solidFill>
                  <a:schemeClr val="tx1"/>
                </a:solidFill>
              </a:rPr>
              <a:t>데이터를 </a:t>
            </a:r>
            <a:r>
              <a:rPr lang="en-US" altLang="ko-KR" sz="1900" b="1" dirty="0">
                <a:solidFill>
                  <a:schemeClr val="tx1"/>
                </a:solidFill>
              </a:rPr>
              <a:t>feature(</a:t>
            </a:r>
            <a:r>
              <a:rPr lang="ko-KR" altLang="en-US" sz="1900" b="1" dirty="0">
                <a:solidFill>
                  <a:schemeClr val="tx1"/>
                </a:solidFill>
              </a:rPr>
              <a:t>특징</a:t>
            </a:r>
            <a:r>
              <a:rPr lang="en-US" altLang="ko-KR" sz="1900" b="1" dirty="0">
                <a:solidFill>
                  <a:schemeClr val="tx1"/>
                </a:solidFill>
              </a:rPr>
              <a:t>,</a:t>
            </a:r>
            <a:r>
              <a:rPr lang="ko-KR" altLang="en-US" sz="1900" b="1" dirty="0">
                <a:solidFill>
                  <a:schemeClr val="tx1"/>
                </a:solidFill>
              </a:rPr>
              <a:t>차원</a:t>
            </a:r>
            <a:r>
              <a:rPr lang="en-US" altLang="ko-KR" sz="1900" b="1" dirty="0">
                <a:solidFill>
                  <a:schemeClr val="tx1"/>
                </a:solidFill>
              </a:rPr>
              <a:t>)</a:t>
            </a:r>
            <a:r>
              <a:rPr lang="ko-KR" altLang="en-US" sz="1900" b="1" dirty="0">
                <a:solidFill>
                  <a:schemeClr val="tx1"/>
                </a:solidFill>
              </a:rPr>
              <a:t>으로 추출해 패턴을 파악 후 학습하는 기법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900" b="1" dirty="0">
                <a:solidFill>
                  <a:schemeClr val="tx1"/>
                </a:solidFill>
              </a:rPr>
              <a:t>사진 속 사물을 학습해 </a:t>
            </a:r>
            <a:r>
              <a:rPr lang="ko-KR" altLang="en-US" sz="1900" b="1" dirty="0" err="1">
                <a:solidFill>
                  <a:schemeClr val="tx1"/>
                </a:solidFill>
              </a:rPr>
              <a:t>구분해야하는</a:t>
            </a:r>
            <a:r>
              <a:rPr lang="ko-KR" altLang="en-US" sz="1900" b="1" dirty="0">
                <a:solidFill>
                  <a:schemeClr val="tx1"/>
                </a:solidFill>
              </a:rPr>
              <a:t> 기술에 적합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900" b="1" dirty="0">
                <a:solidFill>
                  <a:schemeClr val="tx1"/>
                </a:solidFill>
              </a:rPr>
              <a:t>Convolution Layer</a:t>
            </a:r>
            <a:r>
              <a:rPr lang="ko-KR" altLang="en-US" sz="1900" b="1" dirty="0">
                <a:solidFill>
                  <a:schemeClr val="tx1"/>
                </a:solidFill>
              </a:rPr>
              <a:t>와 </a:t>
            </a:r>
            <a:r>
              <a:rPr lang="en-US" altLang="ko-KR" sz="1900" b="1" dirty="0">
                <a:solidFill>
                  <a:schemeClr val="tx1"/>
                </a:solidFill>
              </a:rPr>
              <a:t>Pooling Layer</a:t>
            </a:r>
            <a:r>
              <a:rPr lang="ko-KR" altLang="en-US" sz="1900" b="1" dirty="0">
                <a:solidFill>
                  <a:schemeClr val="tx1"/>
                </a:solidFill>
              </a:rPr>
              <a:t>를 복합적으로 구성하여 알고리즘을 구성하는 기법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9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E9D8-21A1-48E4-A76C-AAF198C70B7E}"/>
              </a:ext>
            </a:extLst>
          </p:cNvPr>
          <p:cNvSpPr txBox="1"/>
          <p:nvPr/>
        </p:nvSpPr>
        <p:spPr>
          <a:xfrm>
            <a:off x="8227972" y="6594625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28132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333E-CB79-43F7-BCF5-69ACA8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2" y="8313"/>
            <a:ext cx="11168150" cy="13563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b="1" dirty="0" err="1"/>
              <a:t>기술성</a:t>
            </a:r>
            <a:r>
              <a:rPr lang="ko-KR" altLang="en-US" b="1" dirty="0"/>
              <a:t> </a:t>
            </a:r>
            <a:r>
              <a:rPr lang="en-US" altLang="ko-KR" b="1" dirty="0"/>
              <a:t>– III. </a:t>
            </a:r>
            <a:r>
              <a:rPr lang="ko-KR" altLang="en-US" b="1" dirty="0"/>
              <a:t>자료수집</a:t>
            </a:r>
            <a:endParaRPr lang="ko-KR" altLang="en-US" sz="1600" b="1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D351447-B3FF-4D7D-80A3-2B592FA194B9}"/>
              </a:ext>
            </a:extLst>
          </p:cNvPr>
          <p:cNvSpPr txBox="1">
            <a:spLocks/>
          </p:cNvSpPr>
          <p:nvPr/>
        </p:nvSpPr>
        <p:spPr>
          <a:xfrm>
            <a:off x="7086534" y="1194325"/>
            <a:ext cx="5028907" cy="5093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ko-KR" altLang="en-US" b="1" dirty="0"/>
              <a:t>①    </a:t>
            </a:r>
            <a:r>
              <a:rPr lang="en-US" altLang="ko-KR" b="1" dirty="0">
                <a:solidFill>
                  <a:schemeClr val="tx1"/>
                </a:solidFill>
              </a:rPr>
              <a:t>Caltech-UCSD Birds-200-2011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ko-KR" altLang="en-US" b="1" dirty="0"/>
              <a:t>   ▶   </a:t>
            </a:r>
            <a:r>
              <a:rPr lang="ko-KR" altLang="en-US" sz="1400" b="1" dirty="0">
                <a:solidFill>
                  <a:schemeClr val="tx1"/>
                </a:solidFill>
              </a:rPr>
              <a:t>총 </a:t>
            </a:r>
            <a:r>
              <a:rPr lang="en-US" altLang="ko-KR" sz="1400" b="1" dirty="0">
                <a:solidFill>
                  <a:schemeClr val="tx1"/>
                </a:solidFill>
              </a:rPr>
              <a:t>11,788</a:t>
            </a:r>
            <a:r>
              <a:rPr lang="ko-KR" altLang="en-US" sz="1400" b="1" dirty="0">
                <a:solidFill>
                  <a:schemeClr val="tx1"/>
                </a:solidFill>
              </a:rPr>
              <a:t>개의 </a:t>
            </a:r>
            <a:r>
              <a:rPr lang="en-US" altLang="ko-KR" sz="1400" b="1" dirty="0">
                <a:solidFill>
                  <a:schemeClr val="tx1"/>
                </a:solidFill>
              </a:rPr>
              <a:t>200</a:t>
            </a:r>
            <a:r>
              <a:rPr lang="ko-KR" altLang="en-US" sz="1400" b="1" dirty="0">
                <a:solidFill>
                  <a:schemeClr val="tx1"/>
                </a:solidFill>
              </a:rPr>
              <a:t>여종의 새 이미지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ko-KR" altLang="en-US" b="1" dirty="0"/>
              <a:t>②    </a:t>
            </a:r>
            <a:r>
              <a:rPr lang="en-US" altLang="ko-KR" b="1" dirty="0" err="1">
                <a:solidFill>
                  <a:schemeClr val="tx1"/>
                </a:solidFill>
              </a:rPr>
              <a:t>Unsplash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ko-KR" altLang="en-US" b="1" dirty="0"/>
              <a:t>   ▶   </a:t>
            </a:r>
            <a:r>
              <a:rPr lang="ko-KR" altLang="en-US" sz="1400" b="1" dirty="0">
                <a:solidFill>
                  <a:schemeClr val="tx1"/>
                </a:solidFill>
              </a:rPr>
              <a:t>공개 이미지 포털 사이트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ko-KR" altLang="en-US" b="1" dirty="0"/>
              <a:t>③    </a:t>
            </a:r>
            <a:r>
              <a:rPr lang="en-US" altLang="ko-KR" b="1" dirty="0">
                <a:solidFill>
                  <a:schemeClr val="tx1"/>
                </a:solidFill>
              </a:rPr>
              <a:t>CIFAR-10 Dataset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ko-KR" altLang="en-US" b="1" dirty="0"/>
              <a:t>   ▶   </a:t>
            </a:r>
            <a:r>
              <a:rPr lang="ko-KR" altLang="en-US" sz="1400" b="1" dirty="0">
                <a:solidFill>
                  <a:schemeClr val="tx1"/>
                </a:solidFill>
              </a:rPr>
              <a:t>총 </a:t>
            </a:r>
            <a:r>
              <a:rPr lang="en-US" altLang="ko-KR" sz="1400" b="1" dirty="0">
                <a:solidFill>
                  <a:schemeClr val="tx1"/>
                </a:solidFill>
              </a:rPr>
              <a:t>60000</a:t>
            </a:r>
            <a:r>
              <a:rPr lang="ko-KR" altLang="en-US" sz="1400" b="1" dirty="0">
                <a:solidFill>
                  <a:schemeClr val="tx1"/>
                </a:solidFill>
              </a:rPr>
              <a:t>개 이미지 중 </a:t>
            </a:r>
            <a:r>
              <a:rPr lang="en-US" altLang="ko-KR" sz="1400" b="1" dirty="0">
                <a:solidFill>
                  <a:schemeClr val="tx1"/>
                </a:solidFill>
              </a:rPr>
              <a:t>6000</a:t>
            </a:r>
            <a:r>
              <a:rPr lang="ko-KR" altLang="en-US" sz="1400" b="1" dirty="0">
                <a:solidFill>
                  <a:schemeClr val="tx1"/>
                </a:solidFill>
              </a:rPr>
              <a:t>개의 새 이미지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ko-KR" altLang="en-US" b="1" dirty="0"/>
              <a:t>④</a:t>
            </a:r>
            <a:r>
              <a:rPr lang="ko-KR" altLang="en-US" b="1" dirty="0">
                <a:solidFill>
                  <a:schemeClr val="tx1"/>
                </a:solidFill>
              </a:rPr>
              <a:t>    </a:t>
            </a:r>
            <a:r>
              <a:rPr lang="en-US" altLang="ko-KR" b="1" dirty="0">
                <a:solidFill>
                  <a:schemeClr val="tx1"/>
                </a:solidFill>
              </a:rPr>
              <a:t>ImageNet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ko-KR" altLang="en-US" b="1" dirty="0"/>
              <a:t>   ▶   </a:t>
            </a:r>
            <a:r>
              <a:rPr lang="ko-KR" altLang="en-US" sz="1400" b="1" dirty="0">
                <a:solidFill>
                  <a:schemeClr val="tx1"/>
                </a:solidFill>
              </a:rPr>
              <a:t>공개 이미지 포털 사이트</a:t>
            </a: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</a:p>
          <a:p>
            <a:pPr marL="45720" indent="0" algn="ctr">
              <a:lnSpc>
                <a:spcPct val="120000"/>
              </a:lnSpc>
              <a:buNone/>
            </a:pPr>
            <a:r>
              <a:rPr lang="ko-KR" altLang="en-US" sz="1400" b="1" dirty="0">
                <a:solidFill>
                  <a:schemeClr val="tx1"/>
                </a:solidFill>
              </a:rPr>
              <a:t>→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이미지 수집 후 </a:t>
            </a:r>
            <a:r>
              <a:rPr lang="en-US" altLang="ko-KR" sz="1400" b="1" dirty="0">
                <a:solidFill>
                  <a:schemeClr val="tx1"/>
                </a:solidFill>
              </a:rPr>
              <a:t>pickle </a:t>
            </a:r>
            <a:r>
              <a:rPr lang="ko-KR" altLang="en-US" sz="1400" b="1" dirty="0">
                <a:solidFill>
                  <a:schemeClr val="tx1"/>
                </a:solidFill>
              </a:rPr>
              <a:t>모듈 사용해 합쳐 데이터셋 구축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7" y="1647306"/>
            <a:ext cx="2695938" cy="1441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7" y="3741063"/>
            <a:ext cx="2810732" cy="18269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438" y="1612698"/>
            <a:ext cx="2915983" cy="14182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6912" y="3035507"/>
            <a:ext cx="3532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출처① </a:t>
            </a:r>
            <a:r>
              <a:rPr lang="en-US" altLang="ko-KR" sz="900"/>
              <a:t>- </a:t>
            </a:r>
            <a:r>
              <a:rPr lang="en-US" altLang="ko-KR" sz="900">
                <a:hlinkClick r:id="rId5"/>
              </a:rPr>
              <a:t>http://www.vision.caltech.edu/visipedia/CUB-200-2011.html</a:t>
            </a:r>
            <a:endParaRPr lang="ko-KR" alt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732639" y="5568039"/>
            <a:ext cx="2712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출처③ </a:t>
            </a:r>
            <a:r>
              <a:rPr lang="en-US" altLang="ko-KR" sz="900"/>
              <a:t>- </a:t>
            </a:r>
            <a:r>
              <a:rPr lang="en-US" altLang="ko-KR" sz="900">
                <a:hlinkClick r:id="rId6"/>
              </a:rPr>
              <a:t>https://www.cs.toronto.edu/~kriz/cifar.html</a:t>
            </a:r>
            <a:endParaRPr lang="ko-KR" altLang="en-US" sz="9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5729" y="4061881"/>
            <a:ext cx="2961468" cy="14271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95677" y="3030914"/>
            <a:ext cx="171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출처② </a:t>
            </a:r>
            <a:r>
              <a:rPr lang="en-US" altLang="ko-KR" sz="900"/>
              <a:t>- </a:t>
            </a:r>
            <a:r>
              <a:rPr lang="en-US" altLang="ko-KR" sz="900">
                <a:hlinkClick r:id="rId8"/>
              </a:rPr>
              <a:t>https://unsplash.com/</a:t>
            </a:r>
            <a:endParaRPr lang="ko-KR" altLang="en-US" sz="900"/>
          </a:p>
        </p:txBody>
      </p:sp>
      <p:sp>
        <p:nvSpPr>
          <p:cNvPr id="18" name="TextBox 17"/>
          <p:cNvSpPr txBox="1"/>
          <p:nvPr/>
        </p:nvSpPr>
        <p:spPr>
          <a:xfrm>
            <a:off x="4426521" y="5568039"/>
            <a:ext cx="1919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출처④ </a:t>
            </a:r>
            <a:r>
              <a:rPr lang="en-US" altLang="ko-KR" sz="900"/>
              <a:t>- </a:t>
            </a:r>
            <a:r>
              <a:rPr lang="en-US" altLang="ko-KR" sz="900">
                <a:hlinkClick r:id="rId9"/>
              </a:rPr>
              <a:t>http://www.image-net.org/</a:t>
            </a:r>
            <a:endParaRPr lang="ko-KR" altLang="en-US" sz="9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46778-1362-43FD-8B86-7DADA0912F79}"/>
              </a:ext>
            </a:extLst>
          </p:cNvPr>
          <p:cNvSpPr txBox="1"/>
          <p:nvPr/>
        </p:nvSpPr>
        <p:spPr>
          <a:xfrm>
            <a:off x="8227972" y="6594625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17875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15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333E-CB79-43F7-BCF5-69ACA8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2" y="8313"/>
            <a:ext cx="11168150" cy="13563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b="1" dirty="0"/>
              <a:t>사업성</a:t>
            </a:r>
            <a:r>
              <a:rPr lang="en-US" altLang="ko-KR" b="1" dirty="0"/>
              <a:t>·</a:t>
            </a:r>
            <a:r>
              <a:rPr lang="ko-KR" altLang="en-US" b="1" dirty="0" err="1"/>
              <a:t>사업구체성</a:t>
            </a:r>
            <a:endParaRPr lang="ko-KR" altLang="en-US" sz="1600" b="1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D351447-B3FF-4D7D-80A3-2B592FA194B9}"/>
              </a:ext>
            </a:extLst>
          </p:cNvPr>
          <p:cNvSpPr txBox="1">
            <a:spLocks/>
          </p:cNvSpPr>
          <p:nvPr/>
        </p:nvSpPr>
        <p:spPr>
          <a:xfrm>
            <a:off x="690255" y="1194324"/>
            <a:ext cx="5028907" cy="5093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ko-KR" altLang="en-US" b="1" dirty="0"/>
              <a:t>①    </a:t>
            </a:r>
            <a:r>
              <a:rPr lang="ko-KR" altLang="en-US" b="1" dirty="0" err="1">
                <a:solidFill>
                  <a:schemeClr val="tx1"/>
                </a:solidFill>
              </a:rPr>
              <a:t>방조망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5720" indent="0">
              <a:lnSpc>
                <a:spcPct val="120000"/>
              </a:lnSpc>
              <a:buNone/>
            </a:pPr>
            <a:endParaRPr lang="en-US" altLang="ko-KR" sz="1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tx1"/>
                </a:solidFill>
              </a:rPr>
              <a:t>영구적이며 효과는 좋은 편 이지만 산지에서 설치</a:t>
            </a:r>
            <a:r>
              <a:rPr lang="en-US" altLang="ko-KR" sz="1400" b="1" dirty="0">
                <a:solidFill>
                  <a:schemeClr val="tx1"/>
                </a:solidFill>
              </a:rPr>
              <a:t>·</a:t>
            </a:r>
            <a:r>
              <a:rPr lang="ko-KR" altLang="en-US" sz="1400" b="1" dirty="0">
                <a:solidFill>
                  <a:schemeClr val="tx1"/>
                </a:solidFill>
              </a:rPr>
              <a:t>철거 불편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ko-KR" sz="5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tx1"/>
                </a:solidFill>
              </a:rPr>
              <a:t>농가형 방조망은 저렴하지만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바람 피해에 약함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marL="45720" indent="0" algn="ctr">
              <a:lnSpc>
                <a:spcPct val="120000"/>
              </a:lnSpc>
              <a:buNone/>
            </a:pP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1A48C0-9910-4583-8B1A-E3CA2D7D67D1}"/>
              </a:ext>
            </a:extLst>
          </p:cNvPr>
          <p:cNvSpPr txBox="1">
            <a:spLocks/>
          </p:cNvSpPr>
          <p:nvPr/>
        </p:nvSpPr>
        <p:spPr>
          <a:xfrm>
            <a:off x="6428448" y="4685570"/>
            <a:ext cx="5028907" cy="1763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ko-KR" altLang="en-US" b="1" dirty="0"/>
              <a:t>②    </a:t>
            </a:r>
            <a:r>
              <a:rPr lang="ko-KR" altLang="en-US" b="1" dirty="0">
                <a:solidFill>
                  <a:schemeClr val="tx1"/>
                </a:solidFill>
              </a:rPr>
              <a:t>기피자제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tx1"/>
                </a:solidFill>
              </a:rPr>
              <a:t>조류의 경계행동 기간인 </a:t>
            </a:r>
            <a:r>
              <a:rPr lang="en-US" altLang="ko-KR" sz="1400" b="1" dirty="0">
                <a:solidFill>
                  <a:schemeClr val="tx1"/>
                </a:solidFill>
              </a:rPr>
              <a:t>7~10</a:t>
            </a:r>
            <a:r>
              <a:rPr lang="ko-KR" altLang="en-US" sz="1400" b="1" dirty="0">
                <a:solidFill>
                  <a:schemeClr val="tx1"/>
                </a:solidFill>
              </a:rPr>
              <a:t>일간은 효율이 좋지만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ko-KR" altLang="en-US" sz="1400" b="1" dirty="0">
                <a:solidFill>
                  <a:schemeClr val="tx1"/>
                </a:solidFill>
              </a:rPr>
              <a:t>     그 뒤로는 좋지 못함</a:t>
            </a:r>
            <a:r>
              <a:rPr lang="en-US" altLang="ko-KR" sz="1400" b="1" dirty="0">
                <a:solidFill>
                  <a:schemeClr val="tx1"/>
                </a:solidFill>
              </a:rPr>
              <a:t>.(</a:t>
            </a:r>
            <a:r>
              <a:rPr lang="ko-KR" altLang="en-US" sz="1400" b="1" dirty="0">
                <a:solidFill>
                  <a:schemeClr val="tx1"/>
                </a:solidFill>
              </a:rPr>
              <a:t>주기적인 다른 기종 교체 필요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C3F6-55DB-4316-A4F9-4DBE35FB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1" y="3262489"/>
            <a:ext cx="4557830" cy="19667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A248C7-D5C1-45CC-A852-102A85BC9C98}"/>
              </a:ext>
            </a:extLst>
          </p:cNvPr>
          <p:cNvSpPr txBox="1"/>
          <p:nvPr/>
        </p:nvSpPr>
        <p:spPr>
          <a:xfrm>
            <a:off x="636075" y="5229224"/>
            <a:ext cx="513726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l"/>
            </a:pPr>
            <a:r>
              <a:rPr lang="ko-KR" altLang="en-US" sz="1100" b="1" dirty="0"/>
              <a:t>과수원 </a:t>
            </a:r>
            <a:r>
              <a:rPr lang="ko-KR" altLang="en-US" sz="1100" b="1" dirty="0" err="1"/>
              <a:t>방조망</a:t>
            </a:r>
            <a:r>
              <a:rPr lang="ko-KR" altLang="en-US" sz="1100" b="1" dirty="0"/>
              <a:t> 설치 모습</a:t>
            </a:r>
            <a:endParaRPr lang="en-US" altLang="ko-KR" sz="1100" b="1" dirty="0"/>
          </a:p>
          <a:p>
            <a:r>
              <a:rPr lang="ko-KR" altLang="en-US" sz="900" dirty="0"/>
              <a:t>출처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 </a:t>
            </a:r>
            <a:r>
              <a:rPr lang="en-US" altLang="ko-KR" sz="900" dirty="0">
                <a:hlinkClick r:id="rId3"/>
              </a:rPr>
              <a:t>https://haanel01.tistory.com/entry/%EC%95%BC%EC%83%9D%EB%8F%99%EB%AC%BC%EC%9D%98-%EB%86%8D%EC%9E%91%EB%AC%BC-%ED%94%BC%ED%95%B4%EC%99%80-%ED%87%B4%EC%B9%98%EB%B0%A9%EB%B2%95</a:t>
            </a:r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D55F01-4C53-479C-85B2-7C8664B63FB5}"/>
              </a:ext>
            </a:extLst>
          </p:cNvPr>
          <p:cNvSpPr/>
          <p:nvPr/>
        </p:nvSpPr>
        <p:spPr>
          <a:xfrm>
            <a:off x="566124" y="1072443"/>
            <a:ext cx="5365045" cy="54783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B5F15D0-2EDD-47F7-8A49-741061FAEB24}"/>
              </a:ext>
            </a:extLst>
          </p:cNvPr>
          <p:cNvSpPr/>
          <p:nvPr/>
        </p:nvSpPr>
        <p:spPr>
          <a:xfrm>
            <a:off x="6260381" y="1083730"/>
            <a:ext cx="5365045" cy="54783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9080969-4CDA-4CA5-B759-9A36F546D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616" y="1183039"/>
            <a:ext cx="1978570" cy="25930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901F7E-4926-48DC-8809-9AD95BC849B4}"/>
              </a:ext>
            </a:extLst>
          </p:cNvPr>
          <p:cNvSpPr txBox="1"/>
          <p:nvPr/>
        </p:nvSpPr>
        <p:spPr>
          <a:xfrm>
            <a:off x="6428448" y="3875416"/>
            <a:ext cx="5137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l"/>
            </a:pPr>
            <a:r>
              <a:rPr lang="ko-KR" altLang="en-US" sz="1200" b="1" dirty="0"/>
              <a:t>기피자제 중 하나인 </a:t>
            </a:r>
            <a:r>
              <a:rPr lang="ko-KR" altLang="en-US" sz="1200" b="1" dirty="0" err="1"/>
              <a:t>송풍식</a:t>
            </a:r>
            <a:r>
              <a:rPr lang="ko-KR" altLang="en-US" sz="1200" b="1" dirty="0"/>
              <a:t> 풍선인형</a:t>
            </a:r>
            <a:endParaRPr lang="en-US" altLang="ko-KR" sz="1200" b="1" dirty="0"/>
          </a:p>
          <a:p>
            <a:r>
              <a:rPr lang="ko-KR" altLang="en-US" sz="900" dirty="0"/>
              <a:t>출처</a:t>
            </a:r>
            <a:r>
              <a:rPr lang="en-US" altLang="ko-KR" sz="900" dirty="0"/>
              <a:t>) </a:t>
            </a:r>
            <a:r>
              <a:rPr lang="en-US" altLang="ko-KR" sz="900" dirty="0">
                <a:hlinkClick r:id="rId3"/>
              </a:rPr>
              <a:t>https://haanel01.tistory.com/entry/%EC%95%BC%EC%83%9D%EB%8F%99%EB%AC%BC%EC%9D%98-%EB%86%8D%EC%9E%91%EB%AC%BC-%ED%94%BC%ED%95%B4%EC%99%80-%ED%87%B4%EC%B9%98%EB%B0%A9%EB%B2%95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35999-ABA0-43E5-B961-0B72E3F3B5A9}"/>
              </a:ext>
            </a:extLst>
          </p:cNvPr>
          <p:cNvSpPr txBox="1"/>
          <p:nvPr/>
        </p:nvSpPr>
        <p:spPr>
          <a:xfrm>
            <a:off x="8227972" y="6594625"/>
            <a:ext cx="413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조선대학교 ICT 창업아이디어 경진대회</a:t>
            </a:r>
          </a:p>
        </p:txBody>
      </p:sp>
    </p:spTree>
    <p:extLst>
      <p:ext uri="{BB962C8B-B14F-4D97-AF65-F5344CB8AC3E}">
        <p14:creationId xmlns:p14="http://schemas.microsoft.com/office/powerpoint/2010/main" val="13743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19" grpId="0"/>
      <p:bldP spid="4" grpId="0" animBg="1"/>
      <p:bldP spid="20" grpId="0" animBg="1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1672</TotalTime>
  <Words>1311</Words>
  <Application>Microsoft Office PowerPoint</Application>
  <PresentationFormat>와이드스크린</PresentationFormat>
  <Paragraphs>139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Century Gothic</vt:lpstr>
      <vt:lpstr>Corbel</vt:lpstr>
      <vt:lpstr>Wingdings</vt:lpstr>
      <vt:lpstr>Wingdings 2</vt:lpstr>
      <vt:lpstr>명언</vt:lpstr>
      <vt:lpstr>기본</vt:lpstr>
      <vt:lpstr>영상 검출을 이용한  유해조류 회피 시스템</vt:lpstr>
      <vt:lpstr>목차</vt:lpstr>
      <vt:lpstr>팀명 및 팀원 소개</vt:lpstr>
      <vt:lpstr>주제 및 선정이유</vt:lpstr>
      <vt:lpstr>주제 및 선정이유 – 기존과제</vt:lpstr>
      <vt:lpstr>기술성 – I. 구현과정/순서도</vt:lpstr>
      <vt:lpstr>기술성 – II. 핵심기술 : CNN (합성곱신경망, Convolutional Neural Network)</vt:lpstr>
      <vt:lpstr>기술성 – III. 자료수집</vt:lpstr>
      <vt:lpstr>사업성·사업구체성</vt:lpstr>
      <vt:lpstr>사업성·사업구체성</vt:lpstr>
      <vt:lpstr>사업성·사업구체성</vt:lpstr>
      <vt:lpstr>사업성·사업구체성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chosun</dc:creator>
  <cp:lastModifiedBy>준혁 김</cp:lastModifiedBy>
  <cp:revision>121</cp:revision>
  <dcterms:created xsi:type="dcterms:W3CDTF">2020-05-13T08:56:22Z</dcterms:created>
  <dcterms:modified xsi:type="dcterms:W3CDTF">2020-05-21T09:11:48Z</dcterms:modified>
</cp:coreProperties>
</file>