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3356" r:id="rId2"/>
    <p:sldId id="3360" r:id="rId3"/>
    <p:sldId id="3428" r:id="rId4"/>
    <p:sldId id="3429" r:id="rId5"/>
    <p:sldId id="3430" r:id="rId6"/>
    <p:sldId id="3436" r:id="rId7"/>
    <p:sldId id="3433" r:id="rId8"/>
    <p:sldId id="3432" r:id="rId9"/>
    <p:sldId id="3431" r:id="rId10"/>
    <p:sldId id="3441" r:id="rId11"/>
    <p:sldId id="3437" r:id="rId12"/>
    <p:sldId id="3434" r:id="rId13"/>
    <p:sldId id="3435" r:id="rId14"/>
    <p:sldId id="3438" r:id="rId15"/>
    <p:sldId id="3440" r:id="rId16"/>
    <p:sldId id="3439" r:id="rId17"/>
    <p:sldId id="3357" r:id="rId18"/>
  </p:sldIdLst>
  <p:sldSz cx="11049000" cy="6858000"/>
  <p:notesSz cx="14295438" cy="9866313"/>
  <p:embeddedFontLst>
    <p:embeddedFont>
      <p:font typeface="Optima" panose="00000400000000000000" pitchFamily="2" charset="2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가는각진제목체" panose="02030600000101010101" pitchFamily="18" charset="-127"/>
      <p:regular r:id="rId23"/>
    </p:embeddedFont>
  </p:embeddedFontLst>
  <p:custDataLst>
    <p:tags r:id="rId24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pos="3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3E7"/>
    <a:srgbClr val="E6F3FA"/>
    <a:srgbClr val="FFFFE1"/>
    <a:srgbClr val="CDE7F5"/>
    <a:srgbClr val="000000"/>
    <a:srgbClr val="FBA7A7"/>
    <a:srgbClr val="FF9999"/>
    <a:srgbClr val="905E3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9" autoAdjust="0"/>
    <p:restoredTop sz="93554" autoAdjust="0"/>
  </p:normalViewPr>
  <p:slideViewPr>
    <p:cSldViewPr showGuides="1">
      <p:cViewPr>
        <p:scale>
          <a:sx n="91" d="100"/>
          <a:sy n="91" d="100"/>
        </p:scale>
        <p:origin x="-1008" y="-384"/>
      </p:cViewPr>
      <p:guideLst>
        <p:guide orient="horz"/>
        <p:guide orient="horz" pos="1480"/>
        <p:guide pos="34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82"/>
    </p:cViewPr>
  </p:sorterViewPr>
  <p:notesViewPr>
    <p:cSldViewPr showGuides="1">
      <p:cViewPr varScale="1">
        <p:scale>
          <a:sx n="115" d="100"/>
          <a:sy n="115" d="100"/>
        </p:scale>
        <p:origin x="-2118" y="-108"/>
      </p:cViewPr>
      <p:guideLst>
        <p:guide orient="horz" pos="3108"/>
        <p:guide pos="450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2" y="9289187"/>
            <a:ext cx="5516857" cy="6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875" tIns="66439" rIns="132875" bIns="66439" numCol="1" anchor="t" anchorCtr="0" compatLnSpc="1">
            <a:prstTxWarp prst="textNoShape">
              <a:avLst/>
            </a:prstTxWarp>
          </a:bodyPr>
          <a:lstStyle>
            <a:lvl1pPr algn="l" defTabSz="1321526" eaLnBrk="0" latinLnBrk="1" hangingPunct="0">
              <a:spcBef>
                <a:spcPct val="0"/>
              </a:spcBef>
              <a:buClr>
                <a:schemeClr val="folHlink"/>
              </a:buClr>
              <a:defRPr kumimoji="1" sz="15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8775" y="739775"/>
            <a:ext cx="5957888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694" y="4685512"/>
            <a:ext cx="11436350" cy="4441352"/>
          </a:xfrm>
          <a:prstGeom prst="rect">
            <a:avLst/>
          </a:prstGeom>
        </p:spPr>
        <p:txBody>
          <a:bodyPr lIns="133062" tIns="66530" rIns="133062" bIns="66530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11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8775" y="739775"/>
            <a:ext cx="5957888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694" y="4685512"/>
            <a:ext cx="11436350" cy="4441352"/>
          </a:xfrm>
          <a:prstGeom prst="rect">
            <a:avLst/>
          </a:prstGeom>
        </p:spPr>
        <p:txBody>
          <a:bodyPr lIns="133073" tIns="66536" rIns="133073" bIns="66536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7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7188" y="739775"/>
            <a:ext cx="59610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338" y="4686300"/>
            <a:ext cx="11436350" cy="44402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2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5949350"/>
            <a:ext cx="7633060" cy="648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 smtClean="0"/>
              <a:t>과정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2932733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6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3778670" y="2349500"/>
            <a:ext cx="3491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012290" y="3744336"/>
            <a:ext cx="4320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넥스트리컨설팅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) </a:t>
            </a:r>
          </a:p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www.nextree.co.kr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가는각진제목체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682101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613" y="3429000"/>
            <a:ext cx="3097212" cy="288040"/>
          </a:xfrm>
        </p:spPr>
        <p:txBody>
          <a:bodyPr lIns="90000" rIns="72000"/>
          <a:lstStyle>
            <a:lvl1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 sz="1400" b="1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)... </a:t>
            </a:r>
          </a:p>
        </p:txBody>
      </p:sp>
      <p:sp>
        <p:nvSpPr>
          <p:cNvPr id="19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Story In Java</a:t>
            </a:r>
            <a:endParaRPr lang="ko-KR" altLang="en-US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93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9" r:id="rId1"/>
    <p:sldLayoutId id="2147485560" r:id="rId2"/>
    <p:sldLayoutId id="2147485570" r:id="rId3"/>
    <p:sldLayoutId id="2147485571" r:id="rId4"/>
    <p:sldLayoutId id="2147485572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2644100" y="5877430"/>
            <a:ext cx="5760000" cy="64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6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JavaStory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Approach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ver1.1.1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 bwMode="auto">
          <a:xfrm>
            <a:off x="6388620" y="1700560"/>
            <a:ext cx="0" cy="316800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3724250" y="1701210"/>
            <a:ext cx="0" cy="316800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31" name="Picture 7" descr="\\vmware-host\Shared Folders\Downloads\image\image\image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60" y="1700810"/>
            <a:ext cx="317271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객체 지향 예제 프로그램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 descr="\\vmware-host\Shared Folders\Downloads\image\image\image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30" y="1700810"/>
            <a:ext cx="14490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vmware-host\Shared Folders\Downloads\image\image\image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50" y="1772820"/>
            <a:ext cx="14490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vmware-host\Shared Folders\Downloads\image\image\image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60" y="4653420"/>
            <a:ext cx="115923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vmware-host\Shared Folders\Downloads\image\image\image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76" y="2060610"/>
            <a:ext cx="115923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mware-host\Shared Folders\Downloads\image\image\image0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9" y="4581410"/>
            <a:ext cx="14490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55810" y="6237390"/>
            <a:ext cx="129618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Story Assistant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707970" y="3429000"/>
            <a:ext cx="129618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User Interface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012290" y="5733570"/>
            <a:ext cx="20882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Information</a:t>
            </a:r>
            <a:r>
              <a:rPr lang="en-US" altLang="ko-KR" dirty="0">
                <a:latin typeface="Optima" pitchFamily="2" charset="2"/>
              </a:rPr>
              <a:t> </a:t>
            </a:r>
            <a:r>
              <a:rPr lang="en-US" altLang="ko-KR" dirty="0" smtClean="0">
                <a:latin typeface="Optima" pitchFamily="2" charset="2"/>
              </a:rPr>
              <a:t>Holder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72340" y="335679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557060" y="321277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Storage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32640" y="336517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Storage Keeper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724250" y="4364930"/>
            <a:ext cx="266437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1059880" y="4364930"/>
            <a:ext cx="266437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6388620" y="4364930"/>
            <a:ext cx="417600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sp>
        <p:nvSpPr>
          <p:cNvPr id="23" name="직사각형 22"/>
          <p:cNvSpPr/>
          <p:nvPr/>
        </p:nvSpPr>
        <p:spPr bwMode="auto">
          <a:xfrm>
            <a:off x="206812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latin typeface="Optima" pitchFamily="2" charset="2"/>
              </a:rPr>
              <a:t>보여주기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239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latin typeface="Optima" pitchFamily="2" charset="2"/>
              </a:rPr>
              <a:t>처리하기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818887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latin typeface="Optima" pitchFamily="2" charset="2"/>
              </a:rPr>
              <a:t>저장하기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모든 예제는 역할에 따른 여러 객체가 협업하는 애플리케이션입니다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830229"/>
          </a:xfrm>
        </p:spPr>
        <p:txBody>
          <a:bodyPr/>
          <a:lstStyle/>
          <a:p>
            <a:r>
              <a:rPr lang="en-US" altLang="ko-KR" sz="1400" dirty="0" smtClean="0"/>
              <a:t>3.1  </a:t>
            </a:r>
            <a:r>
              <a:rPr lang="ko-KR" altLang="en-US" sz="1400" dirty="0" smtClean="0"/>
              <a:t>수행 목표</a:t>
            </a:r>
            <a:endParaRPr lang="en-US" altLang="ko-KR" sz="1400" dirty="0" smtClean="0"/>
          </a:p>
          <a:p>
            <a:r>
              <a:rPr lang="en-US" altLang="ko-KR" sz="1400" dirty="0" smtClean="0"/>
              <a:t>3.2  </a:t>
            </a:r>
            <a:r>
              <a:rPr lang="ko-KR" altLang="en-US" sz="1400" dirty="0" smtClean="0"/>
              <a:t>실현 방안</a:t>
            </a:r>
            <a:endParaRPr lang="en-US" altLang="ko-KR" sz="1400" dirty="0" smtClean="0"/>
          </a:p>
          <a:p>
            <a:r>
              <a:rPr lang="en-US" altLang="ko-KR" sz="1400" dirty="0" smtClean="0"/>
              <a:t>3.3  </a:t>
            </a:r>
            <a:r>
              <a:rPr lang="ko-KR" altLang="en-US" sz="1400" dirty="0" smtClean="0"/>
              <a:t>스토리 구성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수행 목표 및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수행 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ko-KR" altLang="en-US" dirty="0" smtClean="0"/>
              <a:t>먼저 체계적인 학습 시나리오를 구성합니다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주변에서 자주 발생하는 상황들을 재구성하여 시나리오를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장면마다 하나의 완성된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구현의 난이도와 장면에 따라 별도로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강의 자료에는 개념과 시나리오의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한 눈에 볼 수 있는 인덱스를 포함합니다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자료에 내용을 보강하여 책으로 집필합니다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책은 한글 버전과 영어 버전을 모두 집필하는 것을 목표로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학습을 더욱 효율적으로 </a:t>
            </a:r>
            <a:r>
              <a:rPr lang="ko-KR" altLang="en-US" dirty="0" err="1" smtClean="0"/>
              <a:t>리딩하는</a:t>
            </a:r>
            <a:r>
              <a:rPr lang="ko-KR" altLang="en-US" dirty="0" smtClean="0"/>
              <a:t> 온라인 </a:t>
            </a:r>
            <a:r>
              <a:rPr lang="ko-KR" altLang="en-US" dirty="0" err="1" smtClean="0"/>
              <a:t>코칭</a:t>
            </a:r>
            <a:r>
              <a:rPr lang="ko-KR" altLang="en-US" dirty="0" smtClean="0"/>
              <a:t> 시스템을 제공하는 것이 최종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192400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학습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시나리오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43636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시나리오 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장면 별 예제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494842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강의 자료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646063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책 집필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(</a:t>
            </a:r>
            <a:r>
              <a:rPr lang="ko-KR" altLang="en-US" sz="1100" dirty="0" smtClean="0">
                <a:latin typeface="Optima" pitchFamily="2" charset="2"/>
              </a:rPr>
              <a:t>국제화</a:t>
            </a:r>
            <a:r>
              <a:rPr lang="en-US" altLang="ko-KR" sz="1100" dirty="0" smtClean="0">
                <a:latin typeface="Optima" pitchFamily="2" charset="2"/>
              </a:rPr>
              <a:t>)</a:t>
            </a:r>
            <a:endParaRPr lang="ko-KR" altLang="en-US" sz="1400" dirty="0" smtClean="0">
              <a:latin typeface="Optima" pitchFamily="2" charset="2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7299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온라인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err="1" smtClean="0">
                <a:latin typeface="Optima" pitchFamily="2" charset="2"/>
              </a:rPr>
              <a:t>코칭</a:t>
            </a:r>
            <a:r>
              <a:rPr lang="ko-KR" altLang="en-US" sz="1400" dirty="0" smtClean="0">
                <a:latin typeface="Optima" pitchFamily="2" charset="2"/>
              </a:rPr>
              <a:t> 시스템</a:t>
            </a: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07616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58837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610058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761279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8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실현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자바를 주제로 강의 자료까지 완성하는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대화방 세 가지 시나리오로 구성합니다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이제 각 시나리오 별 장면들을 구성해야 합니다</a:t>
            </a:r>
            <a:r>
              <a:rPr lang="en-US" altLang="ko-KR" dirty="0"/>
              <a:t>. </a:t>
            </a:r>
            <a:r>
              <a:rPr lang="ko-KR" altLang="en-US" dirty="0" smtClean="0"/>
              <a:t>시나리오 별 장면은 난이도와 기술 분배를 고려하여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장면 별로 실행할 수 있는 작은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구성이더라도 레이어를 분리하여 설계합니다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상황에 대입한 설명으로 개념을 쉽게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2716110" y="429312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6013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406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 bwMode="auto">
          <a:xfrm>
            <a:off x="3652130" y="450913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 bwMode="auto">
          <a:xfrm>
            <a:off x="50924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71808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6210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6" name="직선 화살표 연결선 15"/>
          <p:cNvCxnSpPr>
            <a:stCxn id="11" idx="3"/>
            <a:endCxn id="14" idx="1"/>
          </p:cNvCxnSpPr>
          <p:nvPr/>
        </p:nvCxnSpPr>
        <p:spPr bwMode="auto">
          <a:xfrm>
            <a:off x="65326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 bwMode="auto">
          <a:xfrm>
            <a:off x="79728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35960" y="429318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7" name="이등변 삼각형 26"/>
          <p:cNvSpPr/>
          <p:nvPr/>
        </p:nvSpPr>
        <p:spPr bwMode="auto">
          <a:xfrm flipV="1">
            <a:off x="3580230" y="3717040"/>
            <a:ext cx="3888540" cy="792110"/>
          </a:xfrm>
          <a:prstGeom prst="triangle">
            <a:avLst>
              <a:gd name="adj" fmla="val 22912"/>
            </a:avLst>
          </a:prstGeom>
          <a:gradFill flip="none" rotWithShape="1">
            <a:gsLst>
              <a:gs pos="3000">
                <a:schemeClr val="accent6">
                  <a:lumMod val="50000"/>
                </a:schemeClr>
              </a:gs>
              <a:gs pos="96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004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364200" y="2708900"/>
            <a:ext cx="4320600" cy="1008140"/>
          </a:xfrm>
          <a:prstGeom prst="roundRect">
            <a:avLst>
              <a:gd name="adj" fmla="val 3080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0925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처리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360" y="2719941"/>
            <a:ext cx="1991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Scenario A - SCENE #2 </a:t>
            </a:r>
            <a:r>
              <a:rPr lang="ko-KR" altLang="en-US" dirty="0" smtClean="0">
                <a:latin typeface="Optima" pitchFamily="2" charset="2"/>
              </a:rPr>
              <a:t>예제</a:t>
            </a:r>
            <a:endParaRPr lang="ko-KR" altLang="en-US" dirty="0">
              <a:solidFill>
                <a:srgbClr val="C00000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5224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표현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5327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저장</a:t>
            </a:r>
          </a:p>
        </p:txBody>
      </p:sp>
      <p:cxnSp>
        <p:nvCxnSpPr>
          <p:cNvPr id="21" name="직선 화살표 연결선 20"/>
          <p:cNvCxnSpPr>
            <a:stCxn id="6" idx="3"/>
            <a:endCxn id="4" idx="1"/>
          </p:cNvCxnSpPr>
          <p:nvPr/>
        </p:nvCxnSpPr>
        <p:spPr bwMode="auto">
          <a:xfrm>
            <a:off x="451624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95632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588370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  <p:sp>
        <p:nvSpPr>
          <p:cNvPr id="24" name="직사각형 23"/>
          <p:cNvSpPr/>
          <p:nvPr/>
        </p:nvSpPr>
        <p:spPr>
          <a:xfrm>
            <a:off x="6029102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</p:spTree>
    <p:extLst>
      <p:ext uri="{BB962C8B-B14F-4D97-AF65-F5344CB8AC3E}">
        <p14:creationId xmlns:p14="http://schemas.microsoft.com/office/powerpoint/2010/main" val="325733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스토리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스토리는 </a:t>
            </a:r>
            <a:r>
              <a:rPr lang="en-US" altLang="ko-KR" dirty="0" smtClean="0"/>
              <a:t>Tutorial, Topic, Mosaic, 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 가지의 요소로 구성됩니다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개연성이 없는 스토리는 공감을 얻을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스토리로 쉽게 이끌고 가기 위해 내면에 탄탄한 체계를 갖추고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작은 이야기 조각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모여 하나의 장면</a:t>
            </a:r>
            <a:r>
              <a:rPr lang="en-US" altLang="ko-KR" dirty="0" smtClean="0"/>
              <a:t>(Mosaic)</a:t>
            </a:r>
            <a:r>
              <a:rPr lang="ko-KR" altLang="en-US" dirty="0" smtClean="0"/>
              <a:t>를 이루고 이들이 모여 하나의 주제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개의 주제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가 모여 하나의 </a:t>
            </a:r>
            <a:r>
              <a:rPr lang="ko-KR" altLang="en-US" dirty="0" err="1" smtClean="0"/>
              <a:t>튜토리얼이</a:t>
            </a:r>
            <a:r>
              <a:rPr lang="ko-KR" altLang="en-US" dirty="0" smtClean="0"/>
              <a:t> 완성됩니다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276910" y="2348850"/>
            <a:ext cx="6479900" cy="3312460"/>
          </a:xfrm>
          <a:prstGeom prst="roundRect">
            <a:avLst>
              <a:gd name="adj" fmla="val 490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JavaStory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42003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0415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Budget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5883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Talk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17259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Tour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56411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클럽 정의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70797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클럽 생성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70797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클럽 조회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6411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회원 관리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0797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회원 가입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70797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아웃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206802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400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22041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14833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준비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2923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통장 개설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29219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총무 선정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14833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기</a:t>
            </a:r>
            <a:r>
              <a:rPr lang="ko-KR" altLang="en-US" dirty="0">
                <a:solidFill>
                  <a:schemeClr val="tx1"/>
                </a:solidFill>
                <a:latin typeface="Optima" pitchFamily="2" charset="2"/>
              </a:rPr>
              <a:t>록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29219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수입 기록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29219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지출 기록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365224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72425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8046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19209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26410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34448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82068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89269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97307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972840" y="2348850"/>
            <a:ext cx="1872260" cy="331246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Tutorial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1890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Topic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833305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Mosaic 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4769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1-1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7691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833289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Mosaic 2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47675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>
                <a:solidFill>
                  <a:schemeClr val="tx1"/>
                </a:solidFill>
                <a:latin typeface="Optima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847675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2-2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725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088762"/>
          </a:xfrm>
        </p:spPr>
        <p:txBody>
          <a:bodyPr/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.1  </a:t>
            </a:r>
            <a:r>
              <a:rPr lang="ko-KR" altLang="en-US" sz="1400" dirty="0" smtClean="0"/>
              <a:t>여행 클럽</a:t>
            </a:r>
            <a:endParaRPr lang="en-US" altLang="ko-KR" sz="1400" dirty="0" smtClean="0"/>
          </a:p>
          <a:p>
            <a:r>
              <a:rPr lang="en-US" altLang="ko-KR" sz="1400" dirty="0" smtClean="0"/>
              <a:t>4.2  </a:t>
            </a:r>
            <a:r>
              <a:rPr lang="ko-KR" altLang="en-US" sz="1400" dirty="0" smtClean="0"/>
              <a:t>회비 관리</a:t>
            </a:r>
            <a:endParaRPr lang="en-US" altLang="ko-KR" sz="1400" dirty="0" smtClean="0"/>
          </a:p>
          <a:p>
            <a:r>
              <a:rPr lang="en-US" altLang="ko-KR" sz="1400" dirty="0" smtClean="0"/>
              <a:t>4.3  </a:t>
            </a:r>
            <a:r>
              <a:rPr lang="ko-KR" altLang="en-US" sz="1400" dirty="0" smtClean="0"/>
              <a:t>클럽 톡</a:t>
            </a:r>
            <a:endParaRPr lang="en-US" altLang="ko-KR" sz="1400" dirty="0" smtClean="0"/>
          </a:p>
          <a:p>
            <a:r>
              <a:rPr lang="en-US" altLang="ko-KR" sz="1400" dirty="0" smtClean="0"/>
              <a:t>4.4  </a:t>
            </a:r>
            <a:r>
              <a:rPr lang="ko-KR" altLang="en-US" sz="1400" dirty="0" smtClean="0"/>
              <a:t>일정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공유</a:t>
            </a:r>
            <a:endParaRPr lang="en-US" altLang="ko-KR" sz="14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주제별 이야기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4371471" y="314111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친구들의 연락처를 등록합니다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04" name="정육면체 103"/>
          <p:cNvSpPr/>
          <p:nvPr/>
        </p:nvSpPr>
        <p:spPr bwMode="auto">
          <a:xfrm>
            <a:off x="4948420" y="35011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6" name="직사각형 25"/>
          <p:cNvSpPr/>
          <p:nvPr/>
        </p:nvSpPr>
        <p:spPr bwMode="auto">
          <a:xfrm rot="16200000">
            <a:off x="626602" y="23488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정의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여행 클럽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자바로 떠나는 여행의 첫 이야기 주제는 여행 클럽입니다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41906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1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37147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2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32388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3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18661" y="198901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친구를 묶을 단위를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371471" y="198896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클럽에서 활동하는 친구들을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23881" y="198896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남길 게시물을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18661" y="314096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하나 만들어 봅니다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323881" y="314096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게시물을 등록합니다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1993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여러 개 입력합니다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37274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길동이가 소속된 클럽을 모두 찾아봅니다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32515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제목이 없는 게시물은 등록할 수 없어요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1866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입력한 여행 클럽을 모두 </a:t>
            </a:r>
            <a:r>
              <a:rPr lang="ko-KR" altLang="en-US" sz="1400" dirty="0" err="1" smtClean="0">
                <a:solidFill>
                  <a:schemeClr val="tx1"/>
                </a:solidFill>
                <a:latin typeface="Optima" pitchFamily="2" charset="2"/>
              </a:rPr>
              <a:t>보여줍니다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37147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친구들의 연락처를 파일에 보관합니다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32388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클럽의 게시물을 파일에 보관합니다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 rot="16200000">
            <a:off x="302610" y="238480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1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41866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만들고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7107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친구들의 연락처를 기록하고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32388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이야기를 기록하고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16200000">
            <a:off x="626554" y="350110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표현</a:t>
            </a:r>
          </a:p>
        </p:txBody>
      </p:sp>
      <p:sp>
        <p:nvSpPr>
          <p:cNvPr id="52" name="직사각형 51"/>
          <p:cNvSpPr/>
          <p:nvPr/>
        </p:nvSpPr>
        <p:spPr bwMode="auto">
          <a:xfrm rot="16200000">
            <a:off x="302562" y="3537109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2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 rot="16200000">
            <a:off x="626651" y="465312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처리</a:t>
            </a:r>
          </a:p>
        </p:txBody>
      </p:sp>
      <p:sp>
        <p:nvSpPr>
          <p:cNvPr id="54" name="직사각형 53"/>
          <p:cNvSpPr/>
          <p:nvPr/>
        </p:nvSpPr>
        <p:spPr bwMode="auto">
          <a:xfrm rot="16200000">
            <a:off x="302659" y="468912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3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 rot="16200000">
            <a:off x="626553" y="580543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저장</a:t>
            </a:r>
          </a:p>
        </p:txBody>
      </p:sp>
      <p:sp>
        <p:nvSpPr>
          <p:cNvPr id="56" name="직사각형 55"/>
          <p:cNvSpPr/>
          <p:nvPr/>
        </p:nvSpPr>
        <p:spPr bwMode="auto">
          <a:xfrm rot="16200000">
            <a:off x="302561" y="584143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4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500180" y="234904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804500" y="234895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028700" y="234895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Friend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62" name="직선 화살표 연결선 61"/>
          <p:cNvCxnSpPr>
            <a:stCxn id="60" idx="3"/>
            <a:endCxn id="61" idx="1"/>
          </p:cNvCxnSpPr>
          <p:nvPr/>
        </p:nvCxnSpPr>
        <p:spPr bwMode="auto">
          <a:xfrm>
            <a:off x="5524500" y="2564950"/>
            <a:ext cx="504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5813321" y="2348950"/>
            <a:ext cx="215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404920" y="2276940"/>
            <a:ext cx="64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268850" y="2276940"/>
            <a:ext cx="64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Friend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612790" y="2276980"/>
            <a:ext cx="57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Board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 bwMode="auto">
          <a:xfrm flipV="1">
            <a:off x="9052820" y="2492940"/>
            <a:ext cx="216030" cy="68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 flipH="1">
            <a:off x="8188790" y="2420960"/>
            <a:ext cx="21629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72" name="직사각형 71"/>
          <p:cNvSpPr/>
          <p:nvPr/>
        </p:nvSpPr>
        <p:spPr>
          <a:xfrm>
            <a:off x="7900830" y="2492970"/>
            <a:ext cx="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25611" y="2276940"/>
            <a:ext cx="14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860230" y="350119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2500080" y="36451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77" name="직선 화살표 연결선 76"/>
          <p:cNvCxnSpPr/>
          <p:nvPr/>
        </p:nvCxnSpPr>
        <p:spPr bwMode="auto">
          <a:xfrm flipH="1">
            <a:off x="2500080" y="378915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78" name="직사각형 77"/>
          <p:cNvSpPr/>
          <p:nvPr/>
        </p:nvSpPr>
        <p:spPr bwMode="auto">
          <a:xfrm>
            <a:off x="1924000" y="46533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2644050" y="47972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 flipH="1">
            <a:off x="2644050" y="494129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3004250" y="465333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636010" y="58054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2356150" y="59493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 flipH="1">
            <a:off x="2356150" y="609339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2644150" y="580543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87" name="원통 86"/>
          <p:cNvSpPr/>
          <p:nvPr/>
        </p:nvSpPr>
        <p:spPr bwMode="auto">
          <a:xfrm>
            <a:off x="3652290" y="580543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M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3364250" y="5949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H="1">
            <a:off x="3364250" y="60934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95" name="정육면체 94"/>
          <p:cNvSpPr/>
          <p:nvPr/>
        </p:nvSpPr>
        <p:spPr bwMode="auto">
          <a:xfrm>
            <a:off x="221204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884650" y="350111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5524500" y="364505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 flipH="1">
            <a:off x="5524500" y="37890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99" name="정육면체 98"/>
          <p:cNvSpPr/>
          <p:nvPr/>
        </p:nvSpPr>
        <p:spPr bwMode="auto">
          <a:xfrm>
            <a:off x="5164450" y="35011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정육면체 99"/>
          <p:cNvSpPr/>
          <p:nvPr/>
        </p:nvSpPr>
        <p:spPr bwMode="auto">
          <a:xfrm>
            <a:off x="5020430" y="357320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1" name="정육면체 100"/>
          <p:cNvSpPr/>
          <p:nvPr/>
        </p:nvSpPr>
        <p:spPr bwMode="auto">
          <a:xfrm>
            <a:off x="5236460" y="357320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2" name="정육면체 101"/>
          <p:cNvSpPr/>
          <p:nvPr/>
        </p:nvSpPr>
        <p:spPr bwMode="auto">
          <a:xfrm>
            <a:off x="4876410" y="36452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3" name="정육면체 102"/>
          <p:cNvSpPr/>
          <p:nvPr/>
        </p:nvSpPr>
        <p:spPr bwMode="auto">
          <a:xfrm>
            <a:off x="5092440" y="36451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5" name="정육면체 104"/>
          <p:cNvSpPr/>
          <p:nvPr/>
        </p:nvSpPr>
        <p:spPr bwMode="auto">
          <a:xfrm>
            <a:off x="7972840" y="35010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909070" y="35010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>
            <a:off x="8548920" y="36449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08" name="직선 화살표 연결선 107"/>
          <p:cNvCxnSpPr/>
          <p:nvPr/>
        </p:nvCxnSpPr>
        <p:spPr bwMode="auto">
          <a:xfrm flipH="1">
            <a:off x="8548920" y="378899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09" name="정육면체 108"/>
          <p:cNvSpPr/>
          <p:nvPr/>
        </p:nvSpPr>
        <p:spPr bwMode="auto">
          <a:xfrm>
            <a:off x="8188870" y="35010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0" name="정육면체 109"/>
          <p:cNvSpPr/>
          <p:nvPr/>
        </p:nvSpPr>
        <p:spPr bwMode="auto">
          <a:xfrm>
            <a:off x="804485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1" name="정육면체 110"/>
          <p:cNvSpPr/>
          <p:nvPr/>
        </p:nvSpPr>
        <p:spPr bwMode="auto">
          <a:xfrm>
            <a:off x="826088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2" name="정육면체 111"/>
          <p:cNvSpPr/>
          <p:nvPr/>
        </p:nvSpPr>
        <p:spPr bwMode="auto">
          <a:xfrm>
            <a:off x="7900830" y="36451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3" name="정육면체 112"/>
          <p:cNvSpPr/>
          <p:nvPr/>
        </p:nvSpPr>
        <p:spPr bwMode="auto">
          <a:xfrm>
            <a:off x="8116860" y="364505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588420" y="58054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16" name="직선 화살표 연결선 115"/>
          <p:cNvCxnSpPr/>
          <p:nvPr/>
        </p:nvCxnSpPr>
        <p:spPr bwMode="auto">
          <a:xfrm>
            <a:off x="5308560" y="59493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 flipH="1">
            <a:off x="5308560" y="609339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18" name="직사각형 117"/>
          <p:cNvSpPr/>
          <p:nvPr/>
        </p:nvSpPr>
        <p:spPr bwMode="auto">
          <a:xfrm>
            <a:off x="5596560" y="580543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19" name="원통 118"/>
          <p:cNvSpPr/>
          <p:nvPr/>
        </p:nvSpPr>
        <p:spPr bwMode="auto">
          <a:xfrm>
            <a:off x="6604700" y="580543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solidFill>
                  <a:schemeClr val="bg1"/>
                </a:solidFill>
                <a:latin typeface="Optima" pitchFamily="2" charset="2"/>
              </a:rPr>
              <a:t>F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6316660" y="5949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1" name="직선 화살표 연결선 120"/>
          <p:cNvCxnSpPr/>
          <p:nvPr/>
        </p:nvCxnSpPr>
        <p:spPr bwMode="auto">
          <a:xfrm flipH="1">
            <a:off x="6316660" y="60934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2" name="직사각형 121"/>
          <p:cNvSpPr/>
          <p:nvPr/>
        </p:nvSpPr>
        <p:spPr bwMode="auto">
          <a:xfrm>
            <a:off x="7540780" y="580549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23" name="직선 화살표 연결선 122"/>
          <p:cNvCxnSpPr/>
          <p:nvPr/>
        </p:nvCxnSpPr>
        <p:spPr bwMode="auto">
          <a:xfrm>
            <a:off x="8260920" y="594943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4" name="직선 화살표 연결선 123"/>
          <p:cNvCxnSpPr/>
          <p:nvPr/>
        </p:nvCxnSpPr>
        <p:spPr bwMode="auto">
          <a:xfrm flipH="1">
            <a:off x="8260920" y="6093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8548920" y="580549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6" name="원통 125"/>
          <p:cNvSpPr/>
          <p:nvPr/>
        </p:nvSpPr>
        <p:spPr bwMode="auto">
          <a:xfrm>
            <a:off x="9557060" y="580549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solidFill>
                  <a:schemeClr val="bg1"/>
                </a:solidFill>
                <a:latin typeface="Optima" pitchFamily="2" charset="2"/>
              </a:rPr>
              <a:t>F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7" name="직선 화살표 연결선 126"/>
          <p:cNvCxnSpPr/>
          <p:nvPr/>
        </p:nvCxnSpPr>
        <p:spPr bwMode="auto">
          <a:xfrm>
            <a:off x="9269020" y="594951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8" name="직선 화살표 연결선 127"/>
          <p:cNvCxnSpPr/>
          <p:nvPr/>
        </p:nvCxnSpPr>
        <p:spPr bwMode="auto">
          <a:xfrm flipH="1">
            <a:off x="9269020" y="609353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9" name="직사각형 128"/>
          <p:cNvSpPr/>
          <p:nvPr/>
        </p:nvSpPr>
        <p:spPr bwMode="auto">
          <a:xfrm>
            <a:off x="4732390" y="465327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5452440" y="479721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1" name="직선 화살표 연결선 130"/>
          <p:cNvCxnSpPr/>
          <p:nvPr/>
        </p:nvCxnSpPr>
        <p:spPr bwMode="auto">
          <a:xfrm flipH="1">
            <a:off x="5452440" y="49412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32" name="직사각형 131"/>
          <p:cNvSpPr/>
          <p:nvPr/>
        </p:nvSpPr>
        <p:spPr bwMode="auto">
          <a:xfrm>
            <a:off x="5812640" y="465327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 rot="2873394">
            <a:off x="5635193" y="4791513"/>
            <a:ext cx="72010" cy="144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4" name="도넛 133"/>
          <p:cNvSpPr/>
          <p:nvPr/>
        </p:nvSpPr>
        <p:spPr bwMode="auto">
          <a:xfrm>
            <a:off x="5665675" y="4581260"/>
            <a:ext cx="288000" cy="288000"/>
          </a:xfrm>
          <a:prstGeom prst="donut">
            <a:avLst>
              <a:gd name="adj" fmla="val 2633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5737705" y="4653290"/>
            <a:ext cx="144000" cy="1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684800" y="465327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38" name="직선 화살표 연결선 137"/>
          <p:cNvCxnSpPr/>
          <p:nvPr/>
        </p:nvCxnSpPr>
        <p:spPr bwMode="auto">
          <a:xfrm>
            <a:off x="8404850" y="479721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9" name="직선 화살표 연결선 138"/>
          <p:cNvCxnSpPr/>
          <p:nvPr/>
        </p:nvCxnSpPr>
        <p:spPr bwMode="auto">
          <a:xfrm flipH="1">
            <a:off x="8404850" y="49412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40" name="직사각형 139"/>
          <p:cNvSpPr/>
          <p:nvPr/>
        </p:nvSpPr>
        <p:spPr bwMode="auto">
          <a:xfrm>
            <a:off x="8765050" y="465327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7" name="원형 화살표 146"/>
          <p:cNvSpPr/>
          <p:nvPr/>
        </p:nvSpPr>
        <p:spPr bwMode="auto">
          <a:xfrm>
            <a:off x="3004150" y="4653290"/>
            <a:ext cx="144000" cy="144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374724"/>
              <a:gd name="adj5" fmla="val 12500"/>
            </a:avLst>
          </a:prstGeom>
          <a:solidFill>
            <a:srgbClr val="00B050"/>
          </a:solidFill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612870" y="2709040"/>
            <a:ext cx="57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Post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49" name="직선 화살표 연결선 148"/>
          <p:cNvCxnSpPr/>
          <p:nvPr/>
        </p:nvCxnSpPr>
        <p:spPr bwMode="auto">
          <a:xfrm rot="16200000" flipH="1">
            <a:off x="7828830" y="2637000"/>
            <a:ext cx="144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3" name="폭발 1 2"/>
          <p:cNvSpPr/>
          <p:nvPr/>
        </p:nvSpPr>
        <p:spPr bwMode="auto">
          <a:xfrm rot="822034">
            <a:off x="8702541" y="4551291"/>
            <a:ext cx="288000" cy="288000"/>
          </a:xfrm>
          <a:prstGeom prst="irregularSeal1">
            <a:avLst/>
          </a:prstGeom>
          <a:solidFill>
            <a:srgbClr val="FFCC99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토</a:t>
            </a:r>
            <a:r>
              <a:rPr lang="ko-KR" altLang="en-US" dirty="0"/>
              <a:t>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김은영</a:t>
            </a:r>
            <a:r>
              <a:rPr lang="en-US" altLang="ko-KR" sz="1200" dirty="0" smtClean="0"/>
              <a:t>((</a:t>
            </a:r>
            <a:r>
              <a:rPr lang="en-US" altLang="ko-KR" sz="1200" dirty="0" err="1" smtClean="0"/>
              <a:t>eykim@nextree.co.kr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84300" y="2348850"/>
            <a:ext cx="2880400" cy="21290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 개요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학습의 특징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목표 및 방안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주제별 이야기 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+mn-lt"/>
              </a:rPr>
              <a:t>목차</a:t>
            </a:r>
            <a:r>
              <a:rPr lang="en-US" altLang="ko-KR" dirty="0">
                <a:latin typeface="+mn-lt"/>
              </a:rPr>
              <a:t>(Table of Contents)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3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571697"/>
          </a:xfrm>
        </p:spPr>
        <p:txBody>
          <a:bodyPr/>
          <a:lstStyle/>
          <a:p>
            <a:r>
              <a:rPr lang="en-US" altLang="ko-KR" sz="1400" dirty="0" smtClean="0"/>
              <a:t>1.1  </a:t>
            </a:r>
            <a:r>
              <a:rPr lang="ko-KR" altLang="en-US" sz="1400" dirty="0" smtClean="0"/>
              <a:t>기획 의도</a:t>
            </a:r>
            <a:endParaRPr lang="en-US" altLang="ko-KR" sz="1400" dirty="0" smtClean="0"/>
          </a:p>
          <a:p>
            <a:r>
              <a:rPr lang="en-US" altLang="ko-KR" sz="1400" dirty="0" smtClean="0"/>
              <a:t>1.2  </a:t>
            </a:r>
            <a:r>
              <a:rPr lang="ko-KR" altLang="en-US" sz="1400" dirty="0" smtClean="0"/>
              <a:t>스토리 기반 학습의 필요성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스토리 기반 학습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의도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시나리오 </a:t>
            </a:r>
            <a:r>
              <a:rPr lang="ko-KR" altLang="en-US" dirty="0"/>
              <a:t>기반 학습을 통해 획일화된 기존 </a:t>
            </a:r>
            <a:r>
              <a:rPr lang="en-US" altLang="ko-KR" dirty="0"/>
              <a:t>IT </a:t>
            </a:r>
            <a:r>
              <a:rPr lang="ko-KR" altLang="en-US" dirty="0"/>
              <a:t>교재의 문제점을 개선합니다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방대한 양의 지식들을 절차 지향적으로 설명하지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하나의 스토리를 통해 지식의 조각을 채웁니다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스토리마다 요구 사항의 복잡도를 높여 다양한 난이도의 예제를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초보자부터 다른 기술에 내공이 있는 경력자들까지 맞춤 교육이 가능합니다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스토리 기반 학습의 필요성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학습은 </a:t>
            </a:r>
            <a:r>
              <a:rPr lang="en-US" altLang="ko-KR" dirty="0" smtClean="0"/>
              <a:t>“IT </a:t>
            </a:r>
            <a:r>
              <a:rPr lang="ko-KR" altLang="en-US" dirty="0" smtClean="0"/>
              <a:t>교육은 어렵다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는 편견을 깰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교육의 수강생들은 대부분 이론에 집중된 교육보다는 실제 현장에서 쓰는 내용을 학습하기 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기술의 카테고리 및 목차 순으로 내용을 전달하면</a:t>
            </a:r>
            <a:r>
              <a:rPr lang="en-US" altLang="ko-KR" dirty="0"/>
              <a:t> </a:t>
            </a:r>
            <a:r>
              <a:rPr lang="ko-KR" altLang="en-US" dirty="0" smtClean="0"/>
              <a:t>초보자들은 실무와 연결하여 생각하기 어렵습니다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실생활의 상황을 직접 구현하면서</a:t>
            </a:r>
            <a:r>
              <a:rPr lang="en-US" altLang="ko-KR" dirty="0"/>
              <a:t> </a:t>
            </a:r>
            <a:r>
              <a:rPr lang="ko-KR" altLang="en-US" dirty="0" smtClean="0"/>
              <a:t>초보자가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기술을 보다 쉽게 이해하고 구현하도록 돕습니다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125695"/>
          </a:xfrm>
        </p:spPr>
        <p:txBody>
          <a:bodyPr/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.1  </a:t>
            </a:r>
            <a:r>
              <a:rPr lang="ko-KR" altLang="en-US" sz="1400" dirty="0" smtClean="0"/>
              <a:t>스토리를 적용한 학습 순서 재구성</a:t>
            </a:r>
            <a:endParaRPr lang="en-US" altLang="ko-KR" sz="1400" dirty="0" smtClean="0"/>
          </a:p>
          <a:p>
            <a:r>
              <a:rPr lang="en-US" altLang="ko-KR" sz="1400" dirty="0"/>
              <a:t>2</a:t>
            </a:r>
            <a:r>
              <a:rPr lang="en-US" altLang="ko-KR" sz="1400" dirty="0" smtClean="0"/>
              <a:t>.2  </a:t>
            </a:r>
            <a:r>
              <a:rPr lang="ko-KR" altLang="en-US" sz="1400" dirty="0" smtClean="0"/>
              <a:t>실생활 이야기를 통한 쉬운 이해</a:t>
            </a:r>
            <a:endParaRPr lang="en-US" altLang="ko-KR" sz="1400" dirty="0" smtClean="0"/>
          </a:p>
          <a:p>
            <a:r>
              <a:rPr lang="en-US" altLang="ko-KR" sz="1400" dirty="0" smtClean="0"/>
              <a:t>2.3  </a:t>
            </a:r>
            <a:r>
              <a:rPr lang="ko-KR" altLang="en-US" sz="1400" dirty="0" smtClean="0"/>
              <a:t>스토리로 구성되는 지식 조각 모음</a:t>
            </a:r>
            <a:endParaRPr lang="en-US" altLang="ko-KR" sz="1400" dirty="0" smtClean="0"/>
          </a:p>
          <a:p>
            <a:r>
              <a:rPr lang="en-US" altLang="ko-KR" sz="1400" dirty="0" smtClean="0"/>
              <a:t>2.4  </a:t>
            </a:r>
            <a:r>
              <a:rPr lang="ko-KR" altLang="en-US" sz="1400" dirty="0" smtClean="0"/>
              <a:t>객체 지향 </a:t>
            </a:r>
            <a:r>
              <a:rPr lang="ko-KR" altLang="en-US" sz="1400" dirty="0"/>
              <a:t>예제 프로그램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 기반 학습의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스토리를 적용한 학습 순서 재구성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아래 그림 중 어느 쪽이 더 많이 색칠되어 보이나요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오른쪽이 더 많이 색칠되어 보이지만 동일한 </a:t>
            </a:r>
            <a:r>
              <a:rPr lang="ko-KR" altLang="en-US" dirty="0"/>
              <a:t>칸이 </a:t>
            </a:r>
            <a:r>
              <a:rPr lang="ko-KR" altLang="en-US" dirty="0" err="1" smtClean="0"/>
              <a:t>채워</a:t>
            </a:r>
            <a:r>
              <a:rPr lang="ko-KR" altLang="en-US" dirty="0" err="1"/>
              <a:t>져</a:t>
            </a:r>
            <a:r>
              <a:rPr lang="ko-KR" altLang="en-US" dirty="0" smtClean="0"/>
              <a:t>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사각형을 반드시 왼쪽 모서리부터 채울 필요는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눈에 잘 보이는 곳부터 칠하면 보다 쉽고 빠르게 채울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스토리 기반 학습은 실무에서 자주 등장하는 상황들을 스토리로 만들어 함께 쓰이는 개념들을 연결하여 학습하는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절차적인 개념 학습이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상황에 대한 니즈와 궁금증을 해결해 나가기 때문에 쉽고 빠르게 학습할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6810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5614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6810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5614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4418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3222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64418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3222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026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0830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202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5083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96380" y="26369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08442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96380" y="2780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0844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3724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66046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7242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6604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06810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35614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6810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35614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4418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93222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4418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93222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2202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083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2026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083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96380" y="29250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084420" y="2924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796380" y="3068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84420" y="3068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37242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604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37242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6046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6810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5614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6810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5614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4418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3222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4418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93222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202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50830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2026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0830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96380" y="32130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084420" y="3212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796380" y="3357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084420" y="3357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242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6046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37242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66046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06810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35614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6810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35614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4418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93222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4418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93222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20260" y="350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0830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2026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50830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6380" y="35010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084420" y="3501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96380" y="3645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084420" y="3645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3724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66046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37242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604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06810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35614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06810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5614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64418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93222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64418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93222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220260" y="37891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50830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22026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50830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796380" y="37891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084420" y="3789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796380" y="3933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0844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37242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66046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37242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6046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6810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35614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06810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35614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4418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93222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64418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9322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22026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5083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2202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5083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796380" y="40771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08442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796380" y="42211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0844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372420" y="40771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66046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37242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6604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8125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1005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8125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1005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3886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6766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38862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66766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96470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725274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96470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25274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7540820" y="26369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82886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5408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82886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11686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840490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81168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84049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8125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10058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81254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0058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388620" y="29249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6766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38862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6766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96470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25274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96470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25274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540820" y="29250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828860" y="2924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754082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82886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81168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84049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81168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84049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81254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1005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8125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1005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38862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67666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638862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66766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96470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725274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9647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25274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7540820" y="32130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7828860" y="3212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754082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782886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81168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840490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81168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84049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581254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005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8125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61005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3886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667666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38862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67666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696470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725274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696470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725274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7540820" y="35010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7828860" y="3501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754082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782886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811686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840490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81168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840490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58125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10058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81254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610058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638862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667666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638862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66766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96470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725274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9647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725274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7540820" y="37891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7828860" y="3789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75408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7828860" y="39330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811686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840490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81168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4049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58125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61005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58125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61005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638862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66766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3886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66766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696470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725274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696470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725274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7540820" y="40771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782886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75408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782886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811686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84049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81168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84049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5812980" y="2348850"/>
            <a:ext cx="3456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스토리를 통해 연결된 지식 학습</a:t>
            </a:r>
          </a:p>
        </p:txBody>
      </p:sp>
      <p:cxnSp>
        <p:nvCxnSpPr>
          <p:cNvPr id="245" name="직선 화살표 연결선 244"/>
          <p:cNvCxnSpPr/>
          <p:nvPr/>
        </p:nvCxnSpPr>
        <p:spPr bwMode="auto">
          <a:xfrm>
            <a:off x="2212080" y="263694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6" name="직선 화살표 연결선 245"/>
          <p:cNvCxnSpPr/>
          <p:nvPr/>
        </p:nvCxnSpPr>
        <p:spPr bwMode="auto">
          <a:xfrm>
            <a:off x="250012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7" name="직선 화살표 연결선 246"/>
          <p:cNvCxnSpPr/>
          <p:nvPr/>
        </p:nvCxnSpPr>
        <p:spPr bwMode="auto">
          <a:xfrm>
            <a:off x="278816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8" name="직선 화살표 연결선 247"/>
          <p:cNvCxnSpPr/>
          <p:nvPr/>
        </p:nvCxnSpPr>
        <p:spPr bwMode="auto">
          <a:xfrm flipV="1">
            <a:off x="221210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9" name="직선 화살표 연결선 248"/>
          <p:cNvCxnSpPr/>
          <p:nvPr/>
        </p:nvCxnSpPr>
        <p:spPr bwMode="auto">
          <a:xfrm flipV="1">
            <a:off x="250012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50" name="직선 화살표 연결선 249"/>
          <p:cNvCxnSpPr/>
          <p:nvPr/>
        </p:nvCxnSpPr>
        <p:spPr bwMode="auto">
          <a:xfrm flipV="1">
            <a:off x="278816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178006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780060" y="27808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178006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1780060" y="30689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178006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1780060" y="335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178006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1780060" y="364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178006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1780060" y="393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178006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780060" y="422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49484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4948460" y="27808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494846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4948460" y="30689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494846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4948460" y="335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494846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4948460" y="364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494846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4948460" y="393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9484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948460" y="422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75" name="직선 화살표 연결선 274"/>
          <p:cNvCxnSpPr/>
          <p:nvPr/>
        </p:nvCxnSpPr>
        <p:spPr bwMode="auto">
          <a:xfrm>
            <a:off x="192404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76" name="직선 화살표 연결선 275"/>
          <p:cNvCxnSpPr/>
          <p:nvPr/>
        </p:nvCxnSpPr>
        <p:spPr bwMode="auto">
          <a:xfrm flipV="1">
            <a:off x="192404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77" name="직사각형 276"/>
          <p:cNvSpPr/>
          <p:nvPr/>
        </p:nvSpPr>
        <p:spPr bwMode="auto">
          <a:xfrm>
            <a:off x="1780460" y="2348850"/>
            <a:ext cx="345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기존 절차적인 개념 학습</a:t>
            </a:r>
          </a:p>
        </p:txBody>
      </p:sp>
      <p:sp>
        <p:nvSpPr>
          <p:cNvPr id="278" name="직사각형 277"/>
          <p:cNvSpPr/>
          <p:nvPr/>
        </p:nvSpPr>
        <p:spPr bwMode="auto">
          <a:xfrm>
            <a:off x="178046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86929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89809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86929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89809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86929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898098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869294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898098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7" name="직사각형 286"/>
          <p:cNvSpPr/>
          <p:nvPr/>
        </p:nvSpPr>
        <p:spPr bwMode="auto">
          <a:xfrm>
            <a:off x="869294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89809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86929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89809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869294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89809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86929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89809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86929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898098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869294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898098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86929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89809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86929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89809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581298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304" name="직선 화살표 연결선 303"/>
          <p:cNvCxnSpPr/>
          <p:nvPr/>
        </p:nvCxnSpPr>
        <p:spPr bwMode="auto">
          <a:xfrm>
            <a:off x="3076160" y="2636890"/>
            <a:ext cx="60" cy="100816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1" name="직선 화살표 연결선 370"/>
          <p:cNvCxnSpPr>
            <a:stCxn id="175" idx="2"/>
            <a:endCxn id="148" idx="2"/>
          </p:cNvCxnSpPr>
          <p:nvPr/>
        </p:nvCxnSpPr>
        <p:spPr bwMode="auto">
          <a:xfrm flipH="1" flipV="1">
            <a:off x="6532620" y="3068980"/>
            <a:ext cx="864120" cy="43201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4" name="직선 화살표 연결선 373"/>
          <p:cNvCxnSpPr>
            <a:stCxn id="175" idx="2"/>
            <a:endCxn id="232" idx="2"/>
          </p:cNvCxnSpPr>
          <p:nvPr/>
        </p:nvCxnSpPr>
        <p:spPr bwMode="auto">
          <a:xfrm flipH="1">
            <a:off x="7108700" y="3500990"/>
            <a:ext cx="288040" cy="72015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7" name="직선 화살표 연결선 376"/>
          <p:cNvCxnSpPr>
            <a:stCxn id="175" idx="2"/>
            <a:endCxn id="218" idx="0"/>
          </p:cNvCxnSpPr>
          <p:nvPr/>
        </p:nvCxnSpPr>
        <p:spPr bwMode="auto">
          <a:xfrm>
            <a:off x="7396740" y="3500990"/>
            <a:ext cx="288080" cy="4321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0" name="직선 화살표 연결선 379"/>
          <p:cNvCxnSpPr>
            <a:stCxn id="193" idx="0"/>
            <a:endCxn id="157" idx="0"/>
          </p:cNvCxnSpPr>
          <p:nvPr/>
        </p:nvCxnSpPr>
        <p:spPr bwMode="auto">
          <a:xfrm flipV="1">
            <a:off x="7396740" y="2924950"/>
            <a:ext cx="576120" cy="576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3" name="직선 화살표 연결선 382"/>
          <p:cNvCxnSpPr>
            <a:stCxn id="193" idx="0"/>
            <a:endCxn id="153" idx="0"/>
          </p:cNvCxnSpPr>
          <p:nvPr/>
        </p:nvCxnSpPr>
        <p:spPr bwMode="auto">
          <a:xfrm flipV="1">
            <a:off x="7396740" y="2924930"/>
            <a:ext cx="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0" name="직선 화살표 연결선 389"/>
          <p:cNvCxnSpPr>
            <a:stCxn id="218" idx="0"/>
            <a:endCxn id="179" idx="0"/>
          </p:cNvCxnSpPr>
          <p:nvPr/>
        </p:nvCxnSpPr>
        <p:spPr bwMode="auto">
          <a:xfrm flipV="1">
            <a:off x="7684820" y="3357010"/>
            <a:ext cx="28804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4" name="직선 화살표 연결선 393"/>
          <p:cNvCxnSpPr>
            <a:stCxn id="193" idx="0"/>
            <a:endCxn id="162" idx="0"/>
          </p:cNvCxnSpPr>
          <p:nvPr/>
        </p:nvCxnSpPr>
        <p:spPr bwMode="auto">
          <a:xfrm flipV="1">
            <a:off x="7396740" y="3068950"/>
            <a:ext cx="864120" cy="432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1" name="직선 화살표 연결선 420"/>
          <p:cNvCxnSpPr>
            <a:stCxn id="179" idx="0"/>
            <a:endCxn id="292" idx="1"/>
          </p:cNvCxnSpPr>
          <p:nvPr/>
        </p:nvCxnSpPr>
        <p:spPr bwMode="auto">
          <a:xfrm>
            <a:off x="7972860" y="3357010"/>
            <a:ext cx="1008120" cy="2160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5" name="직선 화살표 연결선 424"/>
          <p:cNvCxnSpPr>
            <a:stCxn id="175" idx="2"/>
            <a:endCxn id="210" idx="3"/>
          </p:cNvCxnSpPr>
          <p:nvPr/>
        </p:nvCxnSpPr>
        <p:spPr bwMode="auto">
          <a:xfrm flipH="1">
            <a:off x="6676620" y="3500990"/>
            <a:ext cx="720120" cy="504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8" name="직선 화살표 연결선 427"/>
          <p:cNvCxnSpPr>
            <a:stCxn id="210" idx="3"/>
            <a:endCxn id="204" idx="3"/>
          </p:cNvCxnSpPr>
          <p:nvPr/>
        </p:nvCxnSpPr>
        <p:spPr bwMode="auto">
          <a:xfrm flipH="1" flipV="1">
            <a:off x="6100540" y="3861100"/>
            <a:ext cx="576080" cy="14397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33" name="직선 화살표 연결선 432"/>
          <p:cNvCxnSpPr>
            <a:stCxn id="150" idx="0"/>
            <a:endCxn id="145" idx="1"/>
          </p:cNvCxnSpPr>
          <p:nvPr/>
        </p:nvCxnSpPr>
        <p:spPr bwMode="auto">
          <a:xfrm flipH="1" flipV="1">
            <a:off x="6100580" y="2996930"/>
            <a:ext cx="432040" cy="7202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0" name="직선 화살표 연결선 439"/>
          <p:cNvCxnSpPr>
            <a:stCxn id="211" idx="1"/>
            <a:endCxn id="171" idx="0"/>
          </p:cNvCxnSpPr>
          <p:nvPr/>
        </p:nvCxnSpPr>
        <p:spPr bwMode="auto">
          <a:xfrm flipV="1">
            <a:off x="6676660" y="3356990"/>
            <a:ext cx="144000" cy="648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4" name="직선 화살표 연결선 443"/>
          <p:cNvCxnSpPr>
            <a:stCxn id="218" idx="0"/>
            <a:endCxn id="199" idx="0"/>
          </p:cNvCxnSpPr>
          <p:nvPr/>
        </p:nvCxnSpPr>
        <p:spPr bwMode="auto">
          <a:xfrm flipV="1">
            <a:off x="7684820" y="3645050"/>
            <a:ext cx="288040" cy="28804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8" name="직선 화살표 연결선 447"/>
          <p:cNvCxnSpPr>
            <a:stCxn id="199" idx="0"/>
            <a:endCxn id="240" idx="2"/>
          </p:cNvCxnSpPr>
          <p:nvPr/>
        </p:nvCxnSpPr>
        <p:spPr bwMode="auto">
          <a:xfrm>
            <a:off x="7972860" y="3645050"/>
            <a:ext cx="288000" cy="57609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51" name="직선 화살표 연결선 450"/>
          <p:cNvCxnSpPr>
            <a:stCxn id="242" idx="0"/>
            <a:endCxn id="203" idx="2"/>
          </p:cNvCxnSpPr>
          <p:nvPr/>
        </p:nvCxnSpPr>
        <p:spPr bwMode="auto">
          <a:xfrm flipV="1">
            <a:off x="8260860" y="3789030"/>
            <a:ext cx="288040" cy="432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11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실생활 이야기를 통한 쉬운 이해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프로그래밍 경력이 쌓이면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왜 이렇게 해야 할까</a:t>
            </a:r>
            <a:r>
              <a:rPr lang="en-US" altLang="ko-KR" dirty="0" smtClean="0"/>
              <a:t>?’ </a:t>
            </a:r>
            <a:r>
              <a:rPr lang="ko-KR" altLang="en-US" dirty="0" smtClean="0"/>
              <a:t>호기심은 사라지고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원래 이렇게 </a:t>
            </a:r>
            <a:r>
              <a:rPr lang="ko-KR" altLang="en-US" dirty="0" err="1" smtClean="0"/>
              <a:t>하는거야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편견이 남기 쉽습니다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초보자들이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교육을 듣고 나면 오히려 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어려워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어렵게 배웠기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실생활에서 접하는 주변 상황들을 직접 시스템으로 구현한다면 쉽게 프로그래밍 개념 및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기술을 배울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기술의 개념과 실무를 분리하지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실생활에 대입하여 자연스럽게 이해할 수 있도록 돕습니다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 bwMode="auto">
          <a:xfrm>
            <a:off x="2572090" y="234890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Scenario 1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80430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2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03671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3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572090" y="285293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292190" y="28529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012290" y="2852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572090" y="249293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친구 관리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480430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회비 관리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703671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대</a:t>
            </a:r>
            <a:r>
              <a:rPr lang="ko-KR" altLang="en-US" sz="1300" dirty="0">
                <a:latin typeface="Optima" pitchFamily="2" charset="2"/>
              </a:rPr>
              <a:t>화</a:t>
            </a:r>
            <a:r>
              <a:rPr lang="ko-KR" altLang="en-US" sz="1300" dirty="0" smtClean="0">
                <a:latin typeface="Optima" pitchFamily="2" charset="2"/>
              </a:rPr>
              <a:t>방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25720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57209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5720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5720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5720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5720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720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8044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8044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8044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8044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8044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03671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36710" y="328501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03671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03671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03671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703671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1779980" y="306898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정수</a:t>
            </a:r>
            <a:r>
              <a:rPr lang="ko-KR" altLang="en-US" sz="1100" dirty="0" err="1">
                <a:solidFill>
                  <a:schemeClr val="bg1"/>
                </a:solidFill>
                <a:latin typeface="Optima" pitchFamily="2" charset="2"/>
              </a:rPr>
              <a:t>형</a:t>
            </a:r>
            <a:endParaRPr lang="en-US" altLang="ko-KR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1779980" y="328501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클래스</a:t>
            </a:r>
          </a:p>
        </p:txBody>
      </p:sp>
      <p:sp>
        <p:nvSpPr>
          <p:cNvPr id="186" name="직사각형 185"/>
          <p:cNvSpPr/>
          <p:nvPr/>
        </p:nvSpPr>
        <p:spPr bwMode="auto">
          <a:xfrm>
            <a:off x="1779980" y="350104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String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1779980" y="371707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List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1779980" y="393310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Map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1779980" y="414913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배열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1779980" y="436519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solidFill>
                  <a:schemeClr val="bg1"/>
                </a:solidFill>
                <a:latin typeface="Optima" pitchFamily="2" charset="2"/>
              </a:rPr>
              <a:t>Enum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779980" y="4581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try/catch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779980" y="4797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for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1780280" y="3068980"/>
            <a:ext cx="7198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257209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2572090" y="479725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703701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80440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552450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624460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703681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775691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847701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56" name="구부러진 연결선 255"/>
          <p:cNvCxnSpPr/>
          <p:nvPr/>
        </p:nvCxnSpPr>
        <p:spPr bwMode="auto">
          <a:xfrm rot="16200000" flipH="1">
            <a:off x="3288560" y="4800000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57" name="직사각형 256"/>
          <p:cNvSpPr/>
          <p:nvPr/>
        </p:nvSpPr>
        <p:spPr>
          <a:xfrm>
            <a:off x="3004150" y="511169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err="1" smtClean="0">
                <a:solidFill>
                  <a:schemeClr val="accent6">
                    <a:lumMod val="50000"/>
                  </a:schemeClr>
                </a:solidFill>
              </a:rPr>
              <a:t>요구사항</a:t>
            </a:r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 복잡도 증가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0" name="구부러진 연결선 259"/>
          <p:cNvCxnSpPr/>
          <p:nvPr/>
        </p:nvCxnSpPr>
        <p:spPr bwMode="auto">
          <a:xfrm rot="16200000" flipH="1">
            <a:off x="4008720" y="4800851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61" name="직사각형 260"/>
          <p:cNvSpPr/>
          <p:nvPr/>
        </p:nvSpPr>
        <p:spPr bwMode="auto">
          <a:xfrm>
            <a:off x="32922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329229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32922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32922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32922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32922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32922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3292290" y="3717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3292290" y="47972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0123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01239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75" name="직사각형 274"/>
          <p:cNvSpPr/>
          <p:nvPr/>
        </p:nvSpPr>
        <p:spPr bwMode="auto">
          <a:xfrm>
            <a:off x="40123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40123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8" name="직사각형 277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40123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40123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40123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4012390" y="479725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57209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804500" y="306898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480450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480440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4804400" y="4365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55245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55245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55245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55245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55245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5524600" y="306898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552460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5524500" y="371710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5524500" y="436519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62446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62446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62446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62446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4" name="직사각형 303"/>
          <p:cNvSpPr/>
          <p:nvPr/>
        </p:nvSpPr>
        <p:spPr bwMode="auto">
          <a:xfrm>
            <a:off x="62446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5" name="직사각형 304"/>
          <p:cNvSpPr/>
          <p:nvPr/>
        </p:nvSpPr>
        <p:spPr bwMode="auto">
          <a:xfrm>
            <a:off x="6244700" y="3068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624470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7" name="직사각형 306"/>
          <p:cNvSpPr/>
          <p:nvPr/>
        </p:nvSpPr>
        <p:spPr bwMode="auto">
          <a:xfrm>
            <a:off x="6244600" y="37171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6244600" y="436519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80470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7036710" y="35010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0" name="직사각형 309"/>
          <p:cNvSpPr/>
          <p:nvPr/>
        </p:nvSpPr>
        <p:spPr bwMode="auto">
          <a:xfrm>
            <a:off x="7036710" y="3933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1" name="직사각형 310"/>
          <p:cNvSpPr/>
          <p:nvPr/>
        </p:nvSpPr>
        <p:spPr bwMode="auto">
          <a:xfrm>
            <a:off x="7036710" y="4581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2" name="직사각형 311"/>
          <p:cNvSpPr/>
          <p:nvPr/>
        </p:nvSpPr>
        <p:spPr bwMode="auto">
          <a:xfrm>
            <a:off x="77568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77568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7568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77568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77568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7" name="직사각형 316"/>
          <p:cNvSpPr/>
          <p:nvPr/>
        </p:nvSpPr>
        <p:spPr bwMode="auto">
          <a:xfrm>
            <a:off x="77568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7756810" y="3501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7756810" y="3933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7756810" y="458116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84769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84769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84769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84769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5" name="직사각형 324"/>
          <p:cNvSpPr/>
          <p:nvPr/>
        </p:nvSpPr>
        <p:spPr bwMode="auto">
          <a:xfrm>
            <a:off x="84769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6" name="직사각형 325"/>
          <p:cNvSpPr/>
          <p:nvPr/>
        </p:nvSpPr>
        <p:spPr bwMode="auto">
          <a:xfrm>
            <a:off x="84769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7" name="직사각형 326"/>
          <p:cNvSpPr/>
          <p:nvPr/>
        </p:nvSpPr>
        <p:spPr bwMode="auto">
          <a:xfrm>
            <a:off x="8476910" y="3501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8476910" y="3933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9" name="직사각형 328"/>
          <p:cNvSpPr/>
          <p:nvPr/>
        </p:nvSpPr>
        <p:spPr bwMode="auto">
          <a:xfrm>
            <a:off x="8476910" y="458116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49" name="직선 연결선 248"/>
          <p:cNvCxnSpPr/>
          <p:nvPr/>
        </p:nvCxnSpPr>
        <p:spPr bwMode="auto">
          <a:xfrm>
            <a:off x="1707970" y="5013250"/>
            <a:ext cx="784909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구부러진 연결선 329"/>
          <p:cNvCxnSpPr/>
          <p:nvPr/>
        </p:nvCxnSpPr>
        <p:spPr bwMode="auto">
          <a:xfrm>
            <a:off x="9196910" y="3645070"/>
            <a:ext cx="7200" cy="288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333" name="구부러진 연결선 332"/>
          <p:cNvCxnSpPr>
            <a:stCxn id="328" idx="3"/>
            <a:endCxn id="329" idx="3"/>
          </p:cNvCxnSpPr>
          <p:nvPr/>
        </p:nvCxnSpPr>
        <p:spPr bwMode="auto">
          <a:xfrm>
            <a:off x="9196910" y="4041070"/>
            <a:ext cx="7200" cy="576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336" name="직사각형 335"/>
          <p:cNvSpPr/>
          <p:nvPr/>
        </p:nvSpPr>
        <p:spPr>
          <a:xfrm>
            <a:off x="9283353" y="3887490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이야기 흐름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직사각형 491"/>
          <p:cNvSpPr/>
          <p:nvPr/>
        </p:nvSpPr>
        <p:spPr bwMode="auto">
          <a:xfrm>
            <a:off x="2644100" y="587734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스토리로 구성되는 지식 조각 모음</a:t>
            </a:r>
            <a:endParaRPr lang="ko-KR" altLang="en-US" dirty="0"/>
          </a:p>
        </p:txBody>
      </p:sp>
      <p:sp>
        <p:nvSpPr>
          <p:cNvPr id="472" name="텍스트 개체 틀 471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 학습은 자주 쓰는 개념만 익히는 것은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주제에 대한 지식 조각들을 펼쳐 다양한 스토리에 적용합니다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학습자들은 이야기를 듣고 있다고 생각하지만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안에는 여러 기술 지식들이 내포되어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사실만 나열하여 전달하는 것보다 </a:t>
            </a:r>
            <a:r>
              <a:rPr lang="ko-KR" altLang="en-US" dirty="0" err="1" smtClean="0"/>
              <a:t>스토리텔링을</a:t>
            </a:r>
            <a:r>
              <a:rPr lang="ko-KR" altLang="en-US" dirty="0" smtClean="0"/>
              <a:t> 통한 정보 전달이 더욱 효율적이기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장면들을 구현하면 기존 교재의 모든 개념을 구성됩니다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학습량을 효율적으로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06" name="직사각형 405"/>
          <p:cNvSpPr/>
          <p:nvPr/>
        </p:nvSpPr>
        <p:spPr bwMode="auto">
          <a:xfrm>
            <a:off x="37242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기본자료형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7" name="직사각형 406"/>
          <p:cNvSpPr/>
          <p:nvPr/>
        </p:nvSpPr>
        <p:spPr bwMode="auto">
          <a:xfrm>
            <a:off x="58845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연산자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8" name="직사각형 407"/>
          <p:cNvSpPr/>
          <p:nvPr/>
        </p:nvSpPr>
        <p:spPr bwMode="auto">
          <a:xfrm>
            <a:off x="15639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기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초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9" name="직사각형 408"/>
          <p:cNvSpPr/>
          <p:nvPr/>
        </p:nvSpPr>
        <p:spPr bwMode="auto">
          <a:xfrm>
            <a:off x="80448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추상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화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0" name="직사각형 409"/>
          <p:cNvSpPr/>
          <p:nvPr/>
        </p:nvSpPr>
        <p:spPr bwMode="auto">
          <a:xfrm>
            <a:off x="66046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조건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/</a:t>
            </a: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반복문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1" name="직사각형 410"/>
          <p:cNvSpPr/>
          <p:nvPr/>
        </p:nvSpPr>
        <p:spPr bwMode="auto">
          <a:xfrm>
            <a:off x="37242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정수형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2" name="직사각형 411"/>
          <p:cNvSpPr/>
          <p:nvPr/>
        </p:nvSpPr>
        <p:spPr bwMode="auto">
          <a:xfrm>
            <a:off x="3724250" y="256482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Type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3" name="직사각형 412"/>
          <p:cNvSpPr/>
          <p:nvPr/>
        </p:nvSpPr>
        <p:spPr bwMode="auto">
          <a:xfrm>
            <a:off x="3724250" y="350095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실수형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4" name="직사각형 413"/>
          <p:cNvSpPr/>
          <p:nvPr/>
        </p:nvSpPr>
        <p:spPr bwMode="auto">
          <a:xfrm>
            <a:off x="2284050" y="256486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객체 지향 언어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5" name="직사각형 414"/>
          <p:cNvSpPr/>
          <p:nvPr/>
        </p:nvSpPr>
        <p:spPr bwMode="auto">
          <a:xfrm>
            <a:off x="30041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객체</a:t>
            </a:r>
          </a:p>
        </p:txBody>
      </p:sp>
      <p:sp>
        <p:nvSpPr>
          <p:cNvPr id="416" name="직사각형 415"/>
          <p:cNvSpPr/>
          <p:nvPr/>
        </p:nvSpPr>
        <p:spPr bwMode="auto">
          <a:xfrm>
            <a:off x="37242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String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7" name="직사각형 416"/>
          <p:cNvSpPr/>
          <p:nvPr/>
        </p:nvSpPr>
        <p:spPr bwMode="auto">
          <a:xfrm>
            <a:off x="44443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Wrapper</a:t>
            </a:r>
            <a:r>
              <a:rPr lang="en-US" altLang="ko-KR" sz="1100" dirty="0">
                <a:latin typeface="Optima" pitchFamily="2" charset="2"/>
              </a:rPr>
              <a:t/>
            </a:r>
            <a:br>
              <a:rPr lang="en-US" altLang="ko-KR" sz="1100" dirty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Class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8" name="직사각형 417"/>
          <p:cNvSpPr/>
          <p:nvPr/>
        </p:nvSpPr>
        <p:spPr bwMode="auto">
          <a:xfrm>
            <a:off x="30041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클래스</a:t>
            </a:r>
          </a:p>
        </p:txBody>
      </p:sp>
      <p:sp>
        <p:nvSpPr>
          <p:cNvPr id="419" name="직사각형 418"/>
          <p:cNvSpPr/>
          <p:nvPr/>
        </p:nvSpPr>
        <p:spPr bwMode="auto">
          <a:xfrm>
            <a:off x="22840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메소</a:t>
            </a:r>
            <a:r>
              <a:rPr lang="ko-KR" altLang="en-US" sz="1100" dirty="0">
                <a:latin typeface="Optima" pitchFamily="2" charset="2"/>
              </a:rPr>
              <a:t>드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0" name="직사각형 419"/>
          <p:cNvSpPr/>
          <p:nvPr/>
        </p:nvSpPr>
        <p:spPr bwMode="auto">
          <a:xfrm>
            <a:off x="44443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오토박싱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1" name="직사각형 420"/>
          <p:cNvSpPr/>
          <p:nvPr/>
        </p:nvSpPr>
        <p:spPr bwMode="auto">
          <a:xfrm>
            <a:off x="80448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상속</a:t>
            </a:r>
          </a:p>
        </p:txBody>
      </p:sp>
      <p:sp>
        <p:nvSpPr>
          <p:cNvPr id="422" name="직사각형 421"/>
          <p:cNvSpPr/>
          <p:nvPr/>
        </p:nvSpPr>
        <p:spPr bwMode="auto">
          <a:xfrm>
            <a:off x="80448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인터페이스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80448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추상클래스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4" name="직사각형 423"/>
          <p:cNvSpPr/>
          <p:nvPr/>
        </p:nvSpPr>
        <p:spPr bwMode="auto">
          <a:xfrm>
            <a:off x="51644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변수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25" name="직사각형 424"/>
          <p:cNvSpPr/>
          <p:nvPr/>
        </p:nvSpPr>
        <p:spPr bwMode="auto">
          <a:xfrm>
            <a:off x="51644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>
                <a:latin typeface="Optima" pitchFamily="2" charset="2"/>
              </a:rPr>
              <a:t>상</a:t>
            </a:r>
            <a:r>
              <a:rPr lang="ko-KR" altLang="en-US" sz="1100" dirty="0" smtClean="0">
                <a:latin typeface="Optima" pitchFamily="2" charset="2"/>
              </a:rPr>
              <a:t>수</a:t>
            </a:r>
          </a:p>
        </p:txBody>
      </p:sp>
      <p:sp>
        <p:nvSpPr>
          <p:cNvPr id="426" name="직사각형 425"/>
          <p:cNvSpPr/>
          <p:nvPr/>
        </p:nvSpPr>
        <p:spPr bwMode="auto">
          <a:xfrm>
            <a:off x="51644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Enum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7" name="직사각형 426"/>
          <p:cNvSpPr/>
          <p:nvPr/>
        </p:nvSpPr>
        <p:spPr bwMode="auto">
          <a:xfrm>
            <a:off x="80448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오버로</a:t>
            </a:r>
            <a:r>
              <a:rPr lang="ko-KR" altLang="en-US" sz="1100" dirty="0" err="1">
                <a:latin typeface="Optima" pitchFamily="2" charset="2"/>
              </a:rPr>
              <a:t>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51644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static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9" name="직사각형 428"/>
          <p:cNvSpPr/>
          <p:nvPr/>
        </p:nvSpPr>
        <p:spPr bwMode="auto">
          <a:xfrm>
            <a:off x="22840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접근제어</a:t>
            </a:r>
            <a:r>
              <a:rPr lang="ko-KR" altLang="en-US" sz="1100" dirty="0" err="1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0" name="직사각형 429"/>
          <p:cNvSpPr/>
          <p:nvPr/>
        </p:nvSpPr>
        <p:spPr bwMode="auto">
          <a:xfrm>
            <a:off x="73247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배</a:t>
            </a:r>
            <a:r>
              <a:rPr lang="ko-KR" altLang="en-US" sz="1100" dirty="0">
                <a:latin typeface="Optima" pitchFamily="2" charset="2"/>
              </a:rPr>
              <a:t>열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1" name="직사각형 430"/>
          <p:cNvSpPr/>
          <p:nvPr/>
        </p:nvSpPr>
        <p:spPr bwMode="auto">
          <a:xfrm>
            <a:off x="73247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List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2" name="직사각형 431"/>
          <p:cNvSpPr/>
          <p:nvPr/>
        </p:nvSpPr>
        <p:spPr bwMode="auto">
          <a:xfrm>
            <a:off x="73247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콜렉션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3" name="직사각형 432"/>
          <p:cNvSpPr/>
          <p:nvPr/>
        </p:nvSpPr>
        <p:spPr bwMode="auto">
          <a:xfrm>
            <a:off x="44443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참</a:t>
            </a:r>
            <a:r>
              <a:rPr lang="ko-KR" altLang="en-US" sz="1100" dirty="0" err="1">
                <a:latin typeface="Optima" pitchFamily="2" charset="2"/>
              </a:rPr>
              <a:t>조</a:t>
            </a:r>
            <a:r>
              <a:rPr lang="ko-KR" altLang="en-US" sz="1100" dirty="0" err="1" smtClean="0">
                <a:latin typeface="Optima" pitchFamily="2" charset="2"/>
              </a:rPr>
              <a:t>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4" name="직사각형 433"/>
          <p:cNvSpPr/>
          <p:nvPr/>
        </p:nvSpPr>
        <p:spPr bwMode="auto">
          <a:xfrm>
            <a:off x="22840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패키지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5" name="직사각형 434"/>
          <p:cNvSpPr/>
          <p:nvPr/>
        </p:nvSpPr>
        <p:spPr bwMode="auto">
          <a:xfrm>
            <a:off x="80448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오버라이딩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6" name="직사각형 435"/>
          <p:cNvSpPr/>
          <p:nvPr/>
        </p:nvSpPr>
        <p:spPr bwMode="auto">
          <a:xfrm>
            <a:off x="8765050" y="2564820"/>
            <a:ext cx="7200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예외처리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7" name="직사각형 436"/>
          <p:cNvSpPr/>
          <p:nvPr/>
        </p:nvSpPr>
        <p:spPr bwMode="auto">
          <a:xfrm>
            <a:off x="8764950" y="27808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throws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8" name="직사각형 437"/>
          <p:cNvSpPr/>
          <p:nvPr/>
        </p:nvSpPr>
        <p:spPr bwMode="auto">
          <a:xfrm>
            <a:off x="8764950" y="31409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try/catch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9" name="직사각형 438"/>
          <p:cNvSpPr/>
          <p:nvPr/>
        </p:nvSpPr>
        <p:spPr bwMode="auto">
          <a:xfrm>
            <a:off x="8764950" y="35009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Runtime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0" name="직사각형 439"/>
          <p:cNvSpPr/>
          <p:nvPr/>
        </p:nvSpPr>
        <p:spPr bwMode="auto">
          <a:xfrm>
            <a:off x="73247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Set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1" name="직사각형 440"/>
          <p:cNvSpPr/>
          <p:nvPr/>
        </p:nvSpPr>
        <p:spPr bwMode="auto">
          <a:xfrm>
            <a:off x="44443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캐스</a:t>
            </a:r>
            <a:r>
              <a:rPr lang="ko-KR" altLang="en-US" sz="1100" dirty="0">
                <a:latin typeface="Optima" pitchFamily="2" charset="2"/>
              </a:rPr>
              <a:t>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2" name="직사각형 441"/>
          <p:cNvSpPr/>
          <p:nvPr/>
        </p:nvSpPr>
        <p:spPr bwMode="auto">
          <a:xfrm>
            <a:off x="73247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Map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3" name="직사각형 442"/>
          <p:cNvSpPr/>
          <p:nvPr/>
        </p:nvSpPr>
        <p:spPr bwMode="auto">
          <a:xfrm>
            <a:off x="73247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제네</a:t>
            </a:r>
            <a:r>
              <a:rPr lang="ko-KR" altLang="en-US" sz="1100" dirty="0" err="1">
                <a:latin typeface="Optima" pitchFamily="2" charset="2"/>
              </a:rPr>
              <a:t>릭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4" name="직사각형 443"/>
          <p:cNvSpPr/>
          <p:nvPr/>
        </p:nvSpPr>
        <p:spPr bwMode="auto">
          <a:xfrm>
            <a:off x="51644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매개변수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5" name="직사각형 444"/>
          <p:cNvSpPr/>
          <p:nvPr/>
        </p:nvSpPr>
        <p:spPr bwMode="auto">
          <a:xfrm>
            <a:off x="51644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지역변수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6" name="직사각형 445"/>
          <p:cNvSpPr/>
          <p:nvPr/>
        </p:nvSpPr>
        <p:spPr bwMode="auto">
          <a:xfrm>
            <a:off x="58845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단항연산자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7" name="직사각형 446"/>
          <p:cNvSpPr/>
          <p:nvPr/>
        </p:nvSpPr>
        <p:spPr bwMode="auto">
          <a:xfrm>
            <a:off x="58845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비교연산자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8" name="직사각형 447"/>
          <p:cNvSpPr/>
          <p:nvPr/>
        </p:nvSpPr>
        <p:spPr bwMode="auto">
          <a:xfrm>
            <a:off x="58845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논리연산자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9" name="직사각형 448"/>
          <p:cNvSpPr/>
          <p:nvPr/>
        </p:nvSpPr>
        <p:spPr bwMode="auto">
          <a:xfrm>
            <a:off x="58845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?: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0" name="직사각형 449"/>
          <p:cNvSpPr/>
          <p:nvPr/>
        </p:nvSpPr>
        <p:spPr bwMode="auto">
          <a:xfrm>
            <a:off x="58845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+ - x /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1" name="직사각형 450"/>
          <p:cNvSpPr/>
          <p:nvPr/>
        </p:nvSpPr>
        <p:spPr bwMode="auto">
          <a:xfrm>
            <a:off x="66046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if / else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2" name="직사각형 451"/>
          <p:cNvSpPr/>
          <p:nvPr/>
        </p:nvSpPr>
        <p:spPr bwMode="auto">
          <a:xfrm>
            <a:off x="66046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switch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3" name="직사각형 452"/>
          <p:cNvSpPr/>
          <p:nvPr/>
        </p:nvSpPr>
        <p:spPr bwMode="auto">
          <a:xfrm>
            <a:off x="66046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for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4" name="직사각형 453"/>
          <p:cNvSpPr/>
          <p:nvPr/>
        </p:nvSpPr>
        <p:spPr bwMode="auto">
          <a:xfrm>
            <a:off x="66046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5" name="직사각형 454"/>
          <p:cNvSpPr/>
          <p:nvPr/>
        </p:nvSpPr>
        <p:spPr bwMode="auto">
          <a:xfrm>
            <a:off x="66046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do 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6" name="직사각형 455"/>
          <p:cNvSpPr/>
          <p:nvPr/>
        </p:nvSpPr>
        <p:spPr bwMode="auto">
          <a:xfrm>
            <a:off x="8764950" y="386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Checked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7" name="직사각형 456"/>
          <p:cNvSpPr/>
          <p:nvPr/>
        </p:nvSpPr>
        <p:spPr bwMode="auto">
          <a:xfrm>
            <a:off x="8764950" y="422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처리 전략</a:t>
            </a:r>
          </a:p>
        </p:txBody>
      </p:sp>
      <p:sp>
        <p:nvSpPr>
          <p:cNvPr id="458" name="직사각형 457"/>
          <p:cNvSpPr/>
          <p:nvPr/>
        </p:nvSpPr>
        <p:spPr bwMode="auto">
          <a:xfrm>
            <a:off x="22840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import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9" name="직사각형 458"/>
          <p:cNvSpPr/>
          <p:nvPr/>
        </p:nvSpPr>
        <p:spPr bwMode="auto">
          <a:xfrm>
            <a:off x="30041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생성</a:t>
            </a:r>
            <a:r>
              <a:rPr lang="ko-KR" altLang="en-US" sz="1100" dirty="0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0" name="직사각형 459"/>
          <p:cNvSpPr/>
          <p:nvPr/>
        </p:nvSpPr>
        <p:spPr bwMode="auto">
          <a:xfrm>
            <a:off x="30041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내부클래스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1" name="직사각형 460"/>
          <p:cNvSpPr/>
          <p:nvPr/>
        </p:nvSpPr>
        <p:spPr bwMode="auto">
          <a:xfrm>
            <a:off x="30041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인스턴</a:t>
            </a:r>
            <a:r>
              <a:rPr lang="ko-KR" altLang="en-US" sz="1100" dirty="0" err="1">
                <a:latin typeface="Optima" pitchFamily="2" charset="2"/>
              </a:rPr>
              <a:t>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2" name="직사각형 461"/>
          <p:cNvSpPr/>
          <p:nvPr/>
        </p:nvSpPr>
        <p:spPr bwMode="auto">
          <a:xfrm>
            <a:off x="22840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속</a:t>
            </a:r>
            <a:r>
              <a:rPr lang="ko-KR" altLang="en-US" sz="1100" dirty="0">
                <a:latin typeface="Optima" pitchFamily="2" charset="2"/>
              </a:rPr>
              <a:t>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3" name="직사각형 462"/>
          <p:cNvSpPr/>
          <p:nvPr/>
        </p:nvSpPr>
        <p:spPr bwMode="auto">
          <a:xfrm>
            <a:off x="15639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주석</a:t>
            </a:r>
          </a:p>
        </p:txBody>
      </p:sp>
      <p:sp>
        <p:nvSpPr>
          <p:cNvPr id="464" name="직사각형 463"/>
          <p:cNvSpPr/>
          <p:nvPr/>
        </p:nvSpPr>
        <p:spPr bwMode="auto">
          <a:xfrm>
            <a:off x="1563950" y="386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jdk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5" name="직사각형 464"/>
          <p:cNvSpPr/>
          <p:nvPr/>
        </p:nvSpPr>
        <p:spPr bwMode="auto">
          <a:xfrm>
            <a:off x="15639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jre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6" name="직사각형 465"/>
          <p:cNvSpPr/>
          <p:nvPr/>
        </p:nvSpPr>
        <p:spPr bwMode="auto">
          <a:xfrm>
            <a:off x="15639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;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15639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대입연산</a:t>
            </a:r>
            <a:r>
              <a:rPr lang="en-US" altLang="ko-KR" sz="1100" dirty="0" smtClean="0">
                <a:latin typeface="Optima" pitchFamily="2" charset="2"/>
              </a:rPr>
              <a:t>(=)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8" name="직사각형 467"/>
          <p:cNvSpPr/>
          <p:nvPr/>
        </p:nvSpPr>
        <p:spPr bwMode="auto">
          <a:xfrm>
            <a:off x="4444350" y="422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업캐스팅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9" name="직사각형 468"/>
          <p:cNvSpPr/>
          <p:nvPr/>
        </p:nvSpPr>
        <p:spPr bwMode="auto">
          <a:xfrm>
            <a:off x="37242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기본값</a:t>
            </a:r>
          </a:p>
        </p:txBody>
      </p:sp>
      <p:sp>
        <p:nvSpPr>
          <p:cNvPr id="470" name="직사각형 469"/>
          <p:cNvSpPr/>
          <p:nvPr/>
        </p:nvSpPr>
        <p:spPr bwMode="auto">
          <a:xfrm>
            <a:off x="1563950" y="2348850"/>
            <a:ext cx="7920000" cy="215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지식 조각 모음</a:t>
            </a:r>
          </a:p>
        </p:txBody>
      </p:sp>
      <p:sp>
        <p:nvSpPr>
          <p:cNvPr id="473" name="직사각형 472"/>
          <p:cNvSpPr/>
          <p:nvPr/>
        </p:nvSpPr>
        <p:spPr bwMode="auto">
          <a:xfrm>
            <a:off x="27881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7" name="직사각형 476"/>
          <p:cNvSpPr/>
          <p:nvPr/>
        </p:nvSpPr>
        <p:spPr bwMode="auto">
          <a:xfrm>
            <a:off x="394039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8" name="직사각형 477"/>
          <p:cNvSpPr/>
          <p:nvPr/>
        </p:nvSpPr>
        <p:spPr bwMode="auto">
          <a:xfrm>
            <a:off x="509255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0" name="직선 화살표 연결선 479"/>
          <p:cNvCxnSpPr>
            <a:stCxn id="473" idx="3"/>
            <a:endCxn id="477" idx="1"/>
          </p:cNvCxnSpPr>
          <p:nvPr/>
        </p:nvCxnSpPr>
        <p:spPr bwMode="auto">
          <a:xfrm>
            <a:off x="3580120" y="6093350"/>
            <a:ext cx="360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1" name="직선 화살표 연결선 480"/>
          <p:cNvCxnSpPr>
            <a:stCxn id="477" idx="3"/>
            <a:endCxn id="478" idx="1"/>
          </p:cNvCxnSpPr>
          <p:nvPr/>
        </p:nvCxnSpPr>
        <p:spPr bwMode="auto">
          <a:xfrm>
            <a:off x="4732390" y="609335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2" name="직사각형 481"/>
          <p:cNvSpPr/>
          <p:nvPr/>
        </p:nvSpPr>
        <p:spPr bwMode="auto">
          <a:xfrm>
            <a:off x="624471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83" name="직사각형 482"/>
          <p:cNvSpPr/>
          <p:nvPr/>
        </p:nvSpPr>
        <p:spPr bwMode="auto">
          <a:xfrm>
            <a:off x="739687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6" name="직선 화살표 연결선 485"/>
          <p:cNvCxnSpPr/>
          <p:nvPr/>
        </p:nvCxnSpPr>
        <p:spPr bwMode="auto">
          <a:xfrm>
            <a:off x="588455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7" name="직선 화살표 연결선 486"/>
          <p:cNvCxnSpPr/>
          <p:nvPr/>
        </p:nvCxnSpPr>
        <p:spPr bwMode="auto">
          <a:xfrm>
            <a:off x="703671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8" name="직사각형 487"/>
          <p:cNvSpPr/>
          <p:nvPr/>
        </p:nvSpPr>
        <p:spPr bwMode="auto">
          <a:xfrm>
            <a:off x="85489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#6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9" name="직선 화살표 연결선 488"/>
          <p:cNvCxnSpPr/>
          <p:nvPr/>
        </p:nvCxnSpPr>
        <p:spPr bwMode="auto">
          <a:xfrm>
            <a:off x="818876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3" name="직사각형 492"/>
          <p:cNvSpPr/>
          <p:nvPr/>
        </p:nvSpPr>
        <p:spPr bwMode="auto">
          <a:xfrm>
            <a:off x="2644100" y="537327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94" name="직사각형 493"/>
          <p:cNvSpPr/>
          <p:nvPr/>
        </p:nvSpPr>
        <p:spPr bwMode="auto">
          <a:xfrm>
            <a:off x="278812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5" name="직사각형 494"/>
          <p:cNvSpPr/>
          <p:nvPr/>
        </p:nvSpPr>
        <p:spPr bwMode="auto">
          <a:xfrm>
            <a:off x="473250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6" name="직사각형 495"/>
          <p:cNvSpPr/>
          <p:nvPr/>
        </p:nvSpPr>
        <p:spPr bwMode="auto">
          <a:xfrm>
            <a:off x="660476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97" name="직선 화살표 연결선 496"/>
          <p:cNvCxnSpPr>
            <a:stCxn id="494" idx="3"/>
            <a:endCxn id="495" idx="1"/>
          </p:cNvCxnSpPr>
          <p:nvPr/>
        </p:nvCxnSpPr>
        <p:spPr bwMode="auto">
          <a:xfrm>
            <a:off x="3580120" y="5589280"/>
            <a:ext cx="115238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98" name="직선 화살표 연결선 497"/>
          <p:cNvCxnSpPr>
            <a:stCxn id="495" idx="3"/>
            <a:endCxn id="496" idx="1"/>
          </p:cNvCxnSpPr>
          <p:nvPr/>
        </p:nvCxnSpPr>
        <p:spPr bwMode="auto">
          <a:xfrm>
            <a:off x="5524500" y="5589280"/>
            <a:ext cx="10802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9" name="직사각형 498"/>
          <p:cNvSpPr/>
          <p:nvPr/>
        </p:nvSpPr>
        <p:spPr bwMode="auto">
          <a:xfrm>
            <a:off x="854903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01" name="직선 화살표 연결선 500"/>
          <p:cNvCxnSpPr>
            <a:stCxn id="496" idx="3"/>
            <a:endCxn id="499" idx="1"/>
          </p:cNvCxnSpPr>
          <p:nvPr/>
        </p:nvCxnSpPr>
        <p:spPr bwMode="auto">
          <a:xfrm>
            <a:off x="7396760" y="5589280"/>
            <a:ext cx="1152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07" name="직사각형 506"/>
          <p:cNvSpPr/>
          <p:nvPr/>
        </p:nvSpPr>
        <p:spPr bwMode="auto">
          <a:xfrm>
            <a:off x="2644100" y="486920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08" name="직사각형 507"/>
          <p:cNvSpPr/>
          <p:nvPr/>
        </p:nvSpPr>
        <p:spPr bwMode="auto">
          <a:xfrm>
            <a:off x="278812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09" name="직사각형 508"/>
          <p:cNvSpPr/>
          <p:nvPr/>
        </p:nvSpPr>
        <p:spPr bwMode="auto">
          <a:xfrm>
            <a:off x="42284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0" name="직사각형 509"/>
          <p:cNvSpPr/>
          <p:nvPr/>
        </p:nvSpPr>
        <p:spPr bwMode="auto">
          <a:xfrm>
            <a:off x="56686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1" name="직선 화살표 연결선 510"/>
          <p:cNvCxnSpPr>
            <a:stCxn id="508" idx="3"/>
            <a:endCxn id="509" idx="1"/>
          </p:cNvCxnSpPr>
          <p:nvPr/>
        </p:nvCxnSpPr>
        <p:spPr bwMode="auto">
          <a:xfrm>
            <a:off x="3580120" y="508521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2" name="직선 화살표 연결선 511"/>
          <p:cNvCxnSpPr>
            <a:stCxn id="509" idx="3"/>
            <a:endCxn id="510" idx="1"/>
          </p:cNvCxnSpPr>
          <p:nvPr/>
        </p:nvCxnSpPr>
        <p:spPr bwMode="auto">
          <a:xfrm>
            <a:off x="50204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13" name="직사각형 512"/>
          <p:cNvSpPr/>
          <p:nvPr/>
        </p:nvSpPr>
        <p:spPr bwMode="auto">
          <a:xfrm>
            <a:off x="71088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4" name="직사각형 513"/>
          <p:cNvSpPr/>
          <p:nvPr/>
        </p:nvSpPr>
        <p:spPr bwMode="auto">
          <a:xfrm>
            <a:off x="85490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5" name="직선 화살표 연결선 514"/>
          <p:cNvCxnSpPr>
            <a:stCxn id="510" idx="3"/>
            <a:endCxn id="513" idx="1"/>
          </p:cNvCxnSpPr>
          <p:nvPr/>
        </p:nvCxnSpPr>
        <p:spPr bwMode="auto">
          <a:xfrm>
            <a:off x="64606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6" name="직선 화살표 연결선 515"/>
          <p:cNvCxnSpPr>
            <a:stCxn id="513" idx="3"/>
            <a:endCxn id="514" idx="1"/>
          </p:cNvCxnSpPr>
          <p:nvPr/>
        </p:nvCxnSpPr>
        <p:spPr bwMode="auto">
          <a:xfrm>
            <a:off x="79008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30" name="직사각형 529"/>
          <p:cNvSpPr/>
          <p:nvPr/>
        </p:nvSpPr>
        <p:spPr bwMode="auto">
          <a:xfrm>
            <a:off x="1563950" y="486926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1" name="직사각형 530"/>
          <p:cNvSpPr/>
          <p:nvPr/>
        </p:nvSpPr>
        <p:spPr bwMode="auto">
          <a:xfrm>
            <a:off x="1563950" y="537333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B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2" name="직사각형 531"/>
          <p:cNvSpPr/>
          <p:nvPr/>
        </p:nvSpPr>
        <p:spPr bwMode="auto">
          <a:xfrm>
            <a:off x="1563950" y="587740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C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643" name="직선 연결선 642"/>
          <p:cNvCxnSpPr/>
          <p:nvPr/>
        </p:nvCxnSpPr>
        <p:spPr bwMode="auto">
          <a:xfrm>
            <a:off x="1203900" y="4725180"/>
            <a:ext cx="8641200" cy="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00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amoo Tutorial A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138028</TotalTime>
  <Words>1171</Words>
  <Application>Microsoft Office PowerPoint</Application>
  <PresentationFormat>사용자 지정</PresentationFormat>
  <Paragraphs>324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Optima</vt:lpstr>
      <vt:lpstr>HY헤드라인M</vt:lpstr>
      <vt:lpstr>가는각진제목체</vt:lpstr>
      <vt:lpstr>Wingdings</vt:lpstr>
      <vt:lpstr>Namoo Tutorial A</vt:lpstr>
      <vt:lpstr>PowerPoint 프레젠테이션</vt:lpstr>
      <vt:lpstr>목차(Table of Contents)</vt:lpstr>
      <vt:lpstr>1. 스토리 기반 학습 개요</vt:lpstr>
      <vt:lpstr>1.1 기획 의도 </vt:lpstr>
      <vt:lpstr>1.2 스토리 기반 학습의 필요성</vt:lpstr>
      <vt:lpstr>2. 스토리 기반 학습의 특징</vt:lpstr>
      <vt:lpstr>2.1 스토리를 적용한 학습 순서 재구성 </vt:lpstr>
      <vt:lpstr>2.2 실생활 이야기를 통한 쉬운 이해 </vt:lpstr>
      <vt:lpstr>2.3 스토리로 구성되는 지식 조각 모음</vt:lpstr>
      <vt:lpstr>3.4 객체 지향 예제 프로그램  </vt:lpstr>
      <vt:lpstr>3. 수행 목표 및 방안</vt:lpstr>
      <vt:lpstr>3.1 수행 목표</vt:lpstr>
      <vt:lpstr>3.2 실현 방안</vt:lpstr>
      <vt:lpstr>3.3 스토리 구성</vt:lpstr>
      <vt:lpstr>4. 주제별 이야기 개요</vt:lpstr>
      <vt:lpstr>4.1 여행 클럽</vt:lpstr>
      <vt:lpstr>End of Document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Windows 사용자</cp:lastModifiedBy>
  <cp:revision>7946</cp:revision>
  <cp:lastPrinted>2016-06-08T10:51:48Z</cp:lastPrinted>
  <dcterms:created xsi:type="dcterms:W3CDTF">2002-03-21T10:45:59Z</dcterms:created>
  <dcterms:modified xsi:type="dcterms:W3CDTF">2016-06-13T02:10:21Z</dcterms:modified>
</cp:coreProperties>
</file>