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>
  <p:sldMasterIdLst>
    <p:sldMasterId id="2147483654" r:id="rId1"/>
  </p:sldMasterIdLst>
  <p:notesMasterIdLst>
    <p:notesMasterId r:id="rId16"/>
  </p:notesMasterIdLst>
  <p:handoutMasterIdLst>
    <p:handoutMasterId r:id="rId17"/>
  </p:handoutMasterIdLst>
  <p:sldIdLst>
    <p:sldId id="3356" r:id="rId2"/>
    <p:sldId id="3360" r:id="rId3"/>
    <p:sldId id="3428" r:id="rId4"/>
    <p:sldId id="3429" r:id="rId5"/>
    <p:sldId id="3430" r:id="rId6"/>
    <p:sldId id="3436" r:id="rId7"/>
    <p:sldId id="3433" r:id="rId8"/>
    <p:sldId id="3432" r:id="rId9"/>
    <p:sldId id="3431" r:id="rId10"/>
    <p:sldId id="3437" r:id="rId11"/>
    <p:sldId id="3434" r:id="rId12"/>
    <p:sldId id="3435" r:id="rId13"/>
    <p:sldId id="3438" r:id="rId14"/>
    <p:sldId id="3357" r:id="rId15"/>
  </p:sldIdLst>
  <p:sldSz cx="11049000" cy="6858000"/>
  <p:notesSz cx="9866313" cy="6735763"/>
  <p:embeddedFontLst>
    <p:embeddedFont>
      <p:font typeface="Optima" panose="00000400000000000000" pitchFamily="2" charset="2"/>
      <p:regular r:id="rId18"/>
    </p:embeddedFont>
    <p:embeddedFont>
      <p:font typeface="가는각진제목체" panose="02030600000101010101" pitchFamily="18" charset="-127"/>
      <p:regular r:id="rId19"/>
    </p:embeddedFont>
    <p:embeddedFont>
      <p:font typeface="HY헤드라인M" panose="02030600000101010101" pitchFamily="18" charset="-127"/>
      <p:regular r:id="rId20"/>
    </p:embeddedFont>
  </p:embeddedFontLst>
  <p:custDataLst>
    <p:tags r:id="rId21"/>
  </p:custDataLst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6pPr>
    <a:lvl7pPr marL="27432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7pPr>
    <a:lvl8pPr marL="32004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8pPr>
    <a:lvl9pPr marL="36576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orient="horz" pos="1480">
          <p15:clr>
            <a:srgbClr val="A4A3A4"/>
          </p15:clr>
        </p15:guide>
        <p15:guide id="3" pos="3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22">
          <p15:clr>
            <a:srgbClr val="A4A3A4"/>
          </p15:clr>
        </p15:guide>
        <p15:guide id="2" pos="31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3E7"/>
    <a:srgbClr val="E6F3FA"/>
    <a:srgbClr val="FFFFE1"/>
    <a:srgbClr val="CDE7F5"/>
    <a:srgbClr val="000000"/>
    <a:srgbClr val="FBA7A7"/>
    <a:srgbClr val="FF9999"/>
    <a:srgbClr val="FFCC99"/>
    <a:srgbClr val="905E3C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9" autoAdjust="0"/>
    <p:restoredTop sz="93554" autoAdjust="0"/>
  </p:normalViewPr>
  <p:slideViewPr>
    <p:cSldViewPr showGuides="1">
      <p:cViewPr>
        <p:scale>
          <a:sx n="80" d="100"/>
          <a:sy n="80" d="100"/>
        </p:scale>
        <p:origin x="-774" y="-198"/>
      </p:cViewPr>
      <p:guideLst>
        <p:guide orient="horz"/>
        <p:guide orient="horz" pos="1480"/>
        <p:guide pos="34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682"/>
    </p:cViewPr>
  </p:sorterViewPr>
  <p:notesViewPr>
    <p:cSldViewPr showGuides="1">
      <p:cViewPr varScale="1">
        <p:scale>
          <a:sx n="115" d="100"/>
          <a:sy n="115" d="100"/>
        </p:scale>
        <p:origin x="-2118" y="-108"/>
      </p:cViewPr>
      <p:guideLst>
        <p:guide orient="horz" pos="2122"/>
        <p:guide pos="3108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7" Type="http://schemas.openxmlformats.org/officeDocument/2006/relationships/slide" Target="slides/slide14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10.xml"/><Relationship Id="rId5" Type="http://schemas.openxmlformats.org/officeDocument/2006/relationships/slide" Target="slides/slide6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3560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8"/>
          <p:cNvSpPr>
            <a:spLocks noGrp="1"/>
          </p:cNvSpPr>
          <p:nvPr>
            <p:ph type="ftr" sz="quarter" idx="4"/>
          </p:nvPr>
        </p:nvSpPr>
        <p:spPr bwMode="auto">
          <a:xfrm>
            <a:off x="1" y="6341757"/>
            <a:ext cx="3807581" cy="452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04" tIns="45653" rIns="91304" bIns="45653" numCol="1" anchor="t" anchorCtr="0" compatLnSpc="1">
            <a:prstTxWarp prst="textNoShape">
              <a:avLst/>
            </a:prstTxWarp>
          </a:bodyPr>
          <a:lstStyle>
            <a:lvl1pPr algn="l" defTabSz="908078" eaLnBrk="0" latinLnBrk="1" hangingPunct="0">
              <a:spcBef>
                <a:spcPct val="0"/>
              </a:spcBef>
              <a:buClr>
                <a:schemeClr val="folHlink"/>
              </a:buClr>
              <a:defRPr kumimoji="1" sz="1000">
                <a:latin typeface="Optima" pitchFamily="2" charset="2"/>
              </a:defRPr>
            </a:lvl1pPr>
          </a:lstStyle>
          <a:p>
            <a:pPr>
              <a:defRPr/>
            </a:pPr>
            <a:r>
              <a:rPr lang="en-US" altLang="ko-KR"/>
              <a:t>© 2007 Valtech  Consulting Korea, All Right Reserved</a:t>
            </a:r>
          </a:p>
        </p:txBody>
      </p:sp>
    </p:spTree>
    <p:extLst>
      <p:ext uri="{BB962C8B-B14F-4D97-AF65-F5344CB8AC3E}">
        <p14:creationId xmlns:p14="http://schemas.microsoft.com/office/powerpoint/2010/main" val="2698790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198813"/>
            <a:ext cx="7893050" cy="3032125"/>
          </a:xfrm>
          <a:prstGeom prst="rect">
            <a:avLst/>
          </a:prstGeom>
        </p:spPr>
        <p:txBody>
          <a:bodyPr lIns="91433" tIns="45716" rIns="91433" bIns="45716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118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198813"/>
            <a:ext cx="7893050" cy="3032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87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ooTitl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49000" cy="6858000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 hasCustomPrompt="1"/>
          </p:nvPr>
        </p:nvSpPr>
        <p:spPr>
          <a:xfrm>
            <a:off x="1707970" y="5949350"/>
            <a:ext cx="7633060" cy="6480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>
            <a:lvl1pPr>
              <a:defRPr lang="ko-KR" altLang="en-US" sz="3200" kern="1200" dirty="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</a:lstStyle>
          <a:p>
            <a:pPr lvl="0" algn="ctr" latinLnBrk="0">
              <a:spcBef>
                <a:spcPts val="0"/>
              </a:spcBef>
              <a:buClr>
                <a:srgbClr val="000000"/>
              </a:buClr>
            </a:pPr>
            <a:r>
              <a:rPr lang="ko-KR" altLang="en-US" dirty="0" smtClean="0"/>
              <a:t>과정 이름을 입력하세요</a:t>
            </a:r>
            <a:r>
              <a:rPr lang="en-US" altLang="ko-KR" dirty="0" smtClean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5334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moo TOC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5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직선 연결선 32"/>
          <p:cNvCxnSpPr/>
          <p:nvPr userDrawn="1"/>
        </p:nvCxnSpPr>
        <p:spPr bwMode="auto">
          <a:xfrm>
            <a:off x="195760" y="1340710"/>
            <a:ext cx="10657978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7" name="텍스트 개체 틀 36"/>
          <p:cNvSpPr>
            <a:spLocks noGrp="1"/>
          </p:cNvSpPr>
          <p:nvPr>
            <p:ph type="body" sz="quarter" idx="10" hasCustomPrompt="1"/>
          </p:nvPr>
        </p:nvSpPr>
        <p:spPr>
          <a:xfrm>
            <a:off x="3436210" y="1772770"/>
            <a:ext cx="4176082" cy="559386"/>
          </a:xfrm>
          <a:solidFill>
            <a:schemeClr val="bg1">
              <a:alpha val="58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wrap="square" lIns="98505" tIns="48388" rIns="98505" bIns="48388">
            <a:sp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lang="ko-KR" altLang="en-US" sz="2000" b="1" kern="1200" baseline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defRPr>
            </a:lvl1pPr>
            <a:lvl2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>
              <a:defRPr lang="ko-KR" altLang="en-US" sz="1200" b="1" kern="1200" smtClean="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>
              <a:defRPr lang="ko-KR" altLang="en-US"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</a:lstStyle>
          <a:p>
            <a:pPr marL="514350" lvl="0" indent="-514350" latinLnBrk="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ko-KR" altLang="en-US" dirty="0" smtClean="0"/>
              <a:t>장</a:t>
            </a:r>
            <a:r>
              <a:rPr lang="en-US" altLang="ko-KR" dirty="0" smtClean="0"/>
              <a:t>(chapter)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...</a:t>
            </a:r>
            <a:endParaRPr lang="ko-KR" altLang="en-US" dirty="0" smtClean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594475"/>
            <a:ext cx="1103483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140" y="6575658"/>
            <a:ext cx="864120" cy="26140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99830" y="764447"/>
            <a:ext cx="9649340" cy="576263"/>
          </a:xfrm>
          <a:noFill/>
          <a:ln w="317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2400" baseline="0">
                <a:solidFill>
                  <a:srgbClr val="000000"/>
                </a:solidFill>
                <a:cs typeface="+mn-cs"/>
              </a:defRPr>
            </a:lvl1pPr>
          </a:lstStyle>
          <a:p>
            <a:pPr marL="0" lvl="0" indent="0" algn="ctr">
              <a:spcBef>
                <a:spcPct val="20000"/>
              </a:spcBef>
              <a:buClr>
                <a:srgbClr val="000000"/>
              </a:buClr>
              <a:buSzPct val="100000"/>
              <a:buFont typeface="Optima" pitchFamily="34" charset="0"/>
              <a:buNone/>
            </a:pPr>
            <a:r>
              <a:rPr lang="ko-KR" altLang="en-US" dirty="0" smtClean="0"/>
              <a:t>목차</a:t>
            </a:r>
            <a:r>
              <a:rPr lang="en-US" altLang="ko-KR" dirty="0" smtClean="0"/>
              <a:t>.. </a:t>
            </a:r>
            <a:r>
              <a:rPr lang="ko-KR" altLang="en-US" dirty="0" smtClean="0"/>
              <a:t>라고 입력하세요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슬라이드 번호 개체 틀 3"/>
          <p:cNvSpPr txBox="1">
            <a:spLocks/>
          </p:cNvSpPr>
          <p:nvPr userDrawn="1"/>
        </p:nvSpPr>
        <p:spPr>
          <a:xfrm>
            <a:off x="4624400" y="6616490"/>
            <a:ext cx="1800200" cy="23364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1000" b="0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- </a:t>
            </a:r>
            <a:fld id="{27628A28-BEDA-4CB7-9042-AAC5A8791716}" type="slidenum">
              <a:rPr lang="ko-KR" altLang="en-US" sz="1000" b="0" i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pPr algn="ctr"/>
              <a:t>‹#›</a:t>
            </a:fld>
            <a:r>
              <a:rPr lang="en-US" altLang="ko-KR" sz="1000" b="0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 </a:t>
            </a:r>
            <a:r>
              <a:rPr lang="en-US" altLang="ko-KR" sz="1000" b="0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-</a:t>
            </a:r>
            <a:endParaRPr lang="ko-KR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 bwMode="auto">
          <a:xfrm>
            <a:off x="0" y="6633356"/>
            <a:ext cx="2212040" cy="2336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lvl="0" algn="l" eaLnBrk="0" latinLnBrk="0" hangingPunct="0">
              <a:spcBef>
                <a:spcPct val="50000"/>
              </a:spcBef>
              <a:buClr>
                <a:schemeClr val="tx1"/>
              </a:buClr>
            </a:pPr>
            <a:r>
              <a:rPr lang="en-US" altLang="ko-KR" sz="1000" b="0" kern="1200" dirty="0" smtClean="0">
                <a:solidFill>
                  <a:srgbClr val="36351B"/>
                </a:solidFill>
                <a:latin typeface="Optima" pitchFamily="34" charset="0"/>
                <a:ea typeface="가는각진제목체" panose="02030600000101010101" pitchFamily="18" charset="-127"/>
                <a:cs typeface="+mn-cs"/>
              </a:rPr>
              <a:t>Story In Java</a:t>
            </a:r>
            <a:endParaRPr lang="ko-KR" altLang="en-US" sz="1000" b="0" kern="1200" dirty="0" smtClean="0">
              <a:solidFill>
                <a:srgbClr val="36351B"/>
              </a:solidFill>
              <a:latin typeface="Optima" pitchFamily="34" charset="0"/>
              <a:ea typeface="가는각진제목체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873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moo Sub-titl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5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직선 연결선 28"/>
          <p:cNvCxnSpPr/>
          <p:nvPr userDrawn="1"/>
        </p:nvCxnSpPr>
        <p:spPr bwMode="auto">
          <a:xfrm flipV="1">
            <a:off x="5524502" y="3507418"/>
            <a:ext cx="0" cy="3234042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3" name="직선 연결선 32"/>
          <p:cNvCxnSpPr/>
          <p:nvPr userDrawn="1"/>
        </p:nvCxnSpPr>
        <p:spPr bwMode="auto">
          <a:xfrm>
            <a:off x="195760" y="3506273"/>
            <a:ext cx="10657978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7" name="텍스트 개체 틀 36"/>
          <p:cNvSpPr>
            <a:spLocks noGrp="1"/>
          </p:cNvSpPr>
          <p:nvPr>
            <p:ph type="body" sz="quarter" idx="10" hasCustomPrompt="1"/>
          </p:nvPr>
        </p:nvSpPr>
        <p:spPr>
          <a:xfrm>
            <a:off x="5596012" y="3589128"/>
            <a:ext cx="5329238" cy="343942"/>
          </a:xfrm>
          <a:solidFill>
            <a:schemeClr val="bg1">
              <a:alpha val="58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98505" tIns="48388" rIns="98505" bIns="48388">
            <a:spAutoFit/>
          </a:bodyPr>
          <a:lstStyle>
            <a:lvl1pPr marL="0" indent="0">
              <a:buFont typeface="Optima" panose="00000400000000000000" pitchFamily="2" charset="2"/>
              <a:buNone/>
              <a:defRPr lang="ko-KR" altLang="en-US" b="1" kern="1200" baseline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</a:defRPr>
            </a:lvl1pPr>
            <a:lvl2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>
              <a:defRPr lang="ko-KR" altLang="en-US" sz="1200" b="1" kern="1200" smtClean="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>
              <a:defRPr lang="ko-KR" altLang="en-US"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</a:lstStyle>
          <a:p>
            <a:pPr marL="514350" lvl="0" indent="-514350" latinLnBrk="0">
              <a:spcBef>
                <a:spcPts val="600"/>
              </a:spcBef>
              <a:buClr>
                <a:schemeClr val="tx1"/>
              </a:buClr>
            </a:pPr>
            <a:r>
              <a:rPr lang="en-US" altLang="ko-KR" dirty="0" smtClean="0"/>
              <a:t>1.1  </a:t>
            </a:r>
            <a:r>
              <a:rPr lang="ko-KR" altLang="en-US" dirty="0" smtClean="0"/>
              <a:t>절</a:t>
            </a:r>
            <a:r>
              <a:rPr lang="en-US" altLang="ko-KR" dirty="0" smtClean="0"/>
              <a:t>(section)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스타일로 입력하세요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594475"/>
            <a:ext cx="1103483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140" y="6575658"/>
            <a:ext cx="864120" cy="26140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780" y="2924747"/>
            <a:ext cx="10029093" cy="576263"/>
          </a:xfrm>
          <a:noFill/>
          <a:ln w="317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2400" baseline="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marL="0" lvl="0" indent="0">
              <a:spcBef>
                <a:spcPct val="20000"/>
              </a:spcBef>
              <a:buClr>
                <a:srgbClr val="000000"/>
              </a:buClr>
              <a:buSzPct val="100000"/>
              <a:buFont typeface="Optima" pitchFamily="34" charset="0"/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장</a:t>
            </a:r>
            <a:r>
              <a:rPr lang="en-US" altLang="ko-KR" dirty="0" smtClean="0"/>
              <a:t>(chapter)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... </a:t>
            </a:r>
            <a:r>
              <a:rPr lang="ko-KR" altLang="en-US" dirty="0" smtClean="0"/>
              <a:t>스타일로 입력하세요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8" name="슬라이드 번호 개체 틀 3"/>
          <p:cNvSpPr txBox="1">
            <a:spLocks/>
          </p:cNvSpPr>
          <p:nvPr userDrawn="1"/>
        </p:nvSpPr>
        <p:spPr>
          <a:xfrm>
            <a:off x="4624400" y="6616490"/>
            <a:ext cx="1800200" cy="23364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1000" b="0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- </a:t>
            </a:r>
            <a:fld id="{27628A28-BEDA-4CB7-9042-AAC5A8791716}" type="slidenum">
              <a:rPr lang="ko-KR" altLang="en-US" sz="1000" b="0" i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pPr algn="ctr"/>
              <a:t>‹#›</a:t>
            </a:fld>
            <a:r>
              <a:rPr lang="ko-KR" altLang="en-US" sz="1000" b="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 </a:t>
            </a:r>
            <a:r>
              <a:rPr lang="en-US" altLang="ko-KR" sz="1000" b="0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-</a:t>
            </a:r>
            <a:endParaRPr lang="ko-KR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49000" cy="2932733"/>
          </a:xfrm>
          <a:prstGeom prst="rect">
            <a:avLst/>
          </a:prstGeom>
        </p:spPr>
      </p:pic>
      <p:sp>
        <p:nvSpPr>
          <p:cNvPr id="17" name="직사각형 16"/>
          <p:cNvSpPr/>
          <p:nvPr userDrawn="1"/>
        </p:nvSpPr>
        <p:spPr bwMode="auto">
          <a:xfrm>
            <a:off x="0" y="6633356"/>
            <a:ext cx="2212040" cy="2336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lvl="0" algn="l" eaLnBrk="0" latinLnBrk="0" hangingPunct="0">
              <a:spcBef>
                <a:spcPct val="50000"/>
              </a:spcBef>
              <a:buClr>
                <a:schemeClr val="tx1"/>
              </a:buClr>
            </a:pPr>
            <a:r>
              <a:rPr lang="en-US" altLang="ko-KR" sz="1000" b="0" kern="1200" dirty="0" smtClean="0">
                <a:solidFill>
                  <a:srgbClr val="36351B"/>
                </a:solidFill>
                <a:latin typeface="Optima" pitchFamily="34" charset="0"/>
                <a:ea typeface="가는각진제목체" panose="02030600000101010101" pitchFamily="18" charset="-127"/>
                <a:cs typeface="+mn-cs"/>
              </a:rPr>
              <a:t>Story In Java</a:t>
            </a:r>
            <a:endParaRPr lang="ko-KR" altLang="en-US" sz="1000" b="0" kern="1200" dirty="0" smtClean="0">
              <a:solidFill>
                <a:srgbClr val="36351B"/>
              </a:solidFill>
              <a:latin typeface="Optima" pitchFamily="34" charset="0"/>
              <a:ea typeface="가는각진제목체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668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oo EndOfDoc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noFill/>
          <a:ln w="12700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2200" spc="0" baseline="0"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dirty="0" smtClean="0"/>
              <a:t>토론 또는 </a:t>
            </a:r>
            <a:r>
              <a:rPr lang="en-US" altLang="ko-KR" dirty="0" smtClean="0"/>
              <a:t>End of Document.. </a:t>
            </a:r>
            <a:r>
              <a:rPr lang="ko-KR" altLang="en-US" dirty="0" smtClean="0"/>
              <a:t>라고 쓰세요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3778670" y="2349500"/>
            <a:ext cx="3491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감사합니다</a:t>
            </a:r>
            <a:r>
              <a:rPr lang="en-US" altLang="ko-KR" sz="54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...</a:t>
            </a:r>
            <a:endParaRPr lang="en-US" altLang="ko-KR" sz="54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TextBox 3"/>
          <p:cNvSpPr txBox="1"/>
          <p:nvPr userDrawn="1"/>
        </p:nvSpPr>
        <p:spPr bwMode="auto">
          <a:xfrm>
            <a:off x="4012290" y="3744336"/>
            <a:ext cx="43206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defTabSz="708025" eaLnBrk="0" latinLnBrk="0" hangingPunct="0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v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가는각진제목체"/>
              </a:rPr>
              <a:t> 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가는각진제목체"/>
              </a:rPr>
              <a:t>넥스트리컨설팅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가는각진제목체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가는각진제목체"/>
              </a:rPr>
              <a:t>주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가는각진제목체"/>
              </a:rPr>
              <a:t>) </a:t>
            </a:r>
          </a:p>
          <a:p>
            <a:pPr defTabSz="708025" eaLnBrk="0" latinLnBrk="0" hangingPunct="0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v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가는각진제목체"/>
              </a:rPr>
              <a:t> 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가는각진제목체"/>
              </a:rPr>
              <a:t>www.nextree.co.kr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Optima"/>
              <a:ea typeface="가는각진제목체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6594475"/>
            <a:ext cx="1103483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140" y="6575658"/>
            <a:ext cx="864120" cy="261402"/>
          </a:xfrm>
          <a:prstGeom prst="rect">
            <a:avLst/>
          </a:prstGeom>
        </p:spPr>
      </p:pic>
      <p:sp>
        <p:nvSpPr>
          <p:cNvPr id="9" name="Line 10"/>
          <p:cNvSpPr>
            <a:spLocks noChangeShapeType="1"/>
          </p:cNvSpPr>
          <p:nvPr userDrawn="1"/>
        </p:nvSpPr>
        <p:spPr bwMode="auto">
          <a:xfrm>
            <a:off x="2722925" y="719920"/>
            <a:ext cx="8058305" cy="0"/>
          </a:xfrm>
          <a:prstGeom prst="line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Line 10"/>
          <p:cNvSpPr>
            <a:spLocks noChangeShapeType="1"/>
          </p:cNvSpPr>
          <p:nvPr userDrawn="1"/>
        </p:nvSpPr>
        <p:spPr bwMode="auto">
          <a:xfrm>
            <a:off x="267770" y="719920"/>
            <a:ext cx="730890" cy="0"/>
          </a:xfrm>
          <a:prstGeom prst="line">
            <a:avLst/>
          </a:prstGeom>
          <a:noFill/>
          <a:ln w="635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가는각진제목체" pitchFamily="18" charset="-127"/>
            </a:endParaRPr>
          </a:p>
        </p:txBody>
      </p:sp>
      <p:sp>
        <p:nvSpPr>
          <p:cNvPr id="11" name="Line 10"/>
          <p:cNvSpPr>
            <a:spLocks noChangeShapeType="1"/>
          </p:cNvSpPr>
          <p:nvPr userDrawn="1"/>
        </p:nvSpPr>
        <p:spPr bwMode="auto">
          <a:xfrm>
            <a:off x="669471" y="719920"/>
            <a:ext cx="851387" cy="0"/>
          </a:xfrm>
          <a:prstGeom prst="line">
            <a:avLst/>
          </a:prstGeom>
          <a:noFill/>
          <a:ln w="635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10"/>
          <p:cNvSpPr>
            <a:spLocks noChangeShapeType="1"/>
          </p:cNvSpPr>
          <p:nvPr userDrawn="1"/>
        </p:nvSpPr>
        <p:spPr bwMode="auto">
          <a:xfrm>
            <a:off x="1473816" y="719920"/>
            <a:ext cx="1360666" cy="0"/>
          </a:xfrm>
          <a:prstGeom prst="line">
            <a:avLst/>
          </a:prstGeom>
          <a:noFill/>
          <a:ln w="63500">
            <a:solidFill>
              <a:srgbClr val="66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339726" y="836613"/>
            <a:ext cx="10369549" cy="682101"/>
          </a:xfrm>
        </p:spPr>
        <p:txBody>
          <a:bodyPr wrap="square" lIns="36000" tIns="36000" rIns="36000" bIns="36000">
            <a:spAutoFit/>
          </a:bodyPr>
          <a:lstStyle>
            <a:lvl1pPr marL="228600" indent="-228600">
              <a:buFont typeface="Wingdings" panose="05000000000000000000" pitchFamily="2" charset="2"/>
              <a:buChar char="ü"/>
              <a:defRPr sz="1800" b="1" baseline="0">
                <a:latin typeface="+mn-lt"/>
              </a:defRPr>
            </a:lvl1pPr>
            <a:lvl2pPr marL="455613" indent="-225425">
              <a:buFont typeface="Wingdings" panose="05000000000000000000" pitchFamily="2" charset="2"/>
              <a:buChar char="§"/>
              <a:defRPr sz="1600" baseline="0">
                <a:latin typeface="+mn-lt"/>
              </a:defRPr>
            </a:lvl2pPr>
            <a:lvl3pPr marL="684213" indent="-227013">
              <a:buFont typeface="가는각진제목체" panose="02030600000101010101" pitchFamily="18" charset="-127"/>
              <a:buChar char="-"/>
              <a:defRPr sz="1600" baseline="0">
                <a:latin typeface="+mn-lt"/>
              </a:defRPr>
            </a:lvl3pPr>
            <a:lvl4pPr marL="898525" indent="-228600">
              <a:buFont typeface="Optima" panose="00000400000000000000" pitchFamily="2" charset="2"/>
              <a:buChar char=""/>
              <a:defRPr sz="1200" baseline="0">
                <a:latin typeface="+mn-lt"/>
              </a:defRPr>
            </a:lvl4pPr>
            <a:lvl5pPr marL="4271963" indent="0">
              <a:buNone/>
              <a:defRPr/>
            </a:lvl5pPr>
          </a:lstStyle>
          <a:p>
            <a:pPr lvl="0"/>
            <a:r>
              <a:rPr lang="ko-KR" altLang="en-US" dirty="0" smtClean="0"/>
              <a:t>토의</a:t>
            </a:r>
            <a:r>
              <a:rPr lang="en-US" altLang="ko-KR" dirty="0" smtClean="0"/>
              <a:t>.. </a:t>
            </a:r>
            <a:r>
              <a:rPr lang="ko-KR" altLang="en-US" dirty="0" smtClean="0"/>
              <a:t>라고 쓰거나 </a:t>
            </a:r>
            <a:r>
              <a:rPr lang="ko-KR" altLang="en-US" dirty="0" err="1" smtClean="0"/>
              <a:t>비워두세요</a:t>
            </a:r>
            <a:r>
              <a:rPr lang="en-US" altLang="ko-KR" dirty="0" smtClean="0"/>
              <a:t>. </a:t>
            </a:r>
          </a:p>
          <a:p>
            <a:pPr lvl="0"/>
            <a:r>
              <a:rPr lang="ko-KR" altLang="en-US" dirty="0" smtClean="0"/>
              <a:t>질문과 대답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이라고 쓰거나 </a:t>
            </a:r>
            <a:r>
              <a:rPr lang="ko-KR" altLang="en-US" dirty="0" err="1" smtClean="0"/>
              <a:t>비워두세요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4011613" y="3429000"/>
            <a:ext cx="3097212" cy="288040"/>
          </a:xfrm>
        </p:spPr>
        <p:txBody>
          <a:bodyPr lIns="90000" rIns="72000"/>
          <a:lstStyle>
            <a:lvl1pPr marL="285750" indent="-28575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v"/>
              <a:defRPr sz="1400" b="1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ko-KR" altLang="en-US" dirty="0" smtClean="0"/>
              <a:t>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타이틀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)... </a:t>
            </a:r>
          </a:p>
        </p:txBody>
      </p:sp>
      <p:sp>
        <p:nvSpPr>
          <p:cNvPr id="19" name="슬라이드 번호 개체 틀 3"/>
          <p:cNvSpPr txBox="1">
            <a:spLocks/>
          </p:cNvSpPr>
          <p:nvPr userDrawn="1"/>
        </p:nvSpPr>
        <p:spPr>
          <a:xfrm>
            <a:off x="4624400" y="6616490"/>
            <a:ext cx="1800200" cy="23364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1000" b="0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- </a:t>
            </a:r>
            <a:fld id="{27628A28-BEDA-4CB7-9042-AAC5A8791716}" type="slidenum">
              <a:rPr lang="ko-KR" altLang="en-US" sz="1000" b="0" i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pPr algn="ctr"/>
              <a:t>‹#›</a:t>
            </a:fld>
            <a:r>
              <a:rPr lang="en-US" altLang="ko-KR" sz="1000" b="0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 </a:t>
            </a:r>
            <a:r>
              <a:rPr lang="en-US" altLang="ko-KR" sz="1000" b="0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-</a:t>
            </a:r>
            <a:endParaRPr lang="ko-KR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 bwMode="auto">
          <a:xfrm>
            <a:off x="0" y="6633356"/>
            <a:ext cx="2212040" cy="2336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lvl="0" algn="l" eaLnBrk="0" latinLnBrk="0" hangingPunct="0">
              <a:spcBef>
                <a:spcPct val="50000"/>
              </a:spcBef>
              <a:buClr>
                <a:schemeClr val="tx1"/>
              </a:buClr>
            </a:pPr>
            <a:r>
              <a:rPr lang="en-US" altLang="ko-KR" sz="1000" b="0" kern="1200" dirty="0" smtClean="0">
                <a:solidFill>
                  <a:srgbClr val="36351B"/>
                </a:solidFill>
                <a:latin typeface="Optima" pitchFamily="34" charset="0"/>
                <a:ea typeface="가는각진제목체" panose="02030600000101010101" pitchFamily="18" charset="-127"/>
                <a:cs typeface="+mn-cs"/>
              </a:rPr>
              <a:t>Story In Java</a:t>
            </a:r>
            <a:endParaRPr lang="ko-KR" altLang="en-US" sz="1000" b="0" kern="1200" dirty="0" smtClean="0">
              <a:solidFill>
                <a:srgbClr val="36351B"/>
              </a:solidFill>
              <a:latin typeface="Optima" pitchFamily="34" charset="0"/>
              <a:ea typeface="가는각진제목체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267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Namoo Content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 userDrawn="1"/>
        </p:nvSpPr>
        <p:spPr>
          <a:xfrm>
            <a:off x="0" y="6594475"/>
            <a:ext cx="1103483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140" y="6575658"/>
            <a:ext cx="864120" cy="261402"/>
          </a:xfrm>
          <a:prstGeom prst="rect">
            <a:avLst/>
          </a:prstGeom>
        </p:spPr>
      </p:pic>
      <p:sp>
        <p:nvSpPr>
          <p:cNvPr id="9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rgbClr val="006699"/>
              </a:buClr>
              <a:defRPr/>
            </a:pPr>
            <a:r>
              <a:rPr lang="en-US" altLang="ko-KR" sz="1400">
                <a:latin typeface="Optima" pitchFamily="2" charset="2"/>
              </a:rPr>
              <a:t>MASTER STAMP</a:t>
            </a:r>
            <a:endParaRPr lang="ko-KR" altLang="en-US" sz="1400">
              <a:latin typeface="Optima" pitchFamily="2" charset="2"/>
            </a:endParaRPr>
          </a:p>
        </p:txBody>
      </p:sp>
      <p:cxnSp>
        <p:nvCxnSpPr>
          <p:cNvPr id="10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4" y="138094"/>
            <a:ext cx="9145325" cy="576263"/>
          </a:xfrm>
        </p:spPr>
        <p:txBody>
          <a:bodyPr lIns="36000" tIns="36000" rIns="36000" bIns="36000" anchor="ctr" anchorCtr="0"/>
          <a:lstStyle>
            <a:lvl1pPr>
              <a:defRPr sz="2200" spc="0" baseline="0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6" name="Line 10"/>
          <p:cNvSpPr>
            <a:spLocks noChangeShapeType="1"/>
          </p:cNvSpPr>
          <p:nvPr userDrawn="1"/>
        </p:nvSpPr>
        <p:spPr bwMode="auto">
          <a:xfrm>
            <a:off x="2722925" y="719920"/>
            <a:ext cx="8058305" cy="0"/>
          </a:xfrm>
          <a:prstGeom prst="line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10"/>
          <p:cNvSpPr>
            <a:spLocks noChangeShapeType="1"/>
          </p:cNvSpPr>
          <p:nvPr userDrawn="1"/>
        </p:nvSpPr>
        <p:spPr bwMode="auto">
          <a:xfrm>
            <a:off x="267770" y="719920"/>
            <a:ext cx="730890" cy="0"/>
          </a:xfrm>
          <a:prstGeom prst="line">
            <a:avLst/>
          </a:prstGeom>
          <a:noFill/>
          <a:ln w="635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가는각진제목체" pitchFamily="18" charset="-127"/>
            </a:endParaRPr>
          </a:p>
        </p:txBody>
      </p:sp>
      <p:sp>
        <p:nvSpPr>
          <p:cNvPr id="18" name="Line 10"/>
          <p:cNvSpPr>
            <a:spLocks noChangeShapeType="1"/>
          </p:cNvSpPr>
          <p:nvPr userDrawn="1"/>
        </p:nvSpPr>
        <p:spPr bwMode="auto">
          <a:xfrm>
            <a:off x="669471" y="719920"/>
            <a:ext cx="851387" cy="0"/>
          </a:xfrm>
          <a:prstGeom prst="line">
            <a:avLst/>
          </a:prstGeom>
          <a:noFill/>
          <a:ln w="635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Line 10"/>
          <p:cNvSpPr>
            <a:spLocks noChangeShapeType="1"/>
          </p:cNvSpPr>
          <p:nvPr userDrawn="1"/>
        </p:nvSpPr>
        <p:spPr bwMode="auto">
          <a:xfrm>
            <a:off x="1473816" y="719920"/>
            <a:ext cx="1360666" cy="0"/>
          </a:xfrm>
          <a:prstGeom prst="line">
            <a:avLst/>
          </a:prstGeom>
          <a:noFill/>
          <a:ln w="63500">
            <a:solidFill>
              <a:srgbClr val="66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39726" y="836613"/>
            <a:ext cx="10369549" cy="940633"/>
          </a:xfrm>
        </p:spPr>
        <p:txBody>
          <a:bodyPr wrap="square" lIns="36000" tIns="36000" rIns="36000" bIns="36000">
            <a:spAutoFit/>
          </a:bodyPr>
          <a:lstStyle>
            <a:lvl1pPr marL="228600" indent="-228600">
              <a:buFont typeface="Wingdings" panose="05000000000000000000" pitchFamily="2" charset="2"/>
              <a:buChar char="ü"/>
              <a:defRPr sz="1800" b="1" baseline="0">
                <a:latin typeface="+mn-lt"/>
              </a:defRPr>
            </a:lvl1pPr>
            <a:lvl2pPr marL="455613" indent="-225425">
              <a:buFont typeface="Wingdings" panose="05000000000000000000" pitchFamily="2" charset="2"/>
              <a:buChar char="§"/>
              <a:defRPr sz="1600" baseline="0">
                <a:latin typeface="+mn-lt"/>
              </a:defRPr>
            </a:lvl2pPr>
            <a:lvl3pPr marL="684213" indent="-227013">
              <a:buFont typeface="가는각진제목체" panose="02030600000101010101" pitchFamily="18" charset="-127"/>
              <a:buChar char="-"/>
              <a:defRPr sz="1600" baseline="0">
                <a:latin typeface="+mn-lt"/>
              </a:defRPr>
            </a:lvl3pPr>
            <a:lvl4pPr marL="898525" indent="-228600">
              <a:buFont typeface="Optima" panose="00000400000000000000" pitchFamily="2" charset="2"/>
              <a:buChar char=""/>
              <a:defRPr sz="1200" baseline="0">
                <a:latin typeface="+mn-lt"/>
              </a:defRPr>
            </a:lvl4pPr>
            <a:lvl5pPr marL="4271963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25" name="슬라이드 번호 개체 틀 3"/>
          <p:cNvSpPr txBox="1">
            <a:spLocks/>
          </p:cNvSpPr>
          <p:nvPr userDrawn="1"/>
        </p:nvSpPr>
        <p:spPr>
          <a:xfrm>
            <a:off x="4624400" y="6616490"/>
            <a:ext cx="1800200" cy="23364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1000" b="0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- </a:t>
            </a:r>
            <a:fld id="{27628A28-BEDA-4CB7-9042-AAC5A8791716}" type="slidenum">
              <a:rPr lang="ko-KR" altLang="en-US" sz="1000" b="0" i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pPr algn="ctr"/>
              <a:t>‹#›</a:t>
            </a:fld>
            <a:r>
              <a:rPr lang="en-US" altLang="ko-KR" sz="1000" b="0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 </a:t>
            </a:r>
            <a:r>
              <a:rPr lang="en-US" altLang="ko-KR" sz="1000" b="0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-</a:t>
            </a:r>
            <a:endParaRPr lang="ko-KR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0" y="6633356"/>
            <a:ext cx="2212040" cy="2336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lvl="0" algn="l" eaLnBrk="0" latinLnBrk="0" hangingPunct="0">
              <a:spcBef>
                <a:spcPct val="50000"/>
              </a:spcBef>
              <a:buClr>
                <a:schemeClr val="tx1"/>
              </a:buClr>
            </a:pPr>
            <a:r>
              <a:rPr lang="en-US" altLang="ko-KR" sz="1000" b="0" dirty="0" smtClean="0">
                <a:solidFill>
                  <a:srgbClr val="36351B"/>
                </a:solidFill>
                <a:latin typeface="+mn-lt"/>
                <a:ea typeface="가는각진제목체" panose="02030600000101010101" pitchFamily="18" charset="-127"/>
              </a:rPr>
              <a:t>Story In Java</a:t>
            </a:r>
            <a:endParaRPr lang="ko-KR" altLang="en-US" sz="1000" b="0" dirty="0" smtClean="0">
              <a:solidFill>
                <a:srgbClr val="36351B"/>
              </a:solidFill>
              <a:latin typeface="+mn-lt"/>
              <a:ea typeface="가는각진제목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9938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C Banner Title"/>
          <p:cNvSpPr>
            <a:spLocks noGrp="1" noChangeArrowheads="1"/>
          </p:cNvSpPr>
          <p:nvPr>
            <p:ph type="title"/>
          </p:nvPr>
        </p:nvSpPr>
        <p:spPr bwMode="auto">
          <a:xfrm>
            <a:off x="380963" y="142852"/>
            <a:ext cx="10029093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SG" smtClean="0"/>
              <a:t>Click to edit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9954" y="2133600"/>
            <a:ext cx="10029093" cy="41148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text format of master</a:t>
            </a:r>
            <a:endParaRPr lang="en-US" altLang="zh-SG" smtClean="0"/>
          </a:p>
          <a:p>
            <a:pPr lvl="1"/>
            <a:r>
              <a:rPr lang="en-US" altLang="ko-KR" smtClean="0"/>
              <a:t>Second level</a:t>
            </a:r>
            <a:endParaRPr lang="en-US" altLang="zh-SG" smtClean="0"/>
          </a:p>
          <a:p>
            <a:pPr lvl="2"/>
            <a:r>
              <a:rPr lang="en-US" altLang="ko-KR" smtClean="0"/>
              <a:t>Third level</a:t>
            </a:r>
            <a:endParaRPr lang="en-US" altLang="zh-SG" smtClean="0"/>
          </a:p>
        </p:txBody>
      </p:sp>
      <p:sp>
        <p:nvSpPr>
          <p:cNvPr id="7" name="AcnStamp_ID_7" hidden="1"/>
          <p:cNvSpPr/>
          <p:nvPr>
            <p:custDataLst>
              <p:tags r:id="rId7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1033" name="AcnStpConnector_ID_9" hidden="1"/>
          <p:cNvCxnSpPr>
            <a:cxnSpLocks noChangeShapeType="1"/>
            <a:stCxn id="7" idx="2"/>
            <a:endCxn id="7" idx="0"/>
          </p:cNvCxnSpPr>
          <p:nvPr>
            <p:custDataLst>
              <p:tags r:id="rId8"/>
            </p:custDataLst>
          </p:nvPr>
        </p:nvCxnSpPr>
        <p:spPr bwMode="gray">
          <a:xfrm rot="5400000" flipH="1" flipV="1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4" name="AcnStpConnector_ID_10" hidden="1"/>
          <p:cNvCxnSpPr>
            <a:cxnSpLocks noChangeShapeType="1"/>
            <a:stCxn id="7" idx="4"/>
            <a:endCxn id="7" idx="6"/>
          </p:cNvCxnSpPr>
          <p:nvPr>
            <p:custDataLst>
              <p:tags r:id="rId9"/>
            </p:custDataLst>
          </p:nvPr>
        </p:nvCxnSpPr>
        <p:spPr bwMode="gray">
          <a:xfrm rot="5400000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69" r:id="rId1"/>
    <p:sldLayoutId id="2147485560" r:id="rId2"/>
    <p:sldLayoutId id="2147485570" r:id="rId3"/>
    <p:sldLayoutId id="2147485571" r:id="rId4"/>
    <p:sldLayoutId id="2147485572" r:id="rId5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+mj-ea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9pPr>
    </p:titleStyle>
    <p:bodyStyle>
      <a:lvl1pPr marL="2286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•"/>
        <a:defRPr kumimoji="1" sz="1600">
          <a:solidFill>
            <a:srgbClr val="000000"/>
          </a:solidFill>
          <a:latin typeface="+mj-ea"/>
          <a:ea typeface="+mj-ea"/>
          <a:cs typeface="+mn-cs"/>
        </a:defRPr>
      </a:lvl1pPr>
      <a:lvl2pPr marL="455613" indent="-225425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–"/>
        <a:defRPr kumimoji="1" sz="1600">
          <a:solidFill>
            <a:srgbClr val="000000"/>
          </a:solidFill>
          <a:latin typeface="+mj-ea"/>
          <a:ea typeface="+mj-ea"/>
        </a:defRPr>
      </a:lvl2pPr>
      <a:lvl3pPr marL="684213" indent="-227013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•"/>
        <a:defRPr kumimoji="1" sz="1600">
          <a:solidFill>
            <a:srgbClr val="000000"/>
          </a:solidFill>
          <a:latin typeface="+mj-ea"/>
          <a:ea typeface="+mj-ea"/>
        </a:defRPr>
      </a:lvl3pPr>
      <a:lvl4pPr marL="4270375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4500563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49577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54149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58721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63293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 bwMode="auto">
          <a:xfrm>
            <a:off x="2860870" y="5877430"/>
            <a:ext cx="5328000" cy="64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50000"/>
                </a:schemeClr>
              </a:gs>
              <a:gs pos="100000">
                <a:schemeClr val="accent6">
                  <a:lumMod val="9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  <a:round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kern="1200" dirty="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Story in Java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(</a:t>
            </a:r>
            <a:r>
              <a:rPr lang="en-US" altLang="ko-KR" sz="1400" smtClean="0">
                <a:solidFill>
                  <a:schemeClr val="bg1"/>
                </a:solidFill>
              </a:rPr>
              <a:t>ver1.1.0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84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5596012" y="3589128"/>
            <a:ext cx="5329238" cy="571697"/>
          </a:xfrm>
        </p:spPr>
        <p:txBody>
          <a:bodyPr/>
          <a:lstStyle/>
          <a:p>
            <a:r>
              <a:rPr lang="en-US" altLang="ko-KR" sz="1400" dirty="0" smtClean="0"/>
              <a:t>3.1  </a:t>
            </a:r>
            <a:r>
              <a:rPr lang="ko-KR" altLang="en-US" sz="1400" dirty="0" smtClean="0"/>
              <a:t>수행 목표</a:t>
            </a:r>
            <a:endParaRPr lang="en-US" altLang="ko-KR" sz="1400" dirty="0" smtClean="0"/>
          </a:p>
          <a:p>
            <a:r>
              <a:rPr lang="en-US" altLang="ko-KR" sz="1400" dirty="0" smtClean="0"/>
              <a:t>3.2  </a:t>
            </a:r>
            <a:r>
              <a:rPr lang="ko-KR" altLang="en-US" sz="1400" dirty="0" smtClean="0"/>
              <a:t>실현 방안</a:t>
            </a:r>
            <a:endParaRPr lang="ko-KR" altLang="en-US" sz="14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수행 목표 및 방안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7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수행 목표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6" y="836613"/>
            <a:ext cx="10369549" cy="1679297"/>
          </a:xfrm>
        </p:spPr>
        <p:txBody>
          <a:bodyPr/>
          <a:lstStyle/>
          <a:p>
            <a:r>
              <a:rPr lang="ko-KR" altLang="en-US" dirty="0" smtClean="0"/>
              <a:t>먼저 체계적인 학습 시나리오를 구성합니다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주변에서 자주 발생하는 상황들을 재구성하여 시나리오를 구성합니다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시나리오의 장면마다 하나의 완성된 애플리케이션을 구현합니다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구현의 난이도와 장면에 따라 별도로 구성됩니다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이를 기반으로 강의 자료를 작성합니다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강의 자료에는 개념과 시나리오의 </a:t>
            </a:r>
            <a:r>
              <a:rPr lang="ko-KR" altLang="en-US" dirty="0" err="1" smtClean="0"/>
              <a:t>매핑을</a:t>
            </a:r>
            <a:r>
              <a:rPr lang="ko-KR" altLang="en-US" dirty="0" smtClean="0"/>
              <a:t> 한 눈에 볼 수 있는 인덱스를 포함합니다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강의 자료에 내용을 보강하여 책으로 집필합니다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책은 한글 버전과 영어 버전을 모두 집필하는 것을 목표로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스토리 기반 학습을 더욱 효율적으로 </a:t>
            </a:r>
            <a:r>
              <a:rPr lang="ko-KR" altLang="en-US" dirty="0" err="1" smtClean="0"/>
              <a:t>리딩하는</a:t>
            </a:r>
            <a:r>
              <a:rPr lang="ko-KR" altLang="en-US" dirty="0" smtClean="0"/>
              <a:t> 온라인 </a:t>
            </a:r>
            <a:r>
              <a:rPr lang="ko-KR" altLang="en-US" dirty="0" err="1" smtClean="0"/>
              <a:t>코칭</a:t>
            </a:r>
            <a:r>
              <a:rPr lang="ko-KR" altLang="en-US" dirty="0" smtClean="0"/>
              <a:t> 시스템을 제공하는 것이 최종 목표입니다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 bwMode="auto">
          <a:xfrm>
            <a:off x="1924000" y="2708900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latin typeface="Optima" pitchFamily="2" charset="2"/>
              </a:rPr>
              <a:t>학습</a:t>
            </a:r>
            <a:r>
              <a:rPr lang="en-US" altLang="ko-KR" sz="1400" dirty="0" smtClean="0">
                <a:latin typeface="Optima" pitchFamily="2" charset="2"/>
              </a:rPr>
              <a:t/>
            </a:r>
            <a:br>
              <a:rPr lang="en-US" altLang="ko-KR" sz="1400" dirty="0" smtClean="0">
                <a:latin typeface="Optima" pitchFamily="2" charset="2"/>
              </a:rPr>
            </a:br>
            <a:r>
              <a:rPr lang="ko-KR" altLang="en-US" sz="1400" dirty="0" smtClean="0">
                <a:latin typeface="Optima" pitchFamily="2" charset="2"/>
              </a:rPr>
              <a:t>시나리오 </a:t>
            </a:r>
          </a:p>
        </p:txBody>
      </p:sp>
      <p:sp>
        <p:nvSpPr>
          <p:cNvPr id="6" name="타원 5"/>
          <p:cNvSpPr/>
          <p:nvPr/>
        </p:nvSpPr>
        <p:spPr bwMode="auto">
          <a:xfrm>
            <a:off x="3436360" y="2708900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latin typeface="Optima" pitchFamily="2" charset="2"/>
              </a:rPr>
              <a:t>시나리오 </a:t>
            </a:r>
            <a:r>
              <a:rPr lang="en-US" altLang="ko-KR" sz="1400" dirty="0" smtClean="0">
                <a:latin typeface="Optima" pitchFamily="2" charset="2"/>
              </a:rPr>
              <a:t/>
            </a:r>
            <a:br>
              <a:rPr lang="en-US" altLang="ko-KR" sz="1400" dirty="0" smtClean="0">
                <a:latin typeface="Optima" pitchFamily="2" charset="2"/>
              </a:rPr>
            </a:br>
            <a:r>
              <a:rPr lang="ko-KR" altLang="en-US" sz="1400" dirty="0" smtClean="0">
                <a:latin typeface="Optima" pitchFamily="2" charset="2"/>
              </a:rPr>
              <a:t>장면 별 예제</a:t>
            </a:r>
          </a:p>
        </p:txBody>
      </p:sp>
      <p:sp>
        <p:nvSpPr>
          <p:cNvPr id="7" name="타원 6"/>
          <p:cNvSpPr/>
          <p:nvPr/>
        </p:nvSpPr>
        <p:spPr bwMode="auto">
          <a:xfrm>
            <a:off x="4948420" y="2708900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latin typeface="Optima" pitchFamily="2" charset="2"/>
              </a:rPr>
              <a:t>강의 자료</a:t>
            </a:r>
          </a:p>
        </p:txBody>
      </p:sp>
      <p:sp>
        <p:nvSpPr>
          <p:cNvPr id="8" name="타원 7"/>
          <p:cNvSpPr/>
          <p:nvPr/>
        </p:nvSpPr>
        <p:spPr bwMode="auto">
          <a:xfrm>
            <a:off x="6460630" y="2708900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latin typeface="Optima" pitchFamily="2" charset="2"/>
              </a:rPr>
              <a:t>책 집필</a:t>
            </a:r>
            <a:r>
              <a:rPr lang="en-US" altLang="ko-KR" sz="1400" dirty="0" smtClean="0">
                <a:latin typeface="Optima" pitchFamily="2" charset="2"/>
              </a:rPr>
              <a:t/>
            </a:r>
            <a:br>
              <a:rPr lang="en-US" altLang="ko-KR" sz="1400" dirty="0" smtClean="0">
                <a:latin typeface="Optima" pitchFamily="2" charset="2"/>
              </a:rPr>
            </a:br>
            <a:r>
              <a:rPr lang="en-US" altLang="ko-KR" sz="1100" dirty="0" smtClean="0">
                <a:latin typeface="Optima" pitchFamily="2" charset="2"/>
              </a:rPr>
              <a:t>(</a:t>
            </a:r>
            <a:r>
              <a:rPr lang="ko-KR" altLang="en-US" sz="1100" dirty="0" smtClean="0">
                <a:latin typeface="Optima" pitchFamily="2" charset="2"/>
              </a:rPr>
              <a:t>국제화</a:t>
            </a:r>
            <a:r>
              <a:rPr lang="en-US" altLang="ko-KR" sz="1100" dirty="0" smtClean="0">
                <a:latin typeface="Optima" pitchFamily="2" charset="2"/>
              </a:rPr>
              <a:t>)</a:t>
            </a:r>
            <a:endParaRPr lang="ko-KR" altLang="en-US" sz="1400" dirty="0" smtClean="0">
              <a:latin typeface="Optima" pitchFamily="2" charset="2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7972990" y="2708900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latin typeface="Optima" pitchFamily="2" charset="2"/>
              </a:rPr>
              <a:t>온라인</a:t>
            </a:r>
            <a:r>
              <a:rPr lang="en-US" altLang="ko-KR" sz="1400" dirty="0" smtClean="0">
                <a:latin typeface="Optima" pitchFamily="2" charset="2"/>
              </a:rPr>
              <a:t/>
            </a:r>
            <a:br>
              <a:rPr lang="en-US" altLang="ko-KR" sz="1400" dirty="0" smtClean="0">
                <a:latin typeface="Optima" pitchFamily="2" charset="2"/>
              </a:rPr>
            </a:br>
            <a:r>
              <a:rPr lang="ko-KR" altLang="en-US" sz="1400" dirty="0" err="1" smtClean="0">
                <a:latin typeface="Optima" pitchFamily="2" charset="2"/>
              </a:rPr>
              <a:t>코칭</a:t>
            </a:r>
            <a:r>
              <a:rPr lang="ko-KR" altLang="en-US" sz="1400" dirty="0" smtClean="0">
                <a:latin typeface="Optima" pitchFamily="2" charset="2"/>
              </a:rPr>
              <a:t> 시스템</a:t>
            </a:r>
          </a:p>
        </p:txBody>
      </p:sp>
      <p:sp>
        <p:nvSpPr>
          <p:cNvPr id="10" name="오른쪽 화살표 9"/>
          <p:cNvSpPr/>
          <p:nvPr/>
        </p:nvSpPr>
        <p:spPr bwMode="auto">
          <a:xfrm>
            <a:off x="3076160" y="3068950"/>
            <a:ext cx="288040" cy="360050"/>
          </a:xfrm>
          <a:prstGeom prst="rightArrow">
            <a:avLst>
              <a:gd name="adj1" fmla="val 50000"/>
              <a:gd name="adj2" fmla="val 5852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1" name="오른쪽 화살표 10"/>
          <p:cNvSpPr/>
          <p:nvPr/>
        </p:nvSpPr>
        <p:spPr bwMode="auto">
          <a:xfrm>
            <a:off x="4588370" y="3068950"/>
            <a:ext cx="288040" cy="360050"/>
          </a:xfrm>
          <a:prstGeom prst="rightArrow">
            <a:avLst>
              <a:gd name="adj1" fmla="val 50000"/>
              <a:gd name="adj2" fmla="val 5852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6100580" y="3068950"/>
            <a:ext cx="288040" cy="360050"/>
          </a:xfrm>
          <a:prstGeom prst="rightArrow">
            <a:avLst>
              <a:gd name="adj1" fmla="val 50000"/>
              <a:gd name="adj2" fmla="val 5852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3" name="오른쪽 화살표 12"/>
          <p:cNvSpPr/>
          <p:nvPr/>
        </p:nvSpPr>
        <p:spPr bwMode="auto">
          <a:xfrm>
            <a:off x="7612790" y="3068950"/>
            <a:ext cx="288040" cy="360050"/>
          </a:xfrm>
          <a:prstGeom prst="rightArrow">
            <a:avLst>
              <a:gd name="adj1" fmla="val 50000"/>
              <a:gd name="adj2" fmla="val 5852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80800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실현 방안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6" y="836613"/>
            <a:ext cx="10369549" cy="1679297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목표는 </a:t>
            </a:r>
            <a:r>
              <a:rPr lang="en-US" altLang="ko-KR" dirty="0" smtClean="0"/>
              <a:t>7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자바를 주제로 강의 자료까지 완성하는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회원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회비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대화방 세 가지 시나리오로 구성합니다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/>
              <a:t>이제 각 시나리오 별 장면들을 구성해야 합니다</a:t>
            </a:r>
            <a:r>
              <a:rPr lang="en-US" altLang="ko-KR" dirty="0"/>
              <a:t>. </a:t>
            </a:r>
            <a:r>
              <a:rPr lang="ko-KR" altLang="en-US" dirty="0" smtClean="0"/>
              <a:t>시나리오 별 장면은 난이도와 기술 분배를 고려하여 구성합니다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장면 별로 실행할 수 있는 작은 애플리케이션을 구현합니다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작은 구성이더라도 레이어를 분리하여 설계합니다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이를 기반으로 강의 자료를 작성합니다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상황에 대입한 설명으로 개념을 쉽게 이해할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 bwMode="auto">
          <a:xfrm>
            <a:off x="2716110" y="4293120"/>
            <a:ext cx="6840950" cy="432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860130" y="436513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#1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740640" y="436513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#3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cxnSp>
        <p:nvCxnSpPr>
          <p:cNvPr id="12" name="직선 화살표 연결선 11"/>
          <p:cNvCxnSpPr>
            <a:stCxn id="9" idx="3"/>
            <a:endCxn id="10" idx="1"/>
          </p:cNvCxnSpPr>
          <p:nvPr/>
        </p:nvCxnSpPr>
        <p:spPr bwMode="auto">
          <a:xfrm>
            <a:off x="3652130" y="4509130"/>
            <a:ext cx="64831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13" name="직선 화살표 연결선 12"/>
          <p:cNvCxnSpPr>
            <a:stCxn id="10" idx="3"/>
            <a:endCxn id="11" idx="1"/>
          </p:cNvCxnSpPr>
          <p:nvPr/>
        </p:nvCxnSpPr>
        <p:spPr bwMode="auto">
          <a:xfrm>
            <a:off x="5092440" y="4509130"/>
            <a:ext cx="6482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14" name="직사각형 13"/>
          <p:cNvSpPr/>
          <p:nvPr/>
        </p:nvSpPr>
        <p:spPr bwMode="auto">
          <a:xfrm>
            <a:off x="7180840" y="436513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#4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8621040" y="436513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#5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cxnSp>
        <p:nvCxnSpPr>
          <p:cNvPr id="16" name="직선 화살표 연결선 15"/>
          <p:cNvCxnSpPr>
            <a:stCxn id="11" idx="3"/>
            <a:endCxn id="14" idx="1"/>
          </p:cNvCxnSpPr>
          <p:nvPr/>
        </p:nvCxnSpPr>
        <p:spPr bwMode="auto">
          <a:xfrm>
            <a:off x="6532640" y="4509130"/>
            <a:ext cx="6482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17" name="직선 화살표 연결선 16"/>
          <p:cNvCxnSpPr>
            <a:stCxn id="14" idx="3"/>
            <a:endCxn id="15" idx="1"/>
          </p:cNvCxnSpPr>
          <p:nvPr/>
        </p:nvCxnSpPr>
        <p:spPr bwMode="auto">
          <a:xfrm>
            <a:off x="7972840" y="4509130"/>
            <a:ext cx="6482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18" name="직사각형 17"/>
          <p:cNvSpPr/>
          <p:nvPr/>
        </p:nvSpPr>
        <p:spPr bwMode="auto">
          <a:xfrm>
            <a:off x="1635960" y="4293180"/>
            <a:ext cx="1080150" cy="432000"/>
          </a:xfrm>
          <a:prstGeom prst="rect">
            <a:avLst/>
          </a:prstGeom>
          <a:solidFill>
            <a:schemeClr val="accent6">
              <a:lumMod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Scenario A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27" name="이등변 삼각형 26"/>
          <p:cNvSpPr/>
          <p:nvPr/>
        </p:nvSpPr>
        <p:spPr bwMode="auto">
          <a:xfrm flipV="1">
            <a:off x="3580230" y="3717040"/>
            <a:ext cx="3888540" cy="792110"/>
          </a:xfrm>
          <a:prstGeom prst="triangle">
            <a:avLst>
              <a:gd name="adj" fmla="val 22912"/>
            </a:avLst>
          </a:prstGeom>
          <a:gradFill flip="none" rotWithShape="1">
            <a:gsLst>
              <a:gs pos="3000">
                <a:schemeClr val="accent6">
                  <a:lumMod val="50000"/>
                </a:schemeClr>
              </a:gs>
              <a:gs pos="96000">
                <a:schemeClr val="bg1">
                  <a:lumMod val="95000"/>
                </a:schemeClr>
              </a:gs>
            </a:gsLst>
            <a:lin ang="5400000" scaled="1"/>
            <a:tileRect/>
          </a:gra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300440" y="436513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#2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3364200" y="2708900"/>
            <a:ext cx="4320600" cy="1008140"/>
          </a:xfrm>
          <a:prstGeom prst="roundRect">
            <a:avLst>
              <a:gd name="adj" fmla="val 30802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092560" y="2996940"/>
            <a:ext cx="864000" cy="576080"/>
          </a:xfrm>
          <a:prstGeom prst="rect">
            <a:avLst/>
          </a:prstGeom>
          <a:solidFill>
            <a:srgbClr val="FFF3E7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</a:rPr>
              <a:t>처리</a:t>
            </a:r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Optima" pitchFamily="2" charset="2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16360" y="2719941"/>
            <a:ext cx="19912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Scenario A - SCENE #2 </a:t>
            </a:r>
            <a:r>
              <a:rPr lang="ko-KR" altLang="en-US" dirty="0" smtClean="0">
                <a:latin typeface="Optima" pitchFamily="2" charset="2"/>
              </a:rPr>
              <a:t>예제</a:t>
            </a:r>
            <a:endParaRPr lang="ko-KR" altLang="en-US" dirty="0">
              <a:solidFill>
                <a:srgbClr val="C00000"/>
              </a:solidFill>
              <a:latin typeface="Optima" pitchFamily="2" charset="2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652240" y="2996940"/>
            <a:ext cx="864000" cy="576080"/>
          </a:xfrm>
          <a:prstGeom prst="rect">
            <a:avLst/>
          </a:prstGeom>
          <a:solidFill>
            <a:srgbClr val="FFF3E7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</a:rPr>
              <a:t>표현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6532760" y="2996940"/>
            <a:ext cx="864000" cy="576080"/>
          </a:xfrm>
          <a:prstGeom prst="rect">
            <a:avLst/>
          </a:prstGeom>
          <a:solidFill>
            <a:srgbClr val="FFF3E7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</a:rPr>
              <a:t>저장</a:t>
            </a:r>
          </a:p>
        </p:txBody>
      </p:sp>
      <p:cxnSp>
        <p:nvCxnSpPr>
          <p:cNvPr id="21" name="직선 화살표 연결선 20"/>
          <p:cNvCxnSpPr>
            <a:stCxn id="6" idx="3"/>
            <a:endCxn id="4" idx="1"/>
          </p:cNvCxnSpPr>
          <p:nvPr/>
        </p:nvCxnSpPr>
        <p:spPr bwMode="auto">
          <a:xfrm>
            <a:off x="4516240" y="3284980"/>
            <a:ext cx="576320" cy="0"/>
          </a:xfrm>
          <a:prstGeom prst="straightConnector1">
            <a:avLst/>
          </a:prstGeom>
          <a:noFill/>
          <a:ln w="12700">
            <a:solidFill>
              <a:srgbClr val="666666"/>
            </a:solidFill>
            <a:round/>
            <a:headEnd type="stealth"/>
            <a:tailEnd type="stealth"/>
          </a:ln>
          <a:effectLst/>
        </p:spPr>
      </p:cxnSp>
      <p:cxnSp>
        <p:nvCxnSpPr>
          <p:cNvPr id="22" name="직선 화살표 연결선 21"/>
          <p:cNvCxnSpPr/>
          <p:nvPr/>
        </p:nvCxnSpPr>
        <p:spPr bwMode="auto">
          <a:xfrm>
            <a:off x="5956320" y="3284980"/>
            <a:ext cx="576320" cy="0"/>
          </a:xfrm>
          <a:prstGeom prst="straightConnector1">
            <a:avLst/>
          </a:prstGeom>
          <a:noFill/>
          <a:ln w="12700">
            <a:solidFill>
              <a:srgbClr val="666666"/>
            </a:solidFill>
            <a:round/>
            <a:headEnd type="stealth"/>
            <a:tailEnd type="stealth"/>
          </a:ln>
          <a:effectLst/>
        </p:spPr>
      </p:cxnSp>
      <p:sp>
        <p:nvSpPr>
          <p:cNvPr id="23" name="직사각형 22"/>
          <p:cNvSpPr/>
          <p:nvPr/>
        </p:nvSpPr>
        <p:spPr>
          <a:xfrm>
            <a:off x="4588370" y="3296021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1" dirty="0" smtClean="0">
                <a:latin typeface="Optima" pitchFamily="2" charset="2"/>
              </a:rPr>
              <a:t>분</a:t>
            </a:r>
            <a:r>
              <a:rPr lang="ko-KR" altLang="en-US" b="0" i="1" dirty="0">
                <a:latin typeface="Optima" pitchFamily="2" charset="2"/>
              </a:rPr>
              <a:t>리</a:t>
            </a:r>
            <a:endParaRPr lang="ko-KR" altLang="en-US" b="0" i="1" dirty="0"/>
          </a:p>
        </p:txBody>
      </p:sp>
      <p:sp>
        <p:nvSpPr>
          <p:cNvPr id="24" name="직사각형 23"/>
          <p:cNvSpPr/>
          <p:nvPr/>
        </p:nvSpPr>
        <p:spPr>
          <a:xfrm>
            <a:off x="6029102" y="3296021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1" dirty="0" smtClean="0">
                <a:latin typeface="Optima" pitchFamily="2" charset="2"/>
              </a:rPr>
              <a:t>분</a:t>
            </a:r>
            <a:r>
              <a:rPr lang="ko-KR" altLang="en-US" b="0" i="1" dirty="0">
                <a:latin typeface="Optima" pitchFamily="2" charset="2"/>
              </a:rPr>
              <a:t>리</a:t>
            </a:r>
            <a:endParaRPr lang="ko-KR" altLang="en-US" b="0" i="1" dirty="0"/>
          </a:p>
        </p:txBody>
      </p:sp>
    </p:spTree>
    <p:extLst>
      <p:ext uri="{BB962C8B-B14F-4D97-AF65-F5344CB8AC3E}">
        <p14:creationId xmlns:p14="http://schemas.microsoft.com/office/powerpoint/2010/main" val="3257332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스토리 구성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6" y="836613"/>
            <a:ext cx="10369549" cy="1346898"/>
          </a:xfrm>
        </p:spPr>
        <p:txBody>
          <a:bodyPr/>
          <a:lstStyle/>
          <a:p>
            <a:r>
              <a:rPr lang="ko-KR" altLang="en-US" dirty="0" smtClean="0"/>
              <a:t>스토리는 </a:t>
            </a:r>
            <a:r>
              <a:rPr lang="en-US" altLang="ko-KR" dirty="0" smtClean="0"/>
              <a:t>Tutorial, Topic, Mosaic, </a:t>
            </a:r>
            <a:r>
              <a:rPr lang="en-US" altLang="ko-KR" dirty="0" err="1" smtClean="0"/>
              <a:t>Tessera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 가지의 요소로 구성됩니다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개연성이 없는 스토리는 공감을 얻을 수 없습니다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스토리로 쉽게 이끌고 가기 위해 내면에 탄탄한 체계를 갖추고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작은 이야기 조각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Tessera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모여 하나의 장면</a:t>
            </a:r>
            <a:r>
              <a:rPr lang="en-US" altLang="ko-KR" dirty="0" smtClean="0"/>
              <a:t>(Mosaic)</a:t>
            </a:r>
            <a:r>
              <a:rPr lang="ko-KR" altLang="en-US" dirty="0" smtClean="0"/>
              <a:t>를 이루고 이들이 모여 하나의 시나리오</a:t>
            </a:r>
            <a:r>
              <a:rPr lang="en-US" altLang="ko-KR" dirty="0" smtClean="0"/>
              <a:t>(Topic)</a:t>
            </a:r>
            <a:r>
              <a:rPr lang="ko-KR" altLang="en-US" dirty="0" smtClean="0"/>
              <a:t>이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여러 개의 시나리오</a:t>
            </a:r>
            <a:r>
              <a:rPr lang="en-US" altLang="ko-KR" dirty="0" smtClean="0"/>
              <a:t>(Topic)</a:t>
            </a:r>
            <a:r>
              <a:rPr lang="ko-KR" altLang="en-US" dirty="0" smtClean="0"/>
              <a:t>가 모여 하나의 </a:t>
            </a:r>
            <a:r>
              <a:rPr lang="ko-KR" altLang="en-US" dirty="0" err="1" smtClean="0"/>
              <a:t>튜토리얼이</a:t>
            </a:r>
            <a:r>
              <a:rPr lang="ko-KR" altLang="en-US" dirty="0" smtClean="0"/>
              <a:t> 완성됩니다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1276910" y="2348850"/>
            <a:ext cx="6479900" cy="3312460"/>
          </a:xfrm>
          <a:prstGeom prst="roundRect">
            <a:avLst>
              <a:gd name="adj" fmla="val 743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err="1" smtClean="0">
                <a:latin typeface="Optima" pitchFamily="2" charset="2"/>
              </a:rPr>
              <a:t>JavaTour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1420030" y="2708900"/>
            <a:ext cx="1440000" cy="2808390"/>
          </a:xfrm>
          <a:prstGeom prst="roundRect">
            <a:avLst>
              <a:gd name="adj" fmla="val 743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Club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3004150" y="2708900"/>
            <a:ext cx="1440000" cy="2808390"/>
          </a:xfrm>
          <a:prstGeom prst="roundRect">
            <a:avLst>
              <a:gd name="adj" fmla="val 743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Budget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4588370" y="2708900"/>
            <a:ext cx="1440000" cy="2808390"/>
          </a:xfrm>
          <a:prstGeom prst="roundRect">
            <a:avLst>
              <a:gd name="adj" fmla="val 743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Talk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6172590" y="2708900"/>
            <a:ext cx="1440000" cy="2808390"/>
          </a:xfrm>
          <a:prstGeom prst="roundRect">
            <a:avLst>
              <a:gd name="adj" fmla="val 743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Record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1564110" y="3068950"/>
            <a:ext cx="1152000" cy="1080150"/>
          </a:xfrm>
          <a:prstGeom prst="roundRect">
            <a:avLst>
              <a:gd name="adj" fmla="val 7431"/>
            </a:avLst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mtClean="0">
                <a:solidFill>
                  <a:schemeClr val="bg1"/>
                </a:solidFill>
                <a:latin typeface="Optima" pitchFamily="2" charset="2"/>
              </a:rPr>
              <a:t>클럽 정의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707970" y="3429000"/>
            <a:ext cx="864000" cy="288040"/>
          </a:xfrm>
          <a:prstGeom prst="roundRect">
            <a:avLst>
              <a:gd name="adj" fmla="val 7431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mtClean="0">
                <a:solidFill>
                  <a:schemeClr val="tx1"/>
                </a:solidFill>
                <a:latin typeface="Optima" pitchFamily="2" charset="2"/>
              </a:rPr>
              <a:t>클럽 생성</a:t>
            </a:r>
            <a:endParaRPr lang="ko-KR" altLang="en-US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1707970" y="3789050"/>
            <a:ext cx="864000" cy="288040"/>
          </a:xfrm>
          <a:prstGeom prst="roundRect">
            <a:avLst>
              <a:gd name="adj" fmla="val 7431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dirty="0" smtClean="0">
                <a:solidFill>
                  <a:schemeClr val="tx1"/>
                </a:solidFill>
                <a:latin typeface="Optima" pitchFamily="2" charset="2"/>
              </a:rPr>
              <a:t>클럽 조회</a:t>
            </a:r>
            <a:endParaRPr lang="ko-KR" altLang="en-US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1564110" y="4221110"/>
            <a:ext cx="1152000" cy="1080150"/>
          </a:xfrm>
          <a:prstGeom prst="roundRect">
            <a:avLst>
              <a:gd name="adj" fmla="val 7431"/>
            </a:avLst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dirty="0" smtClean="0">
                <a:solidFill>
                  <a:schemeClr val="bg1"/>
                </a:solidFill>
                <a:latin typeface="Optima" pitchFamily="2" charset="2"/>
              </a:rPr>
              <a:t>회원 관리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1707970" y="4581160"/>
            <a:ext cx="864000" cy="288040"/>
          </a:xfrm>
          <a:prstGeom prst="roundRect">
            <a:avLst>
              <a:gd name="adj" fmla="val 7431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dirty="0" smtClean="0">
                <a:solidFill>
                  <a:schemeClr val="tx1"/>
                </a:solidFill>
                <a:latin typeface="Optima" pitchFamily="2" charset="2"/>
              </a:rPr>
              <a:t>회원 가입</a:t>
            </a:r>
            <a:endParaRPr lang="ko-KR" altLang="en-US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1707970" y="4941210"/>
            <a:ext cx="864000" cy="288040"/>
          </a:xfrm>
          <a:prstGeom prst="roundRect">
            <a:avLst>
              <a:gd name="adj" fmla="val 7431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dirty="0" smtClean="0">
                <a:solidFill>
                  <a:schemeClr val="tx1"/>
                </a:solidFill>
                <a:latin typeface="Optima" pitchFamily="2" charset="2"/>
              </a:rPr>
              <a:t>로그인</a:t>
            </a:r>
            <a:r>
              <a:rPr lang="en-US" altLang="ko-KR" dirty="0" smtClean="0">
                <a:solidFill>
                  <a:schemeClr val="tx1"/>
                </a:solidFill>
                <a:latin typeface="Optima" pitchFamily="2" charset="2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Optima" pitchFamily="2" charset="2"/>
              </a:rPr>
              <a:t>아웃</a:t>
            </a:r>
            <a:endParaRPr lang="ko-KR" altLang="en-US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2068020" y="5409280"/>
            <a:ext cx="36000" cy="36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2140030" y="5409280"/>
            <a:ext cx="36000" cy="36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2220410" y="5409280"/>
            <a:ext cx="36000" cy="36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3148330" y="3068950"/>
            <a:ext cx="1152000" cy="1080150"/>
          </a:xfrm>
          <a:prstGeom prst="roundRect">
            <a:avLst>
              <a:gd name="adj" fmla="val 7431"/>
            </a:avLst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dirty="0" smtClean="0">
                <a:solidFill>
                  <a:schemeClr val="bg1"/>
                </a:solidFill>
                <a:latin typeface="Optima" pitchFamily="2" charset="2"/>
              </a:rPr>
              <a:t>준비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3292310" y="3429000"/>
            <a:ext cx="864000" cy="288040"/>
          </a:xfrm>
          <a:prstGeom prst="roundRect">
            <a:avLst>
              <a:gd name="adj" fmla="val 7431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dirty="0" smtClean="0">
                <a:solidFill>
                  <a:schemeClr val="tx1"/>
                </a:solidFill>
                <a:latin typeface="Optima" pitchFamily="2" charset="2"/>
              </a:rPr>
              <a:t>통장 개설</a:t>
            </a:r>
            <a:endParaRPr lang="ko-KR" altLang="en-US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3292190" y="3789050"/>
            <a:ext cx="864000" cy="288040"/>
          </a:xfrm>
          <a:prstGeom prst="roundRect">
            <a:avLst>
              <a:gd name="adj" fmla="val 7431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mtClean="0">
                <a:solidFill>
                  <a:schemeClr val="tx1"/>
                </a:solidFill>
                <a:latin typeface="Optima" pitchFamily="2" charset="2"/>
              </a:rPr>
              <a:t>총무 선정</a:t>
            </a:r>
            <a:endParaRPr lang="ko-KR" altLang="en-US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3148330" y="4221110"/>
            <a:ext cx="1152000" cy="1080150"/>
          </a:xfrm>
          <a:prstGeom prst="roundRect">
            <a:avLst>
              <a:gd name="adj" fmla="val 7431"/>
            </a:avLst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dirty="0" smtClean="0">
                <a:solidFill>
                  <a:schemeClr val="bg1"/>
                </a:solidFill>
                <a:latin typeface="Optima" pitchFamily="2" charset="2"/>
              </a:rPr>
              <a:t>기</a:t>
            </a:r>
            <a:r>
              <a:rPr lang="ko-KR" altLang="en-US" dirty="0">
                <a:solidFill>
                  <a:schemeClr val="bg1"/>
                </a:solidFill>
                <a:latin typeface="Optima" pitchFamily="2" charset="2"/>
              </a:rPr>
              <a:t>록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3292190" y="4581160"/>
            <a:ext cx="864000" cy="288040"/>
          </a:xfrm>
          <a:prstGeom prst="roundRect">
            <a:avLst>
              <a:gd name="adj" fmla="val 7431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dirty="0" smtClean="0">
                <a:solidFill>
                  <a:schemeClr val="tx1"/>
                </a:solidFill>
                <a:latin typeface="Optima" pitchFamily="2" charset="2"/>
              </a:rPr>
              <a:t>수입 기록</a:t>
            </a:r>
            <a:endParaRPr lang="ko-KR" altLang="en-US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3292190" y="4941210"/>
            <a:ext cx="864000" cy="288040"/>
          </a:xfrm>
          <a:prstGeom prst="roundRect">
            <a:avLst>
              <a:gd name="adj" fmla="val 7431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dirty="0" smtClean="0">
                <a:solidFill>
                  <a:schemeClr val="tx1"/>
                </a:solidFill>
                <a:latin typeface="Optima" pitchFamily="2" charset="2"/>
              </a:rPr>
              <a:t>지출 기록</a:t>
            </a:r>
            <a:endParaRPr lang="ko-KR" altLang="en-US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31" name="타원 30"/>
          <p:cNvSpPr/>
          <p:nvPr/>
        </p:nvSpPr>
        <p:spPr bwMode="auto">
          <a:xfrm>
            <a:off x="3652240" y="5409280"/>
            <a:ext cx="36000" cy="36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3724250" y="5409280"/>
            <a:ext cx="36000" cy="36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3804630" y="5409280"/>
            <a:ext cx="36000" cy="36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5192090" y="4077090"/>
            <a:ext cx="36000" cy="36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5264100" y="4077090"/>
            <a:ext cx="36000" cy="36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5344480" y="4077090"/>
            <a:ext cx="36000" cy="36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6820680" y="4041090"/>
            <a:ext cx="36000" cy="36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6892690" y="4041090"/>
            <a:ext cx="36000" cy="36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6973070" y="4041090"/>
            <a:ext cx="36000" cy="36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7972840" y="2348850"/>
            <a:ext cx="1872260" cy="3312460"/>
          </a:xfrm>
          <a:prstGeom prst="roundRect">
            <a:avLst>
              <a:gd name="adj" fmla="val 743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Tutorial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8189070" y="2708900"/>
            <a:ext cx="1440000" cy="2808390"/>
          </a:xfrm>
          <a:prstGeom prst="roundRect">
            <a:avLst>
              <a:gd name="adj" fmla="val 743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Topic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42" name="모서리가 둥근 직사각형 41"/>
          <p:cNvSpPr/>
          <p:nvPr/>
        </p:nvSpPr>
        <p:spPr bwMode="auto">
          <a:xfrm>
            <a:off x="8333050" y="3068950"/>
            <a:ext cx="1152000" cy="1080150"/>
          </a:xfrm>
          <a:prstGeom prst="roundRect">
            <a:avLst>
              <a:gd name="adj" fmla="val 7431"/>
            </a:avLst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Mosaic 1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8476910" y="3429000"/>
            <a:ext cx="864000" cy="288040"/>
          </a:xfrm>
          <a:prstGeom prst="roundRect">
            <a:avLst>
              <a:gd name="adj" fmla="val 7431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err="1" smtClean="0">
                <a:solidFill>
                  <a:schemeClr val="tx1"/>
                </a:solidFill>
                <a:latin typeface="Optima" pitchFamily="2" charset="2"/>
              </a:rPr>
              <a:t>Tessera</a:t>
            </a:r>
            <a:r>
              <a:rPr lang="en-US" altLang="ko-KR" dirty="0" smtClean="0">
                <a:solidFill>
                  <a:schemeClr val="tx1"/>
                </a:solidFill>
                <a:latin typeface="Optima" pitchFamily="2" charset="2"/>
              </a:rPr>
              <a:t> 1-1</a:t>
            </a:r>
            <a:endParaRPr lang="ko-KR" altLang="en-US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8476910" y="3789050"/>
            <a:ext cx="864000" cy="288040"/>
          </a:xfrm>
          <a:prstGeom prst="roundRect">
            <a:avLst>
              <a:gd name="adj" fmla="val 7431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err="1" smtClean="0">
                <a:solidFill>
                  <a:schemeClr val="tx1"/>
                </a:solidFill>
                <a:latin typeface="Optima" pitchFamily="2" charset="2"/>
              </a:rPr>
              <a:t>Tessera</a:t>
            </a:r>
            <a:r>
              <a:rPr lang="en-US" altLang="ko-KR" dirty="0" smtClean="0">
                <a:solidFill>
                  <a:schemeClr val="tx1"/>
                </a:solidFill>
                <a:latin typeface="Optima" pitchFamily="2" charset="2"/>
              </a:rPr>
              <a:t> 2-1</a:t>
            </a:r>
            <a:endParaRPr lang="ko-KR" altLang="en-US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8332890" y="4221110"/>
            <a:ext cx="1152000" cy="1080150"/>
          </a:xfrm>
          <a:prstGeom prst="roundRect">
            <a:avLst>
              <a:gd name="adj" fmla="val 7431"/>
            </a:avLst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Mosaic 2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8476750" y="4581160"/>
            <a:ext cx="864000" cy="288040"/>
          </a:xfrm>
          <a:prstGeom prst="roundRect">
            <a:avLst>
              <a:gd name="adj" fmla="val 7431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err="1" smtClean="0">
                <a:solidFill>
                  <a:schemeClr val="tx1"/>
                </a:solidFill>
                <a:latin typeface="Optima" pitchFamily="2" charset="2"/>
              </a:rPr>
              <a:t>Tessera</a:t>
            </a:r>
            <a:r>
              <a:rPr lang="en-US" altLang="ko-KR" dirty="0">
                <a:solidFill>
                  <a:schemeClr val="tx1"/>
                </a:solidFill>
                <a:latin typeface="Optima" pitchFamily="2" charset="2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Optima" pitchFamily="2" charset="2"/>
              </a:rPr>
              <a:t>2-1</a:t>
            </a:r>
            <a:endParaRPr lang="ko-KR" altLang="en-US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8476750" y="4941210"/>
            <a:ext cx="864000" cy="288040"/>
          </a:xfrm>
          <a:prstGeom prst="roundRect">
            <a:avLst>
              <a:gd name="adj" fmla="val 7431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err="1" smtClean="0">
                <a:solidFill>
                  <a:schemeClr val="tx1"/>
                </a:solidFill>
                <a:latin typeface="Optima" pitchFamily="2" charset="2"/>
              </a:rPr>
              <a:t>Tessera</a:t>
            </a:r>
            <a:r>
              <a:rPr lang="en-US" altLang="ko-KR" dirty="0" smtClean="0">
                <a:solidFill>
                  <a:schemeClr val="tx1"/>
                </a:solidFill>
                <a:latin typeface="Optima" pitchFamily="2" charset="2"/>
              </a:rPr>
              <a:t> 2-2</a:t>
            </a:r>
            <a:endParaRPr lang="ko-KR" altLang="en-US" dirty="0" smtClean="0">
              <a:solidFill>
                <a:schemeClr val="tx1"/>
              </a:solidFill>
              <a:latin typeface="Optima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47255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End of Document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39726" y="836613"/>
            <a:ext cx="10369549" cy="349702"/>
          </a:xfrm>
        </p:spPr>
        <p:txBody>
          <a:bodyPr/>
          <a:lstStyle/>
          <a:p>
            <a:r>
              <a:rPr lang="ko-KR" altLang="en-US" dirty="0" smtClean="0"/>
              <a:t>토</a:t>
            </a:r>
            <a:r>
              <a:rPr lang="ko-KR" altLang="en-US" dirty="0"/>
              <a:t>론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dirty="0" err="1" smtClean="0"/>
              <a:t>김은영</a:t>
            </a:r>
            <a:r>
              <a:rPr lang="en-US" altLang="ko-KR" sz="1200" dirty="0" smtClean="0"/>
              <a:t>((</a:t>
            </a:r>
            <a:r>
              <a:rPr lang="en-US" altLang="ko-KR" sz="1200" dirty="0" err="1" smtClean="0"/>
              <a:t>eykim@nextree.co.kr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1542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084300" y="2348850"/>
            <a:ext cx="2880400" cy="160582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스토리 기반 학습 개요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스토리 기반 학습의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특징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수행 목표 및 방안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+mn-lt"/>
              </a:rPr>
              <a:t>목차</a:t>
            </a:r>
            <a:r>
              <a:rPr lang="en-US" altLang="ko-KR" dirty="0">
                <a:latin typeface="+mn-lt"/>
              </a:rPr>
              <a:t>(Table of Contents)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33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5596012" y="3589128"/>
            <a:ext cx="5329238" cy="571697"/>
          </a:xfrm>
        </p:spPr>
        <p:txBody>
          <a:bodyPr/>
          <a:lstStyle/>
          <a:p>
            <a:r>
              <a:rPr lang="en-US" altLang="ko-KR" sz="1400" dirty="0" smtClean="0"/>
              <a:t>1.1  </a:t>
            </a:r>
            <a:r>
              <a:rPr lang="ko-KR" altLang="en-US" sz="1400" dirty="0" smtClean="0"/>
              <a:t>기획 의도</a:t>
            </a:r>
            <a:endParaRPr lang="en-US" altLang="ko-KR" sz="1400" dirty="0" smtClean="0"/>
          </a:p>
          <a:p>
            <a:r>
              <a:rPr lang="en-US" altLang="ko-KR" sz="1400" dirty="0" smtClean="0"/>
              <a:t>1.2  </a:t>
            </a:r>
            <a:r>
              <a:rPr lang="ko-KR" altLang="en-US" sz="1400" dirty="0" smtClean="0"/>
              <a:t>스토리 기반 학습의 필요성</a:t>
            </a:r>
            <a:endParaRPr lang="ko-KR" altLang="en-US" sz="14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스토리 기반 학습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13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기획 의도 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39726" y="836613"/>
            <a:ext cx="10369549" cy="1346898"/>
          </a:xfrm>
        </p:spPr>
        <p:txBody>
          <a:bodyPr/>
          <a:lstStyle/>
          <a:p>
            <a:r>
              <a:rPr lang="ko-KR" altLang="en-US" dirty="0"/>
              <a:t>시나리오 기반 학습을 통해 획일화된 기존 </a:t>
            </a:r>
            <a:r>
              <a:rPr lang="en-US" altLang="ko-KR" dirty="0"/>
              <a:t>IT </a:t>
            </a:r>
            <a:r>
              <a:rPr lang="ko-KR" altLang="en-US" dirty="0"/>
              <a:t>교재의 문제점을 개선합니다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방대한 양의 지식들을 절차 지향적으로 설명하지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 하나의 스토리를 통해 지식의 조각을 채웁니다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하나의 스토리마다 요구 사항의 복잡도를 높여 다양한 난이도의 예제를 제공합니다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초보자부터 다른 기술에 내공이 있는 경력자들까지 맞춤 교육이 가능합니다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358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스토리 기반 학습의 필요성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6" y="836613"/>
            <a:ext cx="10369549" cy="1346898"/>
          </a:xfrm>
        </p:spPr>
        <p:txBody>
          <a:bodyPr/>
          <a:lstStyle/>
          <a:p>
            <a:r>
              <a:rPr lang="ko-KR" altLang="en-US" dirty="0" smtClean="0"/>
              <a:t>스토리 기반의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기술 학습은 </a:t>
            </a:r>
            <a:r>
              <a:rPr lang="en-US" altLang="ko-KR" dirty="0" smtClean="0"/>
              <a:t>“IT </a:t>
            </a:r>
            <a:r>
              <a:rPr lang="ko-KR" altLang="en-US" dirty="0" smtClean="0"/>
              <a:t>교육은 어렵다</a:t>
            </a:r>
            <a:r>
              <a:rPr lang="en-US" altLang="ko-KR" dirty="0" smtClean="0"/>
              <a:t>.”</a:t>
            </a:r>
            <a:r>
              <a:rPr lang="ko-KR" altLang="en-US" dirty="0" smtClean="0"/>
              <a:t>는 편견을 깰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IT</a:t>
            </a:r>
            <a:r>
              <a:rPr lang="ko-KR" altLang="en-US" dirty="0" smtClean="0"/>
              <a:t>교육의 수강생들은 대부분 이론에 집중된 교육보다는 실제 현장에서 쓰는 내용을 학습하기 원합니다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기술의 카테고리 및 목차 순으로 내용을 전달하면</a:t>
            </a:r>
            <a:r>
              <a:rPr lang="en-US" altLang="ko-KR" dirty="0"/>
              <a:t> </a:t>
            </a:r>
            <a:r>
              <a:rPr lang="ko-KR" altLang="en-US" dirty="0" smtClean="0"/>
              <a:t>초보자들은 실무와 연결하여 생각하기 어렵습니다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스토리 기반 학습은 실생활의 상황을 직접 구현하면서</a:t>
            </a:r>
            <a:r>
              <a:rPr lang="en-US" altLang="ko-KR" dirty="0"/>
              <a:t> </a:t>
            </a:r>
            <a:r>
              <a:rPr lang="ko-KR" altLang="en-US" dirty="0" smtClean="0"/>
              <a:t>초보자가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기술을 보다 쉽게 이해하고 구현하도록 돕습니다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88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5596012" y="3589128"/>
            <a:ext cx="5329238" cy="830229"/>
          </a:xfrm>
        </p:spPr>
        <p:txBody>
          <a:bodyPr/>
          <a:lstStyle/>
          <a:p>
            <a:r>
              <a:rPr lang="en-US" altLang="ko-KR" sz="1400" dirty="0"/>
              <a:t>2</a:t>
            </a:r>
            <a:r>
              <a:rPr lang="en-US" altLang="ko-KR" sz="1400" dirty="0" smtClean="0"/>
              <a:t>.1  </a:t>
            </a:r>
            <a:r>
              <a:rPr lang="ko-KR" altLang="en-US" sz="1400" dirty="0" smtClean="0"/>
              <a:t>스토리를 적용한 학습 순서 재구성</a:t>
            </a:r>
            <a:endParaRPr lang="en-US" altLang="ko-KR" sz="1400" dirty="0" smtClean="0"/>
          </a:p>
          <a:p>
            <a:r>
              <a:rPr lang="en-US" altLang="ko-KR" sz="1400" dirty="0"/>
              <a:t>2</a:t>
            </a:r>
            <a:r>
              <a:rPr lang="en-US" altLang="ko-KR" sz="1400" dirty="0" smtClean="0"/>
              <a:t>.2  </a:t>
            </a:r>
            <a:r>
              <a:rPr lang="ko-KR" altLang="en-US" sz="1400" dirty="0" smtClean="0"/>
              <a:t>실생활 이야기를 통한 쉬운 이해</a:t>
            </a:r>
            <a:endParaRPr lang="en-US" altLang="ko-KR" sz="1400" dirty="0" smtClean="0"/>
          </a:p>
          <a:p>
            <a:r>
              <a:rPr lang="en-US" altLang="ko-KR" sz="1400" dirty="0" smtClean="0"/>
              <a:t>2.3  </a:t>
            </a:r>
            <a:r>
              <a:rPr lang="ko-KR" altLang="en-US" sz="1400" dirty="0" smtClean="0"/>
              <a:t>스토리로 구성되는 지식 조각 모음</a:t>
            </a:r>
            <a:endParaRPr lang="ko-KR" altLang="en-US" sz="14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스토리 기반 학습의 특징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04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스토리를 적용한 학습 순서 재구성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6" y="836613"/>
            <a:ext cx="10369549" cy="1346898"/>
          </a:xfrm>
        </p:spPr>
        <p:txBody>
          <a:bodyPr/>
          <a:lstStyle/>
          <a:p>
            <a:r>
              <a:rPr lang="ko-KR" altLang="en-US" dirty="0" smtClean="0"/>
              <a:t>아래 그림 중 어느 쪽이 더 많이 색칠되어 보이나요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오른쪽이 더 많이 색칠되어 보이지만 동일한 </a:t>
            </a:r>
            <a:r>
              <a:rPr lang="ko-KR" altLang="en-US" dirty="0"/>
              <a:t>칸이 </a:t>
            </a:r>
            <a:r>
              <a:rPr lang="ko-KR" altLang="en-US" dirty="0" err="1" smtClean="0"/>
              <a:t>채워</a:t>
            </a:r>
            <a:r>
              <a:rPr lang="ko-KR" altLang="en-US" dirty="0" err="1"/>
              <a:t>져</a:t>
            </a:r>
            <a:r>
              <a:rPr lang="ko-KR" altLang="en-US" dirty="0" smtClean="0"/>
              <a:t>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사각형을 반드시 왼쪽 모서리부터 채울 필요는 없습니다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눈에 잘 보이는 곳부터 칠하면 보다 쉽고 빠르게 채울 수 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스토리 기반 학습은 실무에서 자주 등장하는 상황들을 스토리로 만들어 함께 쓰이는 개념들을 연결하여 학습하는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절차적인 개념 학습이 아닌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상황에 대한 니즈와 궁금증을 해결해 나가기 때문에 쉽고 빠르게 학습할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2068100" y="263694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356140" y="263689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068100" y="278091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356140" y="278091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644180" y="263694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932220" y="263689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644180" y="278091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932220" y="278091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220260" y="263694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508300" y="263689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220260" y="27809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508300" y="27809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3796380" y="263696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084420" y="26369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3796380" y="278093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4084420" y="27809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372420" y="263694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4660460" y="26368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372420" y="27809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660460" y="27809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2068100" y="292498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2356140" y="292493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068100" y="306895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2356140" y="306895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2644180" y="292498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932220" y="292493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644180" y="306895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2932220" y="306895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220260" y="292498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3508300" y="292493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220260" y="306895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3508300" y="306895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796380" y="292500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084420" y="292495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3796380" y="306897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084420" y="306897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4372420" y="292498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4660460" y="29249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4372420" y="306895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4660460" y="306895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068100" y="321302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2356140" y="321297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2068100" y="335699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356140" y="335699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2644180" y="321302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2932220" y="321297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644180" y="335699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932220" y="335699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220260" y="321302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3508300" y="321297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3220260" y="335699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3508300" y="335699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3796380" y="321304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084420" y="32129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3796380" y="33570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4084420" y="33570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4372420" y="321302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4660460" y="321297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4372420" y="33569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4660460" y="33569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2068100" y="350106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2356140" y="350101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2068100" y="364503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2356140" y="364503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2644180" y="350106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2932220" y="350101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2644180" y="364503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2932220" y="364503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3220260" y="350106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3508300" y="35010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3220260" y="364503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3508300" y="364503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3796380" y="350108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4084420" y="35010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3796380" y="364505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4084420" y="364505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4372420" y="350106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4660460" y="35010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4372420" y="36450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4660460" y="36450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2068100" y="378910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2356140" y="378905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2068100" y="393307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2356140" y="393307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2644180" y="378910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2932220" y="378905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2644180" y="393307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2932220" y="393307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3220260" y="378910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3508300" y="378905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3220260" y="393307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3508300" y="393307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3796380" y="378912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4084420" y="378907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3796380" y="393309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4084420" y="39330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4372420" y="378910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4660460" y="378905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4372420" y="393307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4660460" y="393307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2068100" y="407714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2356140" y="407709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2068100" y="422111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2356140" y="422111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2644180" y="407714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2932220" y="407709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2644180" y="422111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2932220" y="42211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3220260" y="407714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3508300" y="407709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3220260" y="42211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3508300" y="42211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3796380" y="407716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4084420" y="40771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3796380" y="422113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4084420" y="42211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4372420" y="407714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4660460" y="40770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4372420" y="42211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4660460" y="42211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5812540" y="263694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25" name="직사각형 124"/>
          <p:cNvSpPr/>
          <p:nvPr/>
        </p:nvSpPr>
        <p:spPr bwMode="auto">
          <a:xfrm>
            <a:off x="6100580" y="26368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5812540" y="27809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6100580" y="27809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6388620" y="263694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6676660" y="263689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30" name="직사각형 129"/>
          <p:cNvSpPr/>
          <p:nvPr/>
        </p:nvSpPr>
        <p:spPr bwMode="auto">
          <a:xfrm>
            <a:off x="6388620" y="27809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31" name="직사각형 130"/>
          <p:cNvSpPr/>
          <p:nvPr/>
        </p:nvSpPr>
        <p:spPr bwMode="auto">
          <a:xfrm>
            <a:off x="6676660" y="27809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32" name="직사각형 131"/>
          <p:cNvSpPr/>
          <p:nvPr/>
        </p:nvSpPr>
        <p:spPr bwMode="auto">
          <a:xfrm>
            <a:off x="6964700" y="263694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33" name="직사각형 132"/>
          <p:cNvSpPr/>
          <p:nvPr/>
        </p:nvSpPr>
        <p:spPr bwMode="auto">
          <a:xfrm>
            <a:off x="7252740" y="26368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34" name="직사각형 133"/>
          <p:cNvSpPr/>
          <p:nvPr/>
        </p:nvSpPr>
        <p:spPr bwMode="auto">
          <a:xfrm>
            <a:off x="6964700" y="27809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7252740" y="27809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7540820" y="263696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7828860" y="26369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7540820" y="27809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7828860" y="27809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8116860" y="263694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41" name="직사각형 140"/>
          <p:cNvSpPr/>
          <p:nvPr/>
        </p:nvSpPr>
        <p:spPr bwMode="auto">
          <a:xfrm>
            <a:off x="8404900" y="26368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8116860" y="27809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8404900" y="27809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5812540" y="292498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6100580" y="292493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5812540" y="306895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47" name="직사각형 146"/>
          <p:cNvSpPr/>
          <p:nvPr/>
        </p:nvSpPr>
        <p:spPr bwMode="auto">
          <a:xfrm>
            <a:off x="6100580" y="306895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48" name="직사각형 147"/>
          <p:cNvSpPr/>
          <p:nvPr/>
        </p:nvSpPr>
        <p:spPr bwMode="auto">
          <a:xfrm>
            <a:off x="6388620" y="292498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49" name="직사각형 148"/>
          <p:cNvSpPr/>
          <p:nvPr/>
        </p:nvSpPr>
        <p:spPr bwMode="auto">
          <a:xfrm>
            <a:off x="6676660" y="29249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6388620" y="306895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6676660" y="306895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6964700" y="292498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252740" y="292493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6964700" y="306895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55" name="직사각형 154"/>
          <p:cNvSpPr/>
          <p:nvPr/>
        </p:nvSpPr>
        <p:spPr bwMode="auto">
          <a:xfrm>
            <a:off x="7252740" y="306895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7540820" y="292500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7828860" y="292495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58" name="직사각형 157"/>
          <p:cNvSpPr/>
          <p:nvPr/>
        </p:nvSpPr>
        <p:spPr bwMode="auto">
          <a:xfrm>
            <a:off x="7540820" y="306897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59" name="직사각형 158"/>
          <p:cNvSpPr/>
          <p:nvPr/>
        </p:nvSpPr>
        <p:spPr bwMode="auto">
          <a:xfrm>
            <a:off x="7828860" y="306897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60" name="직사각형 159"/>
          <p:cNvSpPr/>
          <p:nvPr/>
        </p:nvSpPr>
        <p:spPr bwMode="auto">
          <a:xfrm>
            <a:off x="8116860" y="292498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61" name="직사각형 160"/>
          <p:cNvSpPr/>
          <p:nvPr/>
        </p:nvSpPr>
        <p:spPr bwMode="auto">
          <a:xfrm>
            <a:off x="8404900" y="292493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62" name="직사각형 161"/>
          <p:cNvSpPr/>
          <p:nvPr/>
        </p:nvSpPr>
        <p:spPr bwMode="auto">
          <a:xfrm>
            <a:off x="8116860" y="306895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63" name="직사각형 162"/>
          <p:cNvSpPr/>
          <p:nvPr/>
        </p:nvSpPr>
        <p:spPr bwMode="auto">
          <a:xfrm>
            <a:off x="8404900" y="306895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64" name="직사각형 163"/>
          <p:cNvSpPr/>
          <p:nvPr/>
        </p:nvSpPr>
        <p:spPr bwMode="auto">
          <a:xfrm>
            <a:off x="5812540" y="321302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65" name="직사각형 164"/>
          <p:cNvSpPr/>
          <p:nvPr/>
        </p:nvSpPr>
        <p:spPr bwMode="auto">
          <a:xfrm>
            <a:off x="6100580" y="321297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66" name="직사각형 165"/>
          <p:cNvSpPr/>
          <p:nvPr/>
        </p:nvSpPr>
        <p:spPr bwMode="auto">
          <a:xfrm>
            <a:off x="5812540" y="33569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67" name="직사각형 166"/>
          <p:cNvSpPr/>
          <p:nvPr/>
        </p:nvSpPr>
        <p:spPr bwMode="auto">
          <a:xfrm>
            <a:off x="6100580" y="33569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68" name="직사각형 167"/>
          <p:cNvSpPr/>
          <p:nvPr/>
        </p:nvSpPr>
        <p:spPr bwMode="auto">
          <a:xfrm>
            <a:off x="6388620" y="321302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69" name="직사각형 168"/>
          <p:cNvSpPr/>
          <p:nvPr/>
        </p:nvSpPr>
        <p:spPr bwMode="auto">
          <a:xfrm>
            <a:off x="6676660" y="321297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70" name="직사각형 169"/>
          <p:cNvSpPr/>
          <p:nvPr/>
        </p:nvSpPr>
        <p:spPr bwMode="auto">
          <a:xfrm>
            <a:off x="6388620" y="335699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71" name="직사각형 170"/>
          <p:cNvSpPr/>
          <p:nvPr/>
        </p:nvSpPr>
        <p:spPr bwMode="auto">
          <a:xfrm>
            <a:off x="6676660" y="335699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72" name="직사각형 171"/>
          <p:cNvSpPr/>
          <p:nvPr/>
        </p:nvSpPr>
        <p:spPr bwMode="auto">
          <a:xfrm>
            <a:off x="6964700" y="321302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73" name="직사각형 172"/>
          <p:cNvSpPr/>
          <p:nvPr/>
        </p:nvSpPr>
        <p:spPr bwMode="auto">
          <a:xfrm>
            <a:off x="7252740" y="321297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74" name="직사각형 173"/>
          <p:cNvSpPr/>
          <p:nvPr/>
        </p:nvSpPr>
        <p:spPr bwMode="auto">
          <a:xfrm>
            <a:off x="6964700" y="335699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75" name="직사각형 174"/>
          <p:cNvSpPr/>
          <p:nvPr/>
        </p:nvSpPr>
        <p:spPr bwMode="auto">
          <a:xfrm>
            <a:off x="7252740" y="335699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76" name="직사각형 175"/>
          <p:cNvSpPr/>
          <p:nvPr/>
        </p:nvSpPr>
        <p:spPr bwMode="auto">
          <a:xfrm>
            <a:off x="7540820" y="321304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77" name="직사각형 176"/>
          <p:cNvSpPr/>
          <p:nvPr/>
        </p:nvSpPr>
        <p:spPr bwMode="auto">
          <a:xfrm>
            <a:off x="7828860" y="321299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78" name="직사각형 177"/>
          <p:cNvSpPr/>
          <p:nvPr/>
        </p:nvSpPr>
        <p:spPr bwMode="auto">
          <a:xfrm>
            <a:off x="7540820" y="335701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79" name="직사각형 178"/>
          <p:cNvSpPr/>
          <p:nvPr/>
        </p:nvSpPr>
        <p:spPr bwMode="auto">
          <a:xfrm>
            <a:off x="7828860" y="335701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8116860" y="321302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81" name="직사각형 180"/>
          <p:cNvSpPr/>
          <p:nvPr/>
        </p:nvSpPr>
        <p:spPr bwMode="auto">
          <a:xfrm>
            <a:off x="8404900" y="321297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82" name="직사각형 181"/>
          <p:cNvSpPr/>
          <p:nvPr/>
        </p:nvSpPr>
        <p:spPr bwMode="auto">
          <a:xfrm>
            <a:off x="8116860" y="335699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83" name="직사각형 182"/>
          <p:cNvSpPr/>
          <p:nvPr/>
        </p:nvSpPr>
        <p:spPr bwMode="auto">
          <a:xfrm>
            <a:off x="8404900" y="335699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84" name="직사각형 183"/>
          <p:cNvSpPr/>
          <p:nvPr/>
        </p:nvSpPr>
        <p:spPr bwMode="auto">
          <a:xfrm>
            <a:off x="5812540" y="350106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85" name="직사각형 184"/>
          <p:cNvSpPr/>
          <p:nvPr/>
        </p:nvSpPr>
        <p:spPr bwMode="auto">
          <a:xfrm>
            <a:off x="6100580" y="35010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86" name="직사각형 185"/>
          <p:cNvSpPr/>
          <p:nvPr/>
        </p:nvSpPr>
        <p:spPr bwMode="auto">
          <a:xfrm>
            <a:off x="5812540" y="36450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87" name="직사각형 186"/>
          <p:cNvSpPr/>
          <p:nvPr/>
        </p:nvSpPr>
        <p:spPr bwMode="auto">
          <a:xfrm>
            <a:off x="6100580" y="36450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88" name="직사각형 187"/>
          <p:cNvSpPr/>
          <p:nvPr/>
        </p:nvSpPr>
        <p:spPr bwMode="auto">
          <a:xfrm>
            <a:off x="6388620" y="350106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89" name="직사각형 188"/>
          <p:cNvSpPr/>
          <p:nvPr/>
        </p:nvSpPr>
        <p:spPr bwMode="auto">
          <a:xfrm>
            <a:off x="6676660" y="350101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90" name="직사각형 189"/>
          <p:cNvSpPr/>
          <p:nvPr/>
        </p:nvSpPr>
        <p:spPr bwMode="auto">
          <a:xfrm>
            <a:off x="6388620" y="364503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91" name="직사각형 190"/>
          <p:cNvSpPr/>
          <p:nvPr/>
        </p:nvSpPr>
        <p:spPr bwMode="auto">
          <a:xfrm>
            <a:off x="6676660" y="364503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92" name="직사각형 191"/>
          <p:cNvSpPr/>
          <p:nvPr/>
        </p:nvSpPr>
        <p:spPr bwMode="auto">
          <a:xfrm>
            <a:off x="6964700" y="350106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93" name="직사각형 192"/>
          <p:cNvSpPr/>
          <p:nvPr/>
        </p:nvSpPr>
        <p:spPr bwMode="auto">
          <a:xfrm>
            <a:off x="7252740" y="350101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94" name="직사각형 193"/>
          <p:cNvSpPr/>
          <p:nvPr/>
        </p:nvSpPr>
        <p:spPr bwMode="auto">
          <a:xfrm>
            <a:off x="6964700" y="364503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95" name="직사각형 194"/>
          <p:cNvSpPr/>
          <p:nvPr/>
        </p:nvSpPr>
        <p:spPr bwMode="auto">
          <a:xfrm>
            <a:off x="7252740" y="364503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96" name="직사각형 195"/>
          <p:cNvSpPr/>
          <p:nvPr/>
        </p:nvSpPr>
        <p:spPr bwMode="auto">
          <a:xfrm>
            <a:off x="7540820" y="350108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97" name="직사각형 196"/>
          <p:cNvSpPr/>
          <p:nvPr/>
        </p:nvSpPr>
        <p:spPr bwMode="auto">
          <a:xfrm>
            <a:off x="7828860" y="350103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98" name="직사각형 197"/>
          <p:cNvSpPr/>
          <p:nvPr/>
        </p:nvSpPr>
        <p:spPr bwMode="auto">
          <a:xfrm>
            <a:off x="7540820" y="364505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99" name="직사각형 198"/>
          <p:cNvSpPr/>
          <p:nvPr/>
        </p:nvSpPr>
        <p:spPr bwMode="auto">
          <a:xfrm>
            <a:off x="7828860" y="364505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00" name="직사각형 199"/>
          <p:cNvSpPr/>
          <p:nvPr/>
        </p:nvSpPr>
        <p:spPr bwMode="auto">
          <a:xfrm>
            <a:off x="8116860" y="350106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01" name="직사각형 200"/>
          <p:cNvSpPr/>
          <p:nvPr/>
        </p:nvSpPr>
        <p:spPr bwMode="auto">
          <a:xfrm>
            <a:off x="8404900" y="350101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02" name="직사각형 201"/>
          <p:cNvSpPr/>
          <p:nvPr/>
        </p:nvSpPr>
        <p:spPr bwMode="auto">
          <a:xfrm>
            <a:off x="8116860" y="36450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03" name="직사각형 202"/>
          <p:cNvSpPr/>
          <p:nvPr/>
        </p:nvSpPr>
        <p:spPr bwMode="auto">
          <a:xfrm>
            <a:off x="8404900" y="36450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04" name="직사각형 203"/>
          <p:cNvSpPr/>
          <p:nvPr/>
        </p:nvSpPr>
        <p:spPr bwMode="auto">
          <a:xfrm>
            <a:off x="5812540" y="378910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05" name="직사각형 204"/>
          <p:cNvSpPr/>
          <p:nvPr/>
        </p:nvSpPr>
        <p:spPr bwMode="auto">
          <a:xfrm>
            <a:off x="6100580" y="378905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06" name="직사각형 205"/>
          <p:cNvSpPr/>
          <p:nvPr/>
        </p:nvSpPr>
        <p:spPr bwMode="auto">
          <a:xfrm>
            <a:off x="5812540" y="393307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07" name="직사각형 206"/>
          <p:cNvSpPr/>
          <p:nvPr/>
        </p:nvSpPr>
        <p:spPr bwMode="auto">
          <a:xfrm>
            <a:off x="6100580" y="393307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08" name="직사각형 207"/>
          <p:cNvSpPr/>
          <p:nvPr/>
        </p:nvSpPr>
        <p:spPr bwMode="auto">
          <a:xfrm>
            <a:off x="6388620" y="378910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09" name="직사각형 208"/>
          <p:cNvSpPr/>
          <p:nvPr/>
        </p:nvSpPr>
        <p:spPr bwMode="auto">
          <a:xfrm>
            <a:off x="6676660" y="378905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10" name="직사각형 209"/>
          <p:cNvSpPr/>
          <p:nvPr/>
        </p:nvSpPr>
        <p:spPr bwMode="auto">
          <a:xfrm>
            <a:off x="6388620" y="393307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11" name="직사각형 210"/>
          <p:cNvSpPr/>
          <p:nvPr/>
        </p:nvSpPr>
        <p:spPr bwMode="auto">
          <a:xfrm>
            <a:off x="6676660" y="393307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12" name="직사각형 211"/>
          <p:cNvSpPr/>
          <p:nvPr/>
        </p:nvSpPr>
        <p:spPr bwMode="auto">
          <a:xfrm>
            <a:off x="6964700" y="378910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13" name="직사각형 212"/>
          <p:cNvSpPr/>
          <p:nvPr/>
        </p:nvSpPr>
        <p:spPr bwMode="auto">
          <a:xfrm>
            <a:off x="7252740" y="378905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14" name="직사각형 213"/>
          <p:cNvSpPr/>
          <p:nvPr/>
        </p:nvSpPr>
        <p:spPr bwMode="auto">
          <a:xfrm>
            <a:off x="6964700" y="393307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15" name="직사각형 214"/>
          <p:cNvSpPr/>
          <p:nvPr/>
        </p:nvSpPr>
        <p:spPr bwMode="auto">
          <a:xfrm>
            <a:off x="7252740" y="393307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16" name="직사각형 215"/>
          <p:cNvSpPr/>
          <p:nvPr/>
        </p:nvSpPr>
        <p:spPr bwMode="auto">
          <a:xfrm>
            <a:off x="7540820" y="378912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17" name="직사각형 216"/>
          <p:cNvSpPr/>
          <p:nvPr/>
        </p:nvSpPr>
        <p:spPr bwMode="auto">
          <a:xfrm>
            <a:off x="7828860" y="378907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18" name="직사각형 217"/>
          <p:cNvSpPr/>
          <p:nvPr/>
        </p:nvSpPr>
        <p:spPr bwMode="auto">
          <a:xfrm>
            <a:off x="7540820" y="39330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19" name="직사각형 218"/>
          <p:cNvSpPr/>
          <p:nvPr/>
        </p:nvSpPr>
        <p:spPr bwMode="auto">
          <a:xfrm>
            <a:off x="7828860" y="393309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20" name="직사각형 219"/>
          <p:cNvSpPr/>
          <p:nvPr/>
        </p:nvSpPr>
        <p:spPr bwMode="auto">
          <a:xfrm>
            <a:off x="8116860" y="378910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21" name="직사각형 220"/>
          <p:cNvSpPr/>
          <p:nvPr/>
        </p:nvSpPr>
        <p:spPr bwMode="auto">
          <a:xfrm>
            <a:off x="8404900" y="378905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22" name="직사각형 221"/>
          <p:cNvSpPr/>
          <p:nvPr/>
        </p:nvSpPr>
        <p:spPr bwMode="auto">
          <a:xfrm>
            <a:off x="8116860" y="393307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23" name="직사각형 222"/>
          <p:cNvSpPr/>
          <p:nvPr/>
        </p:nvSpPr>
        <p:spPr bwMode="auto">
          <a:xfrm>
            <a:off x="8404900" y="393307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24" name="직사각형 223"/>
          <p:cNvSpPr/>
          <p:nvPr/>
        </p:nvSpPr>
        <p:spPr bwMode="auto">
          <a:xfrm>
            <a:off x="5812540" y="407714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25" name="직사각형 224"/>
          <p:cNvSpPr/>
          <p:nvPr/>
        </p:nvSpPr>
        <p:spPr bwMode="auto">
          <a:xfrm>
            <a:off x="6100580" y="407709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26" name="직사각형 225"/>
          <p:cNvSpPr/>
          <p:nvPr/>
        </p:nvSpPr>
        <p:spPr bwMode="auto">
          <a:xfrm>
            <a:off x="5812540" y="42211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27" name="직사각형 226"/>
          <p:cNvSpPr/>
          <p:nvPr/>
        </p:nvSpPr>
        <p:spPr bwMode="auto">
          <a:xfrm>
            <a:off x="6100580" y="42211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28" name="직사각형 227"/>
          <p:cNvSpPr/>
          <p:nvPr/>
        </p:nvSpPr>
        <p:spPr bwMode="auto">
          <a:xfrm>
            <a:off x="6388620" y="407714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29" name="직사각형 228"/>
          <p:cNvSpPr/>
          <p:nvPr/>
        </p:nvSpPr>
        <p:spPr bwMode="auto">
          <a:xfrm>
            <a:off x="6676660" y="407709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30" name="직사각형 229"/>
          <p:cNvSpPr/>
          <p:nvPr/>
        </p:nvSpPr>
        <p:spPr bwMode="auto">
          <a:xfrm>
            <a:off x="6388620" y="42211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31" name="직사각형 230"/>
          <p:cNvSpPr/>
          <p:nvPr/>
        </p:nvSpPr>
        <p:spPr bwMode="auto">
          <a:xfrm>
            <a:off x="6676660" y="42211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32" name="직사각형 231"/>
          <p:cNvSpPr/>
          <p:nvPr/>
        </p:nvSpPr>
        <p:spPr bwMode="auto">
          <a:xfrm>
            <a:off x="6964700" y="407714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33" name="직사각형 232"/>
          <p:cNvSpPr/>
          <p:nvPr/>
        </p:nvSpPr>
        <p:spPr bwMode="auto">
          <a:xfrm>
            <a:off x="7252740" y="40770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34" name="직사각형 233"/>
          <p:cNvSpPr/>
          <p:nvPr/>
        </p:nvSpPr>
        <p:spPr bwMode="auto">
          <a:xfrm>
            <a:off x="6964700" y="42211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35" name="직사각형 234"/>
          <p:cNvSpPr/>
          <p:nvPr/>
        </p:nvSpPr>
        <p:spPr bwMode="auto">
          <a:xfrm>
            <a:off x="7252740" y="42211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36" name="직사각형 235"/>
          <p:cNvSpPr/>
          <p:nvPr/>
        </p:nvSpPr>
        <p:spPr bwMode="auto">
          <a:xfrm>
            <a:off x="7540820" y="407716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37" name="직사각형 236"/>
          <p:cNvSpPr/>
          <p:nvPr/>
        </p:nvSpPr>
        <p:spPr bwMode="auto">
          <a:xfrm>
            <a:off x="7828860" y="40771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38" name="직사각형 237"/>
          <p:cNvSpPr/>
          <p:nvPr/>
        </p:nvSpPr>
        <p:spPr bwMode="auto">
          <a:xfrm>
            <a:off x="7540820" y="42211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39" name="직사각형 238"/>
          <p:cNvSpPr/>
          <p:nvPr/>
        </p:nvSpPr>
        <p:spPr bwMode="auto">
          <a:xfrm>
            <a:off x="7828860" y="42211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40" name="직사각형 239"/>
          <p:cNvSpPr/>
          <p:nvPr/>
        </p:nvSpPr>
        <p:spPr bwMode="auto">
          <a:xfrm>
            <a:off x="8116860" y="407714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41" name="직사각형 240"/>
          <p:cNvSpPr/>
          <p:nvPr/>
        </p:nvSpPr>
        <p:spPr bwMode="auto">
          <a:xfrm>
            <a:off x="8404900" y="407709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42" name="직사각형 241"/>
          <p:cNvSpPr/>
          <p:nvPr/>
        </p:nvSpPr>
        <p:spPr bwMode="auto">
          <a:xfrm>
            <a:off x="8116860" y="42211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43" name="직사각형 242"/>
          <p:cNvSpPr/>
          <p:nvPr/>
        </p:nvSpPr>
        <p:spPr bwMode="auto">
          <a:xfrm>
            <a:off x="8404900" y="42211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44" name="직사각형 243"/>
          <p:cNvSpPr/>
          <p:nvPr/>
        </p:nvSpPr>
        <p:spPr bwMode="auto">
          <a:xfrm>
            <a:off x="5812980" y="2348850"/>
            <a:ext cx="3456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300" dirty="0" smtClean="0">
                <a:solidFill>
                  <a:schemeClr val="bg1"/>
                </a:solidFill>
                <a:latin typeface="Optima" pitchFamily="2" charset="2"/>
              </a:rPr>
              <a:t>스토리를 통해 연결된 지식 학습</a:t>
            </a:r>
          </a:p>
        </p:txBody>
      </p:sp>
      <p:cxnSp>
        <p:nvCxnSpPr>
          <p:cNvPr id="245" name="직선 화살표 연결선 244"/>
          <p:cNvCxnSpPr/>
          <p:nvPr/>
        </p:nvCxnSpPr>
        <p:spPr bwMode="auto">
          <a:xfrm>
            <a:off x="2212080" y="2636940"/>
            <a:ext cx="0" cy="1728170"/>
          </a:xfrm>
          <a:prstGeom prst="straightConnector1">
            <a:avLst/>
          </a:prstGeom>
          <a:noFill/>
          <a:ln w="12700">
            <a:solidFill>
              <a:srgbClr val="666666"/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246" name="직선 화살표 연결선 245"/>
          <p:cNvCxnSpPr/>
          <p:nvPr/>
        </p:nvCxnSpPr>
        <p:spPr bwMode="auto">
          <a:xfrm>
            <a:off x="2500120" y="2636890"/>
            <a:ext cx="0" cy="1728170"/>
          </a:xfrm>
          <a:prstGeom prst="straightConnector1">
            <a:avLst/>
          </a:prstGeom>
          <a:noFill/>
          <a:ln w="12700">
            <a:solidFill>
              <a:srgbClr val="666666"/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247" name="직선 화살표 연결선 246"/>
          <p:cNvCxnSpPr/>
          <p:nvPr/>
        </p:nvCxnSpPr>
        <p:spPr bwMode="auto">
          <a:xfrm>
            <a:off x="2788160" y="2636890"/>
            <a:ext cx="0" cy="1728170"/>
          </a:xfrm>
          <a:prstGeom prst="straightConnector1">
            <a:avLst/>
          </a:prstGeom>
          <a:noFill/>
          <a:ln w="12700">
            <a:solidFill>
              <a:srgbClr val="666666"/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248" name="직선 화살표 연결선 247"/>
          <p:cNvCxnSpPr/>
          <p:nvPr/>
        </p:nvCxnSpPr>
        <p:spPr bwMode="auto">
          <a:xfrm flipV="1">
            <a:off x="2212100" y="2636890"/>
            <a:ext cx="288040" cy="1728220"/>
          </a:xfrm>
          <a:prstGeom prst="straightConnector1">
            <a:avLst/>
          </a:prstGeom>
          <a:noFill/>
          <a:ln w="12700">
            <a:solidFill>
              <a:srgbClr val="666666"/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249" name="직선 화살표 연결선 248"/>
          <p:cNvCxnSpPr/>
          <p:nvPr/>
        </p:nvCxnSpPr>
        <p:spPr bwMode="auto">
          <a:xfrm flipV="1">
            <a:off x="2500120" y="2636890"/>
            <a:ext cx="288040" cy="1728220"/>
          </a:xfrm>
          <a:prstGeom prst="straightConnector1">
            <a:avLst/>
          </a:prstGeom>
          <a:noFill/>
          <a:ln w="12700">
            <a:solidFill>
              <a:srgbClr val="666666"/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250" name="직선 화살표 연결선 249"/>
          <p:cNvCxnSpPr/>
          <p:nvPr/>
        </p:nvCxnSpPr>
        <p:spPr bwMode="auto">
          <a:xfrm flipV="1">
            <a:off x="2788160" y="2636890"/>
            <a:ext cx="288040" cy="1728220"/>
          </a:xfrm>
          <a:prstGeom prst="straightConnector1">
            <a:avLst/>
          </a:prstGeom>
          <a:noFill/>
          <a:ln w="12700">
            <a:solidFill>
              <a:srgbClr val="666666"/>
            </a:solidFill>
            <a:prstDash val="solid"/>
            <a:round/>
            <a:headEnd/>
            <a:tailEnd type="stealth" w="lg" len="lg"/>
          </a:ln>
          <a:effectLst/>
        </p:spPr>
      </p:cxnSp>
      <p:sp>
        <p:nvSpPr>
          <p:cNvPr id="251" name="직사각형 250"/>
          <p:cNvSpPr/>
          <p:nvPr/>
        </p:nvSpPr>
        <p:spPr bwMode="auto">
          <a:xfrm>
            <a:off x="1780060" y="263689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52" name="직사각형 251"/>
          <p:cNvSpPr/>
          <p:nvPr/>
        </p:nvSpPr>
        <p:spPr bwMode="auto">
          <a:xfrm>
            <a:off x="1780060" y="278086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53" name="직사각형 252"/>
          <p:cNvSpPr/>
          <p:nvPr/>
        </p:nvSpPr>
        <p:spPr bwMode="auto">
          <a:xfrm>
            <a:off x="1780060" y="292493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54" name="직사각형 253"/>
          <p:cNvSpPr/>
          <p:nvPr/>
        </p:nvSpPr>
        <p:spPr bwMode="auto">
          <a:xfrm>
            <a:off x="1780060" y="306890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55" name="직사각형 254"/>
          <p:cNvSpPr/>
          <p:nvPr/>
        </p:nvSpPr>
        <p:spPr bwMode="auto">
          <a:xfrm>
            <a:off x="1780060" y="321297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56" name="직사각형 255"/>
          <p:cNvSpPr/>
          <p:nvPr/>
        </p:nvSpPr>
        <p:spPr bwMode="auto">
          <a:xfrm>
            <a:off x="1780060" y="335694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57" name="직사각형 256"/>
          <p:cNvSpPr/>
          <p:nvPr/>
        </p:nvSpPr>
        <p:spPr bwMode="auto">
          <a:xfrm>
            <a:off x="1780060" y="350101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58" name="직사각형 257"/>
          <p:cNvSpPr/>
          <p:nvPr/>
        </p:nvSpPr>
        <p:spPr bwMode="auto">
          <a:xfrm>
            <a:off x="1780060" y="364498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59" name="직사각형 258"/>
          <p:cNvSpPr/>
          <p:nvPr/>
        </p:nvSpPr>
        <p:spPr bwMode="auto">
          <a:xfrm>
            <a:off x="1780060" y="378905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0" name="직사각형 259"/>
          <p:cNvSpPr/>
          <p:nvPr/>
        </p:nvSpPr>
        <p:spPr bwMode="auto">
          <a:xfrm>
            <a:off x="1780060" y="393302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1" name="직사각형 260"/>
          <p:cNvSpPr/>
          <p:nvPr/>
        </p:nvSpPr>
        <p:spPr bwMode="auto">
          <a:xfrm>
            <a:off x="1780060" y="407709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2" name="직사각형 261"/>
          <p:cNvSpPr/>
          <p:nvPr/>
        </p:nvSpPr>
        <p:spPr bwMode="auto">
          <a:xfrm>
            <a:off x="1780060" y="422106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3" name="직사각형 262"/>
          <p:cNvSpPr/>
          <p:nvPr/>
        </p:nvSpPr>
        <p:spPr bwMode="auto">
          <a:xfrm>
            <a:off x="4948460" y="263689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4" name="직사각형 263"/>
          <p:cNvSpPr/>
          <p:nvPr/>
        </p:nvSpPr>
        <p:spPr bwMode="auto">
          <a:xfrm>
            <a:off x="4948460" y="278086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5" name="직사각형 264"/>
          <p:cNvSpPr/>
          <p:nvPr/>
        </p:nvSpPr>
        <p:spPr bwMode="auto">
          <a:xfrm>
            <a:off x="4948460" y="292493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6" name="직사각형 265"/>
          <p:cNvSpPr/>
          <p:nvPr/>
        </p:nvSpPr>
        <p:spPr bwMode="auto">
          <a:xfrm>
            <a:off x="4948460" y="306890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7" name="직사각형 266"/>
          <p:cNvSpPr/>
          <p:nvPr/>
        </p:nvSpPr>
        <p:spPr bwMode="auto">
          <a:xfrm>
            <a:off x="4948460" y="321297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8" name="직사각형 267"/>
          <p:cNvSpPr/>
          <p:nvPr/>
        </p:nvSpPr>
        <p:spPr bwMode="auto">
          <a:xfrm>
            <a:off x="4948460" y="335694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9" name="직사각형 268"/>
          <p:cNvSpPr/>
          <p:nvPr/>
        </p:nvSpPr>
        <p:spPr bwMode="auto">
          <a:xfrm>
            <a:off x="4948460" y="35010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0" name="직사각형 269"/>
          <p:cNvSpPr/>
          <p:nvPr/>
        </p:nvSpPr>
        <p:spPr bwMode="auto">
          <a:xfrm>
            <a:off x="4948460" y="364498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1" name="직사각형 270"/>
          <p:cNvSpPr/>
          <p:nvPr/>
        </p:nvSpPr>
        <p:spPr bwMode="auto">
          <a:xfrm>
            <a:off x="4948460" y="378905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2" name="직사각형 271"/>
          <p:cNvSpPr/>
          <p:nvPr/>
        </p:nvSpPr>
        <p:spPr bwMode="auto">
          <a:xfrm>
            <a:off x="4948460" y="393302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3" name="직사각형 272"/>
          <p:cNvSpPr/>
          <p:nvPr/>
        </p:nvSpPr>
        <p:spPr bwMode="auto">
          <a:xfrm>
            <a:off x="4948460" y="407709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4" name="직사각형 273"/>
          <p:cNvSpPr/>
          <p:nvPr/>
        </p:nvSpPr>
        <p:spPr bwMode="auto">
          <a:xfrm>
            <a:off x="4948460" y="422106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cxnSp>
        <p:nvCxnSpPr>
          <p:cNvPr id="275" name="직선 화살표 연결선 274"/>
          <p:cNvCxnSpPr/>
          <p:nvPr/>
        </p:nvCxnSpPr>
        <p:spPr bwMode="auto">
          <a:xfrm>
            <a:off x="1924040" y="2636890"/>
            <a:ext cx="0" cy="1728170"/>
          </a:xfrm>
          <a:prstGeom prst="straightConnector1">
            <a:avLst/>
          </a:prstGeom>
          <a:noFill/>
          <a:ln w="12700">
            <a:solidFill>
              <a:srgbClr val="666666"/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276" name="직선 화살표 연결선 275"/>
          <p:cNvCxnSpPr/>
          <p:nvPr/>
        </p:nvCxnSpPr>
        <p:spPr bwMode="auto">
          <a:xfrm flipV="1">
            <a:off x="1924040" y="2636890"/>
            <a:ext cx="288040" cy="1728220"/>
          </a:xfrm>
          <a:prstGeom prst="straightConnector1">
            <a:avLst/>
          </a:prstGeom>
          <a:noFill/>
          <a:ln w="12700">
            <a:solidFill>
              <a:srgbClr val="666666"/>
            </a:solidFill>
            <a:prstDash val="solid"/>
            <a:round/>
            <a:headEnd/>
            <a:tailEnd type="stealth" w="lg" len="lg"/>
          </a:ln>
          <a:effectLst/>
        </p:spPr>
      </p:cxnSp>
      <p:sp>
        <p:nvSpPr>
          <p:cNvPr id="277" name="직사각형 276"/>
          <p:cNvSpPr/>
          <p:nvPr/>
        </p:nvSpPr>
        <p:spPr bwMode="auto">
          <a:xfrm>
            <a:off x="1780460" y="2348850"/>
            <a:ext cx="3456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300" dirty="0" smtClean="0">
                <a:solidFill>
                  <a:schemeClr val="bg1"/>
                </a:solidFill>
                <a:latin typeface="Optima" pitchFamily="2" charset="2"/>
              </a:rPr>
              <a:t>기존 절차적인 개념 학습</a:t>
            </a:r>
          </a:p>
        </p:txBody>
      </p:sp>
      <p:sp>
        <p:nvSpPr>
          <p:cNvPr id="278" name="직사각형 277"/>
          <p:cNvSpPr/>
          <p:nvPr/>
        </p:nvSpPr>
        <p:spPr bwMode="auto">
          <a:xfrm>
            <a:off x="1780460" y="2636890"/>
            <a:ext cx="3456000" cy="172824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9" name="직사각형 278"/>
          <p:cNvSpPr/>
          <p:nvPr/>
        </p:nvSpPr>
        <p:spPr bwMode="auto">
          <a:xfrm>
            <a:off x="8692940" y="263694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0" name="직사각형 279"/>
          <p:cNvSpPr/>
          <p:nvPr/>
        </p:nvSpPr>
        <p:spPr bwMode="auto">
          <a:xfrm>
            <a:off x="8980980" y="26368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1" name="직사각형 280"/>
          <p:cNvSpPr/>
          <p:nvPr/>
        </p:nvSpPr>
        <p:spPr bwMode="auto">
          <a:xfrm>
            <a:off x="8692940" y="27809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2" name="직사각형 281"/>
          <p:cNvSpPr/>
          <p:nvPr/>
        </p:nvSpPr>
        <p:spPr bwMode="auto">
          <a:xfrm>
            <a:off x="8980980" y="27809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3" name="직사각형 282"/>
          <p:cNvSpPr/>
          <p:nvPr/>
        </p:nvSpPr>
        <p:spPr bwMode="auto">
          <a:xfrm>
            <a:off x="8692940" y="292498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4" name="직사각형 283"/>
          <p:cNvSpPr/>
          <p:nvPr/>
        </p:nvSpPr>
        <p:spPr bwMode="auto">
          <a:xfrm>
            <a:off x="8980980" y="292493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5" name="직사각형 284"/>
          <p:cNvSpPr/>
          <p:nvPr/>
        </p:nvSpPr>
        <p:spPr bwMode="auto">
          <a:xfrm>
            <a:off x="8692940" y="306895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6" name="직사각형 285"/>
          <p:cNvSpPr/>
          <p:nvPr/>
        </p:nvSpPr>
        <p:spPr bwMode="auto">
          <a:xfrm>
            <a:off x="8980980" y="306895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7" name="직사각형 286"/>
          <p:cNvSpPr/>
          <p:nvPr/>
        </p:nvSpPr>
        <p:spPr bwMode="auto">
          <a:xfrm>
            <a:off x="8692940" y="321302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8" name="직사각형 287"/>
          <p:cNvSpPr/>
          <p:nvPr/>
        </p:nvSpPr>
        <p:spPr bwMode="auto">
          <a:xfrm>
            <a:off x="8980980" y="321297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9" name="직사각형 288"/>
          <p:cNvSpPr/>
          <p:nvPr/>
        </p:nvSpPr>
        <p:spPr bwMode="auto">
          <a:xfrm>
            <a:off x="8692940" y="33569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0" name="직사각형 289"/>
          <p:cNvSpPr/>
          <p:nvPr/>
        </p:nvSpPr>
        <p:spPr bwMode="auto">
          <a:xfrm>
            <a:off x="8980980" y="33569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1" name="직사각형 290"/>
          <p:cNvSpPr/>
          <p:nvPr/>
        </p:nvSpPr>
        <p:spPr bwMode="auto">
          <a:xfrm>
            <a:off x="8692940" y="350106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2" name="직사각형 291"/>
          <p:cNvSpPr/>
          <p:nvPr/>
        </p:nvSpPr>
        <p:spPr bwMode="auto">
          <a:xfrm>
            <a:off x="8980980" y="35010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3" name="직사각형 292"/>
          <p:cNvSpPr/>
          <p:nvPr/>
        </p:nvSpPr>
        <p:spPr bwMode="auto">
          <a:xfrm>
            <a:off x="8692940" y="36450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4" name="직사각형 293"/>
          <p:cNvSpPr/>
          <p:nvPr/>
        </p:nvSpPr>
        <p:spPr bwMode="auto">
          <a:xfrm>
            <a:off x="8980980" y="36450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5" name="직사각형 294"/>
          <p:cNvSpPr/>
          <p:nvPr/>
        </p:nvSpPr>
        <p:spPr bwMode="auto">
          <a:xfrm>
            <a:off x="8692940" y="378910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6" name="직사각형 295"/>
          <p:cNvSpPr/>
          <p:nvPr/>
        </p:nvSpPr>
        <p:spPr bwMode="auto">
          <a:xfrm>
            <a:off x="8980980" y="378905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7" name="직사각형 296"/>
          <p:cNvSpPr/>
          <p:nvPr/>
        </p:nvSpPr>
        <p:spPr bwMode="auto">
          <a:xfrm>
            <a:off x="8692940" y="393307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8" name="직사각형 297"/>
          <p:cNvSpPr/>
          <p:nvPr/>
        </p:nvSpPr>
        <p:spPr bwMode="auto">
          <a:xfrm>
            <a:off x="8980980" y="393307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9" name="직사각형 298"/>
          <p:cNvSpPr/>
          <p:nvPr/>
        </p:nvSpPr>
        <p:spPr bwMode="auto">
          <a:xfrm>
            <a:off x="8692940" y="407714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00" name="직사각형 299"/>
          <p:cNvSpPr/>
          <p:nvPr/>
        </p:nvSpPr>
        <p:spPr bwMode="auto">
          <a:xfrm>
            <a:off x="8980980" y="407709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01" name="직사각형 300"/>
          <p:cNvSpPr/>
          <p:nvPr/>
        </p:nvSpPr>
        <p:spPr bwMode="auto">
          <a:xfrm>
            <a:off x="8692940" y="42211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02" name="직사각형 301"/>
          <p:cNvSpPr/>
          <p:nvPr/>
        </p:nvSpPr>
        <p:spPr bwMode="auto">
          <a:xfrm>
            <a:off x="8980980" y="42211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03" name="직사각형 302"/>
          <p:cNvSpPr/>
          <p:nvPr/>
        </p:nvSpPr>
        <p:spPr bwMode="auto">
          <a:xfrm>
            <a:off x="5812980" y="2636890"/>
            <a:ext cx="3456000" cy="172824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cxnSp>
        <p:nvCxnSpPr>
          <p:cNvPr id="304" name="직선 화살표 연결선 303"/>
          <p:cNvCxnSpPr/>
          <p:nvPr/>
        </p:nvCxnSpPr>
        <p:spPr bwMode="auto">
          <a:xfrm>
            <a:off x="3076160" y="2636890"/>
            <a:ext cx="60" cy="1008160"/>
          </a:xfrm>
          <a:prstGeom prst="straightConnector1">
            <a:avLst/>
          </a:prstGeom>
          <a:noFill/>
          <a:ln w="12700">
            <a:solidFill>
              <a:srgbClr val="666666"/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371" name="직선 화살표 연결선 370"/>
          <p:cNvCxnSpPr>
            <a:stCxn id="175" idx="2"/>
            <a:endCxn id="148" idx="2"/>
          </p:cNvCxnSpPr>
          <p:nvPr/>
        </p:nvCxnSpPr>
        <p:spPr bwMode="auto">
          <a:xfrm flipH="1" flipV="1">
            <a:off x="6532620" y="3068980"/>
            <a:ext cx="864120" cy="432010"/>
          </a:xfrm>
          <a:prstGeom prst="straightConnector1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374" name="직선 화살표 연결선 373"/>
          <p:cNvCxnSpPr>
            <a:stCxn id="175" idx="2"/>
            <a:endCxn id="232" idx="2"/>
          </p:cNvCxnSpPr>
          <p:nvPr/>
        </p:nvCxnSpPr>
        <p:spPr bwMode="auto">
          <a:xfrm flipH="1">
            <a:off x="7108700" y="3500990"/>
            <a:ext cx="288040" cy="720150"/>
          </a:xfrm>
          <a:prstGeom prst="straightConnector1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377" name="직선 화살표 연결선 376"/>
          <p:cNvCxnSpPr>
            <a:stCxn id="175" idx="2"/>
            <a:endCxn id="218" idx="0"/>
          </p:cNvCxnSpPr>
          <p:nvPr/>
        </p:nvCxnSpPr>
        <p:spPr bwMode="auto">
          <a:xfrm>
            <a:off x="7396740" y="3500990"/>
            <a:ext cx="288080" cy="432100"/>
          </a:xfrm>
          <a:prstGeom prst="straightConnector1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380" name="직선 화살표 연결선 379"/>
          <p:cNvCxnSpPr>
            <a:stCxn id="193" idx="0"/>
            <a:endCxn id="157" idx="0"/>
          </p:cNvCxnSpPr>
          <p:nvPr/>
        </p:nvCxnSpPr>
        <p:spPr bwMode="auto">
          <a:xfrm flipV="1">
            <a:off x="7396740" y="2924950"/>
            <a:ext cx="576120" cy="576060"/>
          </a:xfrm>
          <a:prstGeom prst="straightConnector1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383" name="직선 화살표 연결선 382"/>
          <p:cNvCxnSpPr>
            <a:stCxn id="193" idx="0"/>
            <a:endCxn id="153" idx="0"/>
          </p:cNvCxnSpPr>
          <p:nvPr/>
        </p:nvCxnSpPr>
        <p:spPr bwMode="auto">
          <a:xfrm flipV="1">
            <a:off x="7396740" y="2924930"/>
            <a:ext cx="0" cy="576080"/>
          </a:xfrm>
          <a:prstGeom prst="straightConnector1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390" name="직선 화살표 연결선 389"/>
          <p:cNvCxnSpPr>
            <a:stCxn id="218" idx="0"/>
            <a:endCxn id="179" idx="0"/>
          </p:cNvCxnSpPr>
          <p:nvPr/>
        </p:nvCxnSpPr>
        <p:spPr bwMode="auto">
          <a:xfrm flipV="1">
            <a:off x="7684820" y="3357010"/>
            <a:ext cx="288040" cy="576080"/>
          </a:xfrm>
          <a:prstGeom prst="straightConnector1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394" name="직선 화살표 연결선 393"/>
          <p:cNvCxnSpPr>
            <a:stCxn id="193" idx="0"/>
            <a:endCxn id="162" idx="0"/>
          </p:cNvCxnSpPr>
          <p:nvPr/>
        </p:nvCxnSpPr>
        <p:spPr bwMode="auto">
          <a:xfrm flipV="1">
            <a:off x="7396740" y="3068950"/>
            <a:ext cx="864120" cy="432060"/>
          </a:xfrm>
          <a:prstGeom prst="straightConnector1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421" name="직선 화살표 연결선 420"/>
          <p:cNvCxnSpPr>
            <a:stCxn id="179" idx="0"/>
            <a:endCxn id="292" idx="1"/>
          </p:cNvCxnSpPr>
          <p:nvPr/>
        </p:nvCxnSpPr>
        <p:spPr bwMode="auto">
          <a:xfrm>
            <a:off x="7972860" y="3357010"/>
            <a:ext cx="1008120" cy="216000"/>
          </a:xfrm>
          <a:prstGeom prst="straightConnector1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425" name="직선 화살표 연결선 424"/>
          <p:cNvCxnSpPr>
            <a:stCxn id="175" idx="2"/>
            <a:endCxn id="210" idx="3"/>
          </p:cNvCxnSpPr>
          <p:nvPr/>
        </p:nvCxnSpPr>
        <p:spPr bwMode="auto">
          <a:xfrm flipH="1">
            <a:off x="6676620" y="3500990"/>
            <a:ext cx="720120" cy="504080"/>
          </a:xfrm>
          <a:prstGeom prst="straightConnector1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428" name="직선 화살표 연결선 427"/>
          <p:cNvCxnSpPr>
            <a:stCxn id="210" idx="3"/>
            <a:endCxn id="204" idx="3"/>
          </p:cNvCxnSpPr>
          <p:nvPr/>
        </p:nvCxnSpPr>
        <p:spPr bwMode="auto">
          <a:xfrm flipH="1" flipV="1">
            <a:off x="6100540" y="3861100"/>
            <a:ext cx="576080" cy="143970"/>
          </a:xfrm>
          <a:prstGeom prst="straightConnector1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433" name="직선 화살표 연결선 432"/>
          <p:cNvCxnSpPr>
            <a:stCxn id="150" idx="0"/>
            <a:endCxn id="145" idx="1"/>
          </p:cNvCxnSpPr>
          <p:nvPr/>
        </p:nvCxnSpPr>
        <p:spPr bwMode="auto">
          <a:xfrm flipH="1" flipV="1">
            <a:off x="6100580" y="2996930"/>
            <a:ext cx="432040" cy="72020"/>
          </a:xfrm>
          <a:prstGeom prst="straightConnector1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440" name="직선 화살표 연결선 439"/>
          <p:cNvCxnSpPr>
            <a:stCxn id="211" idx="1"/>
            <a:endCxn id="171" idx="0"/>
          </p:cNvCxnSpPr>
          <p:nvPr/>
        </p:nvCxnSpPr>
        <p:spPr bwMode="auto">
          <a:xfrm flipV="1">
            <a:off x="6676660" y="3356990"/>
            <a:ext cx="144000" cy="648080"/>
          </a:xfrm>
          <a:prstGeom prst="straightConnector1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444" name="직선 화살표 연결선 443"/>
          <p:cNvCxnSpPr>
            <a:stCxn id="218" idx="0"/>
            <a:endCxn id="199" idx="0"/>
          </p:cNvCxnSpPr>
          <p:nvPr/>
        </p:nvCxnSpPr>
        <p:spPr bwMode="auto">
          <a:xfrm flipV="1">
            <a:off x="7684820" y="3645050"/>
            <a:ext cx="288040" cy="288040"/>
          </a:xfrm>
          <a:prstGeom prst="straightConnector1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448" name="직선 화살표 연결선 447"/>
          <p:cNvCxnSpPr>
            <a:stCxn id="199" idx="0"/>
            <a:endCxn id="240" idx="2"/>
          </p:cNvCxnSpPr>
          <p:nvPr/>
        </p:nvCxnSpPr>
        <p:spPr bwMode="auto">
          <a:xfrm>
            <a:off x="7972860" y="3645050"/>
            <a:ext cx="288000" cy="576090"/>
          </a:xfrm>
          <a:prstGeom prst="straightConnector1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451" name="직선 화살표 연결선 450"/>
          <p:cNvCxnSpPr>
            <a:stCxn id="242" idx="0"/>
            <a:endCxn id="203" idx="2"/>
          </p:cNvCxnSpPr>
          <p:nvPr/>
        </p:nvCxnSpPr>
        <p:spPr bwMode="auto">
          <a:xfrm flipV="1">
            <a:off x="8260860" y="3789030"/>
            <a:ext cx="288040" cy="432080"/>
          </a:xfrm>
          <a:prstGeom prst="straightConnector1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7115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실생활 이야기를 통한 쉬운 이해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6" y="836613"/>
            <a:ext cx="10369549" cy="1346898"/>
          </a:xfrm>
        </p:spPr>
        <p:txBody>
          <a:bodyPr/>
          <a:lstStyle/>
          <a:p>
            <a:r>
              <a:rPr lang="ko-KR" altLang="en-US" dirty="0" smtClean="0"/>
              <a:t>프로그래밍 경력이 쌓이면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왜 이렇게 해야 할까</a:t>
            </a:r>
            <a:r>
              <a:rPr lang="en-US" altLang="ko-KR" dirty="0" smtClean="0"/>
              <a:t>?’ </a:t>
            </a:r>
            <a:r>
              <a:rPr lang="ko-KR" altLang="en-US" dirty="0" smtClean="0"/>
              <a:t>호기심은 사라지고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원래 이렇게 </a:t>
            </a:r>
            <a:r>
              <a:rPr lang="ko-KR" altLang="en-US" dirty="0" err="1" smtClean="0"/>
              <a:t>하는거야</a:t>
            </a:r>
            <a:r>
              <a:rPr lang="en-US" altLang="ko-KR" dirty="0" smtClean="0"/>
              <a:t>.’</a:t>
            </a:r>
            <a:r>
              <a:rPr lang="ko-KR" altLang="en-US" dirty="0" smtClean="0"/>
              <a:t>라는 편견이 남기 쉽습니다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초보자들이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교육을 듣고 나면 오히려 더 </a:t>
            </a:r>
            <a:r>
              <a:rPr lang="en-US" altLang="ko-KR" dirty="0" smtClean="0"/>
              <a:t>IT</a:t>
            </a:r>
            <a:r>
              <a:rPr lang="ko-KR" altLang="en-US" dirty="0" smtClean="0"/>
              <a:t>를 어려워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어렵게 배웠기 때문입니다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우리가 실생활에서 접하는 주변 상황들을 직접 시스템으로 구현한다면 쉽게 프로그래밍 개념 및 </a:t>
            </a:r>
            <a:r>
              <a:rPr lang="en-US" altLang="ko-KR" dirty="0" smtClean="0"/>
              <a:t>IT</a:t>
            </a:r>
            <a:r>
              <a:rPr lang="ko-KR" altLang="en-US" dirty="0" smtClean="0"/>
              <a:t>기술을 배울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스토리 기반 학습은 기술의 개념과 실무를 분리하지 않습니다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실생활에 대입하여 자연스럽게 이해할 수 있도록 돕습니다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 bwMode="auto">
          <a:xfrm>
            <a:off x="2572090" y="2348900"/>
            <a:ext cx="2160000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bg1"/>
                </a:solidFill>
                <a:latin typeface="Optima" pitchFamily="2" charset="2"/>
              </a:rPr>
              <a:t>Scenario 1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4804300" y="2348850"/>
            <a:ext cx="2160000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>
                <a:solidFill>
                  <a:schemeClr val="bg1"/>
                </a:solidFill>
                <a:latin typeface="Optima" pitchFamily="2" charset="2"/>
              </a:rPr>
              <a:t>Scenario </a:t>
            </a:r>
            <a:r>
              <a:rPr lang="en-US" altLang="ko-KR" sz="1100" dirty="0" smtClean="0">
                <a:solidFill>
                  <a:schemeClr val="bg1"/>
                </a:solidFill>
                <a:latin typeface="Optima" pitchFamily="2" charset="2"/>
              </a:rPr>
              <a:t>2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7036710" y="2348850"/>
            <a:ext cx="2160000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>
                <a:solidFill>
                  <a:schemeClr val="bg1"/>
                </a:solidFill>
                <a:latin typeface="Optima" pitchFamily="2" charset="2"/>
              </a:rPr>
              <a:t>Scenario 3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2572090" y="2852930"/>
            <a:ext cx="720000" cy="216000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err="1" smtClean="0">
                <a:latin typeface="Optima" pitchFamily="2" charset="2"/>
              </a:rPr>
              <a:t>dom1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3292190" y="2852930"/>
            <a:ext cx="72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err="1" smtClean="0">
                <a:latin typeface="Optima" pitchFamily="2" charset="2"/>
              </a:rPr>
              <a:t>dom2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4012290" y="2852980"/>
            <a:ext cx="72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err="1" smtClean="0">
                <a:latin typeface="Optima" pitchFamily="2" charset="2"/>
              </a:rPr>
              <a:t>dom3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2572090" y="2492930"/>
            <a:ext cx="21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300" dirty="0" smtClean="0">
                <a:latin typeface="Optima" pitchFamily="2" charset="2"/>
              </a:rPr>
              <a:t>친구 관리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4804300" y="2492880"/>
            <a:ext cx="21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300" dirty="0" smtClean="0">
                <a:latin typeface="Optima" pitchFamily="2" charset="2"/>
              </a:rPr>
              <a:t>회비 관리</a:t>
            </a:r>
          </a:p>
        </p:txBody>
      </p:sp>
      <p:sp>
        <p:nvSpPr>
          <p:cNvPr id="88" name="직사각형 87"/>
          <p:cNvSpPr/>
          <p:nvPr/>
        </p:nvSpPr>
        <p:spPr bwMode="auto">
          <a:xfrm>
            <a:off x="7036710" y="2492880"/>
            <a:ext cx="21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300" dirty="0" smtClean="0">
                <a:latin typeface="Optima" pitchFamily="2" charset="2"/>
              </a:rPr>
              <a:t>대</a:t>
            </a:r>
            <a:r>
              <a:rPr lang="ko-KR" altLang="en-US" sz="1300" dirty="0">
                <a:latin typeface="Optima" pitchFamily="2" charset="2"/>
              </a:rPr>
              <a:t>화</a:t>
            </a:r>
            <a:r>
              <a:rPr lang="ko-KR" altLang="en-US" sz="1300" dirty="0" smtClean="0">
                <a:latin typeface="Optima" pitchFamily="2" charset="2"/>
              </a:rPr>
              <a:t>방</a:t>
            </a:r>
          </a:p>
        </p:txBody>
      </p:sp>
      <p:sp>
        <p:nvSpPr>
          <p:cNvPr id="98" name="직사각형 97"/>
          <p:cNvSpPr/>
          <p:nvPr/>
        </p:nvSpPr>
        <p:spPr bwMode="auto">
          <a:xfrm>
            <a:off x="2572090" y="306898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2572090" y="3285010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tx1"/>
                </a:solidFill>
                <a:latin typeface="Optima" pitchFamily="2" charset="2"/>
              </a:rPr>
              <a:t>scene 1</a:t>
            </a:r>
            <a:endParaRPr lang="ko-KR" altLang="en-US" sz="11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2572090" y="350104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2572090" y="393310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2572090" y="414913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2572090" y="436519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2572090" y="458122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2572090" y="479722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4804400" y="350104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31" name="직사각형 130"/>
          <p:cNvSpPr/>
          <p:nvPr/>
        </p:nvSpPr>
        <p:spPr bwMode="auto">
          <a:xfrm>
            <a:off x="4804400" y="393310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32" name="직사각형 131"/>
          <p:cNvSpPr/>
          <p:nvPr/>
        </p:nvSpPr>
        <p:spPr bwMode="auto">
          <a:xfrm>
            <a:off x="4804400" y="414913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34" name="직사각형 133"/>
          <p:cNvSpPr/>
          <p:nvPr/>
        </p:nvSpPr>
        <p:spPr bwMode="auto">
          <a:xfrm>
            <a:off x="4804400" y="458122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4804400" y="479722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7036710" y="306898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55" name="직사각형 154"/>
          <p:cNvSpPr/>
          <p:nvPr/>
        </p:nvSpPr>
        <p:spPr bwMode="auto">
          <a:xfrm>
            <a:off x="7036710" y="328501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7036710" y="371707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59" name="직사각형 158"/>
          <p:cNvSpPr/>
          <p:nvPr/>
        </p:nvSpPr>
        <p:spPr bwMode="auto">
          <a:xfrm>
            <a:off x="7036710" y="414913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60" name="직사각형 159"/>
          <p:cNvSpPr/>
          <p:nvPr/>
        </p:nvSpPr>
        <p:spPr bwMode="auto">
          <a:xfrm>
            <a:off x="7036710" y="436519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62" name="직사각형 161"/>
          <p:cNvSpPr/>
          <p:nvPr/>
        </p:nvSpPr>
        <p:spPr bwMode="auto">
          <a:xfrm>
            <a:off x="7036710" y="479722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84" name="직사각형 183"/>
          <p:cNvSpPr/>
          <p:nvPr/>
        </p:nvSpPr>
        <p:spPr bwMode="auto">
          <a:xfrm>
            <a:off x="1779980" y="3068980"/>
            <a:ext cx="720000" cy="21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solidFill>
                  <a:schemeClr val="bg1"/>
                </a:solidFill>
                <a:latin typeface="Optima" pitchFamily="2" charset="2"/>
              </a:rPr>
              <a:t>정수</a:t>
            </a:r>
            <a:r>
              <a:rPr lang="ko-KR" altLang="en-US" sz="1100" dirty="0" err="1">
                <a:solidFill>
                  <a:schemeClr val="bg1"/>
                </a:solidFill>
                <a:latin typeface="Optima" pitchFamily="2" charset="2"/>
              </a:rPr>
              <a:t>형</a:t>
            </a:r>
            <a:endParaRPr lang="en-US" altLang="ko-KR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185" name="직사각형 184"/>
          <p:cNvSpPr/>
          <p:nvPr/>
        </p:nvSpPr>
        <p:spPr bwMode="auto">
          <a:xfrm>
            <a:off x="1779980" y="3285010"/>
            <a:ext cx="720000" cy="21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solidFill>
                  <a:schemeClr val="bg1"/>
                </a:solidFill>
                <a:latin typeface="Optima" pitchFamily="2" charset="2"/>
              </a:rPr>
              <a:t>클래스</a:t>
            </a:r>
          </a:p>
        </p:txBody>
      </p:sp>
      <p:sp>
        <p:nvSpPr>
          <p:cNvPr id="186" name="직사각형 185"/>
          <p:cNvSpPr/>
          <p:nvPr/>
        </p:nvSpPr>
        <p:spPr bwMode="auto">
          <a:xfrm>
            <a:off x="1779980" y="3501040"/>
            <a:ext cx="720000" cy="21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bg1"/>
                </a:solidFill>
                <a:latin typeface="Optima" pitchFamily="2" charset="2"/>
              </a:rPr>
              <a:t>String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187" name="직사각형 186"/>
          <p:cNvSpPr/>
          <p:nvPr/>
        </p:nvSpPr>
        <p:spPr bwMode="auto">
          <a:xfrm>
            <a:off x="1779980" y="3717070"/>
            <a:ext cx="720000" cy="21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bg1"/>
                </a:solidFill>
                <a:latin typeface="Optima" pitchFamily="2" charset="2"/>
              </a:rPr>
              <a:t>List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188" name="직사각형 187"/>
          <p:cNvSpPr/>
          <p:nvPr/>
        </p:nvSpPr>
        <p:spPr bwMode="auto">
          <a:xfrm>
            <a:off x="1779980" y="3933100"/>
            <a:ext cx="720000" cy="21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bg1"/>
                </a:solidFill>
                <a:latin typeface="Optima" pitchFamily="2" charset="2"/>
              </a:rPr>
              <a:t>Map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189" name="직사각형 188"/>
          <p:cNvSpPr/>
          <p:nvPr/>
        </p:nvSpPr>
        <p:spPr bwMode="auto">
          <a:xfrm>
            <a:off x="1779980" y="4149130"/>
            <a:ext cx="720000" cy="21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solidFill>
                  <a:schemeClr val="bg1"/>
                </a:solidFill>
                <a:latin typeface="Optima" pitchFamily="2" charset="2"/>
              </a:rPr>
              <a:t>배열</a:t>
            </a:r>
          </a:p>
        </p:txBody>
      </p:sp>
      <p:sp>
        <p:nvSpPr>
          <p:cNvPr id="190" name="직사각형 189"/>
          <p:cNvSpPr/>
          <p:nvPr/>
        </p:nvSpPr>
        <p:spPr bwMode="auto">
          <a:xfrm>
            <a:off x="1779980" y="4365190"/>
            <a:ext cx="720000" cy="21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err="1" smtClean="0">
                <a:solidFill>
                  <a:schemeClr val="bg1"/>
                </a:solidFill>
                <a:latin typeface="Optima" pitchFamily="2" charset="2"/>
              </a:rPr>
              <a:t>Enum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191" name="직사각형 190"/>
          <p:cNvSpPr/>
          <p:nvPr/>
        </p:nvSpPr>
        <p:spPr bwMode="auto">
          <a:xfrm>
            <a:off x="1779980" y="4581220"/>
            <a:ext cx="720000" cy="21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bg1"/>
                </a:solidFill>
                <a:latin typeface="Optima" pitchFamily="2" charset="2"/>
              </a:rPr>
              <a:t>try/catch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192" name="직사각형 191"/>
          <p:cNvSpPr/>
          <p:nvPr/>
        </p:nvSpPr>
        <p:spPr bwMode="auto">
          <a:xfrm>
            <a:off x="1779980" y="4797220"/>
            <a:ext cx="720000" cy="21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bg1"/>
                </a:solidFill>
                <a:latin typeface="Optima" pitchFamily="2" charset="2"/>
              </a:rPr>
              <a:t>for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194" name="직사각형 193"/>
          <p:cNvSpPr/>
          <p:nvPr/>
        </p:nvSpPr>
        <p:spPr bwMode="auto">
          <a:xfrm>
            <a:off x="1780280" y="3068980"/>
            <a:ext cx="719800" cy="194422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300" dirty="0" smtClean="0">
              <a:latin typeface="Optima" pitchFamily="2" charset="2"/>
            </a:endParaRPr>
          </a:p>
        </p:txBody>
      </p:sp>
      <p:sp>
        <p:nvSpPr>
          <p:cNvPr id="221" name="직사각형 220"/>
          <p:cNvSpPr/>
          <p:nvPr/>
        </p:nvSpPr>
        <p:spPr bwMode="auto">
          <a:xfrm>
            <a:off x="2572090" y="3717100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2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30" name="직사각형 229"/>
          <p:cNvSpPr/>
          <p:nvPr/>
        </p:nvSpPr>
        <p:spPr bwMode="auto">
          <a:xfrm>
            <a:off x="2572090" y="4149130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3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36" name="직사각형 235"/>
          <p:cNvSpPr/>
          <p:nvPr/>
        </p:nvSpPr>
        <p:spPr bwMode="auto">
          <a:xfrm>
            <a:off x="2572090" y="4797250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4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83" name="직사각형 182"/>
          <p:cNvSpPr/>
          <p:nvPr/>
        </p:nvSpPr>
        <p:spPr bwMode="auto">
          <a:xfrm>
            <a:off x="7037010" y="3068980"/>
            <a:ext cx="2160000" cy="194422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300" dirty="0" smtClean="0">
              <a:latin typeface="Optima" pitchFamily="2" charset="2"/>
            </a:endParaRPr>
          </a:p>
        </p:txBody>
      </p:sp>
      <p:sp>
        <p:nvSpPr>
          <p:cNvPr id="242" name="직사각형 241"/>
          <p:cNvSpPr/>
          <p:nvPr/>
        </p:nvSpPr>
        <p:spPr bwMode="auto">
          <a:xfrm>
            <a:off x="4804400" y="2852950"/>
            <a:ext cx="720000" cy="216000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err="1" smtClean="0">
                <a:latin typeface="Optima" pitchFamily="2" charset="2"/>
              </a:rPr>
              <a:t>dom1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43" name="직사각형 242"/>
          <p:cNvSpPr/>
          <p:nvPr/>
        </p:nvSpPr>
        <p:spPr bwMode="auto">
          <a:xfrm>
            <a:off x="5524500" y="2852950"/>
            <a:ext cx="72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err="1" smtClean="0">
                <a:latin typeface="Optima" pitchFamily="2" charset="2"/>
              </a:rPr>
              <a:t>dom2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44" name="직사각형 243"/>
          <p:cNvSpPr/>
          <p:nvPr/>
        </p:nvSpPr>
        <p:spPr bwMode="auto">
          <a:xfrm>
            <a:off x="6244600" y="2853000"/>
            <a:ext cx="72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err="1" smtClean="0">
                <a:latin typeface="Optima" pitchFamily="2" charset="2"/>
              </a:rPr>
              <a:t>dom3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45" name="직사각형 244"/>
          <p:cNvSpPr/>
          <p:nvPr/>
        </p:nvSpPr>
        <p:spPr bwMode="auto">
          <a:xfrm>
            <a:off x="7036810" y="2852950"/>
            <a:ext cx="720000" cy="216000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err="1" smtClean="0">
                <a:latin typeface="Optima" pitchFamily="2" charset="2"/>
              </a:rPr>
              <a:t>dom1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46" name="직사각형 245"/>
          <p:cNvSpPr/>
          <p:nvPr/>
        </p:nvSpPr>
        <p:spPr bwMode="auto">
          <a:xfrm>
            <a:off x="7756910" y="2852950"/>
            <a:ext cx="72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err="1" smtClean="0">
                <a:latin typeface="Optima" pitchFamily="2" charset="2"/>
              </a:rPr>
              <a:t>dom2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47" name="직사각형 246"/>
          <p:cNvSpPr/>
          <p:nvPr/>
        </p:nvSpPr>
        <p:spPr bwMode="auto">
          <a:xfrm>
            <a:off x="8477010" y="2853000"/>
            <a:ext cx="72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err="1" smtClean="0">
                <a:latin typeface="Optima" pitchFamily="2" charset="2"/>
              </a:rPr>
              <a:t>dom3</a:t>
            </a:r>
            <a:endParaRPr lang="ko-KR" altLang="en-US" sz="1100" dirty="0" smtClean="0">
              <a:latin typeface="Optima" pitchFamily="2" charset="2"/>
            </a:endParaRPr>
          </a:p>
        </p:txBody>
      </p:sp>
      <p:cxnSp>
        <p:nvCxnSpPr>
          <p:cNvPr id="256" name="구부러진 연결선 255"/>
          <p:cNvCxnSpPr/>
          <p:nvPr/>
        </p:nvCxnSpPr>
        <p:spPr bwMode="auto">
          <a:xfrm rot="16200000" flipH="1">
            <a:off x="3288560" y="4800000"/>
            <a:ext cx="7200" cy="432000"/>
          </a:xfrm>
          <a:prstGeom prst="curvedConnector3">
            <a:avLst>
              <a:gd name="adj1" fmla="val 1800000"/>
            </a:avLst>
          </a:prstGeom>
          <a:noFill/>
          <a:ln w="12700">
            <a:solidFill>
              <a:schemeClr val="accent6">
                <a:lumMod val="50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257" name="직사각형 256"/>
          <p:cNvSpPr/>
          <p:nvPr/>
        </p:nvSpPr>
        <p:spPr>
          <a:xfrm>
            <a:off x="3004150" y="5111690"/>
            <a:ext cx="12602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i="1" dirty="0" err="1" smtClean="0">
                <a:solidFill>
                  <a:schemeClr val="accent6">
                    <a:lumMod val="50000"/>
                  </a:schemeClr>
                </a:solidFill>
              </a:rPr>
              <a:t>요구사항</a:t>
            </a:r>
            <a:r>
              <a:rPr lang="ko-KR" altLang="en-US" sz="1100" i="1" dirty="0" smtClean="0">
                <a:solidFill>
                  <a:schemeClr val="accent6">
                    <a:lumMod val="50000"/>
                  </a:schemeClr>
                </a:solidFill>
              </a:rPr>
              <a:t> 복잡도 증가</a:t>
            </a:r>
            <a:endParaRPr lang="ko-KR" altLang="en-US" sz="11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60" name="구부러진 연결선 259"/>
          <p:cNvCxnSpPr/>
          <p:nvPr/>
        </p:nvCxnSpPr>
        <p:spPr bwMode="auto">
          <a:xfrm rot="16200000" flipH="1">
            <a:off x="4008720" y="4800851"/>
            <a:ext cx="7200" cy="432000"/>
          </a:xfrm>
          <a:prstGeom prst="curvedConnector3">
            <a:avLst>
              <a:gd name="adj1" fmla="val 1800000"/>
            </a:avLst>
          </a:prstGeom>
          <a:noFill/>
          <a:ln w="12700">
            <a:solidFill>
              <a:schemeClr val="accent6">
                <a:lumMod val="50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261" name="직사각형 260"/>
          <p:cNvSpPr/>
          <p:nvPr/>
        </p:nvSpPr>
        <p:spPr bwMode="auto">
          <a:xfrm>
            <a:off x="3292290" y="306898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2" name="직사각형 261"/>
          <p:cNvSpPr/>
          <p:nvPr/>
        </p:nvSpPr>
        <p:spPr bwMode="auto">
          <a:xfrm>
            <a:off x="3292290" y="3285010"/>
            <a:ext cx="72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tx1"/>
                </a:solidFill>
                <a:latin typeface="Optima" pitchFamily="2" charset="2"/>
              </a:rPr>
              <a:t>scene 1</a:t>
            </a:r>
            <a:endParaRPr lang="ko-KR" altLang="en-US" sz="11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263" name="직사각형 262"/>
          <p:cNvSpPr/>
          <p:nvPr/>
        </p:nvSpPr>
        <p:spPr bwMode="auto">
          <a:xfrm>
            <a:off x="3292290" y="350104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5" name="직사각형 264"/>
          <p:cNvSpPr/>
          <p:nvPr/>
        </p:nvSpPr>
        <p:spPr bwMode="auto">
          <a:xfrm>
            <a:off x="3292290" y="393310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6" name="직사각형 265"/>
          <p:cNvSpPr/>
          <p:nvPr/>
        </p:nvSpPr>
        <p:spPr bwMode="auto">
          <a:xfrm>
            <a:off x="3292290" y="414913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7" name="직사각형 266"/>
          <p:cNvSpPr/>
          <p:nvPr/>
        </p:nvSpPr>
        <p:spPr bwMode="auto">
          <a:xfrm>
            <a:off x="3292290" y="436519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8" name="직사각형 267"/>
          <p:cNvSpPr/>
          <p:nvPr/>
        </p:nvSpPr>
        <p:spPr bwMode="auto">
          <a:xfrm>
            <a:off x="3292290" y="458122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9" name="직사각형 268"/>
          <p:cNvSpPr/>
          <p:nvPr/>
        </p:nvSpPr>
        <p:spPr bwMode="auto">
          <a:xfrm>
            <a:off x="3292290" y="479722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0" name="직사각형 269"/>
          <p:cNvSpPr/>
          <p:nvPr/>
        </p:nvSpPr>
        <p:spPr bwMode="auto">
          <a:xfrm>
            <a:off x="3292290" y="3717070"/>
            <a:ext cx="72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2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1" name="직사각형 270"/>
          <p:cNvSpPr/>
          <p:nvPr/>
        </p:nvSpPr>
        <p:spPr bwMode="auto">
          <a:xfrm>
            <a:off x="3292290" y="4149130"/>
            <a:ext cx="72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3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2" name="직사각형 271"/>
          <p:cNvSpPr/>
          <p:nvPr/>
        </p:nvSpPr>
        <p:spPr bwMode="auto">
          <a:xfrm>
            <a:off x="3292290" y="4797250"/>
            <a:ext cx="72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4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3" name="직사각형 272"/>
          <p:cNvSpPr/>
          <p:nvPr/>
        </p:nvSpPr>
        <p:spPr bwMode="auto">
          <a:xfrm>
            <a:off x="4012390" y="306898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4" name="직사각형 273"/>
          <p:cNvSpPr/>
          <p:nvPr/>
        </p:nvSpPr>
        <p:spPr bwMode="auto">
          <a:xfrm>
            <a:off x="4012390" y="3285010"/>
            <a:ext cx="72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tx1"/>
                </a:solidFill>
                <a:latin typeface="Optima" pitchFamily="2" charset="2"/>
              </a:rPr>
              <a:t>scene 1</a:t>
            </a:r>
            <a:endParaRPr lang="ko-KR" altLang="en-US" sz="11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275" name="직사각형 274"/>
          <p:cNvSpPr/>
          <p:nvPr/>
        </p:nvSpPr>
        <p:spPr bwMode="auto">
          <a:xfrm>
            <a:off x="4012390" y="350104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6" name="직사각형 275"/>
          <p:cNvSpPr/>
          <p:nvPr/>
        </p:nvSpPr>
        <p:spPr bwMode="auto">
          <a:xfrm>
            <a:off x="4012390" y="371707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7" name="직사각형 276"/>
          <p:cNvSpPr/>
          <p:nvPr/>
        </p:nvSpPr>
        <p:spPr bwMode="auto">
          <a:xfrm>
            <a:off x="4012390" y="393310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8" name="직사각형 277"/>
          <p:cNvSpPr/>
          <p:nvPr/>
        </p:nvSpPr>
        <p:spPr bwMode="auto">
          <a:xfrm>
            <a:off x="4012390" y="414913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9" name="직사각형 278"/>
          <p:cNvSpPr/>
          <p:nvPr/>
        </p:nvSpPr>
        <p:spPr bwMode="auto">
          <a:xfrm>
            <a:off x="4012390" y="436519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0" name="직사각형 279"/>
          <p:cNvSpPr/>
          <p:nvPr/>
        </p:nvSpPr>
        <p:spPr bwMode="auto">
          <a:xfrm>
            <a:off x="4012390" y="458122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1" name="직사각형 280"/>
          <p:cNvSpPr/>
          <p:nvPr/>
        </p:nvSpPr>
        <p:spPr bwMode="auto">
          <a:xfrm>
            <a:off x="4012390" y="479722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2" name="직사각형 281"/>
          <p:cNvSpPr/>
          <p:nvPr/>
        </p:nvSpPr>
        <p:spPr bwMode="auto">
          <a:xfrm>
            <a:off x="4012390" y="3717070"/>
            <a:ext cx="72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2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3" name="직사각형 282"/>
          <p:cNvSpPr/>
          <p:nvPr/>
        </p:nvSpPr>
        <p:spPr bwMode="auto">
          <a:xfrm>
            <a:off x="4012390" y="4149130"/>
            <a:ext cx="72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3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4" name="직사각형 283"/>
          <p:cNvSpPr/>
          <p:nvPr/>
        </p:nvSpPr>
        <p:spPr bwMode="auto">
          <a:xfrm>
            <a:off x="4012390" y="4797250"/>
            <a:ext cx="72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4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81" name="직사각형 180"/>
          <p:cNvSpPr/>
          <p:nvPr/>
        </p:nvSpPr>
        <p:spPr bwMode="auto">
          <a:xfrm>
            <a:off x="2572090" y="3068980"/>
            <a:ext cx="2160000" cy="194422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300" dirty="0" smtClean="0">
              <a:latin typeface="Optima" pitchFamily="2" charset="2"/>
            </a:endParaRPr>
          </a:p>
        </p:txBody>
      </p:sp>
      <p:sp>
        <p:nvSpPr>
          <p:cNvPr id="285" name="직사각형 284"/>
          <p:cNvSpPr/>
          <p:nvPr/>
        </p:nvSpPr>
        <p:spPr bwMode="auto">
          <a:xfrm>
            <a:off x="4804500" y="3068980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tx1"/>
                </a:solidFill>
                <a:latin typeface="Optima" pitchFamily="2" charset="2"/>
              </a:rPr>
              <a:t>scene 1</a:t>
            </a:r>
            <a:endParaRPr lang="ko-KR" altLang="en-US" sz="11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288" name="직사각형 287"/>
          <p:cNvSpPr/>
          <p:nvPr/>
        </p:nvSpPr>
        <p:spPr bwMode="auto">
          <a:xfrm>
            <a:off x="4804500" y="3285010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2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9" name="직사각형 288"/>
          <p:cNvSpPr/>
          <p:nvPr/>
        </p:nvSpPr>
        <p:spPr bwMode="auto">
          <a:xfrm>
            <a:off x="4804400" y="3717100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3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0" name="직사각형 289"/>
          <p:cNvSpPr/>
          <p:nvPr/>
        </p:nvSpPr>
        <p:spPr bwMode="auto">
          <a:xfrm>
            <a:off x="4804400" y="4365190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4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1" name="직사각형 290"/>
          <p:cNvSpPr/>
          <p:nvPr/>
        </p:nvSpPr>
        <p:spPr bwMode="auto">
          <a:xfrm>
            <a:off x="5524500" y="350104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2" name="직사각형 291"/>
          <p:cNvSpPr/>
          <p:nvPr/>
        </p:nvSpPr>
        <p:spPr bwMode="auto">
          <a:xfrm>
            <a:off x="5524500" y="393310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3" name="직사각형 292"/>
          <p:cNvSpPr/>
          <p:nvPr/>
        </p:nvSpPr>
        <p:spPr bwMode="auto">
          <a:xfrm>
            <a:off x="5524500" y="414913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4" name="직사각형 293"/>
          <p:cNvSpPr/>
          <p:nvPr/>
        </p:nvSpPr>
        <p:spPr bwMode="auto">
          <a:xfrm>
            <a:off x="5524500" y="458122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5" name="직사각형 294"/>
          <p:cNvSpPr/>
          <p:nvPr/>
        </p:nvSpPr>
        <p:spPr bwMode="auto">
          <a:xfrm>
            <a:off x="5524500" y="479722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6" name="직사각형 295"/>
          <p:cNvSpPr/>
          <p:nvPr/>
        </p:nvSpPr>
        <p:spPr bwMode="auto">
          <a:xfrm>
            <a:off x="5524600" y="3068980"/>
            <a:ext cx="72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tx1"/>
                </a:solidFill>
                <a:latin typeface="Optima" pitchFamily="2" charset="2"/>
              </a:rPr>
              <a:t>scene 1</a:t>
            </a:r>
            <a:endParaRPr lang="ko-KR" altLang="en-US" sz="11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297" name="직사각형 296"/>
          <p:cNvSpPr/>
          <p:nvPr/>
        </p:nvSpPr>
        <p:spPr bwMode="auto">
          <a:xfrm>
            <a:off x="5524600" y="3285010"/>
            <a:ext cx="72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2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8" name="직사각형 297"/>
          <p:cNvSpPr/>
          <p:nvPr/>
        </p:nvSpPr>
        <p:spPr bwMode="auto">
          <a:xfrm>
            <a:off x="5524500" y="3717100"/>
            <a:ext cx="72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3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9" name="직사각형 298"/>
          <p:cNvSpPr/>
          <p:nvPr/>
        </p:nvSpPr>
        <p:spPr bwMode="auto">
          <a:xfrm>
            <a:off x="5524500" y="4365190"/>
            <a:ext cx="72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4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00" name="직사각형 299"/>
          <p:cNvSpPr/>
          <p:nvPr/>
        </p:nvSpPr>
        <p:spPr bwMode="auto">
          <a:xfrm>
            <a:off x="6244600" y="350104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01" name="직사각형 300"/>
          <p:cNvSpPr/>
          <p:nvPr/>
        </p:nvSpPr>
        <p:spPr bwMode="auto">
          <a:xfrm>
            <a:off x="6244600" y="393310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02" name="직사각형 301"/>
          <p:cNvSpPr/>
          <p:nvPr/>
        </p:nvSpPr>
        <p:spPr bwMode="auto">
          <a:xfrm>
            <a:off x="6244600" y="414913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03" name="직사각형 302"/>
          <p:cNvSpPr/>
          <p:nvPr/>
        </p:nvSpPr>
        <p:spPr bwMode="auto">
          <a:xfrm>
            <a:off x="6244600" y="458122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04" name="직사각형 303"/>
          <p:cNvSpPr/>
          <p:nvPr/>
        </p:nvSpPr>
        <p:spPr bwMode="auto">
          <a:xfrm>
            <a:off x="6244600" y="479722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05" name="직사각형 304"/>
          <p:cNvSpPr/>
          <p:nvPr/>
        </p:nvSpPr>
        <p:spPr bwMode="auto">
          <a:xfrm>
            <a:off x="6244700" y="3068980"/>
            <a:ext cx="72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tx1"/>
                </a:solidFill>
                <a:latin typeface="Optima" pitchFamily="2" charset="2"/>
              </a:rPr>
              <a:t>scene 1</a:t>
            </a:r>
            <a:endParaRPr lang="ko-KR" altLang="en-US" sz="11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306" name="직사각형 305"/>
          <p:cNvSpPr/>
          <p:nvPr/>
        </p:nvSpPr>
        <p:spPr bwMode="auto">
          <a:xfrm>
            <a:off x="6244700" y="3285010"/>
            <a:ext cx="72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2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07" name="직사각형 306"/>
          <p:cNvSpPr/>
          <p:nvPr/>
        </p:nvSpPr>
        <p:spPr bwMode="auto">
          <a:xfrm>
            <a:off x="6244600" y="3717100"/>
            <a:ext cx="72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3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08" name="직사각형 307"/>
          <p:cNvSpPr/>
          <p:nvPr/>
        </p:nvSpPr>
        <p:spPr bwMode="auto">
          <a:xfrm>
            <a:off x="6244600" y="4365190"/>
            <a:ext cx="72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4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82" name="직사각형 181"/>
          <p:cNvSpPr/>
          <p:nvPr/>
        </p:nvSpPr>
        <p:spPr bwMode="auto">
          <a:xfrm>
            <a:off x="4804700" y="3068980"/>
            <a:ext cx="2160000" cy="194422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300" dirty="0" smtClean="0">
              <a:latin typeface="Optima" pitchFamily="2" charset="2"/>
            </a:endParaRPr>
          </a:p>
        </p:txBody>
      </p:sp>
      <p:sp>
        <p:nvSpPr>
          <p:cNvPr id="309" name="직사각형 308"/>
          <p:cNvSpPr/>
          <p:nvPr/>
        </p:nvSpPr>
        <p:spPr bwMode="auto">
          <a:xfrm>
            <a:off x="7036710" y="3501040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tx1"/>
                </a:solidFill>
                <a:latin typeface="Optima" pitchFamily="2" charset="2"/>
              </a:rPr>
              <a:t>scene 1</a:t>
            </a:r>
            <a:endParaRPr lang="ko-KR" altLang="en-US" sz="11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310" name="직사각형 309"/>
          <p:cNvSpPr/>
          <p:nvPr/>
        </p:nvSpPr>
        <p:spPr bwMode="auto">
          <a:xfrm>
            <a:off x="7036710" y="3933100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2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11" name="직사각형 310"/>
          <p:cNvSpPr/>
          <p:nvPr/>
        </p:nvSpPr>
        <p:spPr bwMode="auto">
          <a:xfrm>
            <a:off x="7036710" y="4581190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3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12" name="직사각형 311"/>
          <p:cNvSpPr/>
          <p:nvPr/>
        </p:nvSpPr>
        <p:spPr bwMode="auto">
          <a:xfrm>
            <a:off x="7756810" y="306895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13" name="직사각형 312"/>
          <p:cNvSpPr/>
          <p:nvPr/>
        </p:nvSpPr>
        <p:spPr bwMode="auto">
          <a:xfrm>
            <a:off x="7756810" y="328498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14" name="직사각형 313"/>
          <p:cNvSpPr/>
          <p:nvPr/>
        </p:nvSpPr>
        <p:spPr bwMode="auto">
          <a:xfrm>
            <a:off x="7756810" y="371704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15" name="직사각형 314"/>
          <p:cNvSpPr/>
          <p:nvPr/>
        </p:nvSpPr>
        <p:spPr bwMode="auto">
          <a:xfrm>
            <a:off x="7756810" y="414910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16" name="직사각형 315"/>
          <p:cNvSpPr/>
          <p:nvPr/>
        </p:nvSpPr>
        <p:spPr bwMode="auto">
          <a:xfrm>
            <a:off x="7756810" y="436516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17" name="직사각형 316"/>
          <p:cNvSpPr/>
          <p:nvPr/>
        </p:nvSpPr>
        <p:spPr bwMode="auto">
          <a:xfrm>
            <a:off x="7756810" y="479719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18" name="직사각형 317"/>
          <p:cNvSpPr/>
          <p:nvPr/>
        </p:nvSpPr>
        <p:spPr bwMode="auto">
          <a:xfrm>
            <a:off x="7756810" y="3501010"/>
            <a:ext cx="72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tx1"/>
                </a:solidFill>
                <a:latin typeface="Optima" pitchFamily="2" charset="2"/>
              </a:rPr>
              <a:t>scene 1</a:t>
            </a:r>
            <a:endParaRPr lang="ko-KR" altLang="en-US" sz="11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319" name="직사각형 318"/>
          <p:cNvSpPr/>
          <p:nvPr/>
        </p:nvSpPr>
        <p:spPr bwMode="auto">
          <a:xfrm>
            <a:off x="7756810" y="3933070"/>
            <a:ext cx="72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2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20" name="직사각형 319"/>
          <p:cNvSpPr/>
          <p:nvPr/>
        </p:nvSpPr>
        <p:spPr bwMode="auto">
          <a:xfrm>
            <a:off x="7756810" y="4581160"/>
            <a:ext cx="72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3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21" name="직사각형 320"/>
          <p:cNvSpPr/>
          <p:nvPr/>
        </p:nvSpPr>
        <p:spPr bwMode="auto">
          <a:xfrm>
            <a:off x="8476910" y="306895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22" name="직사각형 321"/>
          <p:cNvSpPr/>
          <p:nvPr/>
        </p:nvSpPr>
        <p:spPr bwMode="auto">
          <a:xfrm>
            <a:off x="8476910" y="328498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23" name="직사각형 322"/>
          <p:cNvSpPr/>
          <p:nvPr/>
        </p:nvSpPr>
        <p:spPr bwMode="auto">
          <a:xfrm>
            <a:off x="8476910" y="371704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24" name="직사각형 323"/>
          <p:cNvSpPr/>
          <p:nvPr/>
        </p:nvSpPr>
        <p:spPr bwMode="auto">
          <a:xfrm>
            <a:off x="8476910" y="414910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25" name="직사각형 324"/>
          <p:cNvSpPr/>
          <p:nvPr/>
        </p:nvSpPr>
        <p:spPr bwMode="auto">
          <a:xfrm>
            <a:off x="8476910" y="436516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26" name="직사각형 325"/>
          <p:cNvSpPr/>
          <p:nvPr/>
        </p:nvSpPr>
        <p:spPr bwMode="auto">
          <a:xfrm>
            <a:off x="8476910" y="479719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27" name="직사각형 326"/>
          <p:cNvSpPr/>
          <p:nvPr/>
        </p:nvSpPr>
        <p:spPr bwMode="auto">
          <a:xfrm>
            <a:off x="8476910" y="3501010"/>
            <a:ext cx="72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tx1"/>
                </a:solidFill>
                <a:latin typeface="Optima" pitchFamily="2" charset="2"/>
              </a:rPr>
              <a:t>scene 1</a:t>
            </a:r>
            <a:endParaRPr lang="ko-KR" altLang="en-US" sz="11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328" name="직사각형 327"/>
          <p:cNvSpPr/>
          <p:nvPr/>
        </p:nvSpPr>
        <p:spPr bwMode="auto">
          <a:xfrm>
            <a:off x="8476910" y="3933070"/>
            <a:ext cx="72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2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29" name="직사각형 328"/>
          <p:cNvSpPr/>
          <p:nvPr/>
        </p:nvSpPr>
        <p:spPr bwMode="auto">
          <a:xfrm>
            <a:off x="8476910" y="4581160"/>
            <a:ext cx="72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3</a:t>
            </a:r>
            <a:endParaRPr lang="ko-KR" altLang="en-US" sz="1100" dirty="0" smtClean="0">
              <a:latin typeface="Optima" pitchFamily="2" charset="2"/>
            </a:endParaRPr>
          </a:p>
        </p:txBody>
      </p:sp>
      <p:cxnSp>
        <p:nvCxnSpPr>
          <p:cNvPr id="249" name="직선 연결선 248"/>
          <p:cNvCxnSpPr/>
          <p:nvPr/>
        </p:nvCxnSpPr>
        <p:spPr bwMode="auto">
          <a:xfrm>
            <a:off x="1707970" y="5013250"/>
            <a:ext cx="7849090" cy="0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0" name="구부러진 연결선 329"/>
          <p:cNvCxnSpPr/>
          <p:nvPr/>
        </p:nvCxnSpPr>
        <p:spPr bwMode="auto">
          <a:xfrm>
            <a:off x="9196910" y="3645070"/>
            <a:ext cx="7200" cy="288000"/>
          </a:xfrm>
          <a:prstGeom prst="curvedConnector3">
            <a:avLst>
              <a:gd name="adj1" fmla="val 1800000"/>
            </a:avLst>
          </a:prstGeom>
          <a:noFill/>
          <a:ln w="12700">
            <a:solidFill>
              <a:schemeClr val="accent6">
                <a:lumMod val="50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333" name="구부러진 연결선 332"/>
          <p:cNvCxnSpPr>
            <a:stCxn id="328" idx="3"/>
            <a:endCxn id="329" idx="3"/>
          </p:cNvCxnSpPr>
          <p:nvPr/>
        </p:nvCxnSpPr>
        <p:spPr bwMode="auto">
          <a:xfrm>
            <a:off x="9196910" y="4041070"/>
            <a:ext cx="7200" cy="576000"/>
          </a:xfrm>
          <a:prstGeom prst="curvedConnector3">
            <a:avLst>
              <a:gd name="adj1" fmla="val 1800000"/>
            </a:avLst>
          </a:prstGeom>
          <a:noFill/>
          <a:ln w="12700">
            <a:solidFill>
              <a:schemeClr val="accent6">
                <a:lumMod val="50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336" name="직사각형 335"/>
          <p:cNvSpPr/>
          <p:nvPr/>
        </p:nvSpPr>
        <p:spPr>
          <a:xfrm>
            <a:off x="9283353" y="3887490"/>
            <a:ext cx="777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i="1" dirty="0" smtClean="0">
                <a:solidFill>
                  <a:schemeClr val="accent6">
                    <a:lumMod val="50000"/>
                  </a:schemeClr>
                </a:solidFill>
              </a:rPr>
              <a:t>이야기 흐름</a:t>
            </a:r>
            <a:endParaRPr lang="ko-KR" altLang="en-US" sz="1100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39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직사각형 491"/>
          <p:cNvSpPr/>
          <p:nvPr/>
        </p:nvSpPr>
        <p:spPr bwMode="auto">
          <a:xfrm>
            <a:off x="2644100" y="5877340"/>
            <a:ext cx="6840950" cy="432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스토리로 구성되는 지식 조각 모음</a:t>
            </a:r>
            <a:endParaRPr lang="ko-KR" altLang="en-US" dirty="0"/>
          </a:p>
        </p:txBody>
      </p:sp>
      <p:sp>
        <p:nvSpPr>
          <p:cNvPr id="472" name="텍스트 개체 틀 471"/>
          <p:cNvSpPr>
            <a:spLocks noGrp="1"/>
          </p:cNvSpPr>
          <p:nvPr>
            <p:ph type="body" sz="quarter" idx="10"/>
          </p:nvPr>
        </p:nvSpPr>
        <p:spPr>
          <a:xfrm>
            <a:off x="339726" y="836613"/>
            <a:ext cx="10369549" cy="1346898"/>
          </a:xfrm>
        </p:spPr>
        <p:txBody>
          <a:bodyPr/>
          <a:lstStyle/>
          <a:p>
            <a:r>
              <a:rPr lang="ko-KR" altLang="en-US" dirty="0" smtClean="0"/>
              <a:t>스토리 기반 학습은 자주 쓰는 개념만 익히는 것은 아닙니다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주제에 대한 지식 조각들을 펼쳐 다양한 스토리에 적용합니다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학습자들은 이야기를 듣고 있다고 생각하지만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안에는 여러 기술 지식들이 내포되어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사실만 나열하여 전달하는 것보다 </a:t>
            </a:r>
            <a:r>
              <a:rPr lang="ko-KR" altLang="en-US" dirty="0" err="1" smtClean="0"/>
              <a:t>스토리텔링을</a:t>
            </a:r>
            <a:r>
              <a:rPr lang="ko-KR" altLang="en-US" dirty="0" smtClean="0"/>
              <a:t> 통한 정보 전달이 더욱 효율적이기 때문입니다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시나리오의 장면들을 구현하면 기존 교재의 모든 개념을 구성됩니다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동일한 학습량을 효율적으로 이해할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06" name="직사각형 405"/>
          <p:cNvSpPr/>
          <p:nvPr/>
        </p:nvSpPr>
        <p:spPr bwMode="auto">
          <a:xfrm>
            <a:off x="3724250" y="27808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기본자료형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07" name="직사각형 406"/>
          <p:cNvSpPr/>
          <p:nvPr/>
        </p:nvSpPr>
        <p:spPr bwMode="auto">
          <a:xfrm>
            <a:off x="5884550" y="2564820"/>
            <a:ext cx="720100" cy="21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smtClean="0">
                <a:solidFill>
                  <a:schemeClr val="bg1"/>
                </a:solidFill>
                <a:latin typeface="Optima" pitchFamily="2" charset="2"/>
              </a:rPr>
              <a:t>연산자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08" name="직사각형 407"/>
          <p:cNvSpPr/>
          <p:nvPr/>
        </p:nvSpPr>
        <p:spPr bwMode="auto">
          <a:xfrm>
            <a:off x="1563950" y="2564820"/>
            <a:ext cx="720100" cy="21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solidFill>
                  <a:schemeClr val="bg1"/>
                </a:solidFill>
                <a:latin typeface="Optima" pitchFamily="2" charset="2"/>
              </a:rPr>
              <a:t>기</a:t>
            </a:r>
            <a:r>
              <a:rPr lang="ko-KR" altLang="en-US" sz="1100" dirty="0">
                <a:solidFill>
                  <a:schemeClr val="bg1"/>
                </a:solidFill>
                <a:latin typeface="Optima" pitchFamily="2" charset="2"/>
              </a:rPr>
              <a:t>초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09" name="직사각형 408"/>
          <p:cNvSpPr/>
          <p:nvPr/>
        </p:nvSpPr>
        <p:spPr bwMode="auto">
          <a:xfrm>
            <a:off x="8044850" y="2564820"/>
            <a:ext cx="720100" cy="21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solidFill>
                  <a:schemeClr val="bg1"/>
                </a:solidFill>
                <a:latin typeface="Optima" pitchFamily="2" charset="2"/>
              </a:rPr>
              <a:t>추상</a:t>
            </a:r>
            <a:r>
              <a:rPr lang="ko-KR" altLang="en-US" sz="1100" dirty="0">
                <a:solidFill>
                  <a:schemeClr val="bg1"/>
                </a:solidFill>
                <a:latin typeface="Optima" pitchFamily="2" charset="2"/>
              </a:rPr>
              <a:t>화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10" name="직사각형 409"/>
          <p:cNvSpPr/>
          <p:nvPr/>
        </p:nvSpPr>
        <p:spPr bwMode="auto">
          <a:xfrm>
            <a:off x="6604650" y="2564820"/>
            <a:ext cx="720100" cy="21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solidFill>
                  <a:schemeClr val="bg1"/>
                </a:solidFill>
                <a:latin typeface="Optima" pitchFamily="2" charset="2"/>
              </a:rPr>
              <a:t>조건</a:t>
            </a:r>
            <a:r>
              <a:rPr lang="en-US" altLang="ko-KR" sz="1100" dirty="0" smtClean="0">
                <a:solidFill>
                  <a:schemeClr val="bg1"/>
                </a:solidFill>
                <a:latin typeface="Optima" pitchFamily="2" charset="2"/>
              </a:rPr>
              <a:t>/</a:t>
            </a:r>
            <a:r>
              <a:rPr lang="ko-KR" altLang="en-US" sz="1100" dirty="0" err="1" smtClean="0">
                <a:solidFill>
                  <a:schemeClr val="bg1"/>
                </a:solidFill>
                <a:latin typeface="Optima" pitchFamily="2" charset="2"/>
              </a:rPr>
              <a:t>반복문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11" name="직사각형 410"/>
          <p:cNvSpPr/>
          <p:nvPr/>
        </p:nvSpPr>
        <p:spPr bwMode="auto">
          <a:xfrm>
            <a:off x="3724250" y="314090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smtClean="0">
                <a:latin typeface="Optima" pitchFamily="2" charset="2"/>
              </a:rPr>
              <a:t>정수형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12" name="직사각형 411"/>
          <p:cNvSpPr/>
          <p:nvPr/>
        </p:nvSpPr>
        <p:spPr bwMode="auto">
          <a:xfrm>
            <a:off x="3724250" y="2564820"/>
            <a:ext cx="1440200" cy="21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bg1"/>
                </a:solidFill>
                <a:latin typeface="Optima" pitchFamily="2" charset="2"/>
              </a:rPr>
              <a:t>Type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13" name="직사각형 412"/>
          <p:cNvSpPr/>
          <p:nvPr/>
        </p:nvSpPr>
        <p:spPr bwMode="auto">
          <a:xfrm>
            <a:off x="3724250" y="350095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실수형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14" name="직사각형 413"/>
          <p:cNvSpPr/>
          <p:nvPr/>
        </p:nvSpPr>
        <p:spPr bwMode="auto">
          <a:xfrm>
            <a:off x="2284050" y="2564860"/>
            <a:ext cx="1440200" cy="21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smtClean="0">
                <a:solidFill>
                  <a:schemeClr val="bg1"/>
                </a:solidFill>
                <a:latin typeface="Optima" pitchFamily="2" charset="2"/>
              </a:rPr>
              <a:t>객체 지향 언어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15" name="직사각형 414"/>
          <p:cNvSpPr/>
          <p:nvPr/>
        </p:nvSpPr>
        <p:spPr bwMode="auto">
          <a:xfrm>
            <a:off x="3004150" y="27808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latin typeface="Optima" pitchFamily="2" charset="2"/>
              </a:rPr>
              <a:t>객체</a:t>
            </a:r>
          </a:p>
        </p:txBody>
      </p:sp>
      <p:sp>
        <p:nvSpPr>
          <p:cNvPr id="416" name="직사각형 415"/>
          <p:cNvSpPr/>
          <p:nvPr/>
        </p:nvSpPr>
        <p:spPr bwMode="auto">
          <a:xfrm>
            <a:off x="3724250" y="42210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String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17" name="직사각형 416"/>
          <p:cNvSpPr/>
          <p:nvPr/>
        </p:nvSpPr>
        <p:spPr bwMode="auto">
          <a:xfrm>
            <a:off x="4444350" y="31408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Wrapper</a:t>
            </a:r>
            <a:r>
              <a:rPr lang="en-US" altLang="ko-KR" sz="1100" dirty="0">
                <a:latin typeface="Optima" pitchFamily="2" charset="2"/>
              </a:rPr>
              <a:t/>
            </a:r>
            <a:br>
              <a:rPr lang="en-US" altLang="ko-KR" sz="1100" dirty="0">
                <a:latin typeface="Optima" pitchFamily="2" charset="2"/>
              </a:rPr>
            </a:br>
            <a:r>
              <a:rPr lang="en-US" altLang="ko-KR" sz="1100" dirty="0" smtClean="0">
                <a:latin typeface="Optima" pitchFamily="2" charset="2"/>
              </a:rPr>
              <a:t>Class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18" name="직사각형 417"/>
          <p:cNvSpPr/>
          <p:nvPr/>
        </p:nvSpPr>
        <p:spPr bwMode="auto">
          <a:xfrm>
            <a:off x="3004150" y="31408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latin typeface="Optima" pitchFamily="2" charset="2"/>
              </a:rPr>
              <a:t>클래스</a:t>
            </a:r>
          </a:p>
        </p:txBody>
      </p:sp>
      <p:sp>
        <p:nvSpPr>
          <p:cNvPr id="419" name="직사각형 418"/>
          <p:cNvSpPr/>
          <p:nvPr/>
        </p:nvSpPr>
        <p:spPr bwMode="auto">
          <a:xfrm>
            <a:off x="2284050" y="27808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latin typeface="Optima" pitchFamily="2" charset="2"/>
              </a:rPr>
              <a:t>메소</a:t>
            </a:r>
            <a:r>
              <a:rPr lang="ko-KR" altLang="en-US" sz="1100" dirty="0">
                <a:latin typeface="Optima" pitchFamily="2" charset="2"/>
              </a:rPr>
              <a:t>드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20" name="직사각형 419"/>
          <p:cNvSpPr/>
          <p:nvPr/>
        </p:nvSpPr>
        <p:spPr bwMode="auto">
          <a:xfrm>
            <a:off x="4444350" y="35009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오토박싱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21" name="직사각형 420"/>
          <p:cNvSpPr/>
          <p:nvPr/>
        </p:nvSpPr>
        <p:spPr bwMode="auto">
          <a:xfrm>
            <a:off x="8044850" y="27808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latin typeface="Optima" pitchFamily="2" charset="2"/>
              </a:rPr>
              <a:t>상속</a:t>
            </a:r>
          </a:p>
        </p:txBody>
      </p:sp>
      <p:sp>
        <p:nvSpPr>
          <p:cNvPr id="422" name="직사각형 421"/>
          <p:cNvSpPr/>
          <p:nvPr/>
        </p:nvSpPr>
        <p:spPr bwMode="auto">
          <a:xfrm>
            <a:off x="8044850" y="314090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smtClean="0">
                <a:latin typeface="Optima" pitchFamily="2" charset="2"/>
              </a:rPr>
              <a:t>인터페이스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23" name="직사각형 422"/>
          <p:cNvSpPr/>
          <p:nvPr/>
        </p:nvSpPr>
        <p:spPr bwMode="auto">
          <a:xfrm>
            <a:off x="8044850" y="35009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추상클래스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24" name="직사각형 423"/>
          <p:cNvSpPr/>
          <p:nvPr/>
        </p:nvSpPr>
        <p:spPr bwMode="auto">
          <a:xfrm>
            <a:off x="5164450" y="2564820"/>
            <a:ext cx="720100" cy="21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smtClean="0">
                <a:solidFill>
                  <a:schemeClr val="bg1"/>
                </a:solidFill>
                <a:latin typeface="Optima" pitchFamily="2" charset="2"/>
              </a:rPr>
              <a:t>변수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25" name="직사각형 424"/>
          <p:cNvSpPr/>
          <p:nvPr/>
        </p:nvSpPr>
        <p:spPr bwMode="auto">
          <a:xfrm>
            <a:off x="5164450" y="38610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>
                <a:latin typeface="Optima" pitchFamily="2" charset="2"/>
              </a:rPr>
              <a:t>상</a:t>
            </a:r>
            <a:r>
              <a:rPr lang="ko-KR" altLang="en-US" sz="1100" dirty="0" smtClean="0">
                <a:latin typeface="Optima" pitchFamily="2" charset="2"/>
              </a:rPr>
              <a:t>수</a:t>
            </a:r>
          </a:p>
        </p:txBody>
      </p:sp>
      <p:sp>
        <p:nvSpPr>
          <p:cNvPr id="426" name="직사각형 425"/>
          <p:cNvSpPr/>
          <p:nvPr/>
        </p:nvSpPr>
        <p:spPr bwMode="auto">
          <a:xfrm>
            <a:off x="5164450" y="42210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err="1" smtClean="0">
                <a:latin typeface="Optima" pitchFamily="2" charset="2"/>
              </a:rPr>
              <a:t>Enum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27" name="직사각형 426"/>
          <p:cNvSpPr/>
          <p:nvPr/>
        </p:nvSpPr>
        <p:spPr bwMode="auto">
          <a:xfrm>
            <a:off x="8044850" y="38610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오버로</a:t>
            </a:r>
            <a:r>
              <a:rPr lang="ko-KR" altLang="en-US" sz="1100" dirty="0" err="1">
                <a:latin typeface="Optima" pitchFamily="2" charset="2"/>
              </a:rPr>
              <a:t>딩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28" name="직사각형 427"/>
          <p:cNvSpPr/>
          <p:nvPr/>
        </p:nvSpPr>
        <p:spPr bwMode="auto">
          <a:xfrm>
            <a:off x="5164450" y="35009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static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29" name="직사각형 428"/>
          <p:cNvSpPr/>
          <p:nvPr/>
        </p:nvSpPr>
        <p:spPr bwMode="auto">
          <a:xfrm>
            <a:off x="2284050" y="35009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접근제어</a:t>
            </a:r>
            <a:r>
              <a:rPr lang="ko-KR" altLang="en-US" sz="1100" dirty="0" err="1">
                <a:latin typeface="Optima" pitchFamily="2" charset="2"/>
              </a:rPr>
              <a:t>자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30" name="직사각형 429"/>
          <p:cNvSpPr/>
          <p:nvPr/>
        </p:nvSpPr>
        <p:spPr bwMode="auto">
          <a:xfrm>
            <a:off x="7324750" y="27808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latin typeface="Optima" pitchFamily="2" charset="2"/>
              </a:rPr>
              <a:t>배</a:t>
            </a:r>
            <a:r>
              <a:rPr lang="ko-KR" altLang="en-US" sz="1100" dirty="0">
                <a:latin typeface="Optima" pitchFamily="2" charset="2"/>
              </a:rPr>
              <a:t>열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31" name="직사각형 430"/>
          <p:cNvSpPr/>
          <p:nvPr/>
        </p:nvSpPr>
        <p:spPr bwMode="auto">
          <a:xfrm>
            <a:off x="7324750" y="31409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List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32" name="직사각형 431"/>
          <p:cNvSpPr/>
          <p:nvPr/>
        </p:nvSpPr>
        <p:spPr bwMode="auto">
          <a:xfrm>
            <a:off x="7324750" y="2564820"/>
            <a:ext cx="720100" cy="21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solidFill>
                  <a:schemeClr val="bg1"/>
                </a:solidFill>
                <a:latin typeface="Optima" pitchFamily="2" charset="2"/>
              </a:rPr>
              <a:t>콜렉션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33" name="직사각형 432"/>
          <p:cNvSpPr/>
          <p:nvPr/>
        </p:nvSpPr>
        <p:spPr bwMode="auto">
          <a:xfrm>
            <a:off x="4444350" y="27808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참</a:t>
            </a:r>
            <a:r>
              <a:rPr lang="ko-KR" altLang="en-US" sz="1100" dirty="0" err="1">
                <a:latin typeface="Optima" pitchFamily="2" charset="2"/>
              </a:rPr>
              <a:t>조</a:t>
            </a:r>
            <a:r>
              <a:rPr lang="ko-KR" altLang="en-US" sz="1100" dirty="0" err="1" smtClean="0">
                <a:latin typeface="Optima" pitchFamily="2" charset="2"/>
              </a:rPr>
              <a:t>자료형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34" name="직사각형 433"/>
          <p:cNvSpPr/>
          <p:nvPr/>
        </p:nvSpPr>
        <p:spPr bwMode="auto">
          <a:xfrm>
            <a:off x="2284050" y="38610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smtClean="0">
                <a:latin typeface="Optima" pitchFamily="2" charset="2"/>
              </a:rPr>
              <a:t>패키지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35" name="직사각형 434"/>
          <p:cNvSpPr/>
          <p:nvPr/>
        </p:nvSpPr>
        <p:spPr bwMode="auto">
          <a:xfrm>
            <a:off x="8044850" y="42210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오버라이딩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36" name="직사각형 435"/>
          <p:cNvSpPr/>
          <p:nvPr/>
        </p:nvSpPr>
        <p:spPr bwMode="auto">
          <a:xfrm>
            <a:off x="8765050" y="2564820"/>
            <a:ext cx="720000" cy="21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smtClean="0">
                <a:solidFill>
                  <a:schemeClr val="bg1"/>
                </a:solidFill>
                <a:latin typeface="Optima" pitchFamily="2" charset="2"/>
              </a:rPr>
              <a:t>예외처리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37" name="직사각형 436"/>
          <p:cNvSpPr/>
          <p:nvPr/>
        </p:nvSpPr>
        <p:spPr bwMode="auto">
          <a:xfrm>
            <a:off x="8764950" y="2780860"/>
            <a:ext cx="72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throws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38" name="직사각형 437"/>
          <p:cNvSpPr/>
          <p:nvPr/>
        </p:nvSpPr>
        <p:spPr bwMode="auto">
          <a:xfrm>
            <a:off x="8764950" y="3140910"/>
            <a:ext cx="72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try/catch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39" name="직사각형 438"/>
          <p:cNvSpPr/>
          <p:nvPr/>
        </p:nvSpPr>
        <p:spPr bwMode="auto">
          <a:xfrm>
            <a:off x="8764950" y="3500960"/>
            <a:ext cx="72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Runtime</a:t>
            </a:r>
            <a:br>
              <a:rPr lang="en-US" altLang="ko-KR" sz="1100" dirty="0" smtClean="0">
                <a:latin typeface="Optima" pitchFamily="2" charset="2"/>
              </a:rPr>
            </a:br>
            <a:r>
              <a:rPr lang="en-US" altLang="ko-KR" sz="1100" dirty="0" smtClean="0">
                <a:latin typeface="Optima" pitchFamily="2" charset="2"/>
              </a:rPr>
              <a:t>Exception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40" name="직사각형 439"/>
          <p:cNvSpPr/>
          <p:nvPr/>
        </p:nvSpPr>
        <p:spPr bwMode="auto">
          <a:xfrm>
            <a:off x="7324750" y="35009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Set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41" name="직사각형 440"/>
          <p:cNvSpPr/>
          <p:nvPr/>
        </p:nvSpPr>
        <p:spPr bwMode="auto">
          <a:xfrm>
            <a:off x="4444350" y="38610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latin typeface="Optima" pitchFamily="2" charset="2"/>
              </a:rPr>
              <a:t>캐스</a:t>
            </a:r>
            <a:r>
              <a:rPr lang="ko-KR" altLang="en-US" sz="1100" dirty="0">
                <a:latin typeface="Optima" pitchFamily="2" charset="2"/>
              </a:rPr>
              <a:t>팅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42" name="직사각형 441"/>
          <p:cNvSpPr/>
          <p:nvPr/>
        </p:nvSpPr>
        <p:spPr bwMode="auto">
          <a:xfrm>
            <a:off x="7324750" y="38610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Map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43" name="직사각형 442"/>
          <p:cNvSpPr/>
          <p:nvPr/>
        </p:nvSpPr>
        <p:spPr bwMode="auto">
          <a:xfrm>
            <a:off x="7324750" y="42210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제네</a:t>
            </a:r>
            <a:r>
              <a:rPr lang="ko-KR" altLang="en-US" sz="1100" dirty="0" err="1">
                <a:latin typeface="Optima" pitchFamily="2" charset="2"/>
              </a:rPr>
              <a:t>릭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44" name="직사각형 443"/>
          <p:cNvSpPr/>
          <p:nvPr/>
        </p:nvSpPr>
        <p:spPr bwMode="auto">
          <a:xfrm>
            <a:off x="5164450" y="31409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매개변수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45" name="직사각형 444"/>
          <p:cNvSpPr/>
          <p:nvPr/>
        </p:nvSpPr>
        <p:spPr bwMode="auto">
          <a:xfrm>
            <a:off x="5164450" y="27808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지역변수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46" name="직사각형 445"/>
          <p:cNvSpPr/>
          <p:nvPr/>
        </p:nvSpPr>
        <p:spPr bwMode="auto">
          <a:xfrm>
            <a:off x="5884550" y="27808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smtClean="0">
                <a:latin typeface="Optima" pitchFamily="2" charset="2"/>
              </a:rPr>
              <a:t>단항연산자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47" name="직사각형 446"/>
          <p:cNvSpPr/>
          <p:nvPr/>
        </p:nvSpPr>
        <p:spPr bwMode="auto">
          <a:xfrm>
            <a:off x="5884550" y="31409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smtClean="0">
                <a:latin typeface="Optima" pitchFamily="2" charset="2"/>
              </a:rPr>
              <a:t>비교연산자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48" name="직사각형 447"/>
          <p:cNvSpPr/>
          <p:nvPr/>
        </p:nvSpPr>
        <p:spPr bwMode="auto">
          <a:xfrm>
            <a:off x="5884550" y="35009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논리연산자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49" name="직사각형 448"/>
          <p:cNvSpPr/>
          <p:nvPr/>
        </p:nvSpPr>
        <p:spPr bwMode="auto">
          <a:xfrm>
            <a:off x="5884550" y="38610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?: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50" name="직사각형 449"/>
          <p:cNvSpPr/>
          <p:nvPr/>
        </p:nvSpPr>
        <p:spPr bwMode="auto">
          <a:xfrm>
            <a:off x="5884550" y="42210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+ - x /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51" name="직사각형 450"/>
          <p:cNvSpPr/>
          <p:nvPr/>
        </p:nvSpPr>
        <p:spPr bwMode="auto">
          <a:xfrm>
            <a:off x="6604650" y="27808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if / else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52" name="직사각형 451"/>
          <p:cNvSpPr/>
          <p:nvPr/>
        </p:nvSpPr>
        <p:spPr bwMode="auto">
          <a:xfrm>
            <a:off x="6604650" y="31408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switch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53" name="직사각형 452"/>
          <p:cNvSpPr/>
          <p:nvPr/>
        </p:nvSpPr>
        <p:spPr bwMode="auto">
          <a:xfrm>
            <a:off x="6604650" y="35009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for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54" name="직사각형 453"/>
          <p:cNvSpPr/>
          <p:nvPr/>
        </p:nvSpPr>
        <p:spPr bwMode="auto">
          <a:xfrm>
            <a:off x="6604650" y="38610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while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55" name="직사각형 454"/>
          <p:cNvSpPr/>
          <p:nvPr/>
        </p:nvSpPr>
        <p:spPr bwMode="auto">
          <a:xfrm>
            <a:off x="6604650" y="42210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do while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56" name="직사각형 455"/>
          <p:cNvSpPr/>
          <p:nvPr/>
        </p:nvSpPr>
        <p:spPr bwMode="auto">
          <a:xfrm>
            <a:off x="8764950" y="3861010"/>
            <a:ext cx="72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Checked</a:t>
            </a:r>
            <a:br>
              <a:rPr lang="en-US" altLang="ko-KR" sz="1100" dirty="0" smtClean="0">
                <a:latin typeface="Optima" pitchFamily="2" charset="2"/>
              </a:rPr>
            </a:br>
            <a:r>
              <a:rPr lang="en-US" altLang="ko-KR" sz="1100" dirty="0" smtClean="0">
                <a:latin typeface="Optima" pitchFamily="2" charset="2"/>
              </a:rPr>
              <a:t>Exception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57" name="직사각형 456"/>
          <p:cNvSpPr/>
          <p:nvPr/>
        </p:nvSpPr>
        <p:spPr bwMode="auto">
          <a:xfrm>
            <a:off x="8764950" y="4221010"/>
            <a:ext cx="72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latin typeface="Optima" pitchFamily="2" charset="2"/>
              </a:rPr>
              <a:t>처리 전략</a:t>
            </a:r>
          </a:p>
        </p:txBody>
      </p:sp>
      <p:sp>
        <p:nvSpPr>
          <p:cNvPr id="458" name="직사각형 457"/>
          <p:cNvSpPr/>
          <p:nvPr/>
        </p:nvSpPr>
        <p:spPr bwMode="auto">
          <a:xfrm>
            <a:off x="2284050" y="42210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import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59" name="직사각형 458"/>
          <p:cNvSpPr/>
          <p:nvPr/>
        </p:nvSpPr>
        <p:spPr bwMode="auto">
          <a:xfrm>
            <a:off x="3004150" y="38610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latin typeface="Optima" pitchFamily="2" charset="2"/>
              </a:rPr>
              <a:t>생성</a:t>
            </a:r>
            <a:r>
              <a:rPr lang="ko-KR" altLang="en-US" sz="1100" dirty="0">
                <a:latin typeface="Optima" pitchFamily="2" charset="2"/>
              </a:rPr>
              <a:t>자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60" name="직사각형 459"/>
          <p:cNvSpPr/>
          <p:nvPr/>
        </p:nvSpPr>
        <p:spPr bwMode="auto">
          <a:xfrm>
            <a:off x="3004150" y="42210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내부클래스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61" name="직사각형 460"/>
          <p:cNvSpPr/>
          <p:nvPr/>
        </p:nvSpPr>
        <p:spPr bwMode="auto">
          <a:xfrm>
            <a:off x="3004150" y="35009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인스턴</a:t>
            </a:r>
            <a:r>
              <a:rPr lang="ko-KR" altLang="en-US" sz="1100" dirty="0" err="1">
                <a:latin typeface="Optima" pitchFamily="2" charset="2"/>
              </a:rPr>
              <a:t>스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62" name="직사각형 461"/>
          <p:cNvSpPr/>
          <p:nvPr/>
        </p:nvSpPr>
        <p:spPr bwMode="auto">
          <a:xfrm>
            <a:off x="2284050" y="31409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latin typeface="Optima" pitchFamily="2" charset="2"/>
              </a:rPr>
              <a:t>속</a:t>
            </a:r>
            <a:r>
              <a:rPr lang="ko-KR" altLang="en-US" sz="1100" dirty="0">
                <a:latin typeface="Optima" pitchFamily="2" charset="2"/>
              </a:rPr>
              <a:t>성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63" name="직사각형 462"/>
          <p:cNvSpPr/>
          <p:nvPr/>
        </p:nvSpPr>
        <p:spPr bwMode="auto">
          <a:xfrm>
            <a:off x="1563950" y="27808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latin typeface="Optima" pitchFamily="2" charset="2"/>
              </a:rPr>
              <a:t>주석</a:t>
            </a:r>
          </a:p>
        </p:txBody>
      </p:sp>
      <p:sp>
        <p:nvSpPr>
          <p:cNvPr id="464" name="직사각형 463"/>
          <p:cNvSpPr/>
          <p:nvPr/>
        </p:nvSpPr>
        <p:spPr bwMode="auto">
          <a:xfrm>
            <a:off x="1563950" y="38609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err="1" smtClean="0">
                <a:latin typeface="Optima" pitchFamily="2" charset="2"/>
              </a:rPr>
              <a:t>jdk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65" name="직사각형 464"/>
          <p:cNvSpPr/>
          <p:nvPr/>
        </p:nvSpPr>
        <p:spPr bwMode="auto">
          <a:xfrm>
            <a:off x="1563950" y="42210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err="1" smtClean="0">
                <a:latin typeface="Optima" pitchFamily="2" charset="2"/>
              </a:rPr>
              <a:t>jre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66" name="직사각형 465"/>
          <p:cNvSpPr/>
          <p:nvPr/>
        </p:nvSpPr>
        <p:spPr bwMode="auto">
          <a:xfrm>
            <a:off x="1563950" y="31409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;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67" name="직사각형 466"/>
          <p:cNvSpPr/>
          <p:nvPr/>
        </p:nvSpPr>
        <p:spPr bwMode="auto">
          <a:xfrm>
            <a:off x="1563950" y="35009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대입연산</a:t>
            </a:r>
            <a:r>
              <a:rPr lang="en-US" altLang="ko-KR" sz="1100" dirty="0" smtClean="0">
                <a:latin typeface="Optima" pitchFamily="2" charset="2"/>
              </a:rPr>
              <a:t>(=)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68" name="직사각형 467"/>
          <p:cNvSpPr/>
          <p:nvPr/>
        </p:nvSpPr>
        <p:spPr bwMode="auto">
          <a:xfrm>
            <a:off x="4444350" y="42210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업캐스팅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69" name="직사각형 468"/>
          <p:cNvSpPr/>
          <p:nvPr/>
        </p:nvSpPr>
        <p:spPr bwMode="auto">
          <a:xfrm>
            <a:off x="3724250" y="38610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latin typeface="Optima" pitchFamily="2" charset="2"/>
              </a:rPr>
              <a:t>기본값</a:t>
            </a:r>
          </a:p>
        </p:txBody>
      </p:sp>
      <p:sp>
        <p:nvSpPr>
          <p:cNvPr id="470" name="직사각형 469"/>
          <p:cNvSpPr/>
          <p:nvPr/>
        </p:nvSpPr>
        <p:spPr bwMode="auto">
          <a:xfrm>
            <a:off x="1563950" y="2348850"/>
            <a:ext cx="7920000" cy="2159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solidFill>
                  <a:schemeClr val="bg1"/>
                </a:solidFill>
                <a:latin typeface="Optima" pitchFamily="2" charset="2"/>
              </a:rPr>
              <a:t>지식 조각 모음</a:t>
            </a:r>
          </a:p>
        </p:txBody>
      </p:sp>
      <p:sp>
        <p:nvSpPr>
          <p:cNvPr id="473" name="직사각형 472"/>
          <p:cNvSpPr/>
          <p:nvPr/>
        </p:nvSpPr>
        <p:spPr bwMode="auto">
          <a:xfrm>
            <a:off x="2788120" y="594935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#1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77" name="직사각형 476"/>
          <p:cNvSpPr/>
          <p:nvPr/>
        </p:nvSpPr>
        <p:spPr bwMode="auto">
          <a:xfrm>
            <a:off x="3940390" y="594935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#2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78" name="직사각형 477"/>
          <p:cNvSpPr/>
          <p:nvPr/>
        </p:nvSpPr>
        <p:spPr bwMode="auto">
          <a:xfrm>
            <a:off x="5092550" y="594935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#3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cxnSp>
        <p:nvCxnSpPr>
          <p:cNvPr id="480" name="직선 화살표 연결선 479"/>
          <p:cNvCxnSpPr>
            <a:stCxn id="473" idx="3"/>
            <a:endCxn id="477" idx="1"/>
          </p:cNvCxnSpPr>
          <p:nvPr/>
        </p:nvCxnSpPr>
        <p:spPr bwMode="auto">
          <a:xfrm>
            <a:off x="3580120" y="6093350"/>
            <a:ext cx="36027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481" name="직선 화살표 연결선 480"/>
          <p:cNvCxnSpPr>
            <a:stCxn id="477" idx="3"/>
            <a:endCxn id="478" idx="1"/>
          </p:cNvCxnSpPr>
          <p:nvPr/>
        </p:nvCxnSpPr>
        <p:spPr bwMode="auto">
          <a:xfrm>
            <a:off x="4732390" y="6093350"/>
            <a:ext cx="36016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482" name="직사각형 481"/>
          <p:cNvSpPr/>
          <p:nvPr/>
        </p:nvSpPr>
        <p:spPr bwMode="auto">
          <a:xfrm>
            <a:off x="6244710" y="594935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#4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83" name="직사각형 482"/>
          <p:cNvSpPr/>
          <p:nvPr/>
        </p:nvSpPr>
        <p:spPr bwMode="auto">
          <a:xfrm>
            <a:off x="7396870" y="594935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#5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cxnSp>
        <p:nvCxnSpPr>
          <p:cNvPr id="486" name="직선 화살표 연결선 485"/>
          <p:cNvCxnSpPr/>
          <p:nvPr/>
        </p:nvCxnSpPr>
        <p:spPr bwMode="auto">
          <a:xfrm>
            <a:off x="5884550" y="6093370"/>
            <a:ext cx="36016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487" name="직선 화살표 연결선 486"/>
          <p:cNvCxnSpPr/>
          <p:nvPr/>
        </p:nvCxnSpPr>
        <p:spPr bwMode="auto">
          <a:xfrm>
            <a:off x="7036710" y="6093370"/>
            <a:ext cx="36016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488" name="직사각형 487"/>
          <p:cNvSpPr/>
          <p:nvPr/>
        </p:nvSpPr>
        <p:spPr bwMode="auto">
          <a:xfrm>
            <a:off x="8548920" y="594935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#6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cxnSp>
        <p:nvCxnSpPr>
          <p:cNvPr id="489" name="직선 화살표 연결선 488"/>
          <p:cNvCxnSpPr/>
          <p:nvPr/>
        </p:nvCxnSpPr>
        <p:spPr bwMode="auto">
          <a:xfrm>
            <a:off x="8188760" y="6093370"/>
            <a:ext cx="36016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493" name="직사각형 492"/>
          <p:cNvSpPr/>
          <p:nvPr/>
        </p:nvSpPr>
        <p:spPr bwMode="auto">
          <a:xfrm>
            <a:off x="2644100" y="5373270"/>
            <a:ext cx="6840950" cy="432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494" name="직사각형 493"/>
          <p:cNvSpPr/>
          <p:nvPr/>
        </p:nvSpPr>
        <p:spPr bwMode="auto">
          <a:xfrm>
            <a:off x="2788120" y="544528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#1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95" name="직사각형 494"/>
          <p:cNvSpPr/>
          <p:nvPr/>
        </p:nvSpPr>
        <p:spPr bwMode="auto">
          <a:xfrm>
            <a:off x="4732500" y="544528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#2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96" name="직사각형 495"/>
          <p:cNvSpPr/>
          <p:nvPr/>
        </p:nvSpPr>
        <p:spPr bwMode="auto">
          <a:xfrm>
            <a:off x="6604760" y="544528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#3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cxnSp>
        <p:nvCxnSpPr>
          <p:cNvPr id="497" name="직선 화살표 연결선 496"/>
          <p:cNvCxnSpPr>
            <a:stCxn id="494" idx="3"/>
            <a:endCxn id="495" idx="1"/>
          </p:cNvCxnSpPr>
          <p:nvPr/>
        </p:nvCxnSpPr>
        <p:spPr bwMode="auto">
          <a:xfrm>
            <a:off x="3580120" y="5589280"/>
            <a:ext cx="115238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498" name="직선 화살표 연결선 497"/>
          <p:cNvCxnSpPr>
            <a:stCxn id="495" idx="3"/>
            <a:endCxn id="496" idx="1"/>
          </p:cNvCxnSpPr>
          <p:nvPr/>
        </p:nvCxnSpPr>
        <p:spPr bwMode="auto">
          <a:xfrm>
            <a:off x="5524500" y="5589280"/>
            <a:ext cx="108026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499" name="직사각형 498"/>
          <p:cNvSpPr/>
          <p:nvPr/>
        </p:nvSpPr>
        <p:spPr bwMode="auto">
          <a:xfrm>
            <a:off x="8549030" y="544528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#4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cxnSp>
        <p:nvCxnSpPr>
          <p:cNvPr id="501" name="직선 화살표 연결선 500"/>
          <p:cNvCxnSpPr>
            <a:stCxn id="496" idx="3"/>
            <a:endCxn id="499" idx="1"/>
          </p:cNvCxnSpPr>
          <p:nvPr/>
        </p:nvCxnSpPr>
        <p:spPr bwMode="auto">
          <a:xfrm>
            <a:off x="7396760" y="5589280"/>
            <a:ext cx="115227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507" name="직사각형 506"/>
          <p:cNvSpPr/>
          <p:nvPr/>
        </p:nvSpPr>
        <p:spPr bwMode="auto">
          <a:xfrm>
            <a:off x="2644100" y="4869200"/>
            <a:ext cx="6840950" cy="432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508" name="직사각형 507"/>
          <p:cNvSpPr/>
          <p:nvPr/>
        </p:nvSpPr>
        <p:spPr bwMode="auto">
          <a:xfrm>
            <a:off x="2788120" y="494121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#1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509" name="직사각형 508"/>
          <p:cNvSpPr/>
          <p:nvPr/>
        </p:nvSpPr>
        <p:spPr bwMode="auto">
          <a:xfrm>
            <a:off x="4228430" y="494121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#2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510" name="직사각형 509"/>
          <p:cNvSpPr/>
          <p:nvPr/>
        </p:nvSpPr>
        <p:spPr bwMode="auto">
          <a:xfrm>
            <a:off x="5668630" y="494121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#3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cxnSp>
        <p:nvCxnSpPr>
          <p:cNvPr id="511" name="직선 화살표 연결선 510"/>
          <p:cNvCxnSpPr>
            <a:stCxn id="508" idx="3"/>
            <a:endCxn id="509" idx="1"/>
          </p:cNvCxnSpPr>
          <p:nvPr/>
        </p:nvCxnSpPr>
        <p:spPr bwMode="auto">
          <a:xfrm>
            <a:off x="3580120" y="5085210"/>
            <a:ext cx="64831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512" name="직선 화살표 연결선 511"/>
          <p:cNvCxnSpPr>
            <a:stCxn id="509" idx="3"/>
            <a:endCxn id="510" idx="1"/>
          </p:cNvCxnSpPr>
          <p:nvPr/>
        </p:nvCxnSpPr>
        <p:spPr bwMode="auto">
          <a:xfrm>
            <a:off x="5020430" y="5085210"/>
            <a:ext cx="6482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513" name="직사각형 512"/>
          <p:cNvSpPr/>
          <p:nvPr/>
        </p:nvSpPr>
        <p:spPr bwMode="auto">
          <a:xfrm>
            <a:off x="7108830" y="494121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#4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514" name="직사각형 513"/>
          <p:cNvSpPr/>
          <p:nvPr/>
        </p:nvSpPr>
        <p:spPr bwMode="auto">
          <a:xfrm>
            <a:off x="8549030" y="494121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#5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cxnSp>
        <p:nvCxnSpPr>
          <p:cNvPr id="515" name="직선 화살표 연결선 514"/>
          <p:cNvCxnSpPr>
            <a:stCxn id="510" idx="3"/>
            <a:endCxn id="513" idx="1"/>
          </p:cNvCxnSpPr>
          <p:nvPr/>
        </p:nvCxnSpPr>
        <p:spPr bwMode="auto">
          <a:xfrm>
            <a:off x="6460630" y="5085210"/>
            <a:ext cx="6482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516" name="직선 화살표 연결선 515"/>
          <p:cNvCxnSpPr>
            <a:stCxn id="513" idx="3"/>
            <a:endCxn id="514" idx="1"/>
          </p:cNvCxnSpPr>
          <p:nvPr/>
        </p:nvCxnSpPr>
        <p:spPr bwMode="auto">
          <a:xfrm>
            <a:off x="7900830" y="5085210"/>
            <a:ext cx="6482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530" name="직사각형 529"/>
          <p:cNvSpPr/>
          <p:nvPr/>
        </p:nvSpPr>
        <p:spPr bwMode="auto">
          <a:xfrm>
            <a:off x="1563950" y="4869260"/>
            <a:ext cx="1080150" cy="432000"/>
          </a:xfrm>
          <a:prstGeom prst="rect">
            <a:avLst/>
          </a:prstGeom>
          <a:solidFill>
            <a:schemeClr val="accent6">
              <a:lumMod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Scenario A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531" name="직사각형 530"/>
          <p:cNvSpPr/>
          <p:nvPr/>
        </p:nvSpPr>
        <p:spPr bwMode="auto">
          <a:xfrm>
            <a:off x="1563950" y="5373330"/>
            <a:ext cx="1080150" cy="432000"/>
          </a:xfrm>
          <a:prstGeom prst="rect">
            <a:avLst/>
          </a:prstGeom>
          <a:solidFill>
            <a:schemeClr val="accent6">
              <a:lumMod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Scenario B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532" name="직사각형 531"/>
          <p:cNvSpPr/>
          <p:nvPr/>
        </p:nvSpPr>
        <p:spPr bwMode="auto">
          <a:xfrm>
            <a:off x="1563950" y="5877400"/>
            <a:ext cx="1080150" cy="432000"/>
          </a:xfrm>
          <a:prstGeom prst="rect">
            <a:avLst/>
          </a:prstGeom>
          <a:solidFill>
            <a:schemeClr val="accent6">
              <a:lumMod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Scenario C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cxnSp>
        <p:nvCxnSpPr>
          <p:cNvPr id="643" name="직선 연결선 642"/>
          <p:cNvCxnSpPr/>
          <p:nvPr/>
        </p:nvCxnSpPr>
        <p:spPr bwMode="auto">
          <a:xfrm>
            <a:off x="1203900" y="4725180"/>
            <a:ext cx="8641200" cy="0"/>
          </a:xfrm>
          <a:prstGeom prst="line">
            <a:avLst/>
          </a:prstGeom>
          <a:noFill/>
          <a:ln w="12700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6006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UBTITLE" val="2"/>
  <p:tag name="ROADMAP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heme/theme1.xml><?xml version="1.0" encoding="utf-8"?>
<a:theme xmlns:a="http://schemas.openxmlformats.org/drawingml/2006/main" name="Namoo Tutorial A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C2E5"/>
      </a:accent1>
      <a:accent2>
        <a:srgbClr val="D6EBF6"/>
      </a:accent2>
      <a:accent3>
        <a:srgbClr val="FFFFFF"/>
      </a:accent3>
      <a:accent4>
        <a:srgbClr val="000000"/>
      </a:accent4>
      <a:accent5>
        <a:srgbClr val="C1DDF0"/>
      </a:accent5>
      <a:accent6>
        <a:srgbClr val="C2D5DF"/>
      </a:accent6>
      <a:hlink>
        <a:srgbClr val="288FC8"/>
      </a:hlink>
      <a:folHlink>
        <a:srgbClr val="006699"/>
      </a:folHlink>
    </a:clrScheme>
    <a:fontScheme name="사용자 지정 3">
      <a:majorFont>
        <a:latin typeface="Optima"/>
        <a:ea typeface="가는각진제목체"/>
        <a:cs typeface=""/>
      </a:majorFont>
      <a:minorFont>
        <a:latin typeface="Optima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tx1">
              <a:lumMod val="75000"/>
              <a:lumOff val="25000"/>
            </a:schemeClr>
          </a:solidFill>
          <a:round/>
          <a:headEnd/>
          <a:tailEnd/>
        </a:ln>
        <a:effectLst/>
      </a:spPr>
      <a:bodyPr wrap="square" rtlCol="0" anchor="ctr">
        <a:noAutofit/>
      </a:bodyPr>
      <a:lstStyle>
        <a:defPPr algn="ctr" eaLnBrk="0" latinLnBrk="0" hangingPunct="0">
          <a:spcBef>
            <a:spcPts val="0"/>
          </a:spcBef>
          <a:buClr>
            <a:schemeClr val="tx1"/>
          </a:buClr>
          <a:defRPr smtClean="0">
            <a:latin typeface="Optima" pitchFamily="2" charset="2"/>
          </a:defRPr>
        </a:defPPr>
      </a:lstStyle>
    </a:spDef>
    <a:lnDef>
      <a:spPr bwMode="auto">
        <a:noFill/>
        <a:ln w="12700">
          <a:solidFill>
            <a:srgbClr val="666666"/>
          </a:solidFill>
          <a:round/>
          <a:headEnd/>
          <a:tailEnd type="arrow" w="med" len="med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  <a:effectLst/>
      </a:spPr>
      <a:bodyPr wrap="square" lIns="36000" rIns="36000" rtlCol="0">
        <a:spAutoFit/>
      </a:bodyPr>
      <a:lstStyle>
        <a:defPPr algn="l" defTabSz="708025" eaLnBrk="0" latinLnBrk="0" hangingPunct="0">
          <a:spcBef>
            <a:spcPts val="0"/>
          </a:spcBef>
          <a:buClr>
            <a:schemeClr val="folHlink"/>
          </a:buClr>
          <a:defRPr sz="1000" b="0" smtClean="0">
            <a:latin typeface="+mj-lt"/>
            <a:ea typeface="+mj-ea"/>
          </a:defRPr>
        </a:defPPr>
      </a:lstStyle>
    </a:txDef>
  </a:objectDefaults>
  <a:extraClrSchemeLst>
    <a:extraClrScheme>
      <a:clrScheme name="1_QPT Handout Basic A4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6694FF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5C86E7"/>
        </a:accent6>
        <a:hlink>
          <a:srgbClr val="0043D8"/>
        </a:hlink>
        <a:folHlink>
          <a:srgbClr val="3D70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4A8BE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2674E6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137720</TotalTime>
  <Words>970</Words>
  <Application>Microsoft Office PowerPoint</Application>
  <PresentationFormat>사용자 지정</PresentationFormat>
  <Paragraphs>246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굴림</vt:lpstr>
      <vt:lpstr>Arial</vt:lpstr>
      <vt:lpstr>Optima</vt:lpstr>
      <vt:lpstr>가는각진제목체</vt:lpstr>
      <vt:lpstr>Wingdings</vt:lpstr>
      <vt:lpstr>HY헤드라인M</vt:lpstr>
      <vt:lpstr>Namoo Tutorial A</vt:lpstr>
      <vt:lpstr>PowerPoint 프레젠테이션</vt:lpstr>
      <vt:lpstr>목차(Table of Contents)</vt:lpstr>
      <vt:lpstr>1. 스토리 기반 학습 개요</vt:lpstr>
      <vt:lpstr>1.1 기획 의도 </vt:lpstr>
      <vt:lpstr>1.2 스토리 기반 학습의 필요성</vt:lpstr>
      <vt:lpstr>2. 스토리 기반 학습의 특징</vt:lpstr>
      <vt:lpstr>2.1 스토리를 적용한 학습 순서 재구성 </vt:lpstr>
      <vt:lpstr>2.2 실생활 이야기를 통한 쉬운 이해 </vt:lpstr>
      <vt:lpstr>2.3 스토리로 구성되는 지식 조각 모음</vt:lpstr>
      <vt:lpstr>3. 수행 목표 및 방안</vt:lpstr>
      <vt:lpstr>3.1 수행 목표</vt:lpstr>
      <vt:lpstr>3.2 실현 방안</vt:lpstr>
      <vt:lpstr>3.3 스토리 구성</vt:lpstr>
      <vt:lpstr>End of Document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tsong</dc:creator>
  <cp:lastModifiedBy>Windows 사용자</cp:lastModifiedBy>
  <cp:revision>7892</cp:revision>
  <cp:lastPrinted>2016-06-01T08:28:35Z</cp:lastPrinted>
  <dcterms:created xsi:type="dcterms:W3CDTF">2002-03-21T10:45:59Z</dcterms:created>
  <dcterms:modified xsi:type="dcterms:W3CDTF">2016-06-03T01:56:26Z</dcterms:modified>
</cp:coreProperties>
</file>