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D6286E-2D76-498A-B450-E45878C2B72E}">
  <a:tblStyle styleId="{5DD6286E-2D76-498A-B450-E45878C2B7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regular.fntdata"/><Relationship Id="rId25" Type="http://schemas.openxmlformats.org/officeDocument/2006/relationships/slide" Target="slides/slide19.xml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penSans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8bf0d1f13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8bf0d1f13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understanding some of this is fine, we will cover it later”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e4935945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e4935945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 a toy example diagram to show the idea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e4935945e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e4935945e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8e4935945e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8e4935945e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Potentially drop this slide b/c it can be repetitive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e4935945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e4935945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8bf0d1f13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8bf0d1f13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understanding some of this is fine, we will cover it later”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8e4935945e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8e4935945e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e4935945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e4935945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Include a small statement that summarizes the experiment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8e4935945e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8e4935945e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Include a small statement that summarizes the experiment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8e4935945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8e4935945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d0a6ffc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d0a6ffc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understanding some of this is fine, we will cover it later”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4812a4e4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4812a4e4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7c252159c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7c252159c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Only high level descriptions while explaining verbally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8bf0d1f13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8bf0d1f13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“Not understanding some of this is fine, we will cover it later”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d0a6ffc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d0a6ffc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d0a6ffc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d0a6ffc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e4935945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8e4935945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image into the slide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e4935945e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e4935945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Fit image into the slide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8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00326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50" y="-9325"/>
            <a:ext cx="9144000" cy="51435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9919" l="17191" r="17491" t="6934"/>
          <a:stretch/>
        </p:blipFill>
        <p:spPr>
          <a:xfrm>
            <a:off x="3877050" y="1114675"/>
            <a:ext cx="1389901" cy="138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2063625"/>
            <a:ext cx="85206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200"/>
              <a:buNone/>
              <a:defRPr sz="52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2" type="blank">
  <p:cSld name="BLANK">
    <p:bg>
      <p:bgPr>
        <a:solidFill>
          <a:srgbClr val="003262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-62125" y="-25900"/>
            <a:ext cx="9265800" cy="5282700"/>
          </a:xfrm>
          <a:prstGeom prst="rect">
            <a:avLst/>
          </a:prstGeom>
          <a:solidFill>
            <a:srgbClr val="C4820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type="title"/>
          </p:nvPr>
        </p:nvSpPr>
        <p:spPr>
          <a:xfrm>
            <a:off x="490250" y="109250"/>
            <a:ext cx="6385500" cy="3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93250" y="1754625"/>
            <a:ext cx="4804452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UCB_Horizontal UDARWHT.png"/>
          <p:cNvPicPr preferRelativeResize="0"/>
          <p:nvPr/>
        </p:nvPicPr>
        <p:blipFill rotWithShape="1">
          <a:blip r:embed="rId3">
            <a:alphaModFix/>
          </a:blip>
          <a:srcRect b="398" l="0" r="-20" t="0"/>
          <a:stretch/>
        </p:blipFill>
        <p:spPr>
          <a:xfrm>
            <a:off x="633124" y="4663213"/>
            <a:ext cx="1527050" cy="272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250" y="-9325"/>
            <a:ext cx="9144000" cy="5143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" name="Google Shape;18;p3"/>
          <p:cNvSpPr txBox="1"/>
          <p:nvPr>
            <p:ph type="ctrTitle"/>
          </p:nvPr>
        </p:nvSpPr>
        <p:spPr>
          <a:xfrm>
            <a:off x="311950" y="1709700"/>
            <a:ext cx="85206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200"/>
              <a:buNone/>
              <a:defRPr sz="4200">
                <a:solidFill>
                  <a:schemeClr val="accent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5200"/>
              <a:buNone/>
              <a:defRPr sz="5200">
                <a:solidFill>
                  <a:srgbClr val="C4820E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311700" y="37485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400"/>
              <a:buNone/>
              <a:defRPr sz="2400">
                <a:solidFill>
                  <a:srgbClr val="00326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 sz="2800">
                <a:solidFill>
                  <a:srgbClr val="003262"/>
                </a:solidFill>
              </a:defRPr>
            </a:lvl9pPr>
          </a:lstStyle>
          <a:p/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15949" l="12131" r="12139" t="15949"/>
          <a:stretch/>
        </p:blipFill>
        <p:spPr>
          <a:xfrm>
            <a:off x="6628315" y="310374"/>
            <a:ext cx="1277310" cy="118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36873" l="14326" r="14290" t="36391"/>
          <a:stretch/>
        </p:blipFill>
        <p:spPr>
          <a:xfrm>
            <a:off x="952250" y="428124"/>
            <a:ext cx="3940152" cy="944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None/>
              <a:defRPr>
                <a:solidFill>
                  <a:srgbClr val="003262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00326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vider 1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-62125" y="-25900"/>
            <a:ext cx="9265800" cy="5256300"/>
          </a:xfrm>
          <a:prstGeom prst="rect">
            <a:avLst/>
          </a:prstGeom>
          <a:solidFill>
            <a:srgbClr val="3B7EA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" name="Google Shape;42;p9" title="UCB_Horizontal UDARWHT.png"/>
          <p:cNvPicPr preferRelativeResize="0"/>
          <p:nvPr/>
        </p:nvPicPr>
        <p:blipFill rotWithShape="1">
          <a:blip r:embed="rId2">
            <a:alphaModFix/>
          </a:blip>
          <a:srcRect b="398" l="0" r="-20" t="0"/>
          <a:stretch/>
        </p:blipFill>
        <p:spPr>
          <a:xfrm>
            <a:off x="633124" y="4663213"/>
            <a:ext cx="1527050" cy="27268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3250" y="1830825"/>
            <a:ext cx="48044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9"/>
          <p:cNvSpPr txBox="1"/>
          <p:nvPr>
            <p:ph type="title"/>
          </p:nvPr>
        </p:nvSpPr>
        <p:spPr>
          <a:xfrm>
            <a:off x="490250" y="109250"/>
            <a:ext cx="6385500" cy="337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99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8" name="Google Shape;48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3262"/>
              </a:buClr>
              <a:buSzPts val="2800"/>
              <a:buFont typeface="Open Sans"/>
              <a:buNone/>
              <a:defRPr sz="2800">
                <a:solidFill>
                  <a:srgbClr val="00326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Char char="●"/>
              <a:defRPr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●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rgbClr val="434343"/>
              </a:buClr>
              <a:buSzPts val="1400"/>
              <a:buFont typeface="Open Sans"/>
              <a:buChar char="■"/>
              <a:defRPr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3190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000">
                <a:solidFill>
                  <a:schemeClr val="dk2"/>
                </a:solidFill>
              </a:defRPr>
            </a:lvl1pPr>
            <a:lvl2pPr lvl="1">
              <a:buNone/>
              <a:defRPr sz="1000">
                <a:solidFill>
                  <a:schemeClr val="dk2"/>
                </a:solidFill>
              </a:defRPr>
            </a:lvl2pPr>
            <a:lvl3pPr lvl="2">
              <a:buNone/>
              <a:defRPr sz="1000">
                <a:solidFill>
                  <a:schemeClr val="dk2"/>
                </a:solidFill>
              </a:defRPr>
            </a:lvl3pPr>
            <a:lvl4pPr lvl="3">
              <a:buNone/>
              <a:defRPr sz="1000">
                <a:solidFill>
                  <a:schemeClr val="dk2"/>
                </a:solidFill>
              </a:defRPr>
            </a:lvl4pPr>
            <a:lvl5pPr lvl="4">
              <a:buNone/>
              <a:defRPr sz="1000">
                <a:solidFill>
                  <a:schemeClr val="dk2"/>
                </a:solidFill>
              </a:defRPr>
            </a:lvl5pPr>
            <a:lvl6pPr lvl="5">
              <a:buNone/>
              <a:defRPr sz="1000">
                <a:solidFill>
                  <a:schemeClr val="dk2"/>
                </a:solidFill>
              </a:defRPr>
            </a:lvl6pPr>
            <a:lvl7pPr lvl="6">
              <a:buNone/>
              <a:defRPr sz="1000">
                <a:solidFill>
                  <a:schemeClr val="dk2"/>
                </a:solidFill>
              </a:defRPr>
            </a:lvl7pPr>
            <a:lvl8pPr lvl="7">
              <a:buNone/>
              <a:defRPr sz="1000">
                <a:solidFill>
                  <a:schemeClr val="dk2"/>
                </a:solidFill>
              </a:defRPr>
            </a:lvl8pPr>
            <a:lvl9pPr lvl="8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Relationship Id="rId5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ctrTitle"/>
          </p:nvPr>
        </p:nvSpPr>
        <p:spPr>
          <a:xfrm>
            <a:off x="311700" y="1411462"/>
            <a:ext cx="8520600" cy="172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Bit-Flipping Attack Exploration and</a:t>
            </a:r>
            <a:endParaRPr sz="3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/>
              <a:t>Countermeasure in 5G Network</a:t>
            </a:r>
            <a:endParaRPr sz="3900"/>
          </a:p>
        </p:txBody>
      </p:sp>
      <p:sp>
        <p:nvSpPr>
          <p:cNvPr id="69" name="Google Shape;69;p14"/>
          <p:cNvSpPr txBox="1"/>
          <p:nvPr>
            <p:ph idx="1" type="subTitle"/>
          </p:nvPr>
        </p:nvSpPr>
        <p:spPr>
          <a:xfrm>
            <a:off x="311700" y="32936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Joon Kim            Chengwei Duan         Sandip Ray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857075" y="3900925"/>
            <a:ext cx="1915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UC Berkeley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EECS</a:t>
            </a:r>
            <a:endParaRPr sz="1600"/>
          </a:p>
        </p:txBody>
      </p:sp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3527550" y="3900925"/>
            <a:ext cx="208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University of Florida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ECE</a:t>
            </a:r>
            <a:endParaRPr sz="1600"/>
          </a:p>
        </p:txBody>
      </p:sp>
      <p:sp>
        <p:nvSpPr>
          <p:cNvPr id="72" name="Google Shape;72;p14"/>
          <p:cNvSpPr txBox="1"/>
          <p:nvPr>
            <p:ph idx="1" type="subTitle"/>
          </p:nvPr>
        </p:nvSpPr>
        <p:spPr>
          <a:xfrm>
            <a:off x="6147179" y="3900925"/>
            <a:ext cx="20889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University of Florida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ECE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Main Contributions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71" name="Google Shape;17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a Man-in-the-Middle bit-flipping attack on 5G network without integrity protection enabled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4820E"/>
                </a:solidFill>
              </a:rPr>
              <a:t>Proposed an alternative keystream-based shuffling protection against the bit-flipping attack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Proved that both the bit-flipping attack and the shuffling algorithm works with real datasets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Defense</a:t>
            </a:r>
            <a:endParaRPr/>
          </a:p>
        </p:txBody>
      </p:sp>
      <p:sp>
        <p:nvSpPr>
          <p:cNvPr id="177" name="Google Shape;17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 Problem:</a:t>
            </a:r>
            <a:r>
              <a:rPr lang="en">
                <a:solidFill>
                  <a:schemeClr val="dk1"/>
                </a:solidFill>
              </a:rPr>
              <a:t> The attack works because the attacker knows the position of the bits they want to change (e.g., "the 5th bit of the acceleration value").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The Idea:</a:t>
            </a:r>
            <a:r>
              <a:rPr lang="en">
                <a:solidFill>
                  <a:schemeClr val="dk1"/>
                </a:solidFill>
              </a:rPr>
              <a:t> What if we could </a:t>
            </a:r>
            <a:r>
              <a:rPr b="1" lang="en">
                <a:solidFill>
                  <a:schemeClr val="dk1"/>
                </a:solidFill>
              </a:rPr>
              <a:t>shuffle</a:t>
            </a:r>
            <a:r>
              <a:rPr lang="en">
                <a:solidFill>
                  <a:schemeClr val="dk1"/>
                </a:solidFill>
              </a:rPr>
              <a:t> the bits of the ciphertext unpredictably before sending it?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If the attacker tries to flip the 5th bit, they are no longer hitting a specific, targeted bit in the plaintext, but a random one.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We expect that multiple bit-flipping attacks in in differing positions will have an </a:t>
            </a:r>
            <a:r>
              <a:rPr lang="en" u="sng">
                <a:solidFill>
                  <a:schemeClr val="dk1"/>
                </a:solidFill>
              </a:rPr>
              <a:t>exponential decay</a:t>
            </a:r>
            <a:r>
              <a:rPr lang="en">
                <a:solidFill>
                  <a:schemeClr val="dk1"/>
                </a:solidFill>
              </a:rPr>
              <a:t> in success rate. → Not too many flips!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4"/>
          <p:cNvSpPr txBox="1"/>
          <p:nvPr/>
        </p:nvSpPr>
        <p:spPr>
          <a:xfrm>
            <a:off x="3806892" y="2338487"/>
            <a:ext cx="4794600" cy="4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abcdefg → </a:t>
            </a:r>
            <a:r>
              <a:rPr lang="en" sz="1800">
                <a:solidFill>
                  <a:srgbClr val="3B7EA1"/>
                </a:solidFill>
                <a:latin typeface="Open Sans"/>
                <a:ea typeface="Open Sans"/>
                <a:cs typeface="Open Sans"/>
                <a:sym typeface="Open Sans"/>
              </a:rPr>
              <a:t>dgfcabe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3B7EA1"/>
                </a:solidFill>
                <a:latin typeface="Open Sans"/>
                <a:ea typeface="Open Sans"/>
                <a:cs typeface="Open Sans"/>
                <a:sym typeface="Open Sans"/>
              </a:rPr>
              <a:t>→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800">
                <a:solidFill>
                  <a:srgbClr val="3B7EA1"/>
                </a:solidFill>
                <a:latin typeface="Open Sans"/>
                <a:ea typeface="Open Sans"/>
                <a:cs typeface="Open Sans"/>
                <a:sym typeface="Open Sans"/>
              </a:rPr>
              <a:t>dgfc</a:t>
            </a: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800">
                <a:solidFill>
                  <a:srgbClr val="3B7EA1"/>
                </a:solidFill>
                <a:latin typeface="Open Sans"/>
                <a:ea typeface="Open Sans"/>
                <a:cs typeface="Open Sans"/>
                <a:sym typeface="Open Sans"/>
              </a:rPr>
              <a:t>be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→ </a:t>
            </a:r>
            <a:r>
              <a:rPr lang="en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bcdefg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descr="Hacker - Free security icons" id="179" name="Google Shape;17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279" y="2772160"/>
            <a:ext cx="388500" cy="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4"/>
          <p:cNvSpPr txBox="1"/>
          <p:nvPr/>
        </p:nvSpPr>
        <p:spPr>
          <a:xfrm>
            <a:off x="5864300" y="2781314"/>
            <a:ext cx="14907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“I’ll flip the fifth bit!”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Playing Defense</a:t>
            </a:r>
            <a:endParaRPr/>
          </a:p>
        </p:txBody>
      </p:sp>
      <p:sp>
        <p:nvSpPr>
          <p:cNvPr id="186" name="Google Shape;186;p25"/>
          <p:cNvSpPr txBox="1"/>
          <p:nvPr/>
        </p:nvSpPr>
        <p:spPr>
          <a:xfrm>
            <a:off x="311700" y="1017723"/>
            <a:ext cx="8520600" cy="81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Challenge: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How can the receiver deterministically </a:t>
            </a:r>
            <a:r>
              <a:rPr i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unshuffle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the bits?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(Or, how do we coordinate the randomness between sender &amp; receiver?)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87" name="Google Shape;187;p25" title="N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9463" y="1873406"/>
            <a:ext cx="3305073" cy="17878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88" name="Google Shape;188;p25"/>
          <p:cNvSpPr txBox="1"/>
          <p:nvPr/>
        </p:nvSpPr>
        <p:spPr>
          <a:xfrm>
            <a:off x="311700" y="3886225"/>
            <a:ext cx="85206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Solution: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Use the 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private</a:t>
            </a:r>
            <a:r>
              <a:rPr b="1"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keystream</a:t>
            </a: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already implemented in NEA!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→ Use the keystream as seed for pseudorandom permutation (Fisher-Yates)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Keystream-Based Shuffling</a:t>
            </a:r>
            <a:endParaRPr/>
          </a:p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Sender Side: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</a:rPr>
              <a:t>Generate the keystream K.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</a:rPr>
              <a:t>Encrypt the plaintext: C=P⊕K.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</a:rPr>
              <a:t>Use the keystream K as a seed to generate a permutation table 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</a:rPr>
              <a:t>Shuffle the ciphertext C according to T to get C’​ and transmit it.</a:t>
            </a:r>
            <a:endParaRPr sz="1800"/>
          </a:p>
        </p:txBody>
      </p:sp>
      <p:sp>
        <p:nvSpPr>
          <p:cNvPr id="195" name="Google Shape;195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Receiver Side: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 the exact same keystream K and permutation table T.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Unshuffle the received ciphertext C’ using the inverse of T to recover 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Decrypt: P=C⊕K.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NIA vs Shuffling</a:t>
            </a:r>
            <a:endParaRPr/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2872025"/>
            <a:ext cx="8520600" cy="16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NIA when the system cannot afford any integrity attacks and 32-bit overhead is not significant to the system performance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Shuffling when sporadic, rare attacks are acceptable but the 32-bit overhead from appending MAC is </a:t>
            </a:r>
            <a:r>
              <a:rPr lang="en"/>
              <a:t>non-negligible. (CACC!)</a:t>
            </a:r>
            <a:endParaRPr/>
          </a:p>
        </p:txBody>
      </p:sp>
      <p:graphicFrame>
        <p:nvGraphicFramePr>
          <p:cNvPr id="202" name="Google Shape;202;p27"/>
          <p:cNvGraphicFramePr/>
          <p:nvPr/>
        </p:nvGraphicFramePr>
        <p:xfrm>
          <a:off x="1296888" y="115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{5DD6286E-2D76-498A-B450-E45878C2B72E}</a:tableStyleId>
              </a:tblPr>
              <a:tblGrid>
                <a:gridCol w="1724225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NIA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Shuffling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Protection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Deterministic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Probabilistic (fail w.p. &lt;4%)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Overhead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32-bit MAC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Zero overhead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Coverage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General </a:t>
                      </a:r>
                      <a:r>
                        <a:rPr b="1" lang="en"/>
                        <a:t>corruptions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Prevents targeted bit flips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Main Contributions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a Man-in-the-Middle bit-flipping attack on 5G network without integrity protection enabled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an alternative keystream-based shuffling protection against the bit-flipping attack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C4820E"/>
              </a:buClr>
              <a:buSzPts val="1800"/>
              <a:buChar char="●"/>
            </a:pPr>
            <a:r>
              <a:rPr b="1" lang="en">
                <a:solidFill>
                  <a:srgbClr val="C4820E"/>
                </a:solidFill>
              </a:rPr>
              <a:t>Proved that both the bit-flipping attack and the shuffling algorithm works with real datasets</a:t>
            </a:r>
            <a:endParaRPr b="1">
              <a:solidFill>
                <a:srgbClr val="C4820E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214" name="Google Shape;21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Platform: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b="1" lang="en">
                <a:solidFill>
                  <a:schemeClr val="dk1"/>
                </a:solidFill>
              </a:rPr>
              <a:t>OpenAirInterface (OAI)</a:t>
            </a:r>
            <a:r>
              <a:rPr lang="en">
                <a:solidFill>
                  <a:schemeClr val="dk1"/>
                </a:solidFill>
              </a:rPr>
              <a:t>, a full-software 5G network simulation.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Attacks and defenses were implemented by modifying the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PDCP layer source code.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Scenario:</a:t>
            </a:r>
            <a:r>
              <a:rPr lang="en">
                <a:solidFill>
                  <a:schemeClr val="dk1"/>
                </a:solidFill>
              </a:rPr>
              <a:t> Simulated vehicular communication (V2X).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Transmitted Message: A vehicle's X-coordinate, velocity, and acceleration.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Data Source: Real-world vehicle trajectories from the </a:t>
            </a:r>
            <a:r>
              <a:rPr b="1" lang="en">
                <a:solidFill>
                  <a:schemeClr val="dk1"/>
                </a:solidFill>
              </a:rPr>
              <a:t>NGSIM dataset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1: Attack Feasibility</a:t>
            </a:r>
            <a:endParaRPr/>
          </a:p>
        </p:txBody>
      </p:sp>
      <p:pic>
        <p:nvPicPr>
          <p:cNvPr id="220" name="Google Shape;220;p30" title="CheckBitFlipgNBhigh.png"/>
          <p:cNvPicPr preferRelativeResize="0"/>
          <p:nvPr/>
        </p:nvPicPr>
        <p:blipFill rotWithShape="1">
          <a:blip r:embed="rId3">
            <a:alphaModFix/>
          </a:blip>
          <a:srcRect b="0" l="0" r="28627" t="0"/>
          <a:stretch/>
        </p:blipFill>
        <p:spPr>
          <a:xfrm>
            <a:off x="476349" y="3349025"/>
            <a:ext cx="4170274" cy="11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 title="BitFlipBenign.png"/>
          <p:cNvPicPr preferRelativeResize="0"/>
          <p:nvPr/>
        </p:nvPicPr>
        <p:blipFill rotWithShape="1">
          <a:blip r:embed="rId4">
            <a:alphaModFix/>
          </a:blip>
          <a:srcRect b="0" l="0" r="28627" t="0"/>
          <a:stretch/>
        </p:blipFill>
        <p:spPr>
          <a:xfrm>
            <a:off x="476349" y="1327425"/>
            <a:ext cx="4170274" cy="119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0" title="BitFlipAttack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4500" y="1423943"/>
            <a:ext cx="3987802" cy="21305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3" name="Google Shape;223;p30"/>
          <p:cNvSpPr/>
          <p:nvPr/>
        </p:nvSpPr>
        <p:spPr>
          <a:xfrm rot="5400000">
            <a:off x="2378925" y="2621463"/>
            <a:ext cx="658500" cy="631200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E0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0"/>
          <p:cNvSpPr txBox="1"/>
          <p:nvPr/>
        </p:nvSpPr>
        <p:spPr>
          <a:xfrm>
            <a:off x="5151950" y="3841875"/>
            <a:ext cx="33729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Flipping works as intended!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0"/>
          <p:cNvSpPr/>
          <p:nvPr/>
        </p:nvSpPr>
        <p:spPr>
          <a:xfrm>
            <a:off x="2075300" y="1762220"/>
            <a:ext cx="304200" cy="178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0"/>
          <p:cNvSpPr/>
          <p:nvPr/>
        </p:nvSpPr>
        <p:spPr>
          <a:xfrm>
            <a:off x="2182975" y="3989920"/>
            <a:ext cx="304200" cy="178800"/>
          </a:xfrm>
          <a:prstGeom prst="rect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 2: Shuffling </a:t>
            </a:r>
            <a:endParaRPr/>
          </a:p>
        </p:txBody>
      </p:sp>
      <p:pic>
        <p:nvPicPr>
          <p:cNvPr id="232" name="Google Shape;232;p31" title="success_rat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1800" y="1082263"/>
            <a:ext cx="5494268" cy="3426025"/>
          </a:xfrm>
          <a:prstGeom prst="rect">
            <a:avLst/>
          </a:prstGeom>
          <a:noFill/>
          <a:ln cap="flat" cmpd="sng" w="113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3" name="Google Shape;233;p31"/>
          <p:cNvSpPr/>
          <p:nvPr/>
        </p:nvSpPr>
        <p:spPr>
          <a:xfrm>
            <a:off x="5053963" y="3756637"/>
            <a:ext cx="1741200" cy="356100"/>
          </a:xfrm>
          <a:prstGeom prst="ellipse">
            <a:avLst/>
          </a:prstGeom>
          <a:noFill/>
          <a:ln cap="flat" cmpd="sng" w="34025">
            <a:solidFill>
              <a:srgbClr val="C482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25" lIns="108825" spcFirstLastPara="1" rIns="108825" wrap="square" tIns="108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4" name="Google Shape;234;p31"/>
          <p:cNvSpPr/>
          <p:nvPr/>
        </p:nvSpPr>
        <p:spPr>
          <a:xfrm>
            <a:off x="2613521" y="2333440"/>
            <a:ext cx="1070400" cy="1998000"/>
          </a:xfrm>
          <a:prstGeom prst="ellipse">
            <a:avLst/>
          </a:prstGeom>
          <a:noFill/>
          <a:ln cap="flat" cmpd="sng" w="34025">
            <a:solidFill>
              <a:srgbClr val="C482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25" lIns="108825" spcFirstLastPara="1" rIns="108825" wrap="square" tIns="108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1"/>
          <p:cNvSpPr txBox="1"/>
          <p:nvPr/>
        </p:nvSpPr>
        <p:spPr>
          <a:xfrm>
            <a:off x="1893485" y="2223155"/>
            <a:ext cx="817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0" lIns="84750" spcFirstLastPara="1" rIns="84750" wrap="square" tIns="8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~50%</a:t>
            </a:r>
            <a:endParaRPr b="1" sz="1668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1"/>
          <p:cNvSpPr txBox="1"/>
          <p:nvPr/>
        </p:nvSpPr>
        <p:spPr>
          <a:xfrm>
            <a:off x="1828621" y="3511645"/>
            <a:ext cx="817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0" lIns="84750" spcFirstLastPara="1" rIns="84750" wrap="square" tIns="8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~3%</a:t>
            </a:r>
            <a:endParaRPr b="1" sz="1668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1"/>
          <p:cNvSpPr/>
          <p:nvPr/>
        </p:nvSpPr>
        <p:spPr>
          <a:xfrm rot="851190">
            <a:off x="2568136" y="2390287"/>
            <a:ext cx="499431" cy="285296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88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4750" lIns="84750" spcFirstLastPara="1" rIns="84750" wrap="square" tIns="84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1"/>
          <p:cNvSpPr/>
          <p:nvPr/>
        </p:nvSpPr>
        <p:spPr>
          <a:xfrm rot="390578">
            <a:off x="2388003" y="3661510"/>
            <a:ext cx="672133" cy="2816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88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4750" lIns="84750" spcFirstLastPara="1" rIns="84750" wrap="square" tIns="84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1"/>
          <p:cNvSpPr/>
          <p:nvPr/>
        </p:nvSpPr>
        <p:spPr>
          <a:xfrm>
            <a:off x="3096835" y="2693573"/>
            <a:ext cx="103800" cy="1089900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3B7EA1"/>
          </a:solidFill>
          <a:ln cap="flat" cmpd="sng" w="8825">
            <a:solidFill>
              <a:srgbClr val="00326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4750" lIns="84750" spcFirstLastPara="1" rIns="84750" wrap="square" tIns="84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7075003" y="3328665"/>
            <a:ext cx="817200" cy="4281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0" lIns="84750" spcFirstLastPara="1" rIns="84750" wrap="square" tIns="8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68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~0%</a:t>
            </a:r>
            <a:endParaRPr b="1" sz="1668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1"/>
          <p:cNvSpPr/>
          <p:nvPr/>
        </p:nvSpPr>
        <p:spPr>
          <a:xfrm rot="9026835">
            <a:off x="6615698" y="3582887"/>
            <a:ext cx="499367" cy="285367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88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4750" lIns="84750" spcFirstLastPara="1" rIns="84750" wrap="square" tIns="84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2693700" y="4572850"/>
            <a:ext cx="37566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Shuffling works</a:t>
            </a: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as intended!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1"/>
          <p:cNvSpPr/>
          <p:nvPr/>
        </p:nvSpPr>
        <p:spPr>
          <a:xfrm>
            <a:off x="4572000" y="1162850"/>
            <a:ext cx="2092200" cy="313200"/>
          </a:xfrm>
          <a:prstGeom prst="ellipse">
            <a:avLst/>
          </a:prstGeom>
          <a:noFill/>
          <a:ln cap="flat" cmpd="sng" w="34025">
            <a:solidFill>
              <a:srgbClr val="C4820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08825" lIns="108825" spcFirstLastPara="1" rIns="108825" wrap="square" tIns="1088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66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1"/>
          <p:cNvSpPr/>
          <p:nvPr/>
        </p:nvSpPr>
        <p:spPr>
          <a:xfrm rot="8792340">
            <a:off x="6575742" y="923553"/>
            <a:ext cx="499484" cy="28531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88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84750" lIns="84750" spcFirstLastPara="1" rIns="84750" wrap="square" tIns="847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97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p31"/>
          <p:cNvSpPr txBox="1"/>
          <p:nvPr/>
        </p:nvSpPr>
        <p:spPr>
          <a:xfrm>
            <a:off x="7010464" y="642931"/>
            <a:ext cx="1741200" cy="3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84750" lIns="84750" spcFirstLastPara="1" rIns="84750" wrap="square" tIns="8475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“nearly” independent</a:t>
            </a:r>
            <a:endParaRPr sz="12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demonstrated that </a:t>
            </a:r>
            <a:r>
              <a:rPr b="1" lang="en">
                <a:solidFill>
                  <a:schemeClr val="dk1"/>
                </a:solidFill>
              </a:rPr>
              <a:t>MITM bit-flipping attacks are a practical threat</a:t>
            </a:r>
            <a:r>
              <a:rPr lang="en">
                <a:solidFill>
                  <a:schemeClr val="dk1"/>
                </a:solidFill>
              </a:rPr>
              <a:t> in 5G, even when the attacker does not know the plaintext.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Simple checksum-based attacks can achieve a </a:t>
            </a:r>
            <a:r>
              <a:rPr b="1" lang="en">
                <a:solidFill>
                  <a:schemeClr val="dk1"/>
                </a:solidFill>
              </a:rPr>
              <a:t>~50% success rate</a:t>
            </a:r>
            <a:r>
              <a:rPr lang="en">
                <a:solidFill>
                  <a:schemeClr val="dk1"/>
                </a:solidFill>
              </a:rPr>
              <a:t> in mutating data while remaining valid.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We proposed a </a:t>
            </a:r>
            <a:r>
              <a:rPr b="1" lang="en">
                <a:solidFill>
                  <a:schemeClr val="dk1"/>
                </a:solidFill>
              </a:rPr>
              <a:t>keystream-based shuffling defense</a:t>
            </a:r>
            <a:r>
              <a:rPr lang="en">
                <a:solidFill>
                  <a:schemeClr val="dk1"/>
                </a:solidFill>
              </a:rPr>
              <a:t> that: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Requires </a:t>
            </a:r>
            <a:r>
              <a:rPr b="1" lang="en">
                <a:solidFill>
                  <a:schemeClr val="dk1"/>
                </a:solidFill>
              </a:rPr>
              <a:t>no communication overhead</a:t>
            </a:r>
            <a:r>
              <a:rPr lang="en">
                <a:solidFill>
                  <a:schemeClr val="dk1"/>
                </a:solidFill>
              </a:rPr>
              <a:t>, unlike NIA.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Effectively </a:t>
            </a:r>
            <a:r>
              <a:rPr b="1" lang="en">
                <a:solidFill>
                  <a:schemeClr val="dk1"/>
                </a:solidFill>
              </a:rPr>
              <a:t>mitigates attacks</a:t>
            </a:r>
            <a:r>
              <a:rPr lang="en">
                <a:solidFill>
                  <a:schemeClr val="dk1"/>
                </a:solidFill>
              </a:rPr>
              <a:t> by reducing the success rate to ~3%.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b="1" lang="en">
                <a:solidFill>
                  <a:schemeClr val="dk1"/>
                </a:solidFill>
              </a:rPr>
              <a:t>Prevents targeted manipulation</a:t>
            </a:r>
            <a:r>
              <a:rPr lang="en">
                <a:solidFill>
                  <a:schemeClr val="dk1"/>
                </a:solidFill>
              </a:rPr>
              <a:t> by obfuscating bit positions.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Main Contributions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Identified a </a:t>
            </a:r>
            <a:r>
              <a:rPr lang="en" u="sng"/>
              <a:t>Man-in-the-Middle bit-flipping attack</a:t>
            </a:r>
            <a:r>
              <a:rPr lang="en"/>
              <a:t> on 5G network without integrity protection enabled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an alternative </a:t>
            </a:r>
            <a:r>
              <a:rPr lang="en" u="sng"/>
              <a:t>keystream-based shuffling protection</a:t>
            </a:r>
            <a:r>
              <a:rPr lang="en"/>
              <a:t> against the bit-flipping attack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Proved that both the bit-flipping attack and the shuffling algorithm </a:t>
            </a:r>
            <a:r>
              <a:rPr lang="en" u="sng"/>
              <a:t>works with real datasets</a:t>
            </a:r>
            <a:endParaRPr/>
          </a:p>
        </p:txBody>
      </p:sp>
      <p:sp>
        <p:nvSpPr>
          <p:cNvPr id="79" name="Google Shape;79;p15"/>
          <p:cNvSpPr/>
          <p:nvPr/>
        </p:nvSpPr>
        <p:spPr>
          <a:xfrm flipH="1">
            <a:off x="3971675" y="1610150"/>
            <a:ext cx="10020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5018250" y="1459850"/>
            <a:ext cx="13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Offense!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5"/>
          <p:cNvSpPr/>
          <p:nvPr/>
        </p:nvSpPr>
        <p:spPr>
          <a:xfrm flipH="1">
            <a:off x="2827025" y="2446481"/>
            <a:ext cx="10020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3873600" y="2296181"/>
            <a:ext cx="132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Defense</a:t>
            </a: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5"/>
          <p:cNvSpPr/>
          <p:nvPr/>
        </p:nvSpPr>
        <p:spPr>
          <a:xfrm flipH="1">
            <a:off x="2827025" y="3264921"/>
            <a:ext cx="1002000" cy="1611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3873600" y="3114621"/>
            <a:ext cx="216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Experiments</a:t>
            </a:r>
            <a:r>
              <a:rPr b="1" lang="en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!</a:t>
            </a:r>
            <a:endParaRPr b="1"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/>
        </p:nvSpPr>
        <p:spPr>
          <a:xfrm>
            <a:off x="6237886" y="2831394"/>
            <a:ext cx="1063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Next Ac</a:t>
            </a:r>
            <a:r>
              <a:rPr lang="en" sz="1274">
                <a:latin typeface="Calibri"/>
                <a:ea typeface="Calibri"/>
                <a:cs typeface="Calibri"/>
                <a:sym typeface="Calibri"/>
              </a:rPr>
              <a:t>c</a:t>
            </a:r>
            <a:endParaRPr sz="990"/>
          </a:p>
        </p:txBody>
      </p:sp>
      <p:sp>
        <p:nvSpPr>
          <p:cNvPr id="90" name="Google Shape;90;p16"/>
          <p:cNvSpPr/>
          <p:nvPr/>
        </p:nvSpPr>
        <p:spPr>
          <a:xfrm>
            <a:off x="5966116" y="3287130"/>
            <a:ext cx="735600" cy="635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17975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350" lIns="64725" spcFirstLastPara="1" rIns="64725" wrap="square" tIns="32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6238261" y="2831394"/>
            <a:ext cx="10638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Next Acc</a:t>
            </a:r>
            <a:r>
              <a:rPr lang="en" sz="1274">
                <a:latin typeface="Calibri"/>
                <a:ea typeface="Calibri"/>
                <a:cs typeface="Calibri"/>
                <a:sym typeface="Calibri"/>
              </a:rPr>
              <a:t>…?</a:t>
            </a:r>
            <a:endParaRPr sz="990"/>
          </a:p>
        </p:txBody>
      </p:sp>
      <p:sp>
        <p:nvSpPr>
          <p:cNvPr id="92" name="Google Shape;92;p16"/>
          <p:cNvSpPr/>
          <p:nvPr/>
        </p:nvSpPr>
        <p:spPr>
          <a:xfrm>
            <a:off x="5966491" y="3287130"/>
            <a:ext cx="735600" cy="6357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06666"/>
          </a:solidFill>
          <a:ln cap="flat" cmpd="sng" w="179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32350" lIns="64725" spcFirstLastPara="1" rIns="64725" wrap="square" tIns="323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Background: Why 5G Security?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11700" y="1697372"/>
            <a:ext cx="8520600" cy="74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5G enables many layers of security measures, but time-sensitive applications have to consider the cost of employing them</a:t>
            </a:r>
            <a:endParaRPr/>
          </a:p>
        </p:txBody>
      </p:sp>
      <p:pic>
        <p:nvPicPr>
          <p:cNvPr descr="Car with solid fill" id="95" name="Google Shape;9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1102985" y="2886820"/>
            <a:ext cx="1401955" cy="140195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outline" id="96" name="Google Shape;9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4409129" y="2805790"/>
            <a:ext cx="1563759" cy="156375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/>
          <p:nvPr/>
        </p:nvSpPr>
        <p:spPr>
          <a:xfrm>
            <a:off x="2844600" y="3425996"/>
            <a:ext cx="1294200" cy="323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7" ty="0" sy="99997"/>
          </a:blipFill>
          <a:ln cap="flat" cmpd="sng" w="1797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4725" lIns="64725" spcFirstLastPara="1" rIns="64725" wrap="square" tIns="64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233184" y="2993585"/>
            <a:ext cx="517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25" lIns="35925" spcFirstLastPara="1" rIns="35925" wrap="square" tIns="3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prec_acc</a:t>
            </a:r>
            <a:endParaRPr b="0" i="0" sz="8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prec_vel</a:t>
            </a:r>
            <a:endParaRPr b="0" i="0" sz="8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prec_pos</a:t>
            </a:r>
            <a:endParaRPr b="0" i="0" sz="8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4954318" y="2993794"/>
            <a:ext cx="938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F</a:t>
            </a:r>
            <a:endParaRPr sz="990"/>
          </a:p>
        </p:txBody>
      </p:sp>
      <p:sp>
        <p:nvSpPr>
          <p:cNvPr id="100" name="Google Shape;100;p16"/>
          <p:cNvSpPr txBox="1"/>
          <p:nvPr/>
        </p:nvSpPr>
        <p:spPr>
          <a:xfrm>
            <a:off x="2997623" y="3654389"/>
            <a:ext cx="9300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5G Network</a:t>
            </a:r>
            <a:endParaRPr sz="12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6"/>
          <p:cNvSpPr txBox="1"/>
          <p:nvPr/>
        </p:nvSpPr>
        <p:spPr>
          <a:xfrm>
            <a:off x="2997623" y="2805649"/>
            <a:ext cx="121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0101010101...</a:t>
            </a:r>
            <a:endParaRPr sz="12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1566843" y="2993794"/>
            <a:ext cx="938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latin typeface="Calibri"/>
                <a:ea typeface="Calibri"/>
                <a:cs typeface="Calibri"/>
                <a:sym typeface="Calibri"/>
              </a:rPr>
              <a:t>Preceding P</a:t>
            </a:r>
            <a:endParaRPr sz="990"/>
          </a:p>
        </p:txBody>
      </p:sp>
      <p:sp>
        <p:nvSpPr>
          <p:cNvPr id="103" name="Google Shape;103;p16"/>
          <p:cNvSpPr/>
          <p:nvPr/>
        </p:nvSpPr>
        <p:spPr>
          <a:xfrm>
            <a:off x="2844675" y="3426096"/>
            <a:ext cx="1294200" cy="3234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7" ty="0" sy="99997"/>
          </a:blipFill>
          <a:ln cap="flat" cmpd="sng" w="17975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64725" lIns="64725" spcFirstLastPara="1" rIns="64725" wrap="square" tIns="64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acker - Free security icons" id="104" name="Google Shape;104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782086" y="3036923"/>
            <a:ext cx="388500" cy="37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6"/>
          <p:cNvSpPr/>
          <p:nvPr/>
        </p:nvSpPr>
        <p:spPr>
          <a:xfrm>
            <a:off x="3233562" y="2994253"/>
            <a:ext cx="517200" cy="45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25" lIns="35925" spcFirstLastPara="1" rIns="35925" wrap="square" tIns="359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prec_acc</a:t>
            </a:r>
            <a:endParaRPr b="0" i="0" sz="8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prec_vel</a:t>
            </a:r>
            <a:endParaRPr b="0" i="0" sz="849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49"/>
              <a:buFont typeface="Arial"/>
              <a:buNone/>
            </a:pPr>
            <a:r>
              <a:rPr b="0" i="0" lang="en" sz="84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prec_pos</a:t>
            </a:r>
            <a:endParaRPr b="0" i="0" sz="84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2998001" y="2806317"/>
            <a:ext cx="1214100" cy="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2350" lIns="64725" spcFirstLastPara="1" rIns="64725" wrap="square" tIns="323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01010</a:t>
            </a:r>
            <a:r>
              <a:rPr lang="en" sz="1274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274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0101...</a:t>
            </a:r>
            <a:endParaRPr sz="1274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311700" y="2459790"/>
            <a:ext cx="51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Open Sans"/>
              <a:buChar char="○"/>
            </a:pPr>
            <a:r>
              <a:rPr lang="en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ex) Cooperative Adaptive Cruise Control (CACC)</a:t>
            </a:r>
            <a:endParaRPr sz="18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311700" y="1168028"/>
            <a:ext cx="8520600" cy="4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5G is widely used for its low latency and high data rate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Background: Encryption and Integrity in 5G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311700" y="1152475"/>
            <a:ext cx="8520600" cy="9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Checksum: Bitwise addition of 2-byte words appended to the payload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For detecting corruption in network channels, not equipped to detect adversaries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311700" y="1985842"/>
            <a:ext cx="85206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NEA (Encryption): XORs the entire transmission with bit strings generated from a private seeded pseudorandom generating function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Requires consensus of choice of PRG function and initial seed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336450" y="3193475"/>
            <a:ext cx="8520600" cy="15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NIA (Integrity): Appends a 32-bit message generated by a cryptographic hash function with payload and a secret key as inputs</a:t>
            </a:r>
            <a:endParaRPr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</a:pPr>
            <a:r>
              <a:rPr lang="en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overhead of appending 32 bits (4 bytes) can be performance critical to some time-sensitive real-time systems (we assume it is turned off)</a:t>
            </a: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7" name="Google Shape;117;p17" title="Checksu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079" y="1985850"/>
            <a:ext cx="2480900" cy="3124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Main Contributions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>
                <a:solidFill>
                  <a:srgbClr val="C4820E"/>
                </a:solidFill>
              </a:rPr>
              <a:t>Identified a Man-in-the-Middle bit-flipping attack on 5G network without integrity protection enabled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Proposed an alternative keystream-based shuffling protection against the bit-flipping attack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Proved that both the bit-flipping attack and the shuffling algorithm works with real datasets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/>
        </p:nvSpPr>
        <p:spPr>
          <a:xfrm>
            <a:off x="5201851" y="125814"/>
            <a:ext cx="9960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01010</a:t>
            </a:r>
            <a:r>
              <a:rPr lang="en" sz="1045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0101...</a:t>
            </a:r>
            <a:endParaRPr sz="10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152475"/>
            <a:ext cx="8520600" cy="309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An adversary, </a:t>
            </a: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, acts as a Man-in-the-Middle (MITM) attacker 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between a sender (</a:t>
            </a:r>
            <a:r>
              <a:rPr b="1"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) and a receiver (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can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Intercept the physical layer signal.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Reconstruct the encrypted PDCP-layer bitstream.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Flip any bits in the checksum and data payload fields.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Re-encode and forward the modified message to </a:t>
            </a:r>
            <a:r>
              <a:rPr b="1" lang="en">
                <a:solidFill>
                  <a:schemeClr val="dk1"/>
                </a:solidFill>
              </a:rPr>
              <a:t>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cannot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</a:pPr>
            <a:r>
              <a:rPr lang="en">
                <a:solidFill>
                  <a:schemeClr val="dk1"/>
                </a:solidFill>
              </a:rPr>
              <a:t>Decrypt the NEA-encrypted ciphertext or know the secret key.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9"/>
          <p:cNvSpPr txBox="1"/>
          <p:nvPr/>
        </p:nvSpPr>
        <p:spPr>
          <a:xfrm>
            <a:off x="7859567" y="146384"/>
            <a:ext cx="87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Next Ac</a:t>
            </a:r>
            <a:r>
              <a:rPr lang="en" sz="1045">
                <a:latin typeface="Calibri"/>
                <a:ea typeface="Calibri"/>
                <a:cs typeface="Calibri"/>
                <a:sym typeface="Calibri"/>
              </a:rPr>
              <a:t>c</a:t>
            </a:r>
            <a:endParaRPr sz="812"/>
          </a:p>
        </p:txBody>
      </p:sp>
      <p:sp>
        <p:nvSpPr>
          <p:cNvPr id="132" name="Google Shape;132;p19"/>
          <p:cNvSpPr/>
          <p:nvPr/>
        </p:nvSpPr>
        <p:spPr>
          <a:xfrm>
            <a:off x="7636631" y="520231"/>
            <a:ext cx="603300" cy="521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A4C2F4"/>
          </a:solidFill>
          <a:ln cap="flat" cmpd="sng" w="14750">
            <a:solidFill>
              <a:srgbClr val="3C78D8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6525" lIns="53100" spcFirstLastPara="1" rIns="53100" wrap="square" tIns="26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7859874" y="146384"/>
            <a:ext cx="872700" cy="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Next Acc</a:t>
            </a:r>
            <a:r>
              <a:rPr lang="en" sz="1045">
                <a:latin typeface="Calibri"/>
                <a:ea typeface="Calibri"/>
                <a:cs typeface="Calibri"/>
                <a:sym typeface="Calibri"/>
              </a:rPr>
              <a:t>…?</a:t>
            </a:r>
            <a:endParaRPr sz="812"/>
          </a:p>
        </p:txBody>
      </p:sp>
      <p:sp>
        <p:nvSpPr>
          <p:cNvPr id="134" name="Google Shape;134;p19"/>
          <p:cNvSpPr/>
          <p:nvPr/>
        </p:nvSpPr>
        <p:spPr>
          <a:xfrm>
            <a:off x="7636938" y="520231"/>
            <a:ext cx="603300" cy="521400"/>
          </a:xfrm>
          <a:prstGeom prst="curvedLeft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E06666"/>
          </a:solidFill>
          <a:ln cap="flat" cmpd="sng" w="1475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26525" lIns="53100" spcFirstLastPara="1" rIns="53100" wrap="square" tIns="26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ar with solid fill" id="135" name="Google Shape;13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3647347" y="191851"/>
            <a:ext cx="1150041" cy="11500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r outline" id="136" name="Google Shape;13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6359416" y="125381"/>
            <a:ext cx="1282770" cy="128277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/>
          <p:nvPr/>
        </p:nvSpPr>
        <p:spPr>
          <a:xfrm>
            <a:off x="5076015" y="634146"/>
            <a:ext cx="1061700" cy="2652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7" ty="0" sy="99997"/>
          </a:blipFill>
          <a:ln cap="flat" cmpd="sng" w="14750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3100" lIns="53100" spcFirstLastPara="1" rIns="53100" wrap="square" tIns="5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9"/>
          <p:cNvSpPr/>
          <p:nvPr/>
        </p:nvSpPr>
        <p:spPr>
          <a:xfrm>
            <a:off x="5394774" y="279432"/>
            <a:ext cx="424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75" lIns="29475" spcFirstLastPara="1" rIns="29475" wrap="square" tIns="29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prec_acc</a:t>
            </a:r>
            <a:endParaRPr b="0" i="0" sz="6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prec_vel</a:t>
            </a:r>
            <a:endParaRPr b="0" i="0" sz="6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prec_pos</a:t>
            </a:r>
            <a:endParaRPr b="0" i="0" sz="6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6806640" y="279603"/>
            <a:ext cx="769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Following F</a:t>
            </a:r>
            <a:endParaRPr sz="812"/>
          </a:p>
        </p:txBody>
      </p:sp>
      <p:sp>
        <p:nvSpPr>
          <p:cNvPr id="140" name="Google Shape;140;p19"/>
          <p:cNvSpPr txBox="1"/>
          <p:nvPr/>
        </p:nvSpPr>
        <p:spPr>
          <a:xfrm>
            <a:off x="5201541" y="821500"/>
            <a:ext cx="7629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5G Network</a:t>
            </a:r>
            <a:endParaRPr sz="104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4027855" y="279603"/>
            <a:ext cx="769500" cy="2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26525" lIns="53100" spcFirstLastPara="1" rIns="53100" wrap="square" tIns="265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45">
                <a:latin typeface="Calibri"/>
                <a:ea typeface="Calibri"/>
                <a:cs typeface="Calibri"/>
                <a:sym typeface="Calibri"/>
              </a:rPr>
              <a:t>Preceding P</a:t>
            </a:r>
            <a:endParaRPr sz="812"/>
          </a:p>
        </p:txBody>
      </p:sp>
      <p:sp>
        <p:nvSpPr>
          <p:cNvPr id="142" name="Google Shape;142;p19"/>
          <p:cNvSpPr/>
          <p:nvPr/>
        </p:nvSpPr>
        <p:spPr>
          <a:xfrm>
            <a:off x="5076076" y="634228"/>
            <a:ext cx="1061700" cy="265200"/>
          </a:xfrm>
          <a:prstGeom prst="rightArrow">
            <a:avLst>
              <a:gd fmla="val 50000" name="adj1"/>
              <a:gd fmla="val 50000" name="adj2"/>
            </a:avLst>
          </a:prstGeom>
          <a:blipFill rotWithShape="1">
            <a:blip r:embed="rId5">
              <a:alphaModFix/>
            </a:blip>
            <a:tile algn="tl" flip="none" tx="0" sx="99997" ty="0" sy="99997"/>
          </a:blipFill>
          <a:ln cap="flat" cmpd="sng" w="14750">
            <a:solidFill>
              <a:srgbClr val="CC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53100" lIns="53100" spcFirstLastPara="1" rIns="53100" wrap="square" tIns="531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Hacker - Free security icons" id="143" name="Google Shape;143;p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24734" y="314983"/>
            <a:ext cx="318692" cy="305403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9"/>
          <p:cNvSpPr/>
          <p:nvPr/>
        </p:nvSpPr>
        <p:spPr>
          <a:xfrm>
            <a:off x="5395084" y="279980"/>
            <a:ext cx="4242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9475" lIns="29475" spcFirstLastPara="1" rIns="29475" wrap="square" tIns="29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prec_acc</a:t>
            </a:r>
            <a:endParaRPr b="0" i="0" sz="6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prec_vel</a:t>
            </a:r>
            <a:endParaRPr b="0" i="0" sz="696" u="none" cap="none" strike="noStrike">
              <a:solidFill>
                <a:srgbClr val="CC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7"/>
              <a:buFont typeface="Arial"/>
              <a:buNone/>
            </a:pPr>
            <a:r>
              <a:rPr b="0" i="0" lang="en" sz="6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prec_pos</a:t>
            </a:r>
            <a:endParaRPr b="0" i="0" sz="696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Bit-Flipping Attack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311700" y="4058825"/>
            <a:ext cx="8520600" cy="5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Bypasses Checksum+NEA protection </a:t>
            </a:r>
            <a:r>
              <a:rPr b="1" lang="en"/>
              <a:t>without knowledge of the keystream</a:t>
            </a:r>
            <a:r>
              <a:rPr lang="en"/>
              <a:t>!</a:t>
            </a:r>
            <a:endParaRPr/>
          </a:p>
        </p:txBody>
      </p:sp>
      <p:pic>
        <p:nvPicPr>
          <p:cNvPr id="151" name="Google Shape;151;p20" title="BitFlipAtta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7475" y="1114888"/>
            <a:ext cx="5453752" cy="291372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Checksum Bit-Flipping</a:t>
            </a:r>
            <a:endParaRPr/>
          </a:p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311700" y="136716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attacker flips </a:t>
            </a:r>
            <a:r>
              <a:rPr b="1" lang="en">
                <a:solidFill>
                  <a:schemeClr val="dk1"/>
                </a:solidFill>
              </a:rPr>
              <a:t>two bits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</a:rPr>
              <a:t>One bit in the data payload.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AutoNum type="arabicPeriod"/>
            </a:pPr>
            <a:r>
              <a:rPr lang="en">
                <a:solidFill>
                  <a:schemeClr val="dk1"/>
                </a:solidFill>
              </a:rPr>
              <a:t>One bit in the checksum field at an </a:t>
            </a:r>
            <a:r>
              <a:rPr i="1" lang="en">
                <a:solidFill>
                  <a:schemeClr val="dk1"/>
                </a:solidFill>
              </a:rPr>
              <a:t>aligned position</a:t>
            </a:r>
            <a:r>
              <a:rPr lang="en">
                <a:solidFill>
                  <a:schemeClr val="dk1"/>
                </a:solidFill>
              </a:rPr>
              <a:t>. (i.e., in the same column when divided into 2-byte words for the checksum calculation).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When does it succeed?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attack bypasses the checksum if the two flipped bits in the o</a:t>
            </a:r>
            <a:r>
              <a:rPr i="1" lang="en">
                <a:solidFill>
                  <a:schemeClr val="dk1"/>
                </a:solidFill>
              </a:rPr>
              <a:t>riginal plaintext</a:t>
            </a:r>
            <a:r>
              <a:rPr lang="en">
                <a:solidFill>
                  <a:schemeClr val="dk1"/>
                </a:solidFill>
              </a:rPr>
              <a:t> have </a:t>
            </a:r>
            <a:r>
              <a:rPr b="1" lang="en">
                <a:solidFill>
                  <a:schemeClr val="dk1"/>
                </a:solidFill>
              </a:rPr>
              <a:t>even parity</a:t>
            </a:r>
            <a:r>
              <a:rPr lang="en">
                <a:solidFill>
                  <a:schemeClr val="dk1"/>
                </a:solidFill>
              </a:rPr>
              <a:t> (i.e., they are the same: 0 and 0, or 1 and 1).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Since the checksum is </a:t>
            </a:r>
            <a:r>
              <a:rPr i="1" lang="en">
                <a:solidFill>
                  <a:schemeClr val="dk1"/>
                </a:solidFill>
              </a:rPr>
              <a:t>nearly</a:t>
            </a:r>
            <a:r>
              <a:rPr lang="en">
                <a:solidFill>
                  <a:schemeClr val="dk1"/>
                </a:solidFill>
              </a:rPr>
              <a:t> independent of any single payload bit, this attack has a success rate of approximately </a:t>
            </a:r>
            <a:r>
              <a:rPr b="1" lang="en">
                <a:solidFill>
                  <a:schemeClr val="dk1"/>
                </a:solidFill>
              </a:rPr>
              <a:t>50%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1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6475"/>
            <a:ext cx="3718951" cy="2031932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Payload Bit-Flipping</a:t>
            </a:r>
            <a:endParaRPr/>
          </a:p>
        </p:txBody>
      </p:sp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311700" y="1385051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Motivation: checksum bit-flipping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only affect one bit.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attacker flips </a:t>
            </a:r>
            <a:r>
              <a:rPr b="1" lang="en">
                <a:solidFill>
                  <a:schemeClr val="dk1"/>
                </a:solidFill>
              </a:rPr>
              <a:t>two aligned bits</a:t>
            </a:r>
            <a:r>
              <a:rPr lang="en">
                <a:solidFill>
                  <a:schemeClr val="dk1"/>
                </a:solidFill>
              </a:rPr>
              <a:t>, both </a:t>
            </a:r>
            <a:r>
              <a:rPr i="1" lang="en">
                <a:solidFill>
                  <a:schemeClr val="dk1"/>
                </a:solidFill>
              </a:rPr>
              <a:t>within</a:t>
            </a:r>
            <a:r>
              <a:rPr lang="en">
                <a:solidFill>
                  <a:schemeClr val="dk1"/>
                </a:solidFill>
              </a:rPr>
              <a:t> the data payload.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When does it succeed?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The attack succeeds if the two flipped bits in the </a:t>
            </a:r>
            <a:r>
              <a:rPr i="1" lang="en">
                <a:solidFill>
                  <a:schemeClr val="dk1"/>
                </a:solidFill>
              </a:rPr>
              <a:t>original plaintext</a:t>
            </a:r>
            <a:r>
              <a:rPr lang="en">
                <a:solidFill>
                  <a:schemeClr val="dk1"/>
                </a:solidFill>
              </a:rPr>
              <a:t> have </a:t>
            </a:r>
            <a:r>
              <a:rPr b="1" lang="en">
                <a:solidFill>
                  <a:schemeClr val="dk1"/>
                </a:solidFill>
              </a:rPr>
              <a:t>odd parity</a:t>
            </a:r>
            <a:r>
              <a:rPr lang="en">
                <a:solidFill>
                  <a:schemeClr val="dk1"/>
                </a:solidFill>
              </a:rPr>
              <a:t> (i.e., they are different: 0 and 1, or 1 and 0).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success of this attack is highly dependent on the specific data being transmitted, unlike the checksum attack.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22" title="image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2175" y="115000"/>
            <a:ext cx="4202100" cy="2237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B6770"/>
      </a:dk2>
      <a:lt2>
        <a:srgbClr val="EEEEEE"/>
      </a:lt2>
      <a:accent1>
        <a:srgbClr val="FDB515"/>
      </a:accent1>
      <a:accent2>
        <a:srgbClr val="003057"/>
      </a:accent2>
      <a:accent3>
        <a:srgbClr val="4F758B"/>
      </a:accent3>
      <a:accent4>
        <a:srgbClr val="C4820E"/>
      </a:accent4>
      <a:accent5>
        <a:srgbClr val="00B0DA"/>
      </a:accent5>
      <a:accent6>
        <a:srgbClr val="859438"/>
      </a:accent6>
      <a:hlink>
        <a:srgbClr val="20CB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