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3" r:id="rId1"/>
    <p:sldMasterId id="2147483685" r:id="rId2"/>
  </p:sldMasterIdLst>
  <p:notesMasterIdLst>
    <p:notesMasterId r:id="rId40"/>
  </p:notesMasterIdLst>
  <p:handoutMasterIdLst>
    <p:handoutMasterId r:id="rId41"/>
  </p:handoutMasterIdLst>
  <p:sldIdLst>
    <p:sldId id="387" r:id="rId3"/>
    <p:sldId id="1457" r:id="rId4"/>
    <p:sldId id="1360" r:id="rId5"/>
    <p:sldId id="1448" r:id="rId6"/>
    <p:sldId id="1447" r:id="rId7"/>
    <p:sldId id="1359" r:id="rId8"/>
    <p:sldId id="1463" r:id="rId9"/>
    <p:sldId id="1393" r:id="rId10"/>
    <p:sldId id="1464" r:id="rId11"/>
    <p:sldId id="1465" r:id="rId12"/>
    <p:sldId id="1466" r:id="rId13"/>
    <p:sldId id="1469" r:id="rId14"/>
    <p:sldId id="1449" r:id="rId15"/>
    <p:sldId id="1467" r:id="rId16"/>
    <p:sldId id="1451" r:id="rId17"/>
    <p:sldId id="1453" r:id="rId18"/>
    <p:sldId id="1454" r:id="rId19"/>
    <p:sldId id="1455" r:id="rId20"/>
    <p:sldId id="1456" r:id="rId21"/>
    <p:sldId id="1461" r:id="rId22"/>
    <p:sldId id="1462" r:id="rId23"/>
    <p:sldId id="1468" r:id="rId24"/>
    <p:sldId id="1366" r:id="rId25"/>
    <p:sldId id="1403" r:id="rId26"/>
    <p:sldId id="1470" r:id="rId27"/>
    <p:sldId id="1475" r:id="rId28"/>
    <p:sldId id="1476" r:id="rId29"/>
    <p:sldId id="1477" r:id="rId30"/>
    <p:sldId id="1471" r:id="rId31"/>
    <p:sldId id="1472" r:id="rId32"/>
    <p:sldId id="1478" r:id="rId33"/>
    <p:sldId id="1473" r:id="rId34"/>
    <p:sldId id="1474" r:id="rId35"/>
    <p:sldId id="1481" r:id="rId36"/>
    <p:sldId id="1482" r:id="rId37"/>
    <p:sldId id="1483" r:id="rId38"/>
    <p:sldId id="1484" r:id="rId39"/>
  </p:sldIdLst>
  <p:sldSz cx="9906000" cy="6858000" type="A4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DBD3"/>
    <a:srgbClr val="D1FFF3"/>
    <a:srgbClr val="DCEBF9"/>
    <a:srgbClr val="00CC00"/>
    <a:srgbClr val="FFFFFF"/>
    <a:srgbClr val="F8F9FD"/>
    <a:srgbClr val="FFF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E9B3D-4BFA-444A-9076-D10462AEC5B1}" v="17" dt="2025-04-05T10:24:48.826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3" autoAdjust="0"/>
    <p:restoredTop sz="93838" autoAdjust="0"/>
  </p:normalViewPr>
  <p:slideViewPr>
    <p:cSldViewPr>
      <p:cViewPr varScale="1">
        <p:scale>
          <a:sx n="90" d="100"/>
          <a:sy n="90" d="100"/>
        </p:scale>
        <p:origin x="138" y="96"/>
      </p:cViewPr>
      <p:guideLst>
        <p:guide orient="horz"/>
        <p:guide orient="horz" pos="4319"/>
        <p:guide/>
      </p:guideLst>
    </p:cSldViewPr>
  </p:slideViewPr>
  <p:outlineViewPr>
    <p:cViewPr>
      <p:scale>
        <a:sx n="40" d="100"/>
        <a:sy n="40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34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기간별 결제 내역 통계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33000</c:v>
                </c:pt>
                <c:pt idx="1">
                  <c:v>22000</c:v>
                </c:pt>
                <c:pt idx="2">
                  <c:v>35000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72-4C2D-A60B-5D86926F80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9C72-4C2D-A60B-5D86926F80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9C72-4C2D-A60B-5D86926F80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19026479"/>
        <c:axId val="1519030319"/>
      </c:barChart>
      <c:catAx>
        <c:axId val="1519026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19030319"/>
        <c:crosses val="autoZero"/>
        <c:auto val="1"/>
        <c:lblAlgn val="ctr"/>
        <c:lblOffset val="100"/>
        <c:noMultiLvlLbl val="0"/>
      </c:catAx>
      <c:valAx>
        <c:axId val="151903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19026479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결제 수단별 내역 통계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AD3-4350-B2AD-BF3B605E194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D3-4350-B2AD-BF3B605E194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Paypal</c:v>
                </c:pt>
                <c:pt idx="1">
                  <c:v>POQ(신용카드)</c:v>
                </c:pt>
                <c:pt idx="2">
                  <c:v>POQ(휴대전화)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D3-4350-B2AD-BF3B605E19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기간별 구매 내역 통계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50</c:v>
                </c:pt>
                <c:pt idx="2">
                  <c:v>80</c:v>
                </c:pt>
                <c:pt idx="3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39-4980-A82D-748754FA49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3D39-4980-A82D-748754FA49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열2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3D39-4980-A82D-748754FA4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19026479"/>
        <c:axId val="1519030319"/>
      </c:barChart>
      <c:catAx>
        <c:axId val="1519026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19030319"/>
        <c:crosses val="autoZero"/>
        <c:auto val="1"/>
        <c:lblAlgn val="ctr"/>
        <c:lblOffset val="100"/>
        <c:noMultiLvlLbl val="0"/>
      </c:catAx>
      <c:valAx>
        <c:axId val="151903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19026479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아이템별 구매 내역 통계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C10-431C-8522-CBE4B2D0B199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10-431C-8522-CBE4B2D0B199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C10-431C-8522-CBE4B2D0B19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C10-431C-8522-CBE4B2D0B199}"/>
              </c:ext>
            </c:extLst>
          </c:dPt>
          <c:dPt>
            <c:idx val="5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10-431C-8522-CBE4B2D0B199}"/>
              </c:ext>
            </c:extLst>
          </c:dPt>
          <c:cat>
            <c:strRef>
              <c:f>Sheet1!$A$2:$A$7</c:f>
              <c:strCache>
                <c:ptCount val="6"/>
                <c:pt idx="0">
                  <c:v>빌더</c:v>
                </c:pt>
                <c:pt idx="1">
                  <c:v>패왕지로</c:v>
                </c:pt>
                <c:pt idx="2">
                  <c:v>천혈</c:v>
                </c:pt>
                <c:pt idx="3">
                  <c:v>혈마전기</c:v>
                </c:pt>
                <c:pt idx="4">
                  <c:v>제목1</c:v>
                </c:pt>
                <c:pt idx="5">
                  <c:v>기타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52</c:v>
                </c:pt>
                <c:pt idx="1">
                  <c:v>32</c:v>
                </c:pt>
                <c:pt idx="2">
                  <c:v>24</c:v>
                </c:pt>
                <c:pt idx="3">
                  <c:v>18</c:v>
                </c:pt>
                <c:pt idx="4">
                  <c:v>12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0-431C-8522-CBE4B2D0B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A40ECCC-4E9D-8182-CF8F-0FB21DF731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>
            <a:lvl1pPr algn="l" defTabSz="900541" eaLnBrk="1" latinLnBrk="1" hangingPunct="1">
              <a:lnSpc>
                <a:spcPct val="100000"/>
              </a:lnSpc>
              <a:spcBef>
                <a:spcPct val="0"/>
              </a:spcBef>
              <a:defRPr sz="11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7943AFE-49DB-3631-4FBD-D019397E0F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>
            <a:lvl1pPr algn="r" defTabSz="900541" eaLnBrk="1" latinLnBrk="1" hangingPunct="1">
              <a:lnSpc>
                <a:spcPct val="100000"/>
              </a:lnSpc>
              <a:spcBef>
                <a:spcPct val="0"/>
              </a:spcBef>
              <a:defRPr sz="11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E90316C3-0D5A-55C3-6B9D-C682E8A8F7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b" anchorCtr="0" compatLnSpc="1">
            <a:prstTxWarp prst="textNoShape">
              <a:avLst/>
            </a:prstTxWarp>
          </a:bodyPr>
          <a:lstStyle>
            <a:lvl1pPr algn="l" defTabSz="900541" eaLnBrk="1" latinLnBrk="1" hangingPunct="1">
              <a:lnSpc>
                <a:spcPct val="100000"/>
              </a:lnSpc>
              <a:spcBef>
                <a:spcPct val="0"/>
              </a:spcBef>
              <a:defRPr sz="11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2C0BFBBB-F109-AAF7-E149-44B5E6843FD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b" anchorCtr="0" compatLnSpc="1">
            <a:prstTxWarp prst="textNoShape">
              <a:avLst/>
            </a:prstTxWarp>
          </a:bodyPr>
          <a:lstStyle>
            <a:lvl1pPr algn="r" defTabSz="900113" eaLnBrk="1" latinLnBrk="1" hangingPunct="1">
              <a:defRPr sz="1100" b="1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fld id="{B93AC9D5-B6A7-1E47-9E02-09208AA42C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A6B8B9E-A8E1-F60D-00F2-E361E42F65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>
            <a:lvl1pPr algn="l" defTabSz="900541" eaLnBrk="1" latinLnBrk="1" hangingPunct="1">
              <a:lnSpc>
                <a:spcPct val="100000"/>
              </a:lnSpc>
              <a:spcBef>
                <a:spcPct val="0"/>
              </a:spcBef>
              <a:defRPr sz="11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ADF07EB-687A-B27E-1A26-47DEF3FAAE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>
            <a:lvl1pPr algn="r" defTabSz="900541" eaLnBrk="1" latinLnBrk="1" hangingPunct="1">
              <a:lnSpc>
                <a:spcPct val="100000"/>
              </a:lnSpc>
              <a:spcBef>
                <a:spcPct val="0"/>
              </a:spcBef>
              <a:defRPr sz="11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07BA70C2-ACA8-849A-AFC4-158E36799C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9809950C-CD7D-B4D8-34F2-38FB8E135F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47C0E284-5DEB-19A9-3E7A-985A5F2F67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b" anchorCtr="0" compatLnSpc="1">
            <a:prstTxWarp prst="textNoShape">
              <a:avLst/>
            </a:prstTxWarp>
          </a:bodyPr>
          <a:lstStyle>
            <a:lvl1pPr algn="l" defTabSz="900541" eaLnBrk="1" latinLnBrk="1" hangingPunct="1">
              <a:lnSpc>
                <a:spcPct val="100000"/>
              </a:lnSpc>
              <a:spcBef>
                <a:spcPct val="0"/>
              </a:spcBef>
              <a:defRPr sz="11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D404842D-BB8B-02C0-7627-B729027761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b" anchorCtr="0" compatLnSpc="1">
            <a:prstTxWarp prst="textNoShape">
              <a:avLst/>
            </a:prstTxWarp>
          </a:bodyPr>
          <a:lstStyle>
            <a:lvl1pPr algn="r" defTabSz="900113" eaLnBrk="1" latinLnBrk="1" hangingPunct="1">
              <a:defRPr sz="110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fld id="{53CBD742-BF3D-DB44-93FB-FB677ECF85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3100021"/>
      </p:ext>
    </p:extLst>
  </p:cSld>
  <p:clrMapOvr>
    <a:masterClrMapping/>
  </p:clrMapOvr>
  <p:transition spd="med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8654896"/>
      </p:ext>
    </p:extLst>
  </p:cSld>
  <p:clrMapOvr>
    <a:masterClrMapping/>
  </p:clrMapOvr>
  <p:transition spd="med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31044848"/>
      </p:ext>
    </p:extLst>
  </p:cSld>
  <p:clrMapOvr>
    <a:masterClrMapping/>
  </p:clrMapOvr>
  <p:transition spd="med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B8702216-CA45-572E-6CEA-ABDF2251F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4175" y="115888"/>
            <a:ext cx="4730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r" eaLnBrk="1" latinLnBrk="1" hangingPunct="1">
              <a:lnSpc>
                <a:spcPct val="130000"/>
              </a:lnSpc>
            </a:pPr>
            <a:r>
              <a:rPr lang="en-US" altLang="ko-KR" sz="900">
                <a:solidFill>
                  <a:schemeClr val="bg2"/>
                </a:solidFill>
                <a:latin typeface="Verdana" panose="020B0604030504040204" pitchFamily="34" charset="0"/>
                <a:ea typeface="돋움" panose="020B0600000101010101" pitchFamily="34" charset="-127"/>
              </a:rPr>
              <a:t> </a:t>
            </a:r>
            <a:fld id="{A7E7EBAC-DA39-6C4B-A40A-8D54D6FC311D}" type="slidenum">
              <a:rPr lang="en-US" altLang="ko-KR" sz="900">
                <a:solidFill>
                  <a:schemeClr val="bg2"/>
                </a:solidFill>
                <a:latin typeface="Verdana" panose="020B0604030504040204" pitchFamily="34" charset="0"/>
                <a:ea typeface="돋움" panose="020B0600000101010101" pitchFamily="34" charset="-127"/>
              </a:rPr>
              <a:pPr algn="r" eaLnBrk="1" latinLnBrk="1" hangingPunct="1">
                <a:lnSpc>
                  <a:spcPct val="130000"/>
                </a:lnSpc>
              </a:pPr>
              <a:t>‹#›</a:t>
            </a:fld>
            <a:endParaRPr lang="en-US" altLang="ko-KR" sz="900">
              <a:solidFill>
                <a:schemeClr val="bg2"/>
              </a:solidFill>
              <a:latin typeface="Verdana" panose="020B0604030504040204" pitchFamily="34" charset="0"/>
              <a:ea typeface="돋움" panose="020B0600000101010101" pitchFamily="34" charset="-127"/>
            </a:endParaRPr>
          </a:p>
        </p:txBody>
      </p:sp>
      <p:sp>
        <p:nvSpPr>
          <p:cNvPr id="3" name="Line 54">
            <a:extLst>
              <a:ext uri="{FF2B5EF4-FFF2-40B4-BE49-F238E27FC236}">
                <a16:creationId xmlns:a16="http://schemas.microsoft.com/office/drawing/2014/main" id="{CD26BC42-A3F3-A965-DB1B-CBF96DD6991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57150" cmpd="thickThin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45241"/>
      </p:ext>
    </p:extLst>
  </p:cSld>
  <p:clrMapOvr>
    <a:masterClrMapping/>
  </p:clrMapOvr>
  <p:transition spd="med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1325276"/>
      </p:ext>
    </p:extLst>
  </p:cSld>
  <p:clrMapOvr>
    <a:masterClrMapping/>
  </p:clrMapOvr>
  <p:transition spd="med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5482649"/>
      </p:ext>
    </p:extLst>
  </p:cSld>
  <p:clrMapOvr>
    <a:masterClrMapping/>
  </p:clrMapOvr>
  <p:transition spd="med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40571741"/>
      </p:ext>
    </p:extLst>
  </p:cSld>
  <p:clrMapOvr>
    <a:masterClrMapping/>
  </p:clrMapOvr>
  <p:transition spd="med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43831160"/>
      </p:ext>
    </p:extLst>
  </p:cSld>
  <p:clrMapOvr>
    <a:masterClrMapping/>
  </p:clrMapOvr>
  <p:transition spd="med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27775289"/>
      </p:ext>
    </p:extLst>
  </p:cSld>
  <p:clrMapOvr>
    <a:masterClrMapping/>
  </p:clrMapOvr>
  <p:transition spd="med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431961"/>
      </p:ext>
    </p:extLst>
  </p:cSld>
  <p:clrMapOvr>
    <a:masterClrMapping/>
  </p:clrMapOvr>
  <p:transition spd="med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70770688"/>
      </p:ext>
    </p:extLst>
  </p:cSld>
  <p:clrMapOvr>
    <a:masterClrMapping/>
  </p:clrMapOvr>
  <p:transition spd="med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08107599"/>
      </p:ext>
    </p:extLst>
  </p:cSld>
  <p:clrMapOvr>
    <a:masterClrMapping/>
  </p:clrMapOvr>
  <p:transition spd="med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94" name="Group 78">
            <a:extLst>
              <a:ext uri="{FF2B5EF4-FFF2-40B4-BE49-F238E27FC236}">
                <a16:creationId xmlns:a16="http://schemas.microsoft.com/office/drawing/2014/main" id="{00C4EC46-1D53-673E-DF3A-F1B3C343E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6962"/>
              </p:ext>
            </p:extLst>
          </p:nvPr>
        </p:nvGraphicFramePr>
        <p:xfrm>
          <a:off x="128588" y="188913"/>
          <a:ext cx="9720262" cy="463550"/>
        </p:xfrm>
        <a:graphic>
          <a:graphicData uri="http://schemas.openxmlformats.org/drawingml/2006/table">
            <a:tbl>
              <a:tblPr/>
              <a:tblGrid>
                <a:gridCol w="1163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8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Payletter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웹 소설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 명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2025-04-04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No.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 vMerge="1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변준수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897" name="Group 81">
            <a:extLst>
              <a:ext uri="{FF2B5EF4-FFF2-40B4-BE49-F238E27FC236}">
                <a16:creationId xmlns:a16="http://schemas.microsoft.com/office/drawing/2014/main" id="{48B0D372-C485-5BB1-2C40-87B56414CFD0}"/>
              </a:ext>
            </a:extLst>
          </p:cNvPr>
          <p:cNvGraphicFramePr>
            <a:graphicFrameLocks noGrp="1"/>
          </p:cNvGraphicFramePr>
          <p:nvPr/>
        </p:nvGraphicFramePr>
        <p:xfrm>
          <a:off x="128588" y="692150"/>
          <a:ext cx="9720262" cy="6049963"/>
        </p:xfrm>
        <a:graphic>
          <a:graphicData uri="http://schemas.openxmlformats.org/drawingml/2006/table">
            <a:tbl>
              <a:tblPr/>
              <a:tblGrid>
                <a:gridCol w="777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29" marR="91429" marT="45716" marB="45716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marL="91429" marR="91429" marT="45716" marB="45716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1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29" marR="91429" marT="45716" marB="45716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20">
            <a:extLst>
              <a:ext uri="{FF2B5EF4-FFF2-40B4-BE49-F238E27FC236}">
                <a16:creationId xmlns:a16="http://schemas.microsoft.com/office/drawing/2014/main" id="{DE319A25-B548-5057-72BC-A300D95E544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4175" y="203200"/>
            <a:ext cx="5032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latinLnBrk="1" hangingPunct="1">
              <a:lnSpc>
                <a:spcPct val="130000"/>
              </a:lnSpc>
            </a:pPr>
            <a:fld id="{F1AEAB41-C5D0-2441-A6D1-28FC71B546E1}" type="slidenum">
              <a:rPr lang="en-US" altLang="ko-KR" sz="800">
                <a:solidFill>
                  <a:schemeClr val="bg2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pPr eaLnBrk="1" latinLnBrk="1" hangingPunct="1">
                <a:lnSpc>
                  <a:spcPct val="130000"/>
                </a:lnSpc>
              </a:pPr>
              <a:t>‹#›</a:t>
            </a:fld>
            <a:endParaRPr lang="en-US" altLang="ko-KR" sz="800">
              <a:solidFill>
                <a:schemeClr val="bg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ransition spd="med" advClick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2">
            <a:extLst>
              <a:ext uri="{FF2B5EF4-FFF2-40B4-BE49-F238E27FC236}">
                <a16:creationId xmlns:a16="http://schemas.microsoft.com/office/drawing/2014/main" id="{65F24245-8FEB-A5DB-2886-502877F9A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63246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</p:sldLayoutIdLst>
  <p:transition spd="med" advClick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산돌고딕 M" pitchFamily="18" charset="-127"/>
          <a:ea typeface="산돌고딕 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산돌고딕 M" pitchFamily="18" charset="-127"/>
          <a:ea typeface="산돌고딕 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산돌고딕 M" pitchFamily="18" charset="-127"/>
          <a:ea typeface="산돌고딕 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11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11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11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49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61">
            <a:extLst>
              <a:ext uri="{FF2B5EF4-FFF2-40B4-BE49-F238E27FC236}">
                <a16:creationId xmlns:a16="http://schemas.microsoft.com/office/drawing/2014/main" id="{38F4B6FB-FC12-2F54-3E11-F62B305DA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692150"/>
            <a:ext cx="504825" cy="59772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endParaRPr lang="ko-KR" altLang="en-US" sz="800" b="1">
              <a:solidFill>
                <a:schemeClr val="accent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6146" name="Text Box 64">
            <a:extLst>
              <a:ext uri="{FF2B5EF4-FFF2-40B4-BE49-F238E27FC236}">
                <a16:creationId xmlns:a16="http://schemas.microsoft.com/office/drawing/2014/main" id="{5541B278-65A0-D042-3E4B-487162CD3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240" y="6137819"/>
            <a:ext cx="2640012" cy="430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r"/>
            <a:r>
              <a:rPr kumimoji="0" lang="ko-KR" altLang="en-US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작성일 </a:t>
            </a:r>
            <a:r>
              <a:rPr kumimoji="0" lang="en-US" altLang="ko-KR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: 2025-04-04</a:t>
            </a:r>
          </a:p>
          <a:p>
            <a:pPr algn="r"/>
            <a:r>
              <a:rPr kumimoji="0" lang="ko-KR" altLang="en-US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작성자</a:t>
            </a:r>
            <a:r>
              <a:rPr kumimoji="0" lang="en-US" altLang="ko-KR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 :</a:t>
            </a:r>
            <a:r>
              <a:rPr kumimoji="0" lang="ko-KR" altLang="en-US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 </a:t>
            </a:r>
            <a:r>
              <a:rPr kumimoji="0" lang="ko-KR" altLang="en-US" sz="1100" dirty="0" err="1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변준수</a:t>
            </a:r>
            <a:r>
              <a:rPr kumimoji="0" lang="en-US" altLang="ko-KR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  </a:t>
            </a:r>
            <a:r>
              <a:rPr kumimoji="0" lang="ko-KR" altLang="en-US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매니저</a:t>
            </a:r>
          </a:p>
        </p:txBody>
      </p:sp>
      <p:sp>
        <p:nvSpPr>
          <p:cNvPr id="6147" name="Text Box 62">
            <a:extLst>
              <a:ext uri="{FF2B5EF4-FFF2-40B4-BE49-F238E27FC236}">
                <a16:creationId xmlns:a16="http://schemas.microsoft.com/office/drawing/2014/main" id="{D8E1141A-B5EA-7F2C-EBDF-731BC8C72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706438"/>
            <a:ext cx="9145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r" eaLnBrk="1" latinLnBrk="1" hangingPunct="1"/>
            <a:r>
              <a:rPr lang="ko-KR" altLang="en-US" sz="3200" b="1" dirty="0">
                <a:latin typeface="HY견고딕" pitchFamily="18" charset="-127"/>
                <a:ea typeface="HY견고딕" pitchFamily="18" charset="-127"/>
              </a:rPr>
              <a:t>웹 소설</a:t>
            </a:r>
            <a:endParaRPr lang="en-US" altLang="ko-KR" sz="3200" b="1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spd="med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52D7B-BDFF-73FB-7297-CF1077222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4" descr="C:\Users\user\Desktop\123.png">
            <a:extLst>
              <a:ext uri="{FF2B5EF4-FFF2-40B4-BE49-F238E27FC236}">
                <a16:creationId xmlns:a16="http://schemas.microsoft.com/office/drawing/2014/main" id="{EEEF75BB-CEE4-4533-0AAB-B6C76F42FC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4" b="21038"/>
          <a:stretch/>
        </p:blipFill>
        <p:spPr bwMode="auto">
          <a:xfrm>
            <a:off x="498475" y="1340767"/>
            <a:ext cx="7046913" cy="410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70C1311-34AA-FB4D-0931-371704E27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77770"/>
              </p:ext>
            </p:extLst>
          </p:nvPr>
        </p:nvGraphicFramePr>
        <p:xfrm>
          <a:off x="7910533" y="935735"/>
          <a:ext cx="1924882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 찾기 화면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_ 3</a:t>
                      </a: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새로운 비밀번호를 입력 받는다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클릭 시 새비밀번호와 새비밀번호확인이 일치하는지 확인하고 </a:t>
                      </a:r>
                      <a:b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r>
                        <a:rPr lang="ko-KR" altLang="en-US" sz="1000" b="1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일치하지 않다면 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‘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비밀번호가 일치하지 않습니다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＇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라고 알리고 </a:t>
                      </a:r>
                      <a:b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r>
                        <a:rPr lang="ko-KR" altLang="en-US" sz="1000" b="1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일치한다면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 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‘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비밀번호 변경 완료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’ 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라는 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alert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 알림 후</a:t>
                      </a:r>
                      <a:b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로그인 창으로 이동</a:t>
                      </a:r>
                      <a:endParaRPr lang="en-US" altLang="ko-KR" sz="1000" dirty="0"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</a:tbl>
          </a:graphicData>
        </a:graphic>
      </p:graphicFrame>
      <p:sp>
        <p:nvSpPr>
          <p:cNvPr id="4117" name="TextBox 43">
            <a:extLst>
              <a:ext uri="{FF2B5EF4-FFF2-40B4-BE49-F238E27FC236}">
                <a16:creationId xmlns:a16="http://schemas.microsoft.com/office/drawing/2014/main" id="{735AA67D-6CB0-2577-2D07-9534A8B38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1352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비밀번호 찾기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_3</a:t>
            </a:r>
            <a:endParaRPr lang="ko-KR" altLang="en-US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60B60E-82E3-6943-26FE-D378805C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CE5D7FC-7106-B516-96C3-3FD306FDB752}"/>
              </a:ext>
            </a:extLst>
          </p:cNvPr>
          <p:cNvSpPr/>
          <p:nvPr/>
        </p:nvSpPr>
        <p:spPr>
          <a:xfrm>
            <a:off x="949325" y="2276475"/>
            <a:ext cx="6173788" cy="865188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77DD2EF-974B-F0B7-FBD6-C1609AAFA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2420938"/>
            <a:ext cx="31670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새 비밀번호 </a:t>
            </a:r>
            <a:r>
              <a:rPr lang="en-US" altLang="ko-KR" sz="1000">
                <a:latin typeface="굴림" panose="020B0600000101010101" pitchFamily="34" charset="-127"/>
                <a:ea typeface="굴림" panose="020B0600000101010101" pitchFamily="34" charset="-127"/>
              </a:rPr>
              <a:t>: </a:t>
            </a:r>
          </a:p>
          <a:p>
            <a:endParaRPr lang="en-US" altLang="ko-KR" sz="100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새 비밀번호 확인 </a:t>
            </a:r>
            <a:r>
              <a:rPr lang="en-US" altLang="ko-KR" sz="1000">
                <a:latin typeface="굴림" panose="020B0600000101010101" pitchFamily="34" charset="-127"/>
                <a:ea typeface="굴림" panose="020B0600000101010101" pitchFamily="34" charset="-127"/>
              </a:rPr>
              <a:t>: </a:t>
            </a:r>
            <a:endParaRPr lang="ko-KR" altLang="en-US" sz="10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4F534A-D935-1D26-58E3-D3B6DF433A3A}"/>
              </a:ext>
            </a:extLst>
          </p:cNvPr>
          <p:cNvSpPr/>
          <p:nvPr/>
        </p:nvSpPr>
        <p:spPr>
          <a:xfrm>
            <a:off x="704850" y="5300663"/>
            <a:ext cx="2663825" cy="527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C8FBC1-5E02-4C8E-8BC3-9D86B6ED185F}"/>
              </a:ext>
            </a:extLst>
          </p:cNvPr>
          <p:cNvSpPr/>
          <p:nvPr/>
        </p:nvSpPr>
        <p:spPr>
          <a:xfrm>
            <a:off x="1065213" y="2733675"/>
            <a:ext cx="3168650" cy="2873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5CFF1F-0C07-488B-7176-8EA25186489A}"/>
              </a:ext>
            </a:extLst>
          </p:cNvPr>
          <p:cNvSpPr/>
          <p:nvPr/>
        </p:nvSpPr>
        <p:spPr>
          <a:xfrm>
            <a:off x="1065213" y="2395538"/>
            <a:ext cx="3168650" cy="287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52433F-9EBB-6592-D197-8E6876004758}"/>
              </a:ext>
            </a:extLst>
          </p:cNvPr>
          <p:cNvSpPr/>
          <p:nvPr/>
        </p:nvSpPr>
        <p:spPr>
          <a:xfrm>
            <a:off x="849313" y="1546225"/>
            <a:ext cx="1439862" cy="28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u="sng" dirty="0">
                <a:solidFill>
                  <a:schemeClr val="tx1"/>
                </a:solidFill>
              </a:rPr>
              <a:t>비밀번호</a:t>
            </a:r>
            <a:r>
              <a:rPr lang="en-US" altLang="ko-KR" b="1" u="sng" dirty="0">
                <a:solidFill>
                  <a:schemeClr val="tx1"/>
                </a:solidFill>
              </a:rPr>
              <a:t> </a:t>
            </a:r>
            <a:r>
              <a:rPr lang="ko-KR" altLang="en-US" b="1" u="sng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AF9CB5-6569-6A3D-9170-5C60BE48DE09}"/>
              </a:ext>
            </a:extLst>
          </p:cNvPr>
          <p:cNvSpPr/>
          <p:nvPr/>
        </p:nvSpPr>
        <p:spPr>
          <a:xfrm>
            <a:off x="931863" y="1852613"/>
            <a:ext cx="2159000" cy="17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새 비밀번호를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!!!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D42C8F-1C46-4E47-2C2E-1A490694D5E3}"/>
              </a:ext>
            </a:extLst>
          </p:cNvPr>
          <p:cNvSpPr/>
          <p:nvPr/>
        </p:nvSpPr>
        <p:spPr>
          <a:xfrm>
            <a:off x="3808413" y="4914900"/>
            <a:ext cx="438150" cy="168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FB276126-B455-F670-9C1D-6EC5006D9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65" y="4422775"/>
            <a:ext cx="2451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*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비밀번호 변경완료</a:t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다시 로그인 해주세요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alert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B45DE58-031A-6EA8-1D28-82C9F8725E2B}"/>
              </a:ext>
            </a:extLst>
          </p:cNvPr>
          <p:cNvSpPr/>
          <p:nvPr/>
        </p:nvSpPr>
        <p:spPr>
          <a:xfrm>
            <a:off x="3584848" y="4725144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26830571"/>
      </p:ext>
    </p:extLst>
  </p:cSld>
  <p:clrMapOvr>
    <a:masterClrMapping/>
  </p:clrMapOvr>
  <p:transition spd="med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1C265-E7AD-5EDD-7834-B03A8707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C:\Users\user\Desktop\제목 없음.png">
            <a:extLst>
              <a:ext uri="{FF2B5EF4-FFF2-40B4-BE49-F238E27FC236}">
                <a16:creationId xmlns:a16="http://schemas.microsoft.com/office/drawing/2014/main" id="{1960A8F7-F73B-534D-08F8-0A7953D5E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733425"/>
            <a:ext cx="5576888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4B3C88F-1781-55C4-6A60-1648CF79F839}"/>
              </a:ext>
            </a:extLst>
          </p:cNvPr>
          <p:cNvSpPr/>
          <p:nvPr/>
        </p:nvSpPr>
        <p:spPr>
          <a:xfrm>
            <a:off x="1352550" y="1989138"/>
            <a:ext cx="5256213" cy="2447925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33">
            <a:extLst>
              <a:ext uri="{FF2B5EF4-FFF2-40B4-BE49-F238E27FC236}">
                <a16:creationId xmlns:a16="http://schemas.microsoft.com/office/drawing/2014/main" id="{3420CA0B-B0F0-667B-E200-6E4806ECC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2205038"/>
            <a:ext cx="733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600">
                <a:latin typeface="굴림" panose="020B0600000101010101" pitchFamily="34" charset="-127"/>
                <a:ea typeface="굴림" panose="020B0600000101010101" pitchFamily="34" charset="-127"/>
              </a:rPr>
              <a:t>이름 </a:t>
            </a:r>
            <a:r>
              <a:rPr lang="en-US" altLang="ko-KR" sz="1600">
                <a:latin typeface="굴림" panose="020B0600000101010101" pitchFamily="34" charset="-127"/>
                <a:ea typeface="굴림" panose="020B0600000101010101" pitchFamily="34" charset="-127"/>
              </a:rPr>
              <a:t>:</a:t>
            </a:r>
            <a:endParaRPr lang="ko-KR" altLang="en-US" sz="16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F5BF23-82C8-0309-60F5-56188923B681}"/>
              </a:ext>
            </a:extLst>
          </p:cNvPr>
          <p:cNvSpPr/>
          <p:nvPr/>
        </p:nvSpPr>
        <p:spPr>
          <a:xfrm>
            <a:off x="3224213" y="765175"/>
            <a:ext cx="166687" cy="1539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2C175757-CE45-9899-C453-8014C90C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2852738"/>
            <a:ext cx="1144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600">
                <a:latin typeface="굴림" panose="020B0600000101010101" pitchFamily="34" charset="-127"/>
                <a:ea typeface="굴림" panose="020B0600000101010101" pitchFamily="34" charset="-127"/>
              </a:rPr>
              <a:t>생년월일 </a:t>
            </a:r>
            <a:r>
              <a:rPr lang="en-US" altLang="ko-KR" sz="1600">
                <a:latin typeface="굴림" panose="020B0600000101010101" pitchFamily="34" charset="-127"/>
                <a:ea typeface="굴림" panose="020B0600000101010101" pitchFamily="34" charset="-127"/>
              </a:rPr>
              <a:t>:</a:t>
            </a:r>
            <a:endParaRPr lang="ko-KR" altLang="en-US" sz="16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5" name="TextBox 33">
            <a:extLst>
              <a:ext uri="{FF2B5EF4-FFF2-40B4-BE49-F238E27FC236}">
                <a16:creationId xmlns:a16="http://schemas.microsoft.com/office/drawing/2014/main" id="{66FC9351-FB39-AD88-F5EA-66EDCBD9A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3573463"/>
            <a:ext cx="1144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600">
                <a:latin typeface="굴림" panose="020B0600000101010101" pitchFamily="34" charset="-127"/>
                <a:ea typeface="굴림" panose="020B0600000101010101" pitchFamily="34" charset="-127"/>
              </a:rPr>
              <a:t>휴대전화 </a:t>
            </a:r>
            <a:r>
              <a:rPr lang="en-US" altLang="ko-KR" sz="1600">
                <a:latin typeface="굴림" panose="020B0600000101010101" pitchFamily="34" charset="-127"/>
                <a:ea typeface="굴림" panose="020B0600000101010101" pitchFamily="34" charset="-127"/>
              </a:rPr>
              <a:t>:</a:t>
            </a:r>
            <a:endParaRPr lang="ko-KR" altLang="en-US" sz="16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65966E-4865-5350-D166-098F531D3F20}"/>
              </a:ext>
            </a:extLst>
          </p:cNvPr>
          <p:cNvSpPr/>
          <p:nvPr/>
        </p:nvSpPr>
        <p:spPr>
          <a:xfrm>
            <a:off x="1423988" y="3500438"/>
            <a:ext cx="3529012" cy="504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C72C68-68FD-E7BA-41FF-F7586F443B70}"/>
              </a:ext>
            </a:extLst>
          </p:cNvPr>
          <p:cNvSpPr/>
          <p:nvPr/>
        </p:nvSpPr>
        <p:spPr>
          <a:xfrm>
            <a:off x="1423988" y="2790825"/>
            <a:ext cx="3529012" cy="504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A35E55-2D8C-607A-5861-07C41B116E17}"/>
              </a:ext>
            </a:extLst>
          </p:cNvPr>
          <p:cNvSpPr/>
          <p:nvPr/>
        </p:nvSpPr>
        <p:spPr>
          <a:xfrm>
            <a:off x="1423988" y="2133600"/>
            <a:ext cx="3529012" cy="5032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D3A64A-CDB3-CC7C-D606-FF053F3C8523}"/>
              </a:ext>
            </a:extLst>
          </p:cNvPr>
          <p:cNvSpPr/>
          <p:nvPr/>
        </p:nvSpPr>
        <p:spPr>
          <a:xfrm>
            <a:off x="538163" y="828675"/>
            <a:ext cx="166687" cy="1539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63B7C9C-8A09-7233-6383-292B47AD4274}"/>
              </a:ext>
            </a:extLst>
          </p:cNvPr>
          <p:cNvSpPr/>
          <p:nvPr/>
        </p:nvSpPr>
        <p:spPr>
          <a:xfrm>
            <a:off x="3719513" y="6307138"/>
            <a:ext cx="473075" cy="153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36" name="TextBox 5">
            <a:extLst>
              <a:ext uri="{FF2B5EF4-FFF2-40B4-BE49-F238E27FC236}">
                <a16:creationId xmlns:a16="http://schemas.microsoft.com/office/drawing/2014/main" id="{3ADF551E-2014-26F0-9CEC-53A7E7A15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5854700"/>
            <a:ext cx="24495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* ‘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해당하는 아이디가 없습니다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’ alert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AB3DE0-685A-168B-E44E-F3EAF8EE9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407584"/>
              </p:ext>
            </p:extLst>
          </p:nvPr>
        </p:nvGraphicFramePr>
        <p:xfrm>
          <a:off x="7910533" y="935735"/>
          <a:ext cx="1924882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아이디찾기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_1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화면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시 입력했던 이름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생년월일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휴대전화번호를 입력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휴대전화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010-xxxx-xxxx </a:t>
                      </a: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형태로 입력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클릭 시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datepicker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사용으로 달력이 나오고 날짜 선택 시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자동으로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yyyy-mm-dd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형태로 입력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185561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클릭 시 유효성 검사 후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이름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생년월일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휴대전화 모두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일치하는 정보가 있는지 확인 후 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존재하지 않으면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alert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으로 알리고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존재하면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ID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 제공</a:t>
                      </a:r>
                      <a:endParaRPr lang="en-US" altLang="ko-KR" sz="1000" dirty="0"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</a:tbl>
          </a:graphicData>
        </a:graphic>
      </p:graphicFrame>
      <p:sp>
        <p:nvSpPr>
          <p:cNvPr id="4117" name="TextBox 43">
            <a:extLst>
              <a:ext uri="{FF2B5EF4-FFF2-40B4-BE49-F238E27FC236}">
                <a16:creationId xmlns:a16="http://schemas.microsoft.com/office/drawing/2014/main" id="{87589AD9-EF36-841E-3E82-E5565030A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9637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err="1">
                <a:latin typeface="굴림" panose="020B0600000101010101" pitchFamily="34" charset="-127"/>
                <a:ea typeface="굴림" panose="020B0600000101010101" pitchFamily="34" charset="-127"/>
              </a:rPr>
              <a:t>아이디찾기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_1</a:t>
            </a:r>
            <a:endParaRPr lang="ko-KR" altLang="en-US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94655A-5A35-03C6-D0D2-660D5885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509FC768-5D7F-72FB-E33F-F91283BEA378}"/>
              </a:ext>
            </a:extLst>
          </p:cNvPr>
          <p:cNvSpPr/>
          <p:nvPr/>
        </p:nvSpPr>
        <p:spPr>
          <a:xfrm>
            <a:off x="2495810" y="291534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27A4CAC-C71F-7829-2042-8299EFF5919A}"/>
              </a:ext>
            </a:extLst>
          </p:cNvPr>
          <p:cNvSpPr/>
          <p:nvPr/>
        </p:nvSpPr>
        <p:spPr>
          <a:xfrm>
            <a:off x="3552111" y="6130347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44" name="Picture 2" descr="생성된 이미지">
            <a:extLst>
              <a:ext uri="{FF2B5EF4-FFF2-40B4-BE49-F238E27FC236}">
                <a16:creationId xmlns:a16="http://schemas.microsoft.com/office/drawing/2014/main" id="{14499835-EF94-1D1C-9A9D-EB7B392AC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165" y="2468848"/>
            <a:ext cx="1360464" cy="136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7AF8FD-FCBE-9BDB-F312-9CD58FC87778}"/>
              </a:ext>
            </a:extLst>
          </p:cNvPr>
          <p:cNvSpPr/>
          <p:nvPr/>
        </p:nvSpPr>
        <p:spPr>
          <a:xfrm>
            <a:off x="1352550" y="1700808"/>
            <a:ext cx="1508125" cy="156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39684"/>
      </p:ext>
    </p:extLst>
  </p:cSld>
  <p:clrMapOvr>
    <a:masterClrMapping/>
  </p:clrMapOvr>
  <p:transition spd="med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51D18-4DA7-387C-5D14-5A795E316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C:\Users\user\Desktop\제목 없음.png">
            <a:extLst>
              <a:ext uri="{FF2B5EF4-FFF2-40B4-BE49-F238E27FC236}">
                <a16:creationId xmlns:a16="http://schemas.microsoft.com/office/drawing/2014/main" id="{4841A609-E0EE-2AFE-D047-208CFECB4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733425"/>
            <a:ext cx="5576888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D05B7BE-06D8-B2AF-EADD-A257F1895B84}"/>
              </a:ext>
            </a:extLst>
          </p:cNvPr>
          <p:cNvSpPr/>
          <p:nvPr/>
        </p:nvSpPr>
        <p:spPr>
          <a:xfrm>
            <a:off x="3224213" y="765175"/>
            <a:ext cx="166687" cy="1539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45DD70F-A4B6-DE64-448C-B06D3FB2AAB8}"/>
              </a:ext>
            </a:extLst>
          </p:cNvPr>
          <p:cNvSpPr/>
          <p:nvPr/>
        </p:nvSpPr>
        <p:spPr>
          <a:xfrm>
            <a:off x="538163" y="828675"/>
            <a:ext cx="166687" cy="1539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FE979D-C114-C973-CC8E-74E4C467409E}"/>
              </a:ext>
            </a:extLst>
          </p:cNvPr>
          <p:cNvSpPr/>
          <p:nvPr/>
        </p:nvSpPr>
        <p:spPr>
          <a:xfrm>
            <a:off x="3719513" y="6307138"/>
            <a:ext cx="473075" cy="153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찾기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1F4CA2B-66C5-657E-4A59-C5A4FEA59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7953"/>
              </p:ext>
            </p:extLst>
          </p:nvPr>
        </p:nvGraphicFramePr>
        <p:xfrm>
          <a:off x="7910533" y="935735"/>
          <a:ext cx="1924882" cy="124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아이디찾기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_2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화면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입력된 이름과 생년월일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휴대전화로 검색 후 맞는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제공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클릭 시 로그인 페이지로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185561"/>
                  </a:ext>
                </a:extLst>
              </a:tr>
            </a:tbl>
          </a:graphicData>
        </a:graphic>
      </p:graphicFrame>
      <p:sp>
        <p:nvSpPr>
          <p:cNvPr id="4117" name="TextBox 43">
            <a:extLst>
              <a:ext uri="{FF2B5EF4-FFF2-40B4-BE49-F238E27FC236}">
                <a16:creationId xmlns:a16="http://schemas.microsoft.com/office/drawing/2014/main" id="{62C168EB-9179-2530-0B6C-5720326B4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9637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err="1">
                <a:latin typeface="굴림" panose="020B0600000101010101" pitchFamily="34" charset="-127"/>
                <a:ea typeface="굴림" panose="020B0600000101010101" pitchFamily="34" charset="-127"/>
              </a:rPr>
              <a:t>아이디찾기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_2</a:t>
            </a:r>
            <a:endParaRPr lang="ko-KR" altLang="en-US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1F8B792-46B8-DA89-6545-12DABC019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A03235A4-F4D3-59D5-766F-563270C195A1}"/>
              </a:ext>
            </a:extLst>
          </p:cNvPr>
          <p:cNvSpPr/>
          <p:nvPr/>
        </p:nvSpPr>
        <p:spPr>
          <a:xfrm>
            <a:off x="1352550" y="1700808"/>
            <a:ext cx="1508125" cy="156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25331E-D01A-A0F1-05DB-E71E69931738}"/>
              </a:ext>
            </a:extLst>
          </p:cNvPr>
          <p:cNvSpPr/>
          <p:nvPr/>
        </p:nvSpPr>
        <p:spPr>
          <a:xfrm>
            <a:off x="2343150" y="2338388"/>
            <a:ext cx="3265488" cy="1090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xxx</a:t>
            </a:r>
            <a:r>
              <a:rPr lang="ko-KR" altLang="en-US" dirty="0">
                <a:solidFill>
                  <a:schemeClr val="tx1"/>
                </a:solidFill>
              </a:rPr>
              <a:t>님의 아이디는 </a:t>
            </a:r>
            <a:r>
              <a:rPr lang="en-US" altLang="ko-KR" b="1" dirty="0" err="1">
                <a:solidFill>
                  <a:schemeClr val="tx1"/>
                </a:solidFill>
              </a:rPr>
              <a:t>xxxx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27E7C8-4B36-2F82-495F-CC5EC423993F}"/>
              </a:ext>
            </a:extLst>
          </p:cNvPr>
          <p:cNvSpPr/>
          <p:nvPr/>
        </p:nvSpPr>
        <p:spPr>
          <a:xfrm>
            <a:off x="3739356" y="6307138"/>
            <a:ext cx="473075" cy="153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395A900-63BC-058D-C809-9712A93CCBA9}"/>
              </a:ext>
            </a:extLst>
          </p:cNvPr>
          <p:cNvSpPr/>
          <p:nvPr/>
        </p:nvSpPr>
        <p:spPr>
          <a:xfrm>
            <a:off x="3552111" y="6130347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03929535"/>
      </p:ext>
    </p:extLst>
  </p:cSld>
  <p:clrMapOvr>
    <a:masterClrMapping/>
  </p:clrMapOvr>
  <p:transition spd="med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3179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내정보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577" y="1245103"/>
            <a:ext cx="6120680" cy="5461245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900772" y="587727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타원 17"/>
          <p:cNvSpPr/>
          <p:nvPr/>
        </p:nvSpPr>
        <p:spPr>
          <a:xfrm>
            <a:off x="4617336" y="587585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41076C-D6D4-2667-0C43-59E087D4C1E0}"/>
              </a:ext>
            </a:extLst>
          </p:cNvPr>
          <p:cNvSpPr/>
          <p:nvPr/>
        </p:nvSpPr>
        <p:spPr>
          <a:xfrm>
            <a:off x="5104357" y="787432"/>
            <a:ext cx="2656955" cy="337312"/>
          </a:xfrm>
          <a:prstGeom prst="rect">
            <a:avLst/>
          </a:prstGeom>
          <a:solidFill>
            <a:srgbClr val="DCEBF9"/>
          </a:solidFill>
          <a:ln>
            <a:solidFill>
              <a:srgbClr val="DCE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변준수님   </a:t>
            </a:r>
            <a:r>
              <a:rPr lang="en-US" altLang="ko-KR" sz="1100" b="1" dirty="0">
                <a:solidFill>
                  <a:schemeClr val="tx1"/>
                </a:solidFill>
              </a:rPr>
              <a:t>          </a:t>
            </a:r>
            <a:r>
              <a:rPr lang="ko-KR" altLang="en-US" sz="1100" b="1" dirty="0">
                <a:solidFill>
                  <a:schemeClr val="tx1"/>
                </a:solidFill>
              </a:rPr>
              <a:t>마이페이지 로그아웃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2BA168-3B9D-F049-35C4-F60A32ED6D76}"/>
              </a:ext>
            </a:extLst>
          </p:cNvPr>
          <p:cNvSpPr/>
          <p:nvPr/>
        </p:nvSpPr>
        <p:spPr>
          <a:xfrm>
            <a:off x="5832494" y="896020"/>
            <a:ext cx="4965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7A479B-F82A-E475-7970-5C25886EF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63" b="94030" l="10000" r="94286">
                        <a14:foregroundMark x1="61429" y1="20896" x2="68571" y2="50746"/>
                        <a14:foregroundMark x1="38571" y1="34328" x2="41429" y2="44776"/>
                        <a14:foregroundMark x1="51429" y1="53731" x2="51429" y2="53731"/>
                        <a14:foregroundMark x1="51429" y1="53731" x2="57143" y2="70149"/>
                        <a14:foregroundMark x1="17143" y1="41791" x2="17143" y2="41791"/>
                        <a14:foregroundMark x1="17143" y1="41791" x2="17143" y2="41791"/>
                        <a14:foregroundMark x1="22857" y1="52239" x2="22857" y2="52239"/>
                        <a14:foregroundMark x1="22857" y1="58209" x2="22857" y2="58209"/>
                        <a14:foregroundMark x1="21429" y1="64179" x2="21429" y2="64179"/>
                        <a14:foregroundMark x1="21429" y1="73134" x2="21429" y2="73134"/>
                        <a14:foregroundMark x1="32857" y1="82090" x2="32857" y2="82090"/>
                        <a14:foregroundMark x1="47143" y1="85075" x2="47143" y2="85075"/>
                        <a14:foregroundMark x1="61429" y1="89552" x2="61429" y2="89552"/>
                        <a14:foregroundMark x1="68571" y1="85075" x2="68571" y2="85075"/>
                        <a14:foregroundMark x1="78571" y1="77612" x2="78571" y2="77612"/>
                        <a14:foregroundMark x1="82857" y1="73134" x2="82857" y2="73134"/>
                        <a14:foregroundMark x1="85714" y1="61194" x2="85714" y2="61194"/>
                        <a14:foregroundMark x1="82857" y1="52239" x2="82857" y2="52239"/>
                        <a14:foregroundMark x1="80000" y1="41791" x2="80000" y2="41791"/>
                        <a14:foregroundMark x1="20000" y1="35821" x2="20000" y2="35821"/>
                        <a14:foregroundMark x1="30000" y1="28358" x2="30000" y2="28358"/>
                        <a14:foregroundMark x1="27143" y1="17910" x2="27143" y2="17910"/>
                        <a14:foregroundMark x1="20000" y1="17910" x2="20000" y2="17910"/>
                        <a14:foregroundMark x1="20000" y1="23881" x2="20000" y2="23881"/>
                        <a14:foregroundMark x1="14286" y1="29851" x2="14286" y2="29851"/>
                        <a14:foregroundMark x1="20000" y1="22388" x2="20000" y2="22388"/>
                        <a14:foregroundMark x1="20000" y1="28358" x2="20000" y2="28358"/>
                        <a14:foregroundMark x1="21429" y1="23881" x2="14286" y2="41791"/>
                        <a14:foregroundMark x1="12857" y1="38806" x2="12857" y2="38806"/>
                        <a14:foregroundMark x1="12857" y1="53731" x2="12857" y2="53731"/>
                        <a14:foregroundMark x1="15714" y1="64179" x2="15714" y2="64179"/>
                        <a14:foregroundMark x1="20000" y1="71642" x2="20000" y2="71642"/>
                        <a14:foregroundMark x1="27143" y1="79104" x2="27143" y2="79104"/>
                        <a14:foregroundMark x1="22857" y1="80597" x2="22857" y2="80597"/>
                        <a14:foregroundMark x1="34286" y1="85075" x2="34286" y2="85075"/>
                        <a14:foregroundMark x1="38571" y1="89552" x2="38571" y2="89552"/>
                        <a14:foregroundMark x1="50000" y1="94030" x2="50000" y2="94030"/>
                        <a14:foregroundMark x1="78571" y1="88060" x2="78571" y2="88060"/>
                        <a14:foregroundMark x1="64286" y1="89552" x2="64286" y2="89552"/>
                        <a14:foregroundMark x1="81429" y1="88060" x2="81429" y2="88060"/>
                        <a14:foregroundMark x1="85714" y1="79104" x2="85714" y2="79104"/>
                        <a14:foregroundMark x1="91429" y1="67164" x2="91429" y2="67164"/>
                        <a14:foregroundMark x1="92857" y1="52239" x2="92857" y2="52239"/>
                        <a14:foregroundMark x1="91429" y1="35821" x2="91429" y2="35821"/>
                        <a14:foregroundMark x1="87143" y1="32836" x2="87143" y2="32836"/>
                        <a14:foregroundMark x1="85714" y1="22388" x2="85714" y2="22388"/>
                        <a14:foregroundMark x1="27143" y1="16418" x2="27143" y2="16418"/>
                        <a14:foregroundMark x1="27143" y1="16418" x2="27143" y2="16418"/>
                        <a14:foregroundMark x1="22857" y1="16418" x2="22857" y2="16418"/>
                        <a14:foregroundMark x1="88571" y1="31343" x2="88571" y2="31343"/>
                        <a14:foregroundMark x1="94286" y1="38806" x2="94286" y2="38806"/>
                        <a14:foregroundMark x1="84286" y1="77612" x2="84286" y2="77612"/>
                        <a14:foregroundMark x1="68571" y1="85075" x2="68571" y2="85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0068" y="901177"/>
            <a:ext cx="146322" cy="1400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6B440C0-E1AA-02E0-FAEB-FFB72C5AB1B2}"/>
              </a:ext>
            </a:extLst>
          </p:cNvPr>
          <p:cNvSpPr/>
          <p:nvPr/>
        </p:nvSpPr>
        <p:spPr>
          <a:xfrm>
            <a:off x="3393956" y="2234188"/>
            <a:ext cx="561206" cy="196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accent2"/>
                </a:solidFill>
              </a:rPr>
              <a:t>변준수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8354A77-F143-7885-2598-998AC8D6F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86498"/>
              </p:ext>
            </p:extLst>
          </p:nvPr>
        </p:nvGraphicFramePr>
        <p:xfrm>
          <a:off x="7910533" y="935735"/>
          <a:ext cx="1924882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마이페이지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_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내정보 화면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시 상단 메뉴바에 남은 잔액 표시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시 입력한 정보들이 표시되고 전화번호와 이름만 수정 가능하며 나머지 칸은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readonly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수정 불가능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클릭 시 수정하지 않고 메인 화면으로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185561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클릭 시 수정된 내용이 저장되었다고 알리고 메인 화면으로 이동</a:t>
                      </a:r>
                      <a:endParaRPr lang="en-US" altLang="ko-KR" sz="1000" dirty="0"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B284B2A-B3F8-643F-18DD-3B5ED7D0CD77}"/>
              </a:ext>
            </a:extLst>
          </p:cNvPr>
          <p:cNvSpPr/>
          <p:nvPr/>
        </p:nvSpPr>
        <p:spPr>
          <a:xfrm>
            <a:off x="6377010" y="1124743"/>
            <a:ext cx="1519236" cy="10120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내정보 조회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충전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구매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내역조회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충전하기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AB9508-B861-A0FC-3B90-CA15A346CF4B}"/>
              </a:ext>
            </a:extLst>
          </p:cNvPr>
          <p:cNvSpPr/>
          <p:nvPr/>
        </p:nvSpPr>
        <p:spPr>
          <a:xfrm>
            <a:off x="3498169" y="4087346"/>
            <a:ext cx="1207985" cy="1969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accent2"/>
                </a:solidFill>
              </a:rPr>
              <a:t>010-1234-5678</a:t>
            </a:r>
            <a:endParaRPr lang="ko-KR" altLang="en-US" sz="1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10921"/>
      </p:ext>
    </p:extLst>
  </p:cSld>
  <p:clrMapOvr>
    <a:masterClrMapping/>
  </p:clrMapOvr>
  <p:transition spd="med"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7289E-EE0B-3A44-D47C-8FAD7BB2B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010143F-96DA-7638-CE67-3115C0598884}"/>
              </a:ext>
            </a:extLst>
          </p:cNvPr>
          <p:cNvGraphicFramePr>
            <a:graphicFrameLocks noGrp="1"/>
          </p:cNvGraphicFramePr>
          <p:nvPr/>
        </p:nvGraphicFramePr>
        <p:xfrm>
          <a:off x="1601835" y="1375916"/>
          <a:ext cx="5079357" cy="813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568">
                  <a:extLst>
                    <a:ext uri="{9D8B030D-6E8A-4147-A177-3AD203B41FA5}">
                      <a16:colId xmlns:a16="http://schemas.microsoft.com/office/drawing/2014/main" val="3956918893"/>
                    </a:ext>
                  </a:extLst>
                </a:gridCol>
                <a:gridCol w="3954789">
                  <a:extLst>
                    <a:ext uri="{9D8B030D-6E8A-4147-A177-3AD203B41FA5}">
                      <a16:colId xmlns:a16="http://schemas.microsoft.com/office/drawing/2014/main" val="1122467440"/>
                    </a:ext>
                  </a:extLst>
                </a:gridCol>
              </a:tblGrid>
              <a:tr h="81334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174840"/>
                  </a:ext>
                </a:extLst>
              </a:tr>
            </a:tbl>
          </a:graphicData>
        </a:graphic>
      </p:graphicFrame>
      <p:sp>
        <p:nvSpPr>
          <p:cNvPr id="3078" name="TextBox 43">
            <a:extLst>
              <a:ext uri="{FF2B5EF4-FFF2-40B4-BE49-F238E27FC236}">
                <a16:creationId xmlns:a16="http://schemas.microsoft.com/office/drawing/2014/main" id="{FB16D539-1856-A303-F7BB-6B0826F0E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7459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충전내역 조회 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CF5FE2C-6245-CC66-AEB5-89BE79485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5" name="양쪽 모서리가 둥근 사각형 4">
            <a:extLst>
              <a:ext uri="{FF2B5EF4-FFF2-40B4-BE49-F238E27FC236}">
                <a16:creationId xmlns:a16="http://schemas.microsoft.com/office/drawing/2014/main" id="{13647E73-B6E7-06FB-1990-1FD4BD129C21}"/>
              </a:ext>
            </a:extLst>
          </p:cNvPr>
          <p:cNvSpPr/>
          <p:nvPr/>
        </p:nvSpPr>
        <p:spPr>
          <a:xfrm>
            <a:off x="1647592" y="2367737"/>
            <a:ext cx="658588" cy="288032"/>
          </a:xfrm>
          <a:prstGeom prst="round2SameRect">
            <a:avLst/>
          </a:prstGeom>
          <a:solidFill>
            <a:srgbClr val="35DBD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충전 내역</a:t>
            </a:r>
          </a:p>
        </p:txBody>
      </p:sp>
      <p:sp>
        <p:nvSpPr>
          <p:cNvPr id="20" name="양쪽 모서리가 둥근 사각형 19">
            <a:extLst>
              <a:ext uri="{FF2B5EF4-FFF2-40B4-BE49-F238E27FC236}">
                <a16:creationId xmlns:a16="http://schemas.microsoft.com/office/drawing/2014/main" id="{B2E612F2-7B8B-C60C-7A41-B00D3F580C6A}"/>
              </a:ext>
            </a:extLst>
          </p:cNvPr>
          <p:cNvSpPr/>
          <p:nvPr/>
        </p:nvSpPr>
        <p:spPr>
          <a:xfrm>
            <a:off x="2306180" y="2370730"/>
            <a:ext cx="658588" cy="288032"/>
          </a:xfrm>
          <a:prstGeom prst="round2SameRect">
            <a:avLst/>
          </a:prstGeom>
          <a:solidFill>
            <a:srgbClr val="D1FFF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구매 내역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F56C235-5DE5-E8DF-8803-657FF938D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972" y="1741316"/>
            <a:ext cx="3693781" cy="35835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05A55CE-6A73-B60A-997A-B108089B3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920" y="1498318"/>
            <a:ext cx="1924319" cy="266737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EEDCE679-4DCB-EF4E-D45D-54C4FC834E22}"/>
              </a:ext>
            </a:extLst>
          </p:cNvPr>
          <p:cNvSpPr/>
          <p:nvPr/>
        </p:nvSpPr>
        <p:spPr>
          <a:xfrm>
            <a:off x="2720752" y="1312239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5B3E2CE-9799-F333-8612-3AD5298B0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87" y="1396888"/>
            <a:ext cx="1367986" cy="1012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D5632A81-AB50-E7F4-79F8-64C52349ADF8}"/>
              </a:ext>
            </a:extLst>
          </p:cNvPr>
          <p:cNvSpPr/>
          <p:nvPr/>
        </p:nvSpPr>
        <p:spPr>
          <a:xfrm>
            <a:off x="5677789" y="1647729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07E6D79-8AB3-ADDA-7B0C-0123CF3B7520}"/>
              </a:ext>
            </a:extLst>
          </p:cNvPr>
          <p:cNvSpPr/>
          <p:nvPr/>
        </p:nvSpPr>
        <p:spPr>
          <a:xfrm>
            <a:off x="1479909" y="2264756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4CA804-DC53-AE94-D4D7-0A61C07979E0}"/>
              </a:ext>
            </a:extLst>
          </p:cNvPr>
          <p:cNvSpPr/>
          <p:nvPr/>
        </p:nvSpPr>
        <p:spPr>
          <a:xfrm>
            <a:off x="5104357" y="787432"/>
            <a:ext cx="2656955" cy="337312"/>
          </a:xfrm>
          <a:prstGeom prst="rect">
            <a:avLst/>
          </a:prstGeom>
          <a:solidFill>
            <a:srgbClr val="DCEBF9"/>
          </a:solidFill>
          <a:ln>
            <a:solidFill>
              <a:srgbClr val="DCE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변준수님   </a:t>
            </a:r>
            <a:r>
              <a:rPr lang="en-US" altLang="ko-KR" sz="1100" b="1" dirty="0">
                <a:solidFill>
                  <a:schemeClr val="tx1"/>
                </a:solidFill>
              </a:rPr>
              <a:t>          </a:t>
            </a:r>
            <a:r>
              <a:rPr lang="ko-KR" altLang="en-US" sz="1100" b="1" dirty="0">
                <a:solidFill>
                  <a:schemeClr val="tx1"/>
                </a:solidFill>
              </a:rPr>
              <a:t>마이페이지 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039F28-2728-6D0B-1F7A-E79DA7A05A99}"/>
              </a:ext>
            </a:extLst>
          </p:cNvPr>
          <p:cNvSpPr/>
          <p:nvPr/>
        </p:nvSpPr>
        <p:spPr>
          <a:xfrm>
            <a:off x="5832494" y="896020"/>
            <a:ext cx="4965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FEDC92-9322-597C-1976-388BEB0C31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463" b="94030" l="10000" r="94286">
                        <a14:foregroundMark x1="61429" y1="20896" x2="68571" y2="50746"/>
                        <a14:foregroundMark x1="38571" y1="34328" x2="41429" y2="44776"/>
                        <a14:foregroundMark x1="51429" y1="53731" x2="51429" y2="53731"/>
                        <a14:foregroundMark x1="51429" y1="53731" x2="57143" y2="70149"/>
                        <a14:foregroundMark x1="17143" y1="41791" x2="17143" y2="41791"/>
                        <a14:foregroundMark x1="17143" y1="41791" x2="17143" y2="41791"/>
                        <a14:foregroundMark x1="22857" y1="52239" x2="22857" y2="52239"/>
                        <a14:foregroundMark x1="22857" y1="58209" x2="22857" y2="58209"/>
                        <a14:foregroundMark x1="21429" y1="64179" x2="21429" y2="64179"/>
                        <a14:foregroundMark x1="21429" y1="73134" x2="21429" y2="73134"/>
                        <a14:foregroundMark x1="32857" y1="82090" x2="32857" y2="82090"/>
                        <a14:foregroundMark x1="47143" y1="85075" x2="47143" y2="85075"/>
                        <a14:foregroundMark x1="61429" y1="89552" x2="61429" y2="89552"/>
                        <a14:foregroundMark x1="68571" y1="85075" x2="68571" y2="85075"/>
                        <a14:foregroundMark x1="78571" y1="77612" x2="78571" y2="77612"/>
                        <a14:foregroundMark x1="82857" y1="73134" x2="82857" y2="73134"/>
                        <a14:foregroundMark x1="85714" y1="61194" x2="85714" y2="61194"/>
                        <a14:foregroundMark x1="82857" y1="52239" x2="82857" y2="52239"/>
                        <a14:foregroundMark x1="80000" y1="41791" x2="80000" y2="41791"/>
                        <a14:foregroundMark x1="20000" y1="35821" x2="20000" y2="35821"/>
                        <a14:foregroundMark x1="30000" y1="28358" x2="30000" y2="28358"/>
                        <a14:foregroundMark x1="27143" y1="17910" x2="27143" y2="17910"/>
                        <a14:foregroundMark x1="20000" y1="17910" x2="20000" y2="17910"/>
                        <a14:foregroundMark x1="20000" y1="23881" x2="20000" y2="23881"/>
                        <a14:foregroundMark x1="14286" y1="29851" x2="14286" y2="29851"/>
                        <a14:foregroundMark x1="20000" y1="22388" x2="20000" y2="22388"/>
                        <a14:foregroundMark x1="20000" y1="28358" x2="20000" y2="28358"/>
                        <a14:foregroundMark x1="21429" y1="23881" x2="14286" y2="41791"/>
                        <a14:foregroundMark x1="12857" y1="38806" x2="12857" y2="38806"/>
                        <a14:foregroundMark x1="12857" y1="53731" x2="12857" y2="53731"/>
                        <a14:foregroundMark x1="15714" y1="64179" x2="15714" y2="64179"/>
                        <a14:foregroundMark x1="20000" y1="71642" x2="20000" y2="71642"/>
                        <a14:foregroundMark x1="27143" y1="79104" x2="27143" y2="79104"/>
                        <a14:foregroundMark x1="22857" y1="80597" x2="22857" y2="80597"/>
                        <a14:foregroundMark x1="34286" y1="85075" x2="34286" y2="85075"/>
                        <a14:foregroundMark x1="38571" y1="89552" x2="38571" y2="89552"/>
                        <a14:foregroundMark x1="50000" y1="94030" x2="50000" y2="94030"/>
                        <a14:foregroundMark x1="78571" y1="88060" x2="78571" y2="88060"/>
                        <a14:foregroundMark x1="64286" y1="89552" x2="64286" y2="89552"/>
                        <a14:foregroundMark x1="81429" y1="88060" x2="81429" y2="88060"/>
                        <a14:foregroundMark x1="85714" y1="79104" x2="85714" y2="79104"/>
                        <a14:foregroundMark x1="91429" y1="67164" x2="91429" y2="67164"/>
                        <a14:foregroundMark x1="92857" y1="52239" x2="92857" y2="52239"/>
                        <a14:foregroundMark x1="91429" y1="35821" x2="91429" y2="35821"/>
                        <a14:foregroundMark x1="87143" y1="32836" x2="87143" y2="32836"/>
                        <a14:foregroundMark x1="85714" y1="22388" x2="85714" y2="22388"/>
                        <a14:foregroundMark x1="27143" y1="16418" x2="27143" y2="16418"/>
                        <a14:foregroundMark x1="27143" y1="16418" x2="27143" y2="16418"/>
                        <a14:foregroundMark x1="22857" y1="16418" x2="22857" y2="16418"/>
                        <a14:foregroundMark x1="88571" y1="31343" x2="88571" y2="31343"/>
                        <a14:foregroundMark x1="94286" y1="38806" x2="94286" y2="38806"/>
                        <a14:foregroundMark x1="84286" y1="77612" x2="84286" y2="77612"/>
                        <a14:foregroundMark x1="68571" y1="85075" x2="68571" y2="85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0068" y="901177"/>
            <a:ext cx="146322" cy="140051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91E35C-8112-02DB-88EA-913D167C1364}"/>
              </a:ext>
            </a:extLst>
          </p:cNvPr>
          <p:cNvSpPr/>
          <p:nvPr/>
        </p:nvSpPr>
        <p:spPr>
          <a:xfrm>
            <a:off x="6377010" y="1124743"/>
            <a:ext cx="1519236" cy="10120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내정보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충전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구매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내역조회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충전하기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BB6067-A7A7-C49F-D2B7-2EC65FAAE006}"/>
              </a:ext>
            </a:extLst>
          </p:cNvPr>
          <p:cNvSpPr txBox="1"/>
          <p:nvPr/>
        </p:nvSpPr>
        <p:spPr bwMode="auto">
          <a:xfrm>
            <a:off x="1631992" y="1586490"/>
            <a:ext cx="1088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800" b="1" dirty="0">
                <a:latin typeface="굴림" charset="-127"/>
                <a:ea typeface="굴림" charset="-127"/>
              </a:rPr>
              <a:t>조회기간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288A2F-2CA4-C2F7-3199-2B3773C00095}"/>
              </a:ext>
            </a:extLst>
          </p:cNvPr>
          <p:cNvCxnSpPr>
            <a:cxnSpLocks/>
          </p:cNvCxnSpPr>
          <p:nvPr/>
        </p:nvCxnSpPr>
        <p:spPr>
          <a:xfrm flipH="1">
            <a:off x="1501111" y="1444282"/>
            <a:ext cx="1200483" cy="5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E4E5EB-47EA-4C44-F21C-AACC24120D1C}"/>
              </a:ext>
            </a:extLst>
          </p:cNvPr>
          <p:cNvSpPr txBox="1"/>
          <p:nvPr/>
        </p:nvSpPr>
        <p:spPr bwMode="auto">
          <a:xfrm>
            <a:off x="3780079" y="6436245"/>
            <a:ext cx="8771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>
                <a:latin typeface="굴림" charset="-127"/>
                <a:ea typeface="굴림" charset="-127"/>
              </a:rPr>
              <a:t>[1] [2] [3]</a:t>
            </a:r>
            <a:endParaRPr lang="ko-KR" altLang="en-US" sz="1000" dirty="0">
              <a:latin typeface="굴림" charset="-127"/>
              <a:ea typeface="굴림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1338C0E-5052-8B9E-18B0-1B9FDA6E2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467459"/>
              </p:ext>
            </p:extLst>
          </p:nvPr>
        </p:nvGraphicFramePr>
        <p:xfrm>
          <a:off x="1601835" y="2636912"/>
          <a:ext cx="5108064" cy="3755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90">
                  <a:extLst>
                    <a:ext uri="{9D8B030D-6E8A-4147-A177-3AD203B41FA5}">
                      <a16:colId xmlns:a16="http://schemas.microsoft.com/office/drawing/2014/main" val="2074495830"/>
                    </a:ext>
                  </a:extLst>
                </a:gridCol>
                <a:gridCol w="671391">
                  <a:extLst>
                    <a:ext uri="{9D8B030D-6E8A-4147-A177-3AD203B41FA5}">
                      <a16:colId xmlns:a16="http://schemas.microsoft.com/office/drawing/2014/main" val="1359747464"/>
                    </a:ext>
                  </a:extLst>
                </a:gridCol>
                <a:gridCol w="671380">
                  <a:extLst>
                    <a:ext uri="{9D8B030D-6E8A-4147-A177-3AD203B41FA5}">
                      <a16:colId xmlns:a16="http://schemas.microsoft.com/office/drawing/2014/main" val="4203616555"/>
                    </a:ext>
                  </a:extLst>
                </a:gridCol>
                <a:gridCol w="671380">
                  <a:extLst>
                    <a:ext uri="{9D8B030D-6E8A-4147-A177-3AD203B41FA5}">
                      <a16:colId xmlns:a16="http://schemas.microsoft.com/office/drawing/2014/main" val="1203898595"/>
                    </a:ext>
                  </a:extLst>
                </a:gridCol>
                <a:gridCol w="969772">
                  <a:extLst>
                    <a:ext uri="{9D8B030D-6E8A-4147-A177-3AD203B41FA5}">
                      <a16:colId xmlns:a16="http://schemas.microsoft.com/office/drawing/2014/main" val="3299943494"/>
                    </a:ext>
                  </a:extLst>
                </a:gridCol>
                <a:gridCol w="671380">
                  <a:extLst>
                    <a:ext uri="{9D8B030D-6E8A-4147-A177-3AD203B41FA5}">
                      <a16:colId xmlns:a16="http://schemas.microsoft.com/office/drawing/2014/main" val="3408239570"/>
                    </a:ext>
                  </a:extLst>
                </a:gridCol>
                <a:gridCol w="969771">
                  <a:extLst>
                    <a:ext uri="{9D8B030D-6E8A-4147-A177-3AD203B41FA5}">
                      <a16:colId xmlns:a16="http://schemas.microsoft.com/office/drawing/2014/main" val="782492288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번호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충전 수단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충전 금액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충전 코인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충전내역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결제 상태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날짜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435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신용카드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2,000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VISA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2025-04-04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13:10:12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872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010-1111-1234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2025-04-03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12:12:10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50589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신용카드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2,000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VISA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2025-04-02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13:10:12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2962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신용카드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Master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FF0000"/>
                          </a:solidFill>
                        </a:rPr>
                        <a:t>취소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2025-04-01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08:10:40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10749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XXX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님 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2025-04-01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07:45:44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3586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25626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895449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60096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4349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45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BC3C42E-EDFE-49CF-1912-F8E6D462E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37378"/>
              </p:ext>
            </p:extLst>
          </p:nvPr>
        </p:nvGraphicFramePr>
        <p:xfrm>
          <a:off x="7910533" y="935735"/>
          <a:ext cx="1924882" cy="371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마이페이지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_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충전내역 조회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정보를 검색해서 해당유저의 기간 별 충전내역과 구매내역을 탭으로 분리하여 출력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충전수단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충전금액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충전코인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충전내역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결제상태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날짜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000" b="1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Select</a:t>
                      </a:r>
                      <a:r>
                        <a:rPr lang="ko-KR" altLang="en-US" sz="1000" b="1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으로 </a:t>
                      </a:r>
                      <a:b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1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일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, 1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주일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, 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한달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, 6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개월</a:t>
                      </a:r>
                      <a:b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기간을 선택하면 텍스트 박스에 오늘날짜를 기준으로 자동으로 날짜가 기입</a:t>
                      </a:r>
                      <a:b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r>
                        <a:rPr lang="ko-KR" altLang="en-US" sz="1000" b="1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직접 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text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박스를 클릭하여 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datepicker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로 날짜를 설정하여 조회도 가능</a:t>
                      </a:r>
                      <a:endParaRPr lang="en-US" altLang="ko-KR" sz="1000" dirty="0"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185561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선택한 기간 내의 내역을 조회</a:t>
                      </a:r>
                      <a:endParaRPr lang="en-US" altLang="ko-KR" sz="1000" dirty="0"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3. 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탭이 바뀌면 해당 내역이 조회되고 해당 탭은 진하게</a:t>
                      </a:r>
                      <a:endParaRPr lang="en-US" altLang="ko-KR" sz="1000" dirty="0"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977021"/>
                  </a:ext>
                </a:extLst>
              </a:tr>
            </a:tbl>
          </a:graphicData>
        </a:graphic>
      </p:graphicFrame>
      <p:pic>
        <p:nvPicPr>
          <p:cNvPr id="3" name="Picture 2" descr="생성된 이미지">
            <a:extLst>
              <a:ext uri="{FF2B5EF4-FFF2-40B4-BE49-F238E27FC236}">
                <a16:creationId xmlns:a16="http://schemas.microsoft.com/office/drawing/2014/main" id="{3F80E265-DAC5-B095-EAF4-16A43A030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3"/>
          <a:stretch/>
        </p:blipFill>
        <p:spPr bwMode="auto">
          <a:xfrm>
            <a:off x="6714452" y="2250653"/>
            <a:ext cx="1167506" cy="98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631E67-B8B3-5B2F-E508-319E835A8BDA}"/>
              </a:ext>
            </a:extLst>
          </p:cNvPr>
          <p:cNvCxnSpPr>
            <a:endCxn id="3" idx="1"/>
          </p:cNvCxnSpPr>
          <p:nvPr/>
        </p:nvCxnSpPr>
        <p:spPr>
          <a:xfrm>
            <a:off x="5465633" y="2011769"/>
            <a:ext cx="1248819" cy="73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019932"/>
      </p:ext>
    </p:extLst>
  </p:cSld>
  <p:clrMapOvr>
    <a:masterClrMapping/>
  </p:clrMapOvr>
  <p:transition spd="med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7EA3169-6C4C-0AE3-ABB0-84725F13B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0649"/>
              </p:ext>
            </p:extLst>
          </p:nvPr>
        </p:nvGraphicFramePr>
        <p:xfrm>
          <a:off x="1601835" y="1375916"/>
          <a:ext cx="5079357" cy="813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568">
                  <a:extLst>
                    <a:ext uri="{9D8B030D-6E8A-4147-A177-3AD203B41FA5}">
                      <a16:colId xmlns:a16="http://schemas.microsoft.com/office/drawing/2014/main" val="3956918893"/>
                    </a:ext>
                  </a:extLst>
                </a:gridCol>
                <a:gridCol w="3954789">
                  <a:extLst>
                    <a:ext uri="{9D8B030D-6E8A-4147-A177-3AD203B41FA5}">
                      <a16:colId xmlns:a16="http://schemas.microsoft.com/office/drawing/2014/main" val="1122467440"/>
                    </a:ext>
                  </a:extLst>
                </a:gridCol>
              </a:tblGrid>
              <a:tr h="81334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174840"/>
                  </a:ext>
                </a:extLst>
              </a:tr>
            </a:tbl>
          </a:graphicData>
        </a:graphic>
      </p:graphicFrame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7459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구매내역 조회 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978685"/>
              </p:ext>
            </p:extLst>
          </p:nvPr>
        </p:nvGraphicFramePr>
        <p:xfrm>
          <a:off x="1623924" y="2663409"/>
          <a:ext cx="5057268" cy="3731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87">
                  <a:extLst>
                    <a:ext uri="{9D8B030D-6E8A-4147-A177-3AD203B41FA5}">
                      <a16:colId xmlns:a16="http://schemas.microsoft.com/office/drawing/2014/main" val="2074495830"/>
                    </a:ext>
                  </a:extLst>
                </a:gridCol>
                <a:gridCol w="1335000">
                  <a:extLst>
                    <a:ext uri="{9D8B030D-6E8A-4147-A177-3AD203B41FA5}">
                      <a16:colId xmlns:a16="http://schemas.microsoft.com/office/drawing/2014/main" val="1359747464"/>
                    </a:ext>
                  </a:extLst>
                </a:gridCol>
                <a:gridCol w="463440">
                  <a:extLst>
                    <a:ext uri="{9D8B030D-6E8A-4147-A177-3AD203B41FA5}">
                      <a16:colId xmlns:a16="http://schemas.microsoft.com/office/drawing/2014/main" val="4203616555"/>
                    </a:ext>
                  </a:extLst>
                </a:gridCol>
                <a:gridCol w="695160">
                  <a:extLst>
                    <a:ext uri="{9D8B030D-6E8A-4147-A177-3AD203B41FA5}">
                      <a16:colId xmlns:a16="http://schemas.microsoft.com/office/drawing/2014/main" val="1203898595"/>
                    </a:ext>
                  </a:extLst>
                </a:gridCol>
                <a:gridCol w="695160">
                  <a:extLst>
                    <a:ext uri="{9D8B030D-6E8A-4147-A177-3AD203B41FA5}">
                      <a16:colId xmlns:a16="http://schemas.microsoft.com/office/drawing/2014/main" val="3299943494"/>
                    </a:ext>
                  </a:extLst>
                </a:gridCol>
                <a:gridCol w="1390321">
                  <a:extLst>
                    <a:ext uri="{9D8B030D-6E8A-4147-A177-3AD203B41FA5}">
                      <a16:colId xmlns:a16="http://schemas.microsoft.com/office/drawing/2014/main" val="340823957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번호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회차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가격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거래내역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날짜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435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패왕지로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2025-04-04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13:10:12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872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천혈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2025-04-03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12:12:10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50589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혈마전기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구매취소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2025-04-01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09:11:55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2962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빌더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2025-04-01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08:10:40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10749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72377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86095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883516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15515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3438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52464"/>
                  </a:ext>
                </a:extLst>
              </a:tr>
            </a:tbl>
          </a:graphicData>
        </a:graphic>
      </p:graphicFrame>
      <p:sp>
        <p:nvSpPr>
          <p:cNvPr id="5" name="양쪽 모서리가 둥근 사각형 4"/>
          <p:cNvSpPr/>
          <p:nvPr/>
        </p:nvSpPr>
        <p:spPr>
          <a:xfrm>
            <a:off x="1647592" y="2367737"/>
            <a:ext cx="658588" cy="288032"/>
          </a:xfrm>
          <a:prstGeom prst="round2SameRect">
            <a:avLst/>
          </a:prstGeom>
          <a:solidFill>
            <a:srgbClr val="D1FFF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충전 내역</a:t>
            </a: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2306180" y="2370146"/>
            <a:ext cx="658588" cy="288032"/>
          </a:xfrm>
          <a:prstGeom prst="round2SameRect">
            <a:avLst/>
          </a:prstGeom>
          <a:solidFill>
            <a:srgbClr val="35DBD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구매 내역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972" y="1741316"/>
            <a:ext cx="3693781" cy="35835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920" y="1498318"/>
            <a:ext cx="1924319" cy="266737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2720752" y="1312239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87" y="1396888"/>
            <a:ext cx="1367986" cy="1012030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5677789" y="1647729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9" name="타원 48"/>
          <p:cNvSpPr/>
          <p:nvPr/>
        </p:nvSpPr>
        <p:spPr>
          <a:xfrm>
            <a:off x="1479909" y="2264756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0E3443-6682-9D6C-7162-1DAD79D5500E}"/>
              </a:ext>
            </a:extLst>
          </p:cNvPr>
          <p:cNvSpPr/>
          <p:nvPr/>
        </p:nvSpPr>
        <p:spPr>
          <a:xfrm>
            <a:off x="5104357" y="787432"/>
            <a:ext cx="2656955" cy="337312"/>
          </a:xfrm>
          <a:prstGeom prst="rect">
            <a:avLst/>
          </a:prstGeom>
          <a:solidFill>
            <a:srgbClr val="DCEBF9"/>
          </a:solidFill>
          <a:ln>
            <a:solidFill>
              <a:srgbClr val="DCE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변준수님   </a:t>
            </a:r>
            <a:r>
              <a:rPr lang="en-US" altLang="ko-KR" sz="1100" b="1" dirty="0">
                <a:solidFill>
                  <a:schemeClr val="tx1"/>
                </a:solidFill>
              </a:rPr>
              <a:t>          </a:t>
            </a:r>
            <a:r>
              <a:rPr lang="ko-KR" altLang="en-US" sz="1100" b="1" dirty="0">
                <a:solidFill>
                  <a:schemeClr val="tx1"/>
                </a:solidFill>
              </a:rPr>
              <a:t>마이페이지 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F138A0-50CE-9A73-F2D6-DA9E0AA5D077}"/>
              </a:ext>
            </a:extLst>
          </p:cNvPr>
          <p:cNvSpPr/>
          <p:nvPr/>
        </p:nvSpPr>
        <p:spPr>
          <a:xfrm>
            <a:off x="5832494" y="896020"/>
            <a:ext cx="4965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63BD53-5A68-7070-3A07-8952D57F6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463" b="94030" l="10000" r="94286">
                        <a14:foregroundMark x1="61429" y1="20896" x2="68571" y2="50746"/>
                        <a14:foregroundMark x1="38571" y1="34328" x2="41429" y2="44776"/>
                        <a14:foregroundMark x1="51429" y1="53731" x2="51429" y2="53731"/>
                        <a14:foregroundMark x1="51429" y1="53731" x2="57143" y2="70149"/>
                        <a14:foregroundMark x1="17143" y1="41791" x2="17143" y2="41791"/>
                        <a14:foregroundMark x1="17143" y1="41791" x2="17143" y2="41791"/>
                        <a14:foregroundMark x1="22857" y1="52239" x2="22857" y2="52239"/>
                        <a14:foregroundMark x1="22857" y1="58209" x2="22857" y2="58209"/>
                        <a14:foregroundMark x1="21429" y1="64179" x2="21429" y2="64179"/>
                        <a14:foregroundMark x1="21429" y1="73134" x2="21429" y2="73134"/>
                        <a14:foregroundMark x1="32857" y1="82090" x2="32857" y2="82090"/>
                        <a14:foregroundMark x1="47143" y1="85075" x2="47143" y2="85075"/>
                        <a14:foregroundMark x1="61429" y1="89552" x2="61429" y2="89552"/>
                        <a14:foregroundMark x1="68571" y1="85075" x2="68571" y2="85075"/>
                        <a14:foregroundMark x1="78571" y1="77612" x2="78571" y2="77612"/>
                        <a14:foregroundMark x1="82857" y1="73134" x2="82857" y2="73134"/>
                        <a14:foregroundMark x1="85714" y1="61194" x2="85714" y2="61194"/>
                        <a14:foregroundMark x1="82857" y1="52239" x2="82857" y2="52239"/>
                        <a14:foregroundMark x1="80000" y1="41791" x2="80000" y2="41791"/>
                        <a14:foregroundMark x1="20000" y1="35821" x2="20000" y2="35821"/>
                        <a14:foregroundMark x1="30000" y1="28358" x2="30000" y2="28358"/>
                        <a14:foregroundMark x1="27143" y1="17910" x2="27143" y2="17910"/>
                        <a14:foregroundMark x1="20000" y1="17910" x2="20000" y2="17910"/>
                        <a14:foregroundMark x1="20000" y1="23881" x2="20000" y2="23881"/>
                        <a14:foregroundMark x1="14286" y1="29851" x2="14286" y2="29851"/>
                        <a14:foregroundMark x1="20000" y1="22388" x2="20000" y2="22388"/>
                        <a14:foregroundMark x1="20000" y1="28358" x2="20000" y2="28358"/>
                        <a14:foregroundMark x1="21429" y1="23881" x2="14286" y2="41791"/>
                        <a14:foregroundMark x1="12857" y1="38806" x2="12857" y2="38806"/>
                        <a14:foregroundMark x1="12857" y1="53731" x2="12857" y2="53731"/>
                        <a14:foregroundMark x1="15714" y1="64179" x2="15714" y2="64179"/>
                        <a14:foregroundMark x1="20000" y1="71642" x2="20000" y2="71642"/>
                        <a14:foregroundMark x1="27143" y1="79104" x2="27143" y2="79104"/>
                        <a14:foregroundMark x1="22857" y1="80597" x2="22857" y2="80597"/>
                        <a14:foregroundMark x1="34286" y1="85075" x2="34286" y2="85075"/>
                        <a14:foregroundMark x1="38571" y1="89552" x2="38571" y2="89552"/>
                        <a14:foregroundMark x1="50000" y1="94030" x2="50000" y2="94030"/>
                        <a14:foregroundMark x1="78571" y1="88060" x2="78571" y2="88060"/>
                        <a14:foregroundMark x1="64286" y1="89552" x2="64286" y2="89552"/>
                        <a14:foregroundMark x1="81429" y1="88060" x2="81429" y2="88060"/>
                        <a14:foregroundMark x1="85714" y1="79104" x2="85714" y2="79104"/>
                        <a14:foregroundMark x1="91429" y1="67164" x2="91429" y2="67164"/>
                        <a14:foregroundMark x1="92857" y1="52239" x2="92857" y2="52239"/>
                        <a14:foregroundMark x1="91429" y1="35821" x2="91429" y2="35821"/>
                        <a14:foregroundMark x1="87143" y1="32836" x2="87143" y2="32836"/>
                        <a14:foregroundMark x1="85714" y1="22388" x2="85714" y2="22388"/>
                        <a14:foregroundMark x1="27143" y1="16418" x2="27143" y2="16418"/>
                        <a14:foregroundMark x1="27143" y1="16418" x2="27143" y2="16418"/>
                        <a14:foregroundMark x1="22857" y1="16418" x2="22857" y2="16418"/>
                        <a14:foregroundMark x1="88571" y1="31343" x2="88571" y2="31343"/>
                        <a14:foregroundMark x1="94286" y1="38806" x2="94286" y2="38806"/>
                        <a14:foregroundMark x1="84286" y1="77612" x2="84286" y2="77612"/>
                        <a14:foregroundMark x1="68571" y1="85075" x2="68571" y2="85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0068" y="901177"/>
            <a:ext cx="146322" cy="140051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6F62E88-2F25-4CBC-0F9D-BF10F5E1D236}"/>
              </a:ext>
            </a:extLst>
          </p:cNvPr>
          <p:cNvSpPr/>
          <p:nvPr/>
        </p:nvSpPr>
        <p:spPr>
          <a:xfrm>
            <a:off x="6377010" y="1124743"/>
            <a:ext cx="1519236" cy="10120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내정보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충전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구매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내역조회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충전하기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7D4B88-7303-E0C5-3159-EB64C1116AB9}"/>
              </a:ext>
            </a:extLst>
          </p:cNvPr>
          <p:cNvSpPr txBox="1"/>
          <p:nvPr/>
        </p:nvSpPr>
        <p:spPr bwMode="auto">
          <a:xfrm>
            <a:off x="1631992" y="1586490"/>
            <a:ext cx="1088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800" b="1" dirty="0">
                <a:latin typeface="굴림" charset="-127"/>
                <a:ea typeface="굴림" charset="-127"/>
              </a:rPr>
              <a:t>조회기간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DC8039E-5322-249C-BE11-FA6F17D95C9C}"/>
              </a:ext>
            </a:extLst>
          </p:cNvPr>
          <p:cNvCxnSpPr>
            <a:cxnSpLocks/>
          </p:cNvCxnSpPr>
          <p:nvPr/>
        </p:nvCxnSpPr>
        <p:spPr>
          <a:xfrm flipH="1">
            <a:off x="1501111" y="1444282"/>
            <a:ext cx="1200483" cy="5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87D358-341C-6E56-9F90-B85D3B5092A8}"/>
              </a:ext>
            </a:extLst>
          </p:cNvPr>
          <p:cNvSpPr txBox="1"/>
          <p:nvPr/>
        </p:nvSpPr>
        <p:spPr bwMode="auto">
          <a:xfrm>
            <a:off x="3780079" y="6436245"/>
            <a:ext cx="8771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>
                <a:latin typeface="굴림" charset="-127"/>
                <a:ea typeface="굴림" charset="-127"/>
              </a:rPr>
              <a:t>[1] [2] [3]</a:t>
            </a:r>
            <a:endParaRPr lang="ko-KR" altLang="en-US" sz="1000" dirty="0">
              <a:latin typeface="굴림" charset="-127"/>
              <a:ea typeface="굴림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5CBF3DF-10EA-C15C-6796-0921FBAFD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640247"/>
              </p:ext>
            </p:extLst>
          </p:nvPr>
        </p:nvGraphicFramePr>
        <p:xfrm>
          <a:off x="7910533" y="935735"/>
          <a:ext cx="1924882" cy="371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마이페이지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_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구매내역 조회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 정보를 검색해서 해당유저의 기간 별 충전내역과 구매내역을 탭으로 분리하여 출력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소설제목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회차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가격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거래내역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날짜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000" b="1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Select</a:t>
                      </a:r>
                      <a:r>
                        <a:rPr lang="ko-KR" altLang="en-US" sz="1000" b="1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으로 </a:t>
                      </a:r>
                      <a:b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1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일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, 1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주일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, 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한달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, 6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개월</a:t>
                      </a:r>
                      <a:b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기간을 선택하면 텍스트 박스에 오늘날짜를 기준으로 자동으로 날짜가 기입</a:t>
                      </a:r>
                      <a:b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r>
                        <a:rPr lang="ko-KR" altLang="en-US" sz="1000" b="1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직접 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text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박스를 클릭하여 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datepicker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로 날짜를 설정하여 조회도 가능</a:t>
                      </a:r>
                      <a:endParaRPr lang="en-US" altLang="ko-KR" sz="1000" dirty="0"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185561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선택한 기간 내의 내역을 조회</a:t>
                      </a:r>
                      <a:endParaRPr lang="en-US" altLang="ko-KR" sz="1000" dirty="0"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3. 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탭이 바뀌면 해당 내역이 조회되고 해당 탭은 진하게</a:t>
                      </a:r>
                      <a:endParaRPr lang="en-US" altLang="ko-KR" sz="1000" dirty="0"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97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798428"/>
      </p:ext>
    </p:extLst>
  </p:cSld>
  <p:clrMapOvr>
    <a:masterClrMapping/>
  </p:clrMapOvr>
  <p:transition spd="med"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85" y="1312954"/>
            <a:ext cx="6936851" cy="5421520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6674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충전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&gt;Paypal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9517" y="9560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약관의 동의를 하지 않고 충전하기 버튼 클릭 시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‘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약관에 동의하세요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’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라는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alert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표시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버튼 클릭 시 상단의 충전수단에서 선택한 방식의 결제수단페이지로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352600" y="530120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" name="AutoShape 4" descr="PayPal - 나무위키"/>
          <p:cNvSpPr>
            <a:spLocks noChangeAspect="1" noChangeArrowheads="1"/>
          </p:cNvSpPr>
          <p:nvPr/>
        </p:nvSpPr>
        <p:spPr bwMode="auto">
          <a:xfrm>
            <a:off x="2436037" y="3887862"/>
            <a:ext cx="52212" cy="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단독] 신한·국민·우리은행, 세계 1위 온라인결제 '페이팔'과 맞손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2660725"/>
            <a:ext cx="65788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912" y="2732733"/>
            <a:ext cx="652667" cy="21602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088" y="2732733"/>
            <a:ext cx="652667" cy="216024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3296816" y="5950656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BAE3DA-3C76-932C-0C3E-1DFF805B8503}"/>
              </a:ext>
            </a:extLst>
          </p:cNvPr>
          <p:cNvSpPr/>
          <p:nvPr/>
        </p:nvSpPr>
        <p:spPr>
          <a:xfrm>
            <a:off x="5104357" y="787432"/>
            <a:ext cx="2656955" cy="337312"/>
          </a:xfrm>
          <a:prstGeom prst="rect">
            <a:avLst/>
          </a:prstGeom>
          <a:solidFill>
            <a:srgbClr val="DCEBF9"/>
          </a:solidFill>
          <a:ln>
            <a:solidFill>
              <a:srgbClr val="DCE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변준수님   </a:t>
            </a:r>
            <a:r>
              <a:rPr lang="en-US" altLang="ko-KR" sz="1100" b="1" dirty="0">
                <a:solidFill>
                  <a:schemeClr val="tx1"/>
                </a:solidFill>
              </a:rPr>
              <a:t>          </a:t>
            </a:r>
            <a:r>
              <a:rPr lang="ko-KR" altLang="en-US" sz="1100" b="1" dirty="0">
                <a:solidFill>
                  <a:schemeClr val="tx1"/>
                </a:solidFill>
              </a:rPr>
              <a:t>마이페이지 로그아웃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3A2EB8-86D0-6A4F-00BA-27463811E133}"/>
              </a:ext>
            </a:extLst>
          </p:cNvPr>
          <p:cNvSpPr/>
          <p:nvPr/>
        </p:nvSpPr>
        <p:spPr>
          <a:xfrm>
            <a:off x="5832494" y="896020"/>
            <a:ext cx="4965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534857-7F26-1708-9926-8A9AB7A7E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63" b="94030" l="10000" r="94286">
                        <a14:foregroundMark x1="61429" y1="20896" x2="68571" y2="50746"/>
                        <a14:foregroundMark x1="38571" y1="34328" x2="41429" y2="44776"/>
                        <a14:foregroundMark x1="51429" y1="53731" x2="51429" y2="53731"/>
                        <a14:foregroundMark x1="51429" y1="53731" x2="57143" y2="70149"/>
                        <a14:foregroundMark x1="17143" y1="41791" x2="17143" y2="41791"/>
                        <a14:foregroundMark x1="17143" y1="41791" x2="17143" y2="41791"/>
                        <a14:foregroundMark x1="22857" y1="52239" x2="22857" y2="52239"/>
                        <a14:foregroundMark x1="22857" y1="58209" x2="22857" y2="58209"/>
                        <a14:foregroundMark x1="21429" y1="64179" x2="21429" y2="64179"/>
                        <a14:foregroundMark x1="21429" y1="73134" x2="21429" y2="73134"/>
                        <a14:foregroundMark x1="32857" y1="82090" x2="32857" y2="82090"/>
                        <a14:foregroundMark x1="47143" y1="85075" x2="47143" y2="85075"/>
                        <a14:foregroundMark x1="61429" y1="89552" x2="61429" y2="89552"/>
                        <a14:foregroundMark x1="68571" y1="85075" x2="68571" y2="85075"/>
                        <a14:foregroundMark x1="78571" y1="77612" x2="78571" y2="77612"/>
                        <a14:foregroundMark x1="82857" y1="73134" x2="82857" y2="73134"/>
                        <a14:foregroundMark x1="85714" y1="61194" x2="85714" y2="61194"/>
                        <a14:foregroundMark x1="82857" y1="52239" x2="82857" y2="52239"/>
                        <a14:foregroundMark x1="80000" y1="41791" x2="80000" y2="41791"/>
                        <a14:foregroundMark x1="20000" y1="35821" x2="20000" y2="35821"/>
                        <a14:foregroundMark x1="30000" y1="28358" x2="30000" y2="28358"/>
                        <a14:foregroundMark x1="27143" y1="17910" x2="27143" y2="17910"/>
                        <a14:foregroundMark x1="20000" y1="17910" x2="20000" y2="17910"/>
                        <a14:foregroundMark x1="20000" y1="23881" x2="20000" y2="23881"/>
                        <a14:foregroundMark x1="14286" y1="29851" x2="14286" y2="29851"/>
                        <a14:foregroundMark x1="20000" y1="22388" x2="20000" y2="22388"/>
                        <a14:foregroundMark x1="20000" y1="28358" x2="20000" y2="28358"/>
                        <a14:foregroundMark x1="21429" y1="23881" x2="14286" y2="41791"/>
                        <a14:foregroundMark x1="12857" y1="38806" x2="12857" y2="38806"/>
                        <a14:foregroundMark x1="12857" y1="53731" x2="12857" y2="53731"/>
                        <a14:foregroundMark x1="15714" y1="64179" x2="15714" y2="64179"/>
                        <a14:foregroundMark x1="20000" y1="71642" x2="20000" y2="71642"/>
                        <a14:foregroundMark x1="27143" y1="79104" x2="27143" y2="79104"/>
                        <a14:foregroundMark x1="22857" y1="80597" x2="22857" y2="80597"/>
                        <a14:foregroundMark x1="34286" y1="85075" x2="34286" y2="85075"/>
                        <a14:foregroundMark x1="38571" y1="89552" x2="38571" y2="89552"/>
                        <a14:foregroundMark x1="50000" y1="94030" x2="50000" y2="94030"/>
                        <a14:foregroundMark x1="78571" y1="88060" x2="78571" y2="88060"/>
                        <a14:foregroundMark x1="64286" y1="89552" x2="64286" y2="89552"/>
                        <a14:foregroundMark x1="81429" y1="88060" x2="81429" y2="88060"/>
                        <a14:foregroundMark x1="85714" y1="79104" x2="85714" y2="79104"/>
                        <a14:foregroundMark x1="91429" y1="67164" x2="91429" y2="67164"/>
                        <a14:foregroundMark x1="92857" y1="52239" x2="92857" y2="52239"/>
                        <a14:foregroundMark x1="91429" y1="35821" x2="91429" y2="35821"/>
                        <a14:foregroundMark x1="87143" y1="32836" x2="87143" y2="32836"/>
                        <a14:foregroundMark x1="85714" y1="22388" x2="85714" y2="22388"/>
                        <a14:foregroundMark x1="27143" y1="16418" x2="27143" y2="16418"/>
                        <a14:foregroundMark x1="27143" y1="16418" x2="27143" y2="16418"/>
                        <a14:foregroundMark x1="22857" y1="16418" x2="22857" y2="16418"/>
                        <a14:foregroundMark x1="88571" y1="31343" x2="88571" y2="31343"/>
                        <a14:foregroundMark x1="94286" y1="38806" x2="94286" y2="38806"/>
                        <a14:foregroundMark x1="84286" y1="77612" x2="84286" y2="77612"/>
                        <a14:foregroundMark x1="68571" y1="85075" x2="68571" y2="85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0068" y="901177"/>
            <a:ext cx="146322" cy="14005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43CA170-1E04-749D-7457-F88E2DBCC878}"/>
              </a:ext>
            </a:extLst>
          </p:cNvPr>
          <p:cNvSpPr/>
          <p:nvPr/>
        </p:nvSpPr>
        <p:spPr>
          <a:xfrm>
            <a:off x="6377010" y="1124743"/>
            <a:ext cx="1519236" cy="10120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내정보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충전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구매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내역조회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충전하기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A421B6-0E09-8EF1-1931-5983977833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8155" y="5986266"/>
            <a:ext cx="2415268" cy="748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F29DB4E-83E3-AE3C-7F0C-B7616B3526CD}"/>
              </a:ext>
            </a:extLst>
          </p:cNvPr>
          <p:cNvSpPr/>
          <p:nvPr/>
        </p:nvSpPr>
        <p:spPr>
          <a:xfrm>
            <a:off x="4890060" y="6089054"/>
            <a:ext cx="1080120" cy="36428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선물하기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339EA8-FFB8-F357-F2E8-C46EC4404CB9}"/>
              </a:ext>
            </a:extLst>
          </p:cNvPr>
          <p:cNvSpPr/>
          <p:nvPr/>
        </p:nvSpPr>
        <p:spPr>
          <a:xfrm>
            <a:off x="4812451" y="5964651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1C26CE2-A95C-7532-1CB4-193EB8208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47540"/>
              </p:ext>
            </p:extLst>
          </p:nvPr>
        </p:nvGraphicFramePr>
        <p:xfrm>
          <a:off x="7910533" y="935735"/>
          <a:ext cx="1924882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마이페이지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_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충전 페이지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상단의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가지의 충전수단이 있고 하단에 충전금액이 있어 선택하여 충전가능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결제 약관 동의부분으로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체크를 하지 않으면 결제가 진행되지 않음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185561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충전하기 버튼 클릭 시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위에서 선택한 충전수단과 충전금액을 나의 계정으로 충전</a:t>
                      </a:r>
                      <a:endParaRPr lang="en-US" altLang="ko-KR" sz="1000" dirty="0"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3. 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선물하기 버튼 클릭 시 </a:t>
                      </a:r>
                      <a:b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모달창으로 선물 할 유저 아이디를 입력 받고 해당 </a:t>
                      </a:r>
                      <a:r>
                        <a:rPr lang="ko-KR" altLang="en-US" sz="1000" dirty="0" err="1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유저아이디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 계정으로 충전</a:t>
                      </a:r>
                      <a:endParaRPr lang="en-US" altLang="ko-KR" sz="1000" dirty="0"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977021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91EC23D-6FDC-A9A2-59B3-9E741020934D}"/>
              </a:ext>
            </a:extLst>
          </p:cNvPr>
          <p:cNvCxnSpPr>
            <a:stCxn id="22" idx="4"/>
          </p:cNvCxnSpPr>
          <p:nvPr/>
        </p:nvCxnSpPr>
        <p:spPr>
          <a:xfrm flipH="1">
            <a:off x="1234773" y="5550013"/>
            <a:ext cx="261843" cy="43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4AC332-13C4-009A-1CFA-8EC8158918D4}"/>
              </a:ext>
            </a:extLst>
          </p:cNvPr>
          <p:cNvSpPr txBox="1"/>
          <p:nvPr/>
        </p:nvSpPr>
        <p:spPr bwMode="auto">
          <a:xfrm>
            <a:off x="6631034" y="5704435"/>
            <a:ext cx="226055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>
                <a:latin typeface="굴림" charset="-127"/>
                <a:ea typeface="굴림" charset="-127"/>
              </a:rPr>
              <a:t>* </a:t>
            </a:r>
            <a:r>
              <a:rPr lang="ko-KR" altLang="en-US" sz="1000" dirty="0">
                <a:latin typeface="굴림" charset="-127"/>
                <a:ea typeface="굴림" charset="-127"/>
              </a:rPr>
              <a:t>선물 할 유저</a:t>
            </a:r>
            <a:r>
              <a:rPr lang="en-US" altLang="ko-KR" sz="1000" dirty="0">
                <a:latin typeface="굴림" charset="-127"/>
                <a:ea typeface="굴림" charset="-127"/>
              </a:rPr>
              <a:t> </a:t>
            </a:r>
            <a:r>
              <a:rPr lang="ko-KR" altLang="en-US" sz="1000" dirty="0">
                <a:latin typeface="굴림" charset="-127"/>
                <a:ea typeface="굴림" charset="-127"/>
              </a:rPr>
              <a:t>아이디를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40443736"/>
      </p:ext>
    </p:extLst>
  </p:cSld>
  <p:clrMapOvr>
    <a:masterClrMapping/>
  </p:clrMapOvr>
  <p:transition spd="med"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25" y="1352262"/>
            <a:ext cx="6912768" cy="5377594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214353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충전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신용카드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&gt;POQ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약관의 동의를 하지 않고 충전하기 버튼 클릭 시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‘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약관에 동의하세요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’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라는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alert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표시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버튼 클릭 시 상단의 충전수단에서 선택한 방식의 결제수단페이지로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352600" y="530120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" name="AutoShape 4" descr="PayPal - 나무위키"/>
          <p:cNvSpPr>
            <a:spLocks noChangeAspect="1" noChangeArrowheads="1"/>
          </p:cNvSpPr>
          <p:nvPr/>
        </p:nvSpPr>
        <p:spPr bwMode="auto">
          <a:xfrm>
            <a:off x="2436037" y="3887862"/>
            <a:ext cx="52212" cy="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단독] 신한·국민·우리은행, 세계 1위 온라인결제 '페이팔'과 맞손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2660725"/>
            <a:ext cx="65788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912" y="2732733"/>
            <a:ext cx="652667" cy="21602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088" y="2732733"/>
            <a:ext cx="652667" cy="2160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0729" y="5340846"/>
            <a:ext cx="3327976" cy="1030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타원 38"/>
          <p:cNvSpPr/>
          <p:nvPr/>
        </p:nvSpPr>
        <p:spPr>
          <a:xfrm>
            <a:off x="3306168" y="6036660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79E383-35D5-47C7-EB30-290F5FEEF253}"/>
              </a:ext>
            </a:extLst>
          </p:cNvPr>
          <p:cNvSpPr/>
          <p:nvPr/>
        </p:nvSpPr>
        <p:spPr>
          <a:xfrm>
            <a:off x="5104357" y="787432"/>
            <a:ext cx="2656955" cy="337312"/>
          </a:xfrm>
          <a:prstGeom prst="rect">
            <a:avLst/>
          </a:prstGeom>
          <a:solidFill>
            <a:srgbClr val="DCEBF9"/>
          </a:solidFill>
          <a:ln>
            <a:solidFill>
              <a:srgbClr val="DCE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변준수님   </a:t>
            </a:r>
            <a:r>
              <a:rPr lang="en-US" altLang="ko-KR" sz="1100" b="1" dirty="0">
                <a:solidFill>
                  <a:schemeClr val="tx1"/>
                </a:solidFill>
              </a:rPr>
              <a:t>          </a:t>
            </a:r>
            <a:r>
              <a:rPr lang="ko-KR" altLang="en-US" sz="1100" b="1" dirty="0">
                <a:solidFill>
                  <a:schemeClr val="tx1"/>
                </a:solidFill>
              </a:rPr>
              <a:t>마이페이지 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9A74D0-868C-D173-7AC1-8818AD880313}"/>
              </a:ext>
            </a:extLst>
          </p:cNvPr>
          <p:cNvSpPr/>
          <p:nvPr/>
        </p:nvSpPr>
        <p:spPr>
          <a:xfrm>
            <a:off x="5832494" y="896020"/>
            <a:ext cx="4965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09DE4A-8BFE-25DE-630E-60A2FD6A1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463" b="94030" l="10000" r="94286">
                        <a14:foregroundMark x1="61429" y1="20896" x2="68571" y2="50746"/>
                        <a14:foregroundMark x1="38571" y1="34328" x2="41429" y2="44776"/>
                        <a14:foregroundMark x1="51429" y1="53731" x2="51429" y2="53731"/>
                        <a14:foregroundMark x1="51429" y1="53731" x2="57143" y2="70149"/>
                        <a14:foregroundMark x1="17143" y1="41791" x2="17143" y2="41791"/>
                        <a14:foregroundMark x1="17143" y1="41791" x2="17143" y2="41791"/>
                        <a14:foregroundMark x1="22857" y1="52239" x2="22857" y2="52239"/>
                        <a14:foregroundMark x1="22857" y1="58209" x2="22857" y2="58209"/>
                        <a14:foregroundMark x1="21429" y1="64179" x2="21429" y2="64179"/>
                        <a14:foregroundMark x1="21429" y1="73134" x2="21429" y2="73134"/>
                        <a14:foregroundMark x1="32857" y1="82090" x2="32857" y2="82090"/>
                        <a14:foregroundMark x1="47143" y1="85075" x2="47143" y2="85075"/>
                        <a14:foregroundMark x1="61429" y1="89552" x2="61429" y2="89552"/>
                        <a14:foregroundMark x1="68571" y1="85075" x2="68571" y2="85075"/>
                        <a14:foregroundMark x1="78571" y1="77612" x2="78571" y2="77612"/>
                        <a14:foregroundMark x1="82857" y1="73134" x2="82857" y2="73134"/>
                        <a14:foregroundMark x1="85714" y1="61194" x2="85714" y2="61194"/>
                        <a14:foregroundMark x1="82857" y1="52239" x2="82857" y2="52239"/>
                        <a14:foregroundMark x1="80000" y1="41791" x2="80000" y2="41791"/>
                        <a14:foregroundMark x1="20000" y1="35821" x2="20000" y2="35821"/>
                        <a14:foregroundMark x1="30000" y1="28358" x2="30000" y2="28358"/>
                        <a14:foregroundMark x1="27143" y1="17910" x2="27143" y2="17910"/>
                        <a14:foregroundMark x1="20000" y1="17910" x2="20000" y2="17910"/>
                        <a14:foregroundMark x1="20000" y1="23881" x2="20000" y2="23881"/>
                        <a14:foregroundMark x1="14286" y1="29851" x2="14286" y2="29851"/>
                        <a14:foregroundMark x1="20000" y1="22388" x2="20000" y2="22388"/>
                        <a14:foregroundMark x1="20000" y1="28358" x2="20000" y2="28358"/>
                        <a14:foregroundMark x1="21429" y1="23881" x2="14286" y2="41791"/>
                        <a14:foregroundMark x1="12857" y1="38806" x2="12857" y2="38806"/>
                        <a14:foregroundMark x1="12857" y1="53731" x2="12857" y2="53731"/>
                        <a14:foregroundMark x1="15714" y1="64179" x2="15714" y2="64179"/>
                        <a14:foregroundMark x1="20000" y1="71642" x2="20000" y2="71642"/>
                        <a14:foregroundMark x1="27143" y1="79104" x2="27143" y2="79104"/>
                        <a14:foregroundMark x1="22857" y1="80597" x2="22857" y2="80597"/>
                        <a14:foregroundMark x1="34286" y1="85075" x2="34286" y2="85075"/>
                        <a14:foregroundMark x1="38571" y1="89552" x2="38571" y2="89552"/>
                        <a14:foregroundMark x1="50000" y1="94030" x2="50000" y2="94030"/>
                        <a14:foregroundMark x1="78571" y1="88060" x2="78571" y2="88060"/>
                        <a14:foregroundMark x1="64286" y1="89552" x2="64286" y2="89552"/>
                        <a14:foregroundMark x1="81429" y1="88060" x2="81429" y2="88060"/>
                        <a14:foregroundMark x1="85714" y1="79104" x2="85714" y2="79104"/>
                        <a14:foregroundMark x1="91429" y1="67164" x2="91429" y2="67164"/>
                        <a14:foregroundMark x1="92857" y1="52239" x2="92857" y2="52239"/>
                        <a14:foregroundMark x1="91429" y1="35821" x2="91429" y2="35821"/>
                        <a14:foregroundMark x1="87143" y1="32836" x2="87143" y2="32836"/>
                        <a14:foregroundMark x1="85714" y1="22388" x2="85714" y2="22388"/>
                        <a14:foregroundMark x1="27143" y1="16418" x2="27143" y2="16418"/>
                        <a14:foregroundMark x1="27143" y1="16418" x2="27143" y2="16418"/>
                        <a14:foregroundMark x1="22857" y1="16418" x2="22857" y2="16418"/>
                        <a14:foregroundMark x1="88571" y1="31343" x2="88571" y2="31343"/>
                        <a14:foregroundMark x1="94286" y1="38806" x2="94286" y2="38806"/>
                        <a14:foregroundMark x1="84286" y1="77612" x2="84286" y2="77612"/>
                        <a14:foregroundMark x1="68571" y1="85075" x2="68571" y2="85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0068" y="901177"/>
            <a:ext cx="146322" cy="14005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9CF48F3-3E69-E1CE-DE8C-AF071903D934}"/>
              </a:ext>
            </a:extLst>
          </p:cNvPr>
          <p:cNvSpPr/>
          <p:nvPr/>
        </p:nvSpPr>
        <p:spPr>
          <a:xfrm>
            <a:off x="6377010" y="1124743"/>
            <a:ext cx="1519236" cy="10120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내정보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충전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구매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내역조회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충전하기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A365B8-6378-0765-9F76-E2CA094BEA03}"/>
              </a:ext>
            </a:extLst>
          </p:cNvPr>
          <p:cNvSpPr/>
          <p:nvPr/>
        </p:nvSpPr>
        <p:spPr>
          <a:xfrm>
            <a:off x="4953000" y="6127179"/>
            <a:ext cx="1080120" cy="36428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선물하기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D84DC0E-844C-83F5-C679-59C352326733}"/>
              </a:ext>
            </a:extLst>
          </p:cNvPr>
          <p:cNvSpPr/>
          <p:nvPr/>
        </p:nvSpPr>
        <p:spPr>
          <a:xfrm>
            <a:off x="4875391" y="6002776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5332966"/>
      </p:ext>
    </p:extLst>
  </p:cSld>
  <p:clrMapOvr>
    <a:masterClrMapping/>
  </p:clrMapOvr>
  <p:transition spd="med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86" y="1393577"/>
            <a:ext cx="6754168" cy="5220429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6674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충전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&gt;Paypal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약관의 동의를 하지 않고 충전하기 버튼 클릭 시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‘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약관에 동의하세요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’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라는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alert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표시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버튼 클릭 시 상단의 충전수단에서 선택한 방식의 결제수단페이지로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352600" y="530120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" name="AutoShape 4" descr="PayPal - 나무위키"/>
          <p:cNvSpPr>
            <a:spLocks noChangeAspect="1" noChangeArrowheads="1"/>
          </p:cNvSpPr>
          <p:nvPr/>
        </p:nvSpPr>
        <p:spPr bwMode="auto">
          <a:xfrm>
            <a:off x="2436037" y="3887862"/>
            <a:ext cx="52212" cy="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단독] 신한·국민·우리은행, 세계 1위 온라인결제 '페이팔'과 맞손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2660725"/>
            <a:ext cx="65788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912" y="2732733"/>
            <a:ext cx="652667" cy="21602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088" y="2732733"/>
            <a:ext cx="652667" cy="216024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3296816" y="5950656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44F2AB-9767-8CEF-E4F5-67F9C62DBEBD}"/>
              </a:ext>
            </a:extLst>
          </p:cNvPr>
          <p:cNvSpPr/>
          <p:nvPr/>
        </p:nvSpPr>
        <p:spPr>
          <a:xfrm>
            <a:off x="5104357" y="787432"/>
            <a:ext cx="2656955" cy="337312"/>
          </a:xfrm>
          <a:prstGeom prst="rect">
            <a:avLst/>
          </a:prstGeom>
          <a:solidFill>
            <a:srgbClr val="DCEBF9"/>
          </a:solidFill>
          <a:ln>
            <a:solidFill>
              <a:srgbClr val="DCE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변준수님   </a:t>
            </a:r>
            <a:r>
              <a:rPr lang="en-US" altLang="ko-KR" sz="1100" b="1" dirty="0">
                <a:solidFill>
                  <a:schemeClr val="tx1"/>
                </a:solidFill>
              </a:rPr>
              <a:t>          </a:t>
            </a:r>
            <a:r>
              <a:rPr lang="ko-KR" altLang="en-US" sz="1100" b="1" dirty="0">
                <a:solidFill>
                  <a:schemeClr val="tx1"/>
                </a:solidFill>
              </a:rPr>
              <a:t>마이페이지 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6278F9-426E-4A34-33F2-38191EF88215}"/>
              </a:ext>
            </a:extLst>
          </p:cNvPr>
          <p:cNvSpPr/>
          <p:nvPr/>
        </p:nvSpPr>
        <p:spPr>
          <a:xfrm>
            <a:off x="5832494" y="896020"/>
            <a:ext cx="4965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D46234-870F-D3AD-4973-14AACC339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63" b="94030" l="10000" r="94286">
                        <a14:foregroundMark x1="61429" y1="20896" x2="68571" y2="50746"/>
                        <a14:foregroundMark x1="38571" y1="34328" x2="41429" y2="44776"/>
                        <a14:foregroundMark x1="51429" y1="53731" x2="51429" y2="53731"/>
                        <a14:foregroundMark x1="51429" y1="53731" x2="57143" y2="70149"/>
                        <a14:foregroundMark x1="17143" y1="41791" x2="17143" y2="41791"/>
                        <a14:foregroundMark x1="17143" y1="41791" x2="17143" y2="41791"/>
                        <a14:foregroundMark x1="22857" y1="52239" x2="22857" y2="52239"/>
                        <a14:foregroundMark x1="22857" y1="58209" x2="22857" y2="58209"/>
                        <a14:foregroundMark x1="21429" y1="64179" x2="21429" y2="64179"/>
                        <a14:foregroundMark x1="21429" y1="73134" x2="21429" y2="73134"/>
                        <a14:foregroundMark x1="32857" y1="82090" x2="32857" y2="82090"/>
                        <a14:foregroundMark x1="47143" y1="85075" x2="47143" y2="85075"/>
                        <a14:foregroundMark x1="61429" y1="89552" x2="61429" y2="89552"/>
                        <a14:foregroundMark x1="68571" y1="85075" x2="68571" y2="85075"/>
                        <a14:foregroundMark x1="78571" y1="77612" x2="78571" y2="77612"/>
                        <a14:foregroundMark x1="82857" y1="73134" x2="82857" y2="73134"/>
                        <a14:foregroundMark x1="85714" y1="61194" x2="85714" y2="61194"/>
                        <a14:foregroundMark x1="82857" y1="52239" x2="82857" y2="52239"/>
                        <a14:foregroundMark x1="80000" y1="41791" x2="80000" y2="41791"/>
                        <a14:foregroundMark x1="20000" y1="35821" x2="20000" y2="35821"/>
                        <a14:foregroundMark x1="30000" y1="28358" x2="30000" y2="28358"/>
                        <a14:foregroundMark x1="27143" y1="17910" x2="27143" y2="17910"/>
                        <a14:foregroundMark x1="20000" y1="17910" x2="20000" y2="17910"/>
                        <a14:foregroundMark x1="20000" y1="23881" x2="20000" y2="23881"/>
                        <a14:foregroundMark x1="14286" y1="29851" x2="14286" y2="29851"/>
                        <a14:foregroundMark x1="20000" y1="22388" x2="20000" y2="22388"/>
                        <a14:foregroundMark x1="20000" y1="28358" x2="20000" y2="28358"/>
                        <a14:foregroundMark x1="21429" y1="23881" x2="14286" y2="41791"/>
                        <a14:foregroundMark x1="12857" y1="38806" x2="12857" y2="38806"/>
                        <a14:foregroundMark x1="12857" y1="53731" x2="12857" y2="53731"/>
                        <a14:foregroundMark x1="15714" y1="64179" x2="15714" y2="64179"/>
                        <a14:foregroundMark x1="20000" y1="71642" x2="20000" y2="71642"/>
                        <a14:foregroundMark x1="27143" y1="79104" x2="27143" y2="79104"/>
                        <a14:foregroundMark x1="22857" y1="80597" x2="22857" y2="80597"/>
                        <a14:foregroundMark x1="34286" y1="85075" x2="34286" y2="85075"/>
                        <a14:foregroundMark x1="38571" y1="89552" x2="38571" y2="89552"/>
                        <a14:foregroundMark x1="50000" y1="94030" x2="50000" y2="94030"/>
                        <a14:foregroundMark x1="78571" y1="88060" x2="78571" y2="88060"/>
                        <a14:foregroundMark x1="64286" y1="89552" x2="64286" y2="89552"/>
                        <a14:foregroundMark x1="81429" y1="88060" x2="81429" y2="88060"/>
                        <a14:foregroundMark x1="85714" y1="79104" x2="85714" y2="79104"/>
                        <a14:foregroundMark x1="91429" y1="67164" x2="91429" y2="67164"/>
                        <a14:foregroundMark x1="92857" y1="52239" x2="92857" y2="52239"/>
                        <a14:foregroundMark x1="91429" y1="35821" x2="91429" y2="35821"/>
                        <a14:foregroundMark x1="87143" y1="32836" x2="87143" y2="32836"/>
                        <a14:foregroundMark x1="85714" y1="22388" x2="85714" y2="22388"/>
                        <a14:foregroundMark x1="27143" y1="16418" x2="27143" y2="16418"/>
                        <a14:foregroundMark x1="27143" y1="16418" x2="27143" y2="16418"/>
                        <a14:foregroundMark x1="22857" y1="16418" x2="22857" y2="16418"/>
                        <a14:foregroundMark x1="88571" y1="31343" x2="88571" y2="31343"/>
                        <a14:foregroundMark x1="94286" y1="38806" x2="94286" y2="38806"/>
                        <a14:foregroundMark x1="84286" y1="77612" x2="84286" y2="77612"/>
                        <a14:foregroundMark x1="68571" y1="85075" x2="68571" y2="85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0068" y="901177"/>
            <a:ext cx="146322" cy="14005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68FEFE-1B75-BA1C-7514-0C32AAAC5F93}"/>
              </a:ext>
            </a:extLst>
          </p:cNvPr>
          <p:cNvSpPr/>
          <p:nvPr/>
        </p:nvSpPr>
        <p:spPr>
          <a:xfrm>
            <a:off x="6377010" y="1124743"/>
            <a:ext cx="1519236" cy="10120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내정보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충전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구매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내역조회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충전하기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D6C319-70ED-BF73-87C4-97D98595E3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0729" y="5340846"/>
            <a:ext cx="3327976" cy="1030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45E3261-A122-DA49-7C59-05198F0D53CB}"/>
              </a:ext>
            </a:extLst>
          </p:cNvPr>
          <p:cNvSpPr/>
          <p:nvPr/>
        </p:nvSpPr>
        <p:spPr>
          <a:xfrm>
            <a:off x="4871940" y="6023889"/>
            <a:ext cx="1080120" cy="36428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선물하기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BF072CB-1D0B-06BA-E5BC-2062017AC96D}"/>
              </a:ext>
            </a:extLst>
          </p:cNvPr>
          <p:cNvSpPr/>
          <p:nvPr/>
        </p:nvSpPr>
        <p:spPr>
          <a:xfrm>
            <a:off x="4794331" y="5899486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98116013"/>
      </p:ext>
    </p:extLst>
  </p:cSld>
  <p:clrMapOvr>
    <a:masterClrMapping/>
  </p:clrMapOvr>
  <p:transition spd="med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322177"/>
            <a:ext cx="6754168" cy="5220429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9111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충전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</a:t>
            </a:r>
            <a:r>
              <a:rPr lang="ko-KR" altLang="en-US" sz="1000" dirty="0" err="1">
                <a:latin typeface="굴림" panose="020B0600000101010101" pitchFamily="34" charset="-127"/>
                <a:ea typeface="굴림" panose="020B0600000101010101" pitchFamily="34" charset="-127"/>
              </a:rPr>
              <a:t>성공페이지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약관의 동의를 하지 않고 충전하기 버튼 클릭 시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‘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약관에 동의하세요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’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라는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alert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표시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버튼 클릭 시 상단의 충전수단에서 선택한 방식의 결제수단페이지로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3152800" y="458112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DF2152-C686-0680-EC6F-B25CEF9D336A}"/>
              </a:ext>
            </a:extLst>
          </p:cNvPr>
          <p:cNvSpPr/>
          <p:nvPr/>
        </p:nvSpPr>
        <p:spPr>
          <a:xfrm>
            <a:off x="5104357" y="787432"/>
            <a:ext cx="2656955" cy="337312"/>
          </a:xfrm>
          <a:prstGeom prst="rect">
            <a:avLst/>
          </a:prstGeom>
          <a:solidFill>
            <a:srgbClr val="DCEBF9"/>
          </a:solidFill>
          <a:ln>
            <a:solidFill>
              <a:srgbClr val="DCE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변준수님   </a:t>
            </a:r>
            <a:r>
              <a:rPr lang="en-US" altLang="ko-KR" sz="1100" b="1" dirty="0">
                <a:solidFill>
                  <a:schemeClr val="tx1"/>
                </a:solidFill>
              </a:rPr>
              <a:t>          </a:t>
            </a:r>
            <a:r>
              <a:rPr lang="ko-KR" altLang="en-US" sz="1100" b="1" dirty="0">
                <a:solidFill>
                  <a:schemeClr val="tx1"/>
                </a:solidFill>
              </a:rPr>
              <a:t>마이페이지 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06898A-9B89-2E22-9C13-56295EEEDB10}"/>
              </a:ext>
            </a:extLst>
          </p:cNvPr>
          <p:cNvSpPr/>
          <p:nvPr/>
        </p:nvSpPr>
        <p:spPr>
          <a:xfrm>
            <a:off x="5832494" y="896020"/>
            <a:ext cx="4965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61DBB1-632E-C2B1-BDC5-EC69A3A3F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63" b="94030" l="10000" r="94286">
                        <a14:foregroundMark x1="61429" y1="20896" x2="68571" y2="50746"/>
                        <a14:foregroundMark x1="38571" y1="34328" x2="41429" y2="44776"/>
                        <a14:foregroundMark x1="51429" y1="53731" x2="51429" y2="53731"/>
                        <a14:foregroundMark x1="51429" y1="53731" x2="57143" y2="70149"/>
                        <a14:foregroundMark x1="17143" y1="41791" x2="17143" y2="41791"/>
                        <a14:foregroundMark x1="17143" y1="41791" x2="17143" y2="41791"/>
                        <a14:foregroundMark x1="22857" y1="52239" x2="22857" y2="52239"/>
                        <a14:foregroundMark x1="22857" y1="58209" x2="22857" y2="58209"/>
                        <a14:foregroundMark x1="21429" y1="64179" x2="21429" y2="64179"/>
                        <a14:foregroundMark x1="21429" y1="73134" x2="21429" y2="73134"/>
                        <a14:foregroundMark x1="32857" y1="82090" x2="32857" y2="82090"/>
                        <a14:foregroundMark x1="47143" y1="85075" x2="47143" y2="85075"/>
                        <a14:foregroundMark x1="61429" y1="89552" x2="61429" y2="89552"/>
                        <a14:foregroundMark x1="68571" y1="85075" x2="68571" y2="85075"/>
                        <a14:foregroundMark x1="78571" y1="77612" x2="78571" y2="77612"/>
                        <a14:foregroundMark x1="82857" y1="73134" x2="82857" y2="73134"/>
                        <a14:foregroundMark x1="85714" y1="61194" x2="85714" y2="61194"/>
                        <a14:foregroundMark x1="82857" y1="52239" x2="82857" y2="52239"/>
                        <a14:foregroundMark x1="80000" y1="41791" x2="80000" y2="41791"/>
                        <a14:foregroundMark x1="20000" y1="35821" x2="20000" y2="35821"/>
                        <a14:foregroundMark x1="30000" y1="28358" x2="30000" y2="28358"/>
                        <a14:foregroundMark x1="27143" y1="17910" x2="27143" y2="17910"/>
                        <a14:foregroundMark x1="20000" y1="17910" x2="20000" y2="17910"/>
                        <a14:foregroundMark x1="20000" y1="23881" x2="20000" y2="23881"/>
                        <a14:foregroundMark x1="14286" y1="29851" x2="14286" y2="29851"/>
                        <a14:foregroundMark x1="20000" y1="22388" x2="20000" y2="22388"/>
                        <a14:foregroundMark x1="20000" y1="28358" x2="20000" y2="28358"/>
                        <a14:foregroundMark x1="21429" y1="23881" x2="14286" y2="41791"/>
                        <a14:foregroundMark x1="12857" y1="38806" x2="12857" y2="38806"/>
                        <a14:foregroundMark x1="12857" y1="53731" x2="12857" y2="53731"/>
                        <a14:foregroundMark x1="15714" y1="64179" x2="15714" y2="64179"/>
                        <a14:foregroundMark x1="20000" y1="71642" x2="20000" y2="71642"/>
                        <a14:foregroundMark x1="27143" y1="79104" x2="27143" y2="79104"/>
                        <a14:foregroundMark x1="22857" y1="80597" x2="22857" y2="80597"/>
                        <a14:foregroundMark x1="34286" y1="85075" x2="34286" y2="85075"/>
                        <a14:foregroundMark x1="38571" y1="89552" x2="38571" y2="89552"/>
                        <a14:foregroundMark x1="50000" y1="94030" x2="50000" y2="94030"/>
                        <a14:foregroundMark x1="78571" y1="88060" x2="78571" y2="88060"/>
                        <a14:foregroundMark x1="64286" y1="89552" x2="64286" y2="89552"/>
                        <a14:foregroundMark x1="81429" y1="88060" x2="81429" y2="88060"/>
                        <a14:foregroundMark x1="85714" y1="79104" x2="85714" y2="79104"/>
                        <a14:foregroundMark x1="91429" y1="67164" x2="91429" y2="67164"/>
                        <a14:foregroundMark x1="92857" y1="52239" x2="92857" y2="52239"/>
                        <a14:foregroundMark x1="91429" y1="35821" x2="91429" y2="35821"/>
                        <a14:foregroundMark x1="87143" y1="32836" x2="87143" y2="32836"/>
                        <a14:foregroundMark x1="85714" y1="22388" x2="85714" y2="22388"/>
                        <a14:foregroundMark x1="27143" y1="16418" x2="27143" y2="16418"/>
                        <a14:foregroundMark x1="27143" y1="16418" x2="27143" y2="16418"/>
                        <a14:foregroundMark x1="22857" y1="16418" x2="22857" y2="16418"/>
                        <a14:foregroundMark x1="88571" y1="31343" x2="88571" y2="31343"/>
                        <a14:foregroundMark x1="94286" y1="38806" x2="94286" y2="38806"/>
                        <a14:foregroundMark x1="84286" y1="77612" x2="84286" y2="77612"/>
                        <a14:foregroundMark x1="68571" y1="85075" x2="68571" y2="85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0068" y="901177"/>
            <a:ext cx="146322" cy="1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99062"/>
      </p:ext>
    </p:extLst>
  </p:cSld>
  <p:clrMapOvr>
    <a:masterClrMapping/>
  </p:clrMapOvr>
  <p:transition spd="med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제목 57">
            <a:extLst>
              <a:ext uri="{FF2B5EF4-FFF2-40B4-BE49-F238E27FC236}">
                <a16:creationId xmlns:a16="http://schemas.microsoft.com/office/drawing/2014/main" id="{BA4464BD-9613-D31C-252B-6E6407687E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913"/>
            <a:ext cx="2657475" cy="201612"/>
          </a:xfrm>
          <a:noFill/>
        </p:spPr>
        <p:txBody>
          <a:bodyPr/>
          <a:lstStyle/>
          <a:p>
            <a:pPr eaLnBrk="1" hangingPunct="1"/>
            <a:r>
              <a:rPr lang="ko-KR" altLang="en-US" sz="2000" dirty="0"/>
              <a:t>개정 이력</a:t>
            </a:r>
            <a:endParaRPr lang="en-US" altLang="ko-KR" sz="2000" dirty="0"/>
          </a:p>
        </p:txBody>
      </p:sp>
      <p:graphicFrame>
        <p:nvGraphicFramePr>
          <p:cNvPr id="129872" name="Group 848">
            <a:extLst>
              <a:ext uri="{FF2B5EF4-FFF2-40B4-BE49-F238E27FC236}">
                <a16:creationId xmlns:a16="http://schemas.microsoft.com/office/drawing/2014/main" id="{0554F35B-B98F-A892-6A8E-A5215FB11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13631"/>
              </p:ext>
            </p:extLst>
          </p:nvPr>
        </p:nvGraphicFramePr>
        <p:xfrm>
          <a:off x="776288" y="1052513"/>
          <a:ext cx="8713787" cy="3001963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57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수정일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메뉴 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내용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2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2025-04-04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전체메뉴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초안제작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산돌고딕 M" pitchFamily="18" charset="-127"/>
                          <a:ea typeface="산돌고딕 M" pitchFamily="18" charset="-127"/>
                        </a:rPr>
                        <a:t>변준수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2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2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2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935276"/>
      </p:ext>
    </p:extLst>
  </p:cSld>
  <p:clrMapOvr>
    <a:masterClrMapping/>
  </p:clrMapOvr>
  <p:transition spd="med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81E72-1723-1DEB-119B-0C8DCFC4D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CB8881A-030C-9B2E-860E-5B83E9A19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42290"/>
              </p:ext>
            </p:extLst>
          </p:nvPr>
        </p:nvGraphicFramePr>
        <p:xfrm>
          <a:off x="7910533" y="935735"/>
          <a:ext cx="1924882" cy="185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893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캐시충전에 실패 했을 시 오게 되는 페이지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실패에 대한 사유를 빨간 글씨로 표시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고객센터 링크 클릭 시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메인 페이지로 이동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실제는 고객센터로 연결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충전 페이지로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6979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F3A233D-E714-A061-1726-54E3F444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1322177"/>
            <a:ext cx="6742193" cy="5213558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A898F381-81D4-CA1C-1214-B1B11B5C7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9111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충전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실패페이지 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AB79A57-C78E-A8E3-F76D-E59800AE7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90D3E94-28E5-9FE5-0AA0-62A2E49AF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ACA572A9-0331-53AD-170E-BB71F23B4651}"/>
              </a:ext>
            </a:extLst>
          </p:cNvPr>
          <p:cNvSpPr/>
          <p:nvPr/>
        </p:nvSpPr>
        <p:spPr>
          <a:xfrm>
            <a:off x="2171247" y="407707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E86F9BB-2720-867C-7BB1-A64F804008CF}"/>
              </a:ext>
            </a:extLst>
          </p:cNvPr>
          <p:cNvSpPr/>
          <p:nvPr/>
        </p:nvSpPr>
        <p:spPr>
          <a:xfrm>
            <a:off x="3296816" y="479715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D1B7CE-C9A7-2F6F-C1A9-BA50295C78DC}"/>
              </a:ext>
            </a:extLst>
          </p:cNvPr>
          <p:cNvSpPr/>
          <p:nvPr/>
        </p:nvSpPr>
        <p:spPr>
          <a:xfrm>
            <a:off x="5104357" y="787432"/>
            <a:ext cx="2656955" cy="337312"/>
          </a:xfrm>
          <a:prstGeom prst="rect">
            <a:avLst/>
          </a:prstGeom>
          <a:solidFill>
            <a:srgbClr val="DCEBF9"/>
          </a:solidFill>
          <a:ln>
            <a:solidFill>
              <a:srgbClr val="DCE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변준수님   </a:t>
            </a:r>
            <a:r>
              <a:rPr lang="en-US" altLang="ko-KR" sz="1100" b="1" dirty="0">
                <a:solidFill>
                  <a:schemeClr val="tx1"/>
                </a:solidFill>
              </a:rPr>
              <a:t>          </a:t>
            </a:r>
            <a:r>
              <a:rPr lang="ko-KR" altLang="en-US" sz="1100" b="1" dirty="0">
                <a:solidFill>
                  <a:schemeClr val="tx1"/>
                </a:solidFill>
              </a:rPr>
              <a:t>마이페이지 로그아웃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D25A00-5418-A2B9-815F-2400B3624463}"/>
              </a:ext>
            </a:extLst>
          </p:cNvPr>
          <p:cNvSpPr/>
          <p:nvPr/>
        </p:nvSpPr>
        <p:spPr>
          <a:xfrm>
            <a:off x="5832494" y="896020"/>
            <a:ext cx="4965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9788CE-6577-7E99-7A77-E80A643A7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63" b="94030" l="10000" r="94286">
                        <a14:foregroundMark x1="61429" y1="20896" x2="68571" y2="50746"/>
                        <a14:foregroundMark x1="38571" y1="34328" x2="41429" y2="44776"/>
                        <a14:foregroundMark x1="51429" y1="53731" x2="51429" y2="53731"/>
                        <a14:foregroundMark x1="51429" y1="53731" x2="57143" y2="70149"/>
                        <a14:foregroundMark x1="17143" y1="41791" x2="17143" y2="41791"/>
                        <a14:foregroundMark x1="17143" y1="41791" x2="17143" y2="41791"/>
                        <a14:foregroundMark x1="22857" y1="52239" x2="22857" y2="52239"/>
                        <a14:foregroundMark x1="22857" y1="58209" x2="22857" y2="58209"/>
                        <a14:foregroundMark x1="21429" y1="64179" x2="21429" y2="64179"/>
                        <a14:foregroundMark x1="21429" y1="73134" x2="21429" y2="73134"/>
                        <a14:foregroundMark x1="32857" y1="82090" x2="32857" y2="82090"/>
                        <a14:foregroundMark x1="47143" y1="85075" x2="47143" y2="85075"/>
                        <a14:foregroundMark x1="61429" y1="89552" x2="61429" y2="89552"/>
                        <a14:foregroundMark x1="68571" y1="85075" x2="68571" y2="85075"/>
                        <a14:foregroundMark x1="78571" y1="77612" x2="78571" y2="77612"/>
                        <a14:foregroundMark x1="82857" y1="73134" x2="82857" y2="73134"/>
                        <a14:foregroundMark x1="85714" y1="61194" x2="85714" y2="61194"/>
                        <a14:foregroundMark x1="82857" y1="52239" x2="82857" y2="52239"/>
                        <a14:foregroundMark x1="80000" y1="41791" x2="80000" y2="41791"/>
                        <a14:foregroundMark x1="20000" y1="35821" x2="20000" y2="35821"/>
                        <a14:foregroundMark x1="30000" y1="28358" x2="30000" y2="28358"/>
                        <a14:foregroundMark x1="27143" y1="17910" x2="27143" y2="17910"/>
                        <a14:foregroundMark x1="20000" y1="17910" x2="20000" y2="17910"/>
                        <a14:foregroundMark x1="20000" y1="23881" x2="20000" y2="23881"/>
                        <a14:foregroundMark x1="14286" y1="29851" x2="14286" y2="29851"/>
                        <a14:foregroundMark x1="20000" y1="22388" x2="20000" y2="22388"/>
                        <a14:foregroundMark x1="20000" y1="28358" x2="20000" y2="28358"/>
                        <a14:foregroundMark x1="21429" y1="23881" x2="14286" y2="41791"/>
                        <a14:foregroundMark x1="12857" y1="38806" x2="12857" y2="38806"/>
                        <a14:foregroundMark x1="12857" y1="53731" x2="12857" y2="53731"/>
                        <a14:foregroundMark x1="15714" y1="64179" x2="15714" y2="64179"/>
                        <a14:foregroundMark x1="20000" y1="71642" x2="20000" y2="71642"/>
                        <a14:foregroundMark x1="27143" y1="79104" x2="27143" y2="79104"/>
                        <a14:foregroundMark x1="22857" y1="80597" x2="22857" y2="80597"/>
                        <a14:foregroundMark x1="34286" y1="85075" x2="34286" y2="85075"/>
                        <a14:foregroundMark x1="38571" y1="89552" x2="38571" y2="89552"/>
                        <a14:foregroundMark x1="50000" y1="94030" x2="50000" y2="94030"/>
                        <a14:foregroundMark x1="78571" y1="88060" x2="78571" y2="88060"/>
                        <a14:foregroundMark x1="64286" y1="89552" x2="64286" y2="89552"/>
                        <a14:foregroundMark x1="81429" y1="88060" x2="81429" y2="88060"/>
                        <a14:foregroundMark x1="85714" y1="79104" x2="85714" y2="79104"/>
                        <a14:foregroundMark x1="91429" y1="67164" x2="91429" y2="67164"/>
                        <a14:foregroundMark x1="92857" y1="52239" x2="92857" y2="52239"/>
                        <a14:foregroundMark x1="91429" y1="35821" x2="91429" y2="35821"/>
                        <a14:foregroundMark x1="87143" y1="32836" x2="87143" y2="32836"/>
                        <a14:foregroundMark x1="85714" y1="22388" x2="85714" y2="22388"/>
                        <a14:foregroundMark x1="27143" y1="16418" x2="27143" y2="16418"/>
                        <a14:foregroundMark x1="27143" y1="16418" x2="27143" y2="16418"/>
                        <a14:foregroundMark x1="22857" y1="16418" x2="22857" y2="16418"/>
                        <a14:foregroundMark x1="88571" y1="31343" x2="88571" y2="31343"/>
                        <a14:foregroundMark x1="94286" y1="38806" x2="94286" y2="38806"/>
                        <a14:foregroundMark x1="84286" y1="77612" x2="84286" y2="77612"/>
                        <a14:foregroundMark x1="68571" y1="85075" x2="68571" y2="85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0068" y="901177"/>
            <a:ext cx="146322" cy="1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22765"/>
      </p:ext>
    </p:extLst>
  </p:cSld>
  <p:clrMapOvr>
    <a:masterClrMapping/>
  </p:clrMapOvr>
  <p:transition spd="med"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621F-0441-713E-8C42-6C02B0539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988B2EB-B839-6C0E-3B33-565BCD14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16"/>
          <a:stretch/>
        </p:blipFill>
        <p:spPr>
          <a:xfrm>
            <a:off x="135170" y="710976"/>
            <a:ext cx="7775363" cy="701800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3FCE5038-AEB7-5B78-B157-CE5C40926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8630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err="1">
                <a:latin typeface="굴림" panose="020B0600000101010101" pitchFamily="34" charset="-127"/>
                <a:ea typeface="굴림" panose="020B0600000101010101" pitchFamily="34" charset="-127"/>
              </a:rPr>
              <a:t>웹소설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 상세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/</a:t>
            </a:r>
            <a:r>
              <a:rPr lang="ko-KR" altLang="en-US" sz="1000" dirty="0" err="1">
                <a:latin typeface="굴림" panose="020B0600000101010101" pitchFamily="34" charset="-127"/>
                <a:ea typeface="굴림" panose="020B0600000101010101" pitchFamily="34" charset="-127"/>
              </a:rPr>
              <a:t>회차목록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 페이지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(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아이템 내역 조회 화면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E5AF78-A55A-E693-92C7-B36997285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64681"/>
              </p:ext>
            </p:extLst>
          </p:nvPr>
        </p:nvGraphicFramePr>
        <p:xfrm>
          <a:off x="7910533" y="935734"/>
          <a:ext cx="1924882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8370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웹 소설 상세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회차 목록 페이지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상단에 대표 이미지와 제목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별점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설명 표시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웹 소설의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화 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먼저 로그인 여부를 검사하고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로그인이 되어있지 않으면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alert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로그인이 필요한 서비스입니다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.’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라고 알리고 로그인 페이지로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로그인이 되어 있다면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구매여부를 판단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 했다면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해당 회차 페이지로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구매하지 않았다면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＇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구매하시겠습니까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?’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라는 모달창이 뜨고구매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취소 버튼이 활성화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92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 </a:t>
                      </a: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구매버튼 클릭 시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유저의 캐시잔액을 확인 후 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 가능하면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구매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잔액이 없으면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alert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잔액이 부족합니다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라고 알리고 충전페이지로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취소버튼 클릭 시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모달창 닫기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5221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920B5C8-FBB2-678A-3DC9-6EC45BB3EF79}"/>
              </a:ext>
            </a:extLst>
          </p:cNvPr>
          <p:cNvSpPr/>
          <p:nvPr/>
        </p:nvSpPr>
        <p:spPr>
          <a:xfrm>
            <a:off x="5208264" y="755533"/>
            <a:ext cx="2656955" cy="337312"/>
          </a:xfrm>
          <a:prstGeom prst="rect">
            <a:avLst/>
          </a:prstGeom>
          <a:solidFill>
            <a:srgbClr val="DCEBF9"/>
          </a:solidFill>
          <a:ln>
            <a:solidFill>
              <a:srgbClr val="DCE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변준수님   </a:t>
            </a:r>
            <a:r>
              <a:rPr lang="en-US" altLang="ko-KR" sz="1100" b="1" dirty="0">
                <a:solidFill>
                  <a:schemeClr val="tx1"/>
                </a:solidFill>
              </a:rPr>
              <a:t>          </a:t>
            </a:r>
            <a:r>
              <a:rPr lang="ko-KR" altLang="en-US" sz="1100" b="1" dirty="0">
                <a:solidFill>
                  <a:schemeClr val="tx1"/>
                </a:solidFill>
              </a:rPr>
              <a:t>마이페이지 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D6244C-DC42-CD2D-612C-81892976E1FE}"/>
              </a:ext>
            </a:extLst>
          </p:cNvPr>
          <p:cNvSpPr/>
          <p:nvPr/>
        </p:nvSpPr>
        <p:spPr>
          <a:xfrm>
            <a:off x="5936401" y="864121"/>
            <a:ext cx="4965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B317F2-4C8C-F4A3-B9FB-F60E459C3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3" b="94030" l="10000" r="94286">
                        <a14:foregroundMark x1="61429" y1="20896" x2="68571" y2="50746"/>
                        <a14:foregroundMark x1="38571" y1="34328" x2="41429" y2="44776"/>
                        <a14:foregroundMark x1="51429" y1="53731" x2="51429" y2="53731"/>
                        <a14:foregroundMark x1="51429" y1="53731" x2="57143" y2="70149"/>
                        <a14:foregroundMark x1="17143" y1="41791" x2="17143" y2="41791"/>
                        <a14:foregroundMark x1="17143" y1="41791" x2="17143" y2="41791"/>
                        <a14:foregroundMark x1="22857" y1="52239" x2="22857" y2="52239"/>
                        <a14:foregroundMark x1="22857" y1="58209" x2="22857" y2="58209"/>
                        <a14:foregroundMark x1="21429" y1="64179" x2="21429" y2="64179"/>
                        <a14:foregroundMark x1="21429" y1="73134" x2="21429" y2="73134"/>
                        <a14:foregroundMark x1="32857" y1="82090" x2="32857" y2="82090"/>
                        <a14:foregroundMark x1="47143" y1="85075" x2="47143" y2="85075"/>
                        <a14:foregroundMark x1="61429" y1="89552" x2="61429" y2="89552"/>
                        <a14:foregroundMark x1="68571" y1="85075" x2="68571" y2="85075"/>
                        <a14:foregroundMark x1="78571" y1="77612" x2="78571" y2="77612"/>
                        <a14:foregroundMark x1="82857" y1="73134" x2="82857" y2="73134"/>
                        <a14:foregroundMark x1="85714" y1="61194" x2="85714" y2="61194"/>
                        <a14:foregroundMark x1="82857" y1="52239" x2="82857" y2="52239"/>
                        <a14:foregroundMark x1="80000" y1="41791" x2="80000" y2="41791"/>
                        <a14:foregroundMark x1="20000" y1="35821" x2="20000" y2="35821"/>
                        <a14:foregroundMark x1="30000" y1="28358" x2="30000" y2="28358"/>
                        <a14:foregroundMark x1="27143" y1="17910" x2="27143" y2="17910"/>
                        <a14:foregroundMark x1="20000" y1="17910" x2="20000" y2="17910"/>
                        <a14:foregroundMark x1="20000" y1="23881" x2="20000" y2="23881"/>
                        <a14:foregroundMark x1="14286" y1="29851" x2="14286" y2="29851"/>
                        <a14:foregroundMark x1="20000" y1="22388" x2="20000" y2="22388"/>
                        <a14:foregroundMark x1="20000" y1="28358" x2="20000" y2="28358"/>
                        <a14:foregroundMark x1="21429" y1="23881" x2="14286" y2="41791"/>
                        <a14:foregroundMark x1="12857" y1="38806" x2="12857" y2="38806"/>
                        <a14:foregroundMark x1="12857" y1="53731" x2="12857" y2="53731"/>
                        <a14:foregroundMark x1="15714" y1="64179" x2="15714" y2="64179"/>
                        <a14:foregroundMark x1="20000" y1="71642" x2="20000" y2="71642"/>
                        <a14:foregroundMark x1="27143" y1="79104" x2="27143" y2="79104"/>
                        <a14:foregroundMark x1="22857" y1="80597" x2="22857" y2="80597"/>
                        <a14:foregroundMark x1="34286" y1="85075" x2="34286" y2="85075"/>
                        <a14:foregroundMark x1="38571" y1="89552" x2="38571" y2="89552"/>
                        <a14:foregroundMark x1="50000" y1="94030" x2="50000" y2="94030"/>
                        <a14:foregroundMark x1="78571" y1="88060" x2="78571" y2="88060"/>
                        <a14:foregroundMark x1="64286" y1="89552" x2="64286" y2="89552"/>
                        <a14:foregroundMark x1="81429" y1="88060" x2="81429" y2="88060"/>
                        <a14:foregroundMark x1="85714" y1="79104" x2="85714" y2="79104"/>
                        <a14:foregroundMark x1="91429" y1="67164" x2="91429" y2="67164"/>
                        <a14:foregroundMark x1="92857" y1="52239" x2="92857" y2="52239"/>
                        <a14:foregroundMark x1="91429" y1="35821" x2="91429" y2="35821"/>
                        <a14:foregroundMark x1="87143" y1="32836" x2="87143" y2="32836"/>
                        <a14:foregroundMark x1="85714" y1="22388" x2="85714" y2="22388"/>
                        <a14:foregroundMark x1="27143" y1="16418" x2="27143" y2="16418"/>
                        <a14:foregroundMark x1="27143" y1="16418" x2="27143" y2="16418"/>
                        <a14:foregroundMark x1="22857" y1="16418" x2="22857" y2="16418"/>
                        <a14:foregroundMark x1="88571" y1="31343" x2="88571" y2="31343"/>
                        <a14:foregroundMark x1="94286" y1="38806" x2="94286" y2="38806"/>
                        <a14:foregroundMark x1="84286" y1="77612" x2="84286" y2="77612"/>
                        <a14:foregroundMark x1="68571" y1="85075" x2="68571" y2="85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3975" y="869278"/>
            <a:ext cx="146322" cy="1400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C9F897-E6BA-DA19-943E-D5AEC4BCD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06" y="1425560"/>
            <a:ext cx="6771767" cy="5234300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F3E1AF7-3D88-24CF-5229-B6C394F80C26}"/>
              </a:ext>
            </a:extLst>
          </p:cNvPr>
          <p:cNvSpPr/>
          <p:nvPr/>
        </p:nvSpPr>
        <p:spPr>
          <a:xfrm>
            <a:off x="4993363" y="2852936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FF2F49F-84DD-2389-B6B8-D57A0A37D5D2}"/>
              </a:ext>
            </a:extLst>
          </p:cNvPr>
          <p:cNvSpPr/>
          <p:nvPr/>
        </p:nvSpPr>
        <p:spPr>
          <a:xfrm>
            <a:off x="1928664" y="6147024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C4115B-99D2-11EB-859C-1C8365B65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3119" y="4205257"/>
            <a:ext cx="1795897" cy="9062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0F931D8-9922-AE3C-A8FE-792E7D546AE7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 flipV="1">
            <a:off x="2216696" y="4658376"/>
            <a:ext cx="3816423" cy="161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B774B7F9-4ECA-44C9-E47E-4CF46EEE65CF}"/>
              </a:ext>
            </a:extLst>
          </p:cNvPr>
          <p:cNvSpPr/>
          <p:nvPr/>
        </p:nvSpPr>
        <p:spPr>
          <a:xfrm>
            <a:off x="5916213" y="4042710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F518A5-7E69-9073-72F8-4E8717191B10}"/>
              </a:ext>
            </a:extLst>
          </p:cNvPr>
          <p:cNvSpPr txBox="1"/>
          <p:nvPr/>
        </p:nvSpPr>
        <p:spPr bwMode="auto">
          <a:xfrm>
            <a:off x="6045149" y="5382662"/>
            <a:ext cx="16193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>
                <a:latin typeface="굴림" charset="-127"/>
                <a:ea typeface="굴림" charset="-127"/>
              </a:rPr>
              <a:t>*</a:t>
            </a:r>
            <a:r>
              <a:rPr lang="ko-KR" altLang="en-US" sz="1000" dirty="0">
                <a:latin typeface="굴림" charset="-127"/>
                <a:ea typeface="굴림" charset="-127"/>
              </a:rPr>
              <a:t>잔액이 부족합니다 </a:t>
            </a:r>
            <a:r>
              <a:rPr lang="en-US" altLang="ko-KR" sz="1000" dirty="0">
                <a:latin typeface="굴림" charset="-127"/>
                <a:ea typeface="굴림" charset="-127"/>
              </a:rPr>
              <a:t>alert</a:t>
            </a:r>
            <a:endParaRPr lang="ko-KR" altLang="en-US" sz="1000" dirty="0">
              <a:latin typeface="굴림" charset="-127"/>
              <a:ea typeface="굴림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5F90D-D415-D0F4-3397-19C74E90DA53}"/>
              </a:ext>
            </a:extLst>
          </p:cNvPr>
          <p:cNvSpPr txBox="1"/>
          <p:nvPr/>
        </p:nvSpPr>
        <p:spPr bwMode="auto">
          <a:xfrm>
            <a:off x="59098" y="3919599"/>
            <a:ext cx="204575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>
                <a:latin typeface="굴림" charset="-127"/>
                <a:ea typeface="굴림" charset="-127"/>
              </a:rPr>
              <a:t>*</a:t>
            </a:r>
            <a:r>
              <a:rPr lang="ko-KR" altLang="en-US" sz="1000" dirty="0">
                <a:latin typeface="굴림" charset="-127"/>
                <a:ea typeface="굴림" charset="-127"/>
              </a:rPr>
              <a:t>로그인이 필요한 서비스입니다</a:t>
            </a:r>
            <a:r>
              <a:rPr lang="en-US" altLang="ko-KR" sz="1000" dirty="0">
                <a:latin typeface="굴림" charset="-127"/>
                <a:ea typeface="굴림" charset="-127"/>
              </a:rPr>
              <a:t>.</a:t>
            </a:r>
            <a:endParaRPr lang="ko-KR" altLang="en-US" sz="1000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9451686"/>
      </p:ext>
    </p:extLst>
  </p:cSld>
  <p:clrMapOvr>
    <a:masterClrMapping/>
  </p:clrMapOvr>
  <p:transition spd="med"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EAD9C-47C1-7AEF-FD4E-21F39445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C82FD92-E842-6772-5271-6329B1042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16"/>
          <a:stretch/>
        </p:blipFill>
        <p:spPr>
          <a:xfrm>
            <a:off x="135170" y="710976"/>
            <a:ext cx="7775363" cy="701800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845BD765-C046-EA92-3A8E-E1EA6243B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6498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err="1">
                <a:latin typeface="굴림" panose="020B0600000101010101" pitchFamily="34" charset="-127"/>
                <a:ea typeface="굴림" panose="020B0600000101010101" pitchFamily="34" charset="-127"/>
              </a:rPr>
              <a:t>웹소설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 상세 페이지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(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내용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)</a:t>
            </a: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(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아이템 내역 조회 화면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321AD46-3892-3045-17E6-3BB7FA775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11296"/>
              </p:ext>
            </p:extLst>
          </p:nvPr>
        </p:nvGraphicFramePr>
        <p:xfrm>
          <a:off x="7910533" y="935734"/>
          <a:ext cx="1924882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8370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웹 소설 상세 페이지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상단에 제목과 회차 이름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작성일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추천 수 표시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하단에 소설 내용 표시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먼저 로그인 여부를 검사하고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(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세션존재여부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로그인이 되어있지 않으면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alert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로그인이 필요한 서비스입니다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.’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라고 알리고 로그인 페이지로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로그인이 되어 있다면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구매여부를 판단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사용자가 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 했다면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해당 회차 페이지로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구매하지 않았다면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＇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구매하시겠습니까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?’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라는 모달창이 뜨고구매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취소 버튼이 활성화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 </a:t>
                      </a: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구매버튼 클릭 시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유저의 캐시잔액을 확인 후 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 가능하면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구매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잔액이 없으면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alert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잔액이 부족합니다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라고 알리고 충전페이지로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취소버튼 클릭 시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모달창 닫기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51814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0A5C282-36B7-5591-D6F1-DF80E7296564}"/>
              </a:ext>
            </a:extLst>
          </p:cNvPr>
          <p:cNvSpPr/>
          <p:nvPr/>
        </p:nvSpPr>
        <p:spPr>
          <a:xfrm>
            <a:off x="5208264" y="755533"/>
            <a:ext cx="2656955" cy="337312"/>
          </a:xfrm>
          <a:prstGeom prst="rect">
            <a:avLst/>
          </a:prstGeom>
          <a:solidFill>
            <a:srgbClr val="DCEBF9"/>
          </a:solidFill>
          <a:ln>
            <a:solidFill>
              <a:srgbClr val="DCE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변준수님   </a:t>
            </a:r>
            <a:r>
              <a:rPr lang="en-US" altLang="ko-KR" sz="1100" b="1" dirty="0">
                <a:solidFill>
                  <a:schemeClr val="tx1"/>
                </a:solidFill>
              </a:rPr>
              <a:t>          </a:t>
            </a:r>
            <a:r>
              <a:rPr lang="ko-KR" altLang="en-US" sz="1100" b="1" dirty="0">
                <a:solidFill>
                  <a:schemeClr val="tx1"/>
                </a:solidFill>
              </a:rPr>
              <a:t>마이페이지 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56B84A-927E-82F3-174E-517053A67B2F}"/>
              </a:ext>
            </a:extLst>
          </p:cNvPr>
          <p:cNvSpPr/>
          <p:nvPr/>
        </p:nvSpPr>
        <p:spPr>
          <a:xfrm>
            <a:off x="5936401" y="864121"/>
            <a:ext cx="4965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2693C1-429B-C9F3-63E3-E7154FE86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3" b="94030" l="10000" r="94286">
                        <a14:foregroundMark x1="61429" y1="20896" x2="68571" y2="50746"/>
                        <a14:foregroundMark x1="38571" y1="34328" x2="41429" y2="44776"/>
                        <a14:foregroundMark x1="51429" y1="53731" x2="51429" y2="53731"/>
                        <a14:foregroundMark x1="51429" y1="53731" x2="57143" y2="70149"/>
                        <a14:foregroundMark x1="17143" y1="41791" x2="17143" y2="41791"/>
                        <a14:foregroundMark x1="17143" y1="41791" x2="17143" y2="41791"/>
                        <a14:foregroundMark x1="22857" y1="52239" x2="22857" y2="52239"/>
                        <a14:foregroundMark x1="22857" y1="58209" x2="22857" y2="58209"/>
                        <a14:foregroundMark x1="21429" y1="64179" x2="21429" y2="64179"/>
                        <a14:foregroundMark x1="21429" y1="73134" x2="21429" y2="73134"/>
                        <a14:foregroundMark x1="32857" y1="82090" x2="32857" y2="82090"/>
                        <a14:foregroundMark x1="47143" y1="85075" x2="47143" y2="85075"/>
                        <a14:foregroundMark x1="61429" y1="89552" x2="61429" y2="89552"/>
                        <a14:foregroundMark x1="68571" y1="85075" x2="68571" y2="85075"/>
                        <a14:foregroundMark x1="78571" y1="77612" x2="78571" y2="77612"/>
                        <a14:foregroundMark x1="82857" y1="73134" x2="82857" y2="73134"/>
                        <a14:foregroundMark x1="85714" y1="61194" x2="85714" y2="61194"/>
                        <a14:foregroundMark x1="82857" y1="52239" x2="82857" y2="52239"/>
                        <a14:foregroundMark x1="80000" y1="41791" x2="80000" y2="41791"/>
                        <a14:foregroundMark x1="20000" y1="35821" x2="20000" y2="35821"/>
                        <a14:foregroundMark x1="30000" y1="28358" x2="30000" y2="28358"/>
                        <a14:foregroundMark x1="27143" y1="17910" x2="27143" y2="17910"/>
                        <a14:foregroundMark x1="20000" y1="17910" x2="20000" y2="17910"/>
                        <a14:foregroundMark x1="20000" y1="23881" x2="20000" y2="23881"/>
                        <a14:foregroundMark x1="14286" y1="29851" x2="14286" y2="29851"/>
                        <a14:foregroundMark x1="20000" y1="22388" x2="20000" y2="22388"/>
                        <a14:foregroundMark x1="20000" y1="28358" x2="20000" y2="28358"/>
                        <a14:foregroundMark x1="21429" y1="23881" x2="14286" y2="41791"/>
                        <a14:foregroundMark x1="12857" y1="38806" x2="12857" y2="38806"/>
                        <a14:foregroundMark x1="12857" y1="53731" x2="12857" y2="53731"/>
                        <a14:foregroundMark x1="15714" y1="64179" x2="15714" y2="64179"/>
                        <a14:foregroundMark x1="20000" y1="71642" x2="20000" y2="71642"/>
                        <a14:foregroundMark x1="27143" y1="79104" x2="27143" y2="79104"/>
                        <a14:foregroundMark x1="22857" y1="80597" x2="22857" y2="80597"/>
                        <a14:foregroundMark x1="34286" y1="85075" x2="34286" y2="85075"/>
                        <a14:foregroundMark x1="38571" y1="89552" x2="38571" y2="89552"/>
                        <a14:foregroundMark x1="50000" y1="94030" x2="50000" y2="94030"/>
                        <a14:foregroundMark x1="78571" y1="88060" x2="78571" y2="88060"/>
                        <a14:foregroundMark x1="64286" y1="89552" x2="64286" y2="89552"/>
                        <a14:foregroundMark x1="81429" y1="88060" x2="81429" y2="88060"/>
                        <a14:foregroundMark x1="85714" y1="79104" x2="85714" y2="79104"/>
                        <a14:foregroundMark x1="91429" y1="67164" x2="91429" y2="67164"/>
                        <a14:foregroundMark x1="92857" y1="52239" x2="92857" y2="52239"/>
                        <a14:foregroundMark x1="91429" y1="35821" x2="91429" y2="35821"/>
                        <a14:foregroundMark x1="87143" y1="32836" x2="87143" y2="32836"/>
                        <a14:foregroundMark x1="85714" y1="22388" x2="85714" y2="22388"/>
                        <a14:foregroundMark x1="27143" y1="16418" x2="27143" y2="16418"/>
                        <a14:foregroundMark x1="27143" y1="16418" x2="27143" y2="16418"/>
                        <a14:foregroundMark x1="22857" y1="16418" x2="22857" y2="16418"/>
                        <a14:foregroundMark x1="88571" y1="31343" x2="88571" y2="31343"/>
                        <a14:foregroundMark x1="94286" y1="38806" x2="94286" y2="38806"/>
                        <a14:foregroundMark x1="84286" y1="77612" x2="84286" y2="77612"/>
                        <a14:foregroundMark x1="68571" y1="85075" x2="68571" y2="85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3975" y="869278"/>
            <a:ext cx="146322" cy="1400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873B43-9F6D-3C32-3DCD-E5B3E7AB7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26" y="1437150"/>
            <a:ext cx="6844652" cy="527667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CDBFB14-B73A-1A20-2982-461D54CF74ED}"/>
              </a:ext>
            </a:extLst>
          </p:cNvPr>
          <p:cNvSpPr/>
          <p:nvPr/>
        </p:nvSpPr>
        <p:spPr>
          <a:xfrm>
            <a:off x="845133" y="3660750"/>
            <a:ext cx="936104" cy="14401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</a:rPr>
              <a:t>&lt;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C0D2DD-C637-069A-7084-AC8CB6C57C0A}"/>
              </a:ext>
            </a:extLst>
          </p:cNvPr>
          <p:cNvSpPr/>
          <p:nvPr/>
        </p:nvSpPr>
        <p:spPr>
          <a:xfrm>
            <a:off x="6184699" y="3660750"/>
            <a:ext cx="936104" cy="14401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</a:rPr>
              <a:t>&gt;</a:t>
            </a:r>
            <a:endParaRPr lang="ko-KR" altLang="en-US" sz="66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1A1B5E0-C585-917C-FDFC-AE143312D11C}"/>
              </a:ext>
            </a:extLst>
          </p:cNvPr>
          <p:cNvSpPr/>
          <p:nvPr/>
        </p:nvSpPr>
        <p:spPr>
          <a:xfrm>
            <a:off x="701117" y="3543830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1D0C53E-FEEF-092B-DD2E-F9416324BF03}"/>
              </a:ext>
            </a:extLst>
          </p:cNvPr>
          <p:cNvSpPr/>
          <p:nvPr/>
        </p:nvSpPr>
        <p:spPr>
          <a:xfrm>
            <a:off x="2648744" y="1560574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8459319-269B-ED00-7D5C-AA0E3E8A5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391" y="2176871"/>
            <a:ext cx="1716412" cy="8661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4206EC-5CD4-089B-3D45-A701AC8ECE02}"/>
              </a:ext>
            </a:extLst>
          </p:cNvPr>
          <p:cNvSpPr txBox="1"/>
          <p:nvPr/>
        </p:nvSpPr>
        <p:spPr bwMode="auto">
          <a:xfrm>
            <a:off x="5727064" y="3125077"/>
            <a:ext cx="16193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>
                <a:latin typeface="굴림" charset="-127"/>
                <a:ea typeface="굴림" charset="-127"/>
              </a:rPr>
              <a:t>*</a:t>
            </a:r>
            <a:r>
              <a:rPr lang="ko-KR" altLang="en-US" sz="1000" dirty="0">
                <a:latin typeface="굴림" charset="-127"/>
                <a:ea typeface="굴림" charset="-127"/>
              </a:rPr>
              <a:t>잔액이 부족합니다 </a:t>
            </a:r>
            <a:r>
              <a:rPr lang="en-US" altLang="ko-KR" sz="1000" dirty="0">
                <a:latin typeface="굴림" charset="-127"/>
                <a:ea typeface="굴림" charset="-127"/>
              </a:rPr>
              <a:t>alert</a:t>
            </a:r>
            <a:endParaRPr lang="ko-KR" altLang="en-US" sz="1000" dirty="0">
              <a:latin typeface="굴림" charset="-127"/>
              <a:ea typeface="굴림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058B93-901E-A7C4-7495-B8B338B135EB}"/>
              </a:ext>
            </a:extLst>
          </p:cNvPr>
          <p:cNvSpPr txBox="1"/>
          <p:nvPr/>
        </p:nvSpPr>
        <p:spPr bwMode="auto">
          <a:xfrm>
            <a:off x="135170" y="2504038"/>
            <a:ext cx="204575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>
                <a:latin typeface="굴림" charset="-127"/>
                <a:ea typeface="굴림" charset="-127"/>
              </a:rPr>
              <a:t>*</a:t>
            </a:r>
            <a:r>
              <a:rPr lang="ko-KR" altLang="en-US" sz="1000" dirty="0">
                <a:latin typeface="굴림" charset="-127"/>
                <a:ea typeface="굴림" charset="-127"/>
              </a:rPr>
              <a:t>로그인이 필요한 서비스입니다</a:t>
            </a:r>
            <a:r>
              <a:rPr lang="en-US" altLang="ko-KR" sz="1000" dirty="0">
                <a:latin typeface="굴림" charset="-127"/>
                <a:ea typeface="굴림" charset="-127"/>
              </a:rPr>
              <a:t>.</a:t>
            </a:r>
            <a:endParaRPr lang="ko-KR" altLang="en-US" sz="1000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146785"/>
      </p:ext>
    </p:extLst>
  </p:cSld>
  <p:clrMapOvr>
    <a:masterClrMapping/>
  </p:clrMapOvr>
  <p:transition spd="med"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146C1-4C8D-0CE3-D8AB-48C186DB6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B2D70-7479-88FA-1BEE-F9035A4F65C6}"/>
              </a:ext>
            </a:extLst>
          </p:cNvPr>
          <p:cNvSpPr txBox="1"/>
          <p:nvPr/>
        </p:nvSpPr>
        <p:spPr>
          <a:xfrm>
            <a:off x="2892213" y="3030051"/>
            <a:ext cx="422102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관리자</a:t>
            </a:r>
            <a:r>
              <a:rPr kumimoji="1" lang="en-US" altLang="ko-KR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UI </a:t>
            </a:r>
            <a:r>
              <a:rPr kumimoji="1" lang="ko-KR" alt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934218690"/>
      </p:ext>
    </p:extLst>
  </p:cSld>
  <p:clrMapOvr>
    <a:masterClrMapping/>
  </p:clrMapOvr>
  <p:transition spd="med"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2">
            <a:extLst>
              <a:ext uri="{FF2B5EF4-FFF2-40B4-BE49-F238E27FC236}">
                <a16:creationId xmlns:a16="http://schemas.microsoft.com/office/drawing/2014/main" id="{2B2E1E86-F6EB-097E-EB17-C3FE43D48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698500"/>
            <a:ext cx="4857750" cy="599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TextBox 43">
            <a:extLst>
              <a:ext uri="{FF2B5EF4-FFF2-40B4-BE49-F238E27FC236}">
                <a16:creationId xmlns:a16="http://schemas.microsoft.com/office/drawing/2014/main" id="{0691A9DE-A928-3AB3-8574-17A004AA9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3179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관리자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로그인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3634F3-A78B-608F-91E7-6BB93C86592E}"/>
              </a:ext>
            </a:extLst>
          </p:cNvPr>
          <p:cNvSpPr/>
          <p:nvPr/>
        </p:nvSpPr>
        <p:spPr>
          <a:xfrm>
            <a:off x="2649538" y="1847850"/>
            <a:ext cx="2995612" cy="6445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/>
              <a:t>관리자 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218550-9D3F-EECB-5170-C8FAE32962C6}"/>
              </a:ext>
            </a:extLst>
          </p:cNvPr>
          <p:cNvSpPr/>
          <p:nvPr/>
        </p:nvSpPr>
        <p:spPr>
          <a:xfrm>
            <a:off x="1857375" y="5373688"/>
            <a:ext cx="4556125" cy="479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772E188-E393-CA1E-8CA5-0FCE7F73E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33659"/>
              </p:ext>
            </p:extLst>
          </p:nvPr>
        </p:nvGraphicFramePr>
        <p:xfrm>
          <a:off x="7910533" y="935734"/>
          <a:ext cx="1924882" cy="124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8370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 로그인 페이지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 미리 저장된 아이디와 비밀번호로 로그인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유효성 검사 후 이상이 없을 시 로그인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1CEBA846-01D9-7DD2-E0EE-CC5B45FE447D}"/>
              </a:ext>
            </a:extLst>
          </p:cNvPr>
          <p:cNvSpPr/>
          <p:nvPr/>
        </p:nvSpPr>
        <p:spPr>
          <a:xfrm>
            <a:off x="2011490" y="456742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3A5004-DE80-4731-3AC3-BC51CF289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06" y="882666"/>
            <a:ext cx="2344058" cy="89015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4081F3-B730-84D0-B889-8E0186D58F29}"/>
              </a:ext>
            </a:extLst>
          </p:cNvPr>
          <p:cNvSpPr/>
          <p:nvPr/>
        </p:nvSpPr>
        <p:spPr>
          <a:xfrm>
            <a:off x="5889625" y="4005064"/>
            <a:ext cx="359519" cy="36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628669-C452-1A31-8966-255648187D09}"/>
              </a:ext>
            </a:extLst>
          </p:cNvPr>
          <p:cNvSpPr/>
          <p:nvPr/>
        </p:nvSpPr>
        <p:spPr>
          <a:xfrm>
            <a:off x="5889625" y="4005064"/>
            <a:ext cx="359519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AC5DA-23AB-4174-1B95-B4834A6D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43">
            <a:extLst>
              <a:ext uri="{FF2B5EF4-FFF2-40B4-BE49-F238E27FC236}">
                <a16:creationId xmlns:a16="http://schemas.microsoft.com/office/drawing/2014/main" id="{991AA03B-A507-F8AA-8A0D-912DB2FA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70271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관리자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전체결제내역 조회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9D0F5E3-373A-3350-A8AC-B852E54B0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1" y="732804"/>
            <a:ext cx="7590426" cy="594691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A5719A3-E9CB-1BDA-2885-6406AE716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2" y="732804"/>
            <a:ext cx="1293384" cy="491159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001DCE8-AD45-82F8-07EC-A07FF46D0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634101"/>
              </p:ext>
            </p:extLst>
          </p:nvPr>
        </p:nvGraphicFramePr>
        <p:xfrm>
          <a:off x="7910533" y="935734"/>
          <a:ext cx="1924882" cy="326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8370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관리자 전체 결제내역 조회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상단에 검색 조건 입력 받음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–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아이디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캐시타입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–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보너스 캐시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 캐시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게임코드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 ALL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고정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결제수단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– Paypal, POQ(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신용카드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휴대폰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기간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–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검색 할 기간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입력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선택된 조건에 맞는 결제내역 출력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조회된 내역을 엑셀 파일로 다운로드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59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해당 칼럼을 클릭 가능하도록 하고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결제내역 상세조회 페이지를 팝업창으로 띄움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436893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4BE3F1DD-FF73-79A7-49A9-1DBD5F386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107" y="1115219"/>
            <a:ext cx="6247341" cy="483406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BDDCA0F-3964-FDAB-6539-4BA384448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8009" y="2656997"/>
            <a:ext cx="3693781" cy="35835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49F3E26-5218-7231-CA45-F18DFAF3F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445" y="2390260"/>
            <a:ext cx="1924319" cy="26673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923444F-8F43-FD6E-A5F7-76F164CA0B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093" y="3556748"/>
            <a:ext cx="1367986" cy="101203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2527629-CAC3-556E-5C09-5177E18B7529}"/>
              </a:ext>
            </a:extLst>
          </p:cNvPr>
          <p:cNvCxnSpPr>
            <a:stCxn id="27" idx="1"/>
            <a:endCxn id="30" idx="1"/>
          </p:cNvCxnSpPr>
          <p:nvPr/>
        </p:nvCxnSpPr>
        <p:spPr>
          <a:xfrm flipH="1">
            <a:off x="1606107" y="2523629"/>
            <a:ext cx="1537338" cy="1008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B58E837-6D7E-455D-4626-3C868A6E9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49110"/>
              </p:ext>
            </p:extLst>
          </p:nvPr>
        </p:nvGraphicFramePr>
        <p:xfrm>
          <a:off x="1960148" y="3718353"/>
          <a:ext cx="5539258" cy="204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42">
                  <a:extLst>
                    <a:ext uri="{9D8B030D-6E8A-4147-A177-3AD203B41FA5}">
                      <a16:colId xmlns:a16="http://schemas.microsoft.com/office/drawing/2014/main" val="2074495830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1359747464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4203616555"/>
                    </a:ext>
                  </a:extLst>
                </a:gridCol>
                <a:gridCol w="968692">
                  <a:extLst>
                    <a:ext uri="{9D8B030D-6E8A-4147-A177-3AD203B41FA5}">
                      <a16:colId xmlns:a16="http://schemas.microsoft.com/office/drawing/2014/main" val="1203898595"/>
                    </a:ext>
                  </a:extLst>
                </a:gridCol>
                <a:gridCol w="616268">
                  <a:extLst>
                    <a:ext uri="{9D8B030D-6E8A-4147-A177-3AD203B41FA5}">
                      <a16:colId xmlns:a16="http://schemas.microsoft.com/office/drawing/2014/main" val="3299943494"/>
                    </a:ext>
                  </a:extLst>
                </a:gridCol>
                <a:gridCol w="616268">
                  <a:extLst>
                    <a:ext uri="{9D8B030D-6E8A-4147-A177-3AD203B41FA5}">
                      <a16:colId xmlns:a16="http://schemas.microsoft.com/office/drawing/2014/main" val="3408239570"/>
                    </a:ext>
                  </a:extLst>
                </a:gridCol>
                <a:gridCol w="1118522">
                  <a:extLst>
                    <a:ext uri="{9D8B030D-6E8A-4147-A177-3AD203B41FA5}">
                      <a16:colId xmlns:a16="http://schemas.microsoft.com/office/drawing/2014/main" val="78249228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55555287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번호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아이디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결제수단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결제정보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충전금액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충전코인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결제일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상태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435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jsbyeon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신용카드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VISA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2,000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2025-04-04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13:10:12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872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jsbyeon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신용카드</a:t>
                      </a:r>
                    </a:p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010-1111-1234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1@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2025-04-03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12:12:10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N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50589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jsbyeon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신용카드</a:t>
                      </a:r>
                    </a:p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VISA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2,000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2@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2025-04-01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09:11:55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N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2962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jsbyeon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휴대폰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Master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1@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2025-04-01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08:10:40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N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10749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jsbyeon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XXX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님 선물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1@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2025-04-01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07:45:44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N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35860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5FA1861A-6916-97A5-0EEF-C042C6DCAA95}"/>
              </a:ext>
            </a:extLst>
          </p:cNvPr>
          <p:cNvSpPr/>
          <p:nvPr/>
        </p:nvSpPr>
        <p:spPr>
          <a:xfrm>
            <a:off x="4105604" y="3139647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733816-8426-5D21-119C-04001ACE9AFC}"/>
              </a:ext>
            </a:extLst>
          </p:cNvPr>
          <p:cNvSpPr/>
          <p:nvPr/>
        </p:nvSpPr>
        <p:spPr>
          <a:xfrm>
            <a:off x="5961112" y="2625646"/>
            <a:ext cx="1008112" cy="389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C71432D-B176-4E3E-2537-2D7468CE758D}"/>
              </a:ext>
            </a:extLst>
          </p:cNvPr>
          <p:cNvSpPr/>
          <p:nvPr/>
        </p:nvSpPr>
        <p:spPr>
          <a:xfrm>
            <a:off x="6761790" y="3303072"/>
            <a:ext cx="639482" cy="2488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엑셀다운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EA778E8-3AC5-2880-025C-F559D7ED6C54}"/>
              </a:ext>
            </a:extLst>
          </p:cNvPr>
          <p:cNvSpPr/>
          <p:nvPr/>
        </p:nvSpPr>
        <p:spPr>
          <a:xfrm>
            <a:off x="6521828" y="3178670"/>
            <a:ext cx="288032" cy="2190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5FAE426-75DD-B448-7768-65081DFBE690}"/>
              </a:ext>
            </a:extLst>
          </p:cNvPr>
          <p:cNvSpPr/>
          <p:nvPr/>
        </p:nvSpPr>
        <p:spPr>
          <a:xfrm>
            <a:off x="3731342" y="3623558"/>
            <a:ext cx="288032" cy="2190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16D2B5-BFB6-4E7D-F293-169238EA3317}"/>
              </a:ext>
            </a:extLst>
          </p:cNvPr>
          <p:cNvSpPr txBox="1"/>
          <p:nvPr/>
        </p:nvSpPr>
        <p:spPr bwMode="auto">
          <a:xfrm>
            <a:off x="3085011" y="1579922"/>
            <a:ext cx="646331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>
                <a:latin typeface="굴림" charset="-127"/>
                <a:ea typeface="굴림" charset="-127"/>
              </a:rPr>
              <a:t>jsbyeon</a:t>
            </a:r>
            <a:endParaRPr lang="ko-KR" altLang="en-US" sz="1000" dirty="0">
              <a:latin typeface="굴림" charset="-127"/>
              <a:ea typeface="굴림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AC7302-78B9-ED33-59F9-C2DB607BE37D}"/>
              </a:ext>
            </a:extLst>
          </p:cNvPr>
          <p:cNvSpPr txBox="1"/>
          <p:nvPr/>
        </p:nvSpPr>
        <p:spPr bwMode="auto">
          <a:xfrm>
            <a:off x="3095032" y="1985091"/>
            <a:ext cx="40588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>
                <a:latin typeface="굴림" charset="-127"/>
                <a:ea typeface="굴림" charset="-127"/>
              </a:rPr>
              <a:t>ALL</a:t>
            </a:r>
            <a:endParaRPr lang="ko-KR" altLang="en-US" sz="1000" dirty="0">
              <a:latin typeface="굴림" charset="-127"/>
              <a:ea typeface="굴림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F318AF4-92F5-6974-FDDE-F27F9B0391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7810" y="1579922"/>
            <a:ext cx="1038370" cy="22863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4E84995-91D3-AA68-CDD9-CEB51F63BB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7810" y="2003105"/>
            <a:ext cx="1019317" cy="21910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8479CAE-6958-9B26-840B-4A98AF97BF5F}"/>
              </a:ext>
            </a:extLst>
          </p:cNvPr>
          <p:cNvSpPr txBox="1"/>
          <p:nvPr/>
        </p:nvSpPr>
        <p:spPr bwMode="auto">
          <a:xfrm>
            <a:off x="1712640" y="1223963"/>
            <a:ext cx="9973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b="1" dirty="0">
                <a:latin typeface="굴림" charset="-127"/>
                <a:ea typeface="굴림" charset="-127"/>
              </a:rPr>
              <a:t>결제내역 조회</a:t>
            </a:r>
          </a:p>
        </p:txBody>
      </p:sp>
    </p:spTree>
    <p:extLst>
      <p:ext uri="{BB962C8B-B14F-4D97-AF65-F5344CB8AC3E}">
        <p14:creationId xmlns:p14="http://schemas.microsoft.com/office/powerpoint/2010/main" val="1998960083"/>
      </p:ext>
    </p:extLst>
  </p:cSld>
  <p:clrMapOvr>
    <a:masterClrMapping/>
  </p:clrMapOvr>
  <p:transition spd="med"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A80EF-FCE3-8141-EE29-ADF186DEB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43">
            <a:extLst>
              <a:ext uri="{FF2B5EF4-FFF2-40B4-BE49-F238E27FC236}">
                <a16:creationId xmlns:a16="http://schemas.microsoft.com/office/drawing/2014/main" id="{41700ACB-E7C9-53C8-5B94-56E032B88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9960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관리자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전체결제내역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상세조회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8C0F761-81FA-7672-A911-D174C757A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369797"/>
              </p:ext>
            </p:extLst>
          </p:nvPr>
        </p:nvGraphicFramePr>
        <p:xfrm>
          <a:off x="7910533" y="935735"/>
          <a:ext cx="1924882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208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캐시의 상세정보 페이지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690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이미 회수처리가 되었거나 회수불가 상태이면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회수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라는 글자로 표시하고 </a:t>
                      </a:r>
                      <a:r>
                        <a:rPr lang="en-US" altLang="ko-KR" sz="1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readonly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상태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회수가능상태이면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회수가능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출력하고 클릭가능 상태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회수금액과 회수사유를 묻는 영역이 나오게 한다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529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이미 취소가 되었으면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취소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</a:t>
                      </a:r>
                      <a:r>
                        <a:rPr lang="en-US" altLang="ko-KR" sz="1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readonly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상태로 출력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취소가능한 상태이면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취소가능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출력하고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취소 사유를 입력하는 폼이 나오게 한다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59056"/>
                  </a:ext>
                </a:extLst>
              </a:tr>
              <a:tr h="128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팝업창을 닫는다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436893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791AC1-BBAF-DEA4-03F6-144F6C057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80531"/>
              </p:ext>
            </p:extLst>
          </p:nvPr>
        </p:nvGraphicFramePr>
        <p:xfrm>
          <a:off x="776536" y="980728"/>
          <a:ext cx="6604000" cy="414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62685064"/>
                    </a:ext>
                  </a:extLst>
                </a:gridCol>
                <a:gridCol w="4803800">
                  <a:extLst>
                    <a:ext uri="{9D8B030D-6E8A-4147-A177-3AD203B41FA5}">
                      <a16:colId xmlns:a16="http://schemas.microsoft.com/office/drawing/2014/main" val="4271143047"/>
                    </a:ext>
                  </a:extLst>
                </a:gridCol>
              </a:tblGrid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캐시번호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202504040000001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996917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이용자번호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94921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jsbyeon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407710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변준수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230130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캐시타입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RealCash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587348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캐시속성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충전 캐시</a:t>
                      </a:r>
                      <a:r>
                        <a:rPr lang="en-US" altLang="ko-KR" sz="1000" dirty="0"/>
                        <a:t>(ALL)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544461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금액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288817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남은 금액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0739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결제 수단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Paypal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82218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결제수단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Paypal payment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24537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트랜잭션 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???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488189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주문번호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??? (202504040000001)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755293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결제일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2025-04-04 17:02:25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800474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취소일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980976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아이피 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192.168.25.85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356127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회수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accent2"/>
                          </a:solidFill>
                        </a:rPr>
                        <a:t>회수가능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023768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취소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accent2"/>
                          </a:solidFill>
                        </a:rPr>
                        <a:t>취소가능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065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8050FE-3C19-880D-03F2-FAA9B0E2F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04722"/>
              </p:ext>
            </p:extLst>
          </p:nvPr>
        </p:nvGraphicFramePr>
        <p:xfrm>
          <a:off x="784958" y="5433784"/>
          <a:ext cx="66040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3826">
                  <a:extLst>
                    <a:ext uri="{9D8B030D-6E8A-4147-A177-3AD203B41FA5}">
                      <a16:colId xmlns:a16="http://schemas.microsoft.com/office/drawing/2014/main" val="105563117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12743799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69004275"/>
                    </a:ext>
                  </a:extLst>
                </a:gridCol>
                <a:gridCol w="995798">
                  <a:extLst>
                    <a:ext uri="{9D8B030D-6E8A-4147-A177-3AD203B41FA5}">
                      <a16:colId xmlns:a16="http://schemas.microsoft.com/office/drawing/2014/main" val="216885797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구매내역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금액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49765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2025-04-05 13:01:25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혈마전기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정상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7858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2025-04-05 09:05:40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혈마전기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취소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75718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3AE475A-F4AC-C42C-FB8A-461BA96011C5}"/>
              </a:ext>
            </a:extLst>
          </p:cNvPr>
          <p:cNvSpPr txBox="1"/>
          <p:nvPr/>
        </p:nvSpPr>
        <p:spPr bwMode="auto">
          <a:xfrm>
            <a:off x="-1066831" y="2160816"/>
            <a:ext cx="185178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금액은 </a:t>
            </a:r>
            <a:r>
              <a:rPr lang="ko-KR" altLang="en-US" sz="1000" dirty="0" err="1">
                <a:latin typeface="굴림" charset="-127"/>
                <a:ea typeface="굴림" charset="-127"/>
              </a:rPr>
              <a:t>실제돈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 dirty="0" err="1">
                <a:latin typeface="굴림" charset="-127"/>
                <a:ea typeface="굴림" charset="-127"/>
              </a:rPr>
              <a:t>남은금액</a:t>
            </a:r>
            <a:r>
              <a:rPr lang="ko-KR" altLang="en-US" sz="1000" dirty="0">
                <a:latin typeface="굴림" charset="-127"/>
                <a:ea typeface="굴림" charset="-127"/>
              </a:rPr>
              <a:t> </a:t>
            </a:r>
            <a:r>
              <a:rPr lang="ko-KR" altLang="en-US" sz="1000" dirty="0" err="1">
                <a:latin typeface="굴림" charset="-127"/>
                <a:ea typeface="굴림" charset="-127"/>
              </a:rPr>
              <a:t>실제돈</a:t>
            </a:r>
            <a:r>
              <a:rPr lang="en-US" altLang="ko-KR" sz="1000" dirty="0">
                <a:latin typeface="굴림" charset="-127"/>
                <a:ea typeface="굴림" charset="-127"/>
              </a:rPr>
              <a:t>?</a:t>
            </a:r>
          </a:p>
          <a:p>
            <a:pPr marL="228600" indent="-228600"/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만약 </a:t>
            </a:r>
            <a:r>
              <a:rPr lang="en-US" altLang="ko-KR" sz="1000" dirty="0">
                <a:latin typeface="굴림" charset="-127"/>
                <a:ea typeface="굴림" charset="-127"/>
              </a:rPr>
              <a:t>10000</a:t>
            </a:r>
            <a:r>
              <a:rPr lang="ko-KR" altLang="en-US" sz="1000" dirty="0">
                <a:latin typeface="굴림" charset="-127"/>
                <a:ea typeface="굴림" charset="-127"/>
              </a:rPr>
              <a:t>원 충전해서 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 dirty="0" err="1">
                <a:latin typeface="굴림" charset="-127"/>
                <a:ea typeface="굴림" charset="-127"/>
              </a:rPr>
              <a:t>보너스코인을</a:t>
            </a:r>
            <a:r>
              <a:rPr lang="ko-KR" altLang="en-US" sz="1000" dirty="0">
                <a:latin typeface="굴림" charset="-127"/>
                <a:ea typeface="굴림" charset="-127"/>
              </a:rPr>
              <a:t> 받으면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따로 캐시번호를 만들어서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따로 조회하는지</a:t>
            </a:r>
            <a:r>
              <a:rPr lang="en-US" altLang="ko-KR" sz="1000" dirty="0">
                <a:latin typeface="굴림" charset="-127"/>
                <a:ea typeface="굴림" charset="-127"/>
              </a:rPr>
              <a:t>?</a:t>
            </a:r>
          </a:p>
          <a:p>
            <a:pPr marL="228600" indent="-228600"/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 dirty="0" err="1">
                <a:latin typeface="굴림" charset="-127"/>
                <a:ea typeface="굴림" charset="-127"/>
              </a:rPr>
              <a:t>트랜잭션아이디와주문번호의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의미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endParaRPr lang="ko-KR" altLang="en-US" sz="1000" dirty="0">
              <a:latin typeface="굴림" charset="-127"/>
              <a:ea typeface="굴림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EE96A-4369-1016-5276-25B4BEDD5FF8}"/>
              </a:ext>
            </a:extLst>
          </p:cNvPr>
          <p:cNvSpPr txBox="1"/>
          <p:nvPr/>
        </p:nvSpPr>
        <p:spPr bwMode="auto">
          <a:xfrm>
            <a:off x="5745088" y="6268977"/>
            <a:ext cx="20072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실제론 </a:t>
            </a:r>
            <a:r>
              <a:rPr lang="en-US" altLang="ko-KR" sz="1000" dirty="0">
                <a:latin typeface="굴림" charset="-127"/>
                <a:ea typeface="굴림" charset="-127"/>
              </a:rPr>
              <a:t>1</a:t>
            </a:r>
            <a:r>
              <a:rPr lang="ko-KR" altLang="en-US" sz="1000" dirty="0">
                <a:latin typeface="굴림" charset="-127"/>
                <a:ea typeface="굴림" charset="-127"/>
              </a:rPr>
              <a:t>코인으로 구매하는데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표시는 실제돈으로 표시하는지</a:t>
            </a:r>
            <a:r>
              <a:rPr lang="en-US" altLang="ko-KR" sz="1000" dirty="0">
                <a:latin typeface="굴림" charset="-127"/>
                <a:ea typeface="굴림" charset="-127"/>
              </a:rPr>
              <a:t>?</a:t>
            </a:r>
            <a:endParaRPr lang="ko-KR" altLang="en-US" sz="1000" dirty="0">
              <a:latin typeface="굴림" charset="-127"/>
              <a:ea typeface="굴림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5AEE7-2660-566D-4B58-F605EEF5DC99}"/>
              </a:ext>
            </a:extLst>
          </p:cNvPr>
          <p:cNvSpPr txBox="1"/>
          <p:nvPr/>
        </p:nvSpPr>
        <p:spPr bwMode="auto">
          <a:xfrm>
            <a:off x="728402" y="5187563"/>
            <a:ext cx="140455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>
                <a:latin typeface="굴림" charset="-127"/>
                <a:ea typeface="굴림" charset="-127"/>
              </a:rPr>
              <a:t>* </a:t>
            </a:r>
            <a:r>
              <a:rPr lang="ko-KR" altLang="en-US" sz="1000" dirty="0">
                <a:latin typeface="굴림" charset="-127"/>
                <a:ea typeface="굴림" charset="-127"/>
              </a:rPr>
              <a:t>해당 캐시 구매내역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3BF144A-5FD6-81C6-8814-ED8C5C7B1062}"/>
              </a:ext>
            </a:extLst>
          </p:cNvPr>
          <p:cNvSpPr/>
          <p:nvPr/>
        </p:nvSpPr>
        <p:spPr>
          <a:xfrm>
            <a:off x="3474890" y="6268977"/>
            <a:ext cx="1224136" cy="4001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CB1DEF9-E14D-A387-D2E2-B92B5D47F3C5}"/>
              </a:ext>
            </a:extLst>
          </p:cNvPr>
          <p:cNvSpPr/>
          <p:nvPr/>
        </p:nvSpPr>
        <p:spPr>
          <a:xfrm>
            <a:off x="3186858" y="4509120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9B58C48-29E1-F7DA-FF31-4E125C359561}"/>
              </a:ext>
            </a:extLst>
          </p:cNvPr>
          <p:cNvSpPr/>
          <p:nvPr/>
        </p:nvSpPr>
        <p:spPr>
          <a:xfrm>
            <a:off x="3210190" y="4877203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85440CD-B321-2325-3EF8-5B5A89894185}"/>
              </a:ext>
            </a:extLst>
          </p:cNvPr>
          <p:cNvSpPr/>
          <p:nvPr/>
        </p:nvSpPr>
        <p:spPr>
          <a:xfrm>
            <a:off x="3330874" y="6208297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CAD48-3471-C1AC-C614-206DDE5F5C0B}"/>
              </a:ext>
            </a:extLst>
          </p:cNvPr>
          <p:cNvSpPr txBox="1"/>
          <p:nvPr/>
        </p:nvSpPr>
        <p:spPr bwMode="auto">
          <a:xfrm>
            <a:off x="784958" y="692696"/>
            <a:ext cx="7409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b="1" dirty="0">
                <a:latin typeface="굴림" charset="-127"/>
                <a:ea typeface="굴림" charset="-127"/>
              </a:rPr>
              <a:t>캐시 정보</a:t>
            </a:r>
          </a:p>
        </p:txBody>
      </p:sp>
    </p:spTree>
    <p:extLst>
      <p:ext uri="{BB962C8B-B14F-4D97-AF65-F5344CB8AC3E}">
        <p14:creationId xmlns:p14="http://schemas.microsoft.com/office/powerpoint/2010/main" val="694542585"/>
      </p:ext>
    </p:extLst>
  </p:cSld>
  <p:clrMapOvr>
    <a:masterClrMapping/>
  </p:clrMapOvr>
  <p:transition spd="med"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207A0-76A2-C8E9-F868-0DE24C767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43">
            <a:extLst>
              <a:ext uri="{FF2B5EF4-FFF2-40B4-BE49-F238E27FC236}">
                <a16:creationId xmlns:a16="http://schemas.microsoft.com/office/drawing/2014/main" id="{E07F45C5-FC7A-9A88-16E2-ABB33E3F3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23326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관리자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전체결제내역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상세조회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회수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41397BC-8B69-FF8E-CFA0-8FD2E8396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45096"/>
              </p:ext>
            </p:extLst>
          </p:nvPr>
        </p:nvGraphicFramePr>
        <p:xfrm>
          <a:off x="7910533" y="935735"/>
          <a:ext cx="1924882" cy="3261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208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캐시의 상세정보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&gt;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회수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690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이미 회수처리가 되었거나 회수불가 상태이면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회수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라는 글자로 표시하고 </a:t>
                      </a:r>
                      <a:r>
                        <a:rPr lang="en-US" altLang="ko-KR" sz="1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readonly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상태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회수가능상태이면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회수가능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출력하고 클릭가능 상태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회수금액과 회수사유를 묻는 영역이 나오게 한다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529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회수금액과 회수사유를 입력 후 클릭 시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정말 회수 하시겠습니까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?'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라는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alert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 출력되고 </a:t>
                      </a:r>
                      <a:r>
                        <a:rPr lang="en-US" altLang="ko-KR" sz="1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db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회수 처리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회수가 완료될 경우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작업에 성공하였습니다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라고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alert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출력 후 팝업을 닫는다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59056"/>
                  </a:ext>
                </a:extLst>
              </a:tr>
              <a:tr h="128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팝업창을 닫는다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436893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777715-4969-8FB0-E4B3-C9B9DAF19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12548"/>
              </p:ext>
            </p:extLst>
          </p:nvPr>
        </p:nvGraphicFramePr>
        <p:xfrm>
          <a:off x="776536" y="980728"/>
          <a:ext cx="6604000" cy="50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62685064"/>
                    </a:ext>
                  </a:extLst>
                </a:gridCol>
                <a:gridCol w="4803800">
                  <a:extLst>
                    <a:ext uri="{9D8B030D-6E8A-4147-A177-3AD203B41FA5}">
                      <a16:colId xmlns:a16="http://schemas.microsoft.com/office/drawing/2014/main" val="4271143047"/>
                    </a:ext>
                  </a:extLst>
                </a:gridCol>
              </a:tblGrid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캐시번호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202504040000001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996917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이용자번호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94921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jsbyeon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407710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변준수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230130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캐시타입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RealCash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587348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캐시속성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충전 캐시</a:t>
                      </a:r>
                      <a:r>
                        <a:rPr lang="en-US" altLang="ko-KR" sz="1000" dirty="0"/>
                        <a:t>(ALL)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544461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금액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288817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남은 금액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0739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결제 수단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Paypal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82218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결제수단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Paypal payment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24537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트랜잭션 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???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488189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주문번호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??? (202504040000001)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755293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결제일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2025-04-04 17:02:25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800474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취소일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980976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아이피 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192.168.25.85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356127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회수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accent2"/>
                          </a:solidFill>
                        </a:rPr>
                        <a:t>회수가능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023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취소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accent2"/>
                          </a:solidFill>
                        </a:rPr>
                        <a:t>취소가능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06580"/>
                  </a:ext>
                </a:extLst>
              </a:tr>
              <a:tr h="89528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657028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DE9D7D6-4DE0-A8D2-4DD5-E5AD25B77ECB}"/>
              </a:ext>
            </a:extLst>
          </p:cNvPr>
          <p:cNvSpPr/>
          <p:nvPr/>
        </p:nvSpPr>
        <p:spPr>
          <a:xfrm>
            <a:off x="3474890" y="6268977"/>
            <a:ext cx="1224136" cy="4001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27CC4B-829E-EEFC-9E1F-3CEFA8A94489}"/>
              </a:ext>
            </a:extLst>
          </p:cNvPr>
          <p:cNvSpPr/>
          <p:nvPr/>
        </p:nvSpPr>
        <p:spPr>
          <a:xfrm>
            <a:off x="3186858" y="4509120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28E007E-5749-CCD8-F4DF-7838E2B0B21D}"/>
              </a:ext>
            </a:extLst>
          </p:cNvPr>
          <p:cNvSpPr/>
          <p:nvPr/>
        </p:nvSpPr>
        <p:spPr>
          <a:xfrm>
            <a:off x="3330874" y="6208297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6F55E-BE6C-240A-CAA7-2C05EDA382B1}"/>
              </a:ext>
            </a:extLst>
          </p:cNvPr>
          <p:cNvSpPr txBox="1"/>
          <p:nvPr/>
        </p:nvSpPr>
        <p:spPr bwMode="auto">
          <a:xfrm>
            <a:off x="2216696" y="5292998"/>
            <a:ext cx="7328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b="1" dirty="0">
                <a:latin typeface="굴림" charset="-127"/>
                <a:ea typeface="굴림" charset="-127"/>
              </a:rPr>
              <a:t>회수 금액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8CAD54-62A6-759C-0C0C-15374C78D535}"/>
              </a:ext>
            </a:extLst>
          </p:cNvPr>
          <p:cNvSpPr txBox="1"/>
          <p:nvPr/>
        </p:nvSpPr>
        <p:spPr bwMode="auto">
          <a:xfrm>
            <a:off x="2216696" y="5565931"/>
            <a:ext cx="7328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b="1" dirty="0">
                <a:latin typeface="굴림" charset="-127"/>
                <a:ea typeface="굴림" charset="-127"/>
              </a:rPr>
              <a:t>회수 사유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D1B463F-48A7-0E74-629E-CFA205F9A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56" y="4685841"/>
            <a:ext cx="857370" cy="18862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8B27A26-608E-CAEF-B99D-E6E308509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97" y="5320113"/>
            <a:ext cx="847843" cy="2191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16C2C3-03F9-58CA-50B6-F596669C79F4}"/>
              </a:ext>
            </a:extLst>
          </p:cNvPr>
          <p:cNvSpPr/>
          <p:nvPr/>
        </p:nvSpPr>
        <p:spPr>
          <a:xfrm>
            <a:off x="3114850" y="5623775"/>
            <a:ext cx="2702246" cy="1883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6E86A98-C3BC-5E61-B5AA-B5E3479512D3}"/>
              </a:ext>
            </a:extLst>
          </p:cNvPr>
          <p:cNvSpPr/>
          <p:nvPr/>
        </p:nvSpPr>
        <p:spPr>
          <a:xfrm>
            <a:off x="6575876" y="5604741"/>
            <a:ext cx="598739" cy="2180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회수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122EACA-32A9-13FD-FB3D-ECF3D2446994}"/>
              </a:ext>
            </a:extLst>
          </p:cNvPr>
          <p:cNvSpPr/>
          <p:nvPr/>
        </p:nvSpPr>
        <p:spPr>
          <a:xfrm>
            <a:off x="6431860" y="548033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B16020-DF3F-B4C0-C754-3F27DC796B31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1493826" y="5292998"/>
            <a:ext cx="1605071" cy="13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166B54-1219-EE50-416D-6851C9150161}"/>
              </a:ext>
            </a:extLst>
          </p:cNvPr>
          <p:cNvSpPr txBox="1"/>
          <p:nvPr/>
        </p:nvSpPr>
        <p:spPr bwMode="auto">
          <a:xfrm>
            <a:off x="-1233498" y="3480522"/>
            <a:ext cx="21948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구매내역에 정상구매가 이루어져서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 dirty="0" err="1">
                <a:latin typeface="굴림" charset="-127"/>
                <a:ea typeface="굴림" charset="-127"/>
              </a:rPr>
              <a:t>남은금액이</a:t>
            </a:r>
            <a:r>
              <a:rPr lang="ko-KR" altLang="en-US" sz="1000" dirty="0">
                <a:latin typeface="굴림" charset="-127"/>
                <a:ea typeface="굴림" charset="-127"/>
              </a:rPr>
              <a:t> </a:t>
            </a:r>
            <a:r>
              <a:rPr lang="en-US" altLang="ko-KR" sz="1000" dirty="0">
                <a:latin typeface="굴림" charset="-127"/>
                <a:ea typeface="굴림" charset="-127"/>
              </a:rPr>
              <a:t>0</a:t>
            </a:r>
            <a:r>
              <a:rPr lang="ko-KR" altLang="en-US" sz="1000" dirty="0" err="1">
                <a:latin typeface="굴림" charset="-127"/>
                <a:ea typeface="굴림" charset="-127"/>
              </a:rPr>
              <a:t>일경우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회수가능 상태로 두는지</a:t>
            </a:r>
            <a:r>
              <a:rPr lang="en-US" altLang="ko-KR" sz="1000" dirty="0">
                <a:latin typeface="굴림" charset="-127"/>
                <a:ea typeface="굴림" charset="-127"/>
              </a:rPr>
              <a:t>?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116B73A-37CE-0F01-9DC0-81B73CEFA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104" y="5918937"/>
            <a:ext cx="2414215" cy="755468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908B7C0-4D59-2B09-7DFD-C206B897C583}"/>
              </a:ext>
            </a:extLst>
          </p:cNvPr>
          <p:cNvCxnSpPr>
            <a:stCxn id="19" idx="4"/>
          </p:cNvCxnSpPr>
          <p:nvPr/>
        </p:nvCxnSpPr>
        <p:spPr>
          <a:xfrm>
            <a:off x="6575876" y="5729143"/>
            <a:ext cx="0" cy="18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F61EB1C-BA6A-7DE8-B8A5-5A6707A2BE89}"/>
              </a:ext>
            </a:extLst>
          </p:cNvPr>
          <p:cNvSpPr txBox="1"/>
          <p:nvPr/>
        </p:nvSpPr>
        <p:spPr bwMode="auto">
          <a:xfrm>
            <a:off x="784958" y="692696"/>
            <a:ext cx="7409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b="1" dirty="0">
                <a:latin typeface="굴림" charset="-127"/>
                <a:ea typeface="굴림" charset="-127"/>
              </a:rPr>
              <a:t>캐시 정보</a:t>
            </a:r>
          </a:p>
        </p:txBody>
      </p:sp>
    </p:spTree>
    <p:extLst>
      <p:ext uri="{BB962C8B-B14F-4D97-AF65-F5344CB8AC3E}">
        <p14:creationId xmlns:p14="http://schemas.microsoft.com/office/powerpoint/2010/main" val="60502563"/>
      </p:ext>
    </p:extLst>
  </p:cSld>
  <p:clrMapOvr>
    <a:masterClrMapping/>
  </p:clrMapOvr>
  <p:transition spd="med"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44526-6CC8-AD68-383E-A3657158B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43">
            <a:extLst>
              <a:ext uri="{FF2B5EF4-FFF2-40B4-BE49-F238E27FC236}">
                <a16:creationId xmlns:a16="http://schemas.microsoft.com/office/drawing/2014/main" id="{17436CA9-B396-0A39-7F34-F9D74E950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23326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관리자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전체결제내역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상세조회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취소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FAA0D57-FFB7-14E0-A969-9E68C3E68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83366"/>
              </p:ext>
            </p:extLst>
          </p:nvPr>
        </p:nvGraphicFramePr>
        <p:xfrm>
          <a:off x="7910533" y="935735"/>
          <a:ext cx="192488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208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캐시의 상세정보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&gt;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취소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6902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이미 취소가 되었으면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취소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</a:t>
                      </a:r>
                      <a:r>
                        <a:rPr lang="en-US" altLang="ko-KR" sz="1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readonly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상태로 출력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취소가능한 상태이면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취소가능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출력하고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취소 사유를 입력하는 폼이 나오게 한다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5297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캐시 취소 사유를 입력 받고 클릭 시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alert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한번 더 묻고 해당 결제 건을 취소처리 한다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59056"/>
                  </a:ext>
                </a:extLst>
              </a:tr>
              <a:tr h="128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팝업창을 닫는다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436893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DDC113A-1A08-02EF-FC10-DE7E795D8451}"/>
              </a:ext>
            </a:extLst>
          </p:cNvPr>
          <p:cNvGraphicFramePr>
            <a:graphicFrameLocks noGrp="1"/>
          </p:cNvGraphicFramePr>
          <p:nvPr/>
        </p:nvGraphicFramePr>
        <p:xfrm>
          <a:off x="776536" y="980728"/>
          <a:ext cx="6604000" cy="50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62685064"/>
                    </a:ext>
                  </a:extLst>
                </a:gridCol>
                <a:gridCol w="4803800">
                  <a:extLst>
                    <a:ext uri="{9D8B030D-6E8A-4147-A177-3AD203B41FA5}">
                      <a16:colId xmlns:a16="http://schemas.microsoft.com/office/drawing/2014/main" val="4271143047"/>
                    </a:ext>
                  </a:extLst>
                </a:gridCol>
              </a:tblGrid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캐시번호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202504040000001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996917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이용자번호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94921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jsbyeon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407710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변준수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230130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캐시타입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RealCash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587348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캐시속성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충전 캐시</a:t>
                      </a:r>
                      <a:r>
                        <a:rPr lang="en-US" altLang="ko-KR" sz="1000" dirty="0"/>
                        <a:t>(ALL)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544461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금액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288817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남은 금액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0739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결제 수단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Paypal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982218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결제수단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Paypal payment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24537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트랜잭션 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???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488189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주문번호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??? (202504040000001)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755293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결제일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2025-04-04 17:02:25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800474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취소일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8980976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아이피 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192.168.25.85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356127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회수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accent2"/>
                          </a:solidFill>
                        </a:rPr>
                        <a:t>회수가능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023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취소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accent2"/>
                          </a:solidFill>
                        </a:rPr>
                        <a:t>취소가능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006580"/>
                  </a:ext>
                </a:extLst>
              </a:tr>
              <a:tr h="89528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657028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C9ADF97-FE62-AD4A-0185-8C484EFE04E0}"/>
              </a:ext>
            </a:extLst>
          </p:cNvPr>
          <p:cNvSpPr/>
          <p:nvPr/>
        </p:nvSpPr>
        <p:spPr>
          <a:xfrm>
            <a:off x="3474890" y="6268977"/>
            <a:ext cx="1224136" cy="4001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CF6A36C-226C-31E9-C34E-44C1EB790B93}"/>
              </a:ext>
            </a:extLst>
          </p:cNvPr>
          <p:cNvSpPr/>
          <p:nvPr/>
        </p:nvSpPr>
        <p:spPr>
          <a:xfrm>
            <a:off x="3186858" y="4875701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BCE864-DABD-C16F-3442-29DD01ECB5C8}"/>
              </a:ext>
            </a:extLst>
          </p:cNvPr>
          <p:cNvSpPr/>
          <p:nvPr/>
        </p:nvSpPr>
        <p:spPr>
          <a:xfrm>
            <a:off x="3330874" y="6208297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B8CFFF-1CB9-1E20-E5F1-B690C746B6BF}"/>
              </a:ext>
            </a:extLst>
          </p:cNvPr>
          <p:cNvSpPr txBox="1"/>
          <p:nvPr/>
        </p:nvSpPr>
        <p:spPr bwMode="auto">
          <a:xfrm>
            <a:off x="2007749" y="5414412"/>
            <a:ext cx="10278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b="1" dirty="0">
                <a:latin typeface="굴림" charset="-127"/>
                <a:ea typeface="굴림" charset="-127"/>
              </a:rPr>
              <a:t>캐시 취소 사유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E9D7BB-E9CF-2E6F-37DB-010ED1C7CA48}"/>
              </a:ext>
            </a:extLst>
          </p:cNvPr>
          <p:cNvSpPr/>
          <p:nvPr/>
        </p:nvSpPr>
        <p:spPr>
          <a:xfrm>
            <a:off x="3241515" y="5454251"/>
            <a:ext cx="2702246" cy="1883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F9CFCD6-62B1-193B-C656-76237339D09B}"/>
              </a:ext>
            </a:extLst>
          </p:cNvPr>
          <p:cNvSpPr/>
          <p:nvPr/>
        </p:nvSpPr>
        <p:spPr>
          <a:xfrm>
            <a:off x="6575876" y="5604741"/>
            <a:ext cx="598739" cy="2180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FE5B8-D039-7CCF-A0E7-3F21A73F7C39}"/>
              </a:ext>
            </a:extLst>
          </p:cNvPr>
          <p:cNvSpPr txBox="1"/>
          <p:nvPr/>
        </p:nvSpPr>
        <p:spPr bwMode="auto">
          <a:xfrm>
            <a:off x="-1239688" y="3717032"/>
            <a:ext cx="21948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구매내역에 정상구매가 이루어져서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 dirty="0" err="1">
                <a:latin typeface="굴림" charset="-127"/>
                <a:ea typeface="굴림" charset="-127"/>
              </a:rPr>
              <a:t>남은금액이</a:t>
            </a:r>
            <a:r>
              <a:rPr lang="ko-KR" altLang="en-US" sz="1000" dirty="0">
                <a:latin typeface="굴림" charset="-127"/>
                <a:ea typeface="굴림" charset="-127"/>
              </a:rPr>
              <a:t> 일부일 경우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취소 어떻게 진행되는지</a:t>
            </a:r>
            <a:r>
              <a:rPr lang="en-US" altLang="ko-KR" sz="1000" dirty="0">
                <a:latin typeface="굴림" charset="-127"/>
                <a:ea typeface="굴림" charset="-127"/>
              </a:rPr>
              <a:t>?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D407690-4332-0C21-75D2-A264E7BD05DA}"/>
              </a:ext>
            </a:extLst>
          </p:cNvPr>
          <p:cNvSpPr/>
          <p:nvPr/>
        </p:nvSpPr>
        <p:spPr>
          <a:xfrm>
            <a:off x="6431860" y="548033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C90F90-957C-770E-4FE6-FD9623F00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782" y="5879366"/>
            <a:ext cx="2834925" cy="906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4BA6CE-9980-8EF0-55B5-30EAE28277E2}"/>
              </a:ext>
            </a:extLst>
          </p:cNvPr>
          <p:cNvSpPr txBox="1"/>
          <p:nvPr/>
        </p:nvSpPr>
        <p:spPr bwMode="auto">
          <a:xfrm>
            <a:off x="784958" y="692696"/>
            <a:ext cx="7409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b="1" dirty="0">
                <a:latin typeface="굴림" charset="-127"/>
                <a:ea typeface="굴림" charset="-127"/>
              </a:rPr>
              <a:t>캐시 정보</a:t>
            </a:r>
          </a:p>
        </p:txBody>
      </p:sp>
    </p:spTree>
    <p:extLst>
      <p:ext uri="{BB962C8B-B14F-4D97-AF65-F5344CB8AC3E}">
        <p14:creationId xmlns:p14="http://schemas.microsoft.com/office/powerpoint/2010/main" val="2634766594"/>
      </p:ext>
    </p:extLst>
  </p:cSld>
  <p:clrMapOvr>
    <a:masterClrMapping/>
  </p:clrMapOvr>
  <p:transition spd="med"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8BEE9-3A86-FA31-D4F5-77D3F1E12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43">
            <a:extLst>
              <a:ext uri="{FF2B5EF4-FFF2-40B4-BE49-F238E27FC236}">
                <a16:creationId xmlns:a16="http://schemas.microsoft.com/office/drawing/2014/main" id="{EC118F1F-29AA-64C2-FC30-52FBA2026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1464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관리자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결제통계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3B5763-E016-D44F-F4D9-E7EDB9391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7" y="711541"/>
            <a:ext cx="7645632" cy="59788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EA0299-7498-79A8-D5F1-D79663956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2" y="732804"/>
            <a:ext cx="1293384" cy="491159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AB4A86A-A3E8-59AD-0604-026DBEAD3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589712"/>
              </p:ext>
            </p:extLst>
          </p:nvPr>
        </p:nvGraphicFramePr>
        <p:xfrm>
          <a:off x="7910533" y="935735"/>
          <a:ext cx="1924882" cy="124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208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결제통계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기간별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결제수단별 통계 부분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2086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select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총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개월이 나오고 클릭 시 기간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항목별 교차 통계로 출력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728657"/>
                  </a:ext>
                </a:extLst>
              </a:tr>
            </a:tbl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264EC3AF-06C4-7B6D-1504-86EA58B12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0473780"/>
              </p:ext>
            </p:extLst>
          </p:nvPr>
        </p:nvGraphicFramePr>
        <p:xfrm>
          <a:off x="1647155" y="1052737"/>
          <a:ext cx="620958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CBC91162-3307-2C47-E166-457F22D718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695249"/>
              </p:ext>
            </p:extLst>
          </p:nvPr>
        </p:nvGraphicFramePr>
        <p:xfrm>
          <a:off x="1528386" y="3573017"/>
          <a:ext cx="6324508" cy="3096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888A395A-AFC7-169B-A667-BA4387CDD4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3200" y="3718334"/>
            <a:ext cx="562053" cy="1619476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4142E2C5-BA73-7995-63A4-D4A73146BF05}"/>
              </a:ext>
            </a:extLst>
          </p:cNvPr>
          <p:cNvSpPr/>
          <p:nvPr/>
        </p:nvSpPr>
        <p:spPr>
          <a:xfrm>
            <a:off x="6609184" y="3593931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5544722"/>
      </p:ext>
    </p:extLst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C4AC7-7BC1-C3A3-C595-4BFC4DDF2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87DEF1-B838-4DF0-E33D-7DBC71603252}"/>
              </a:ext>
            </a:extLst>
          </p:cNvPr>
          <p:cNvSpPr txBox="1"/>
          <p:nvPr/>
        </p:nvSpPr>
        <p:spPr>
          <a:xfrm>
            <a:off x="2864768" y="3212976"/>
            <a:ext cx="422102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ko-KR" alt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사용자</a:t>
            </a:r>
            <a:r>
              <a:rPr kumimoji="1" lang="en-US" altLang="ko-KR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UI </a:t>
            </a:r>
            <a:r>
              <a:rPr kumimoji="1" lang="ko-KR" alt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421272662"/>
      </p:ext>
    </p:extLst>
  </p:cSld>
  <p:clrMapOvr>
    <a:masterClrMapping/>
  </p:clrMapOvr>
  <p:transition spd="med"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A4F47-C6BF-79F4-1BAE-262F4DA19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43">
            <a:extLst>
              <a:ext uri="{FF2B5EF4-FFF2-40B4-BE49-F238E27FC236}">
                <a16:creationId xmlns:a16="http://schemas.microsoft.com/office/drawing/2014/main" id="{4764425B-4147-70F8-A8DB-3822EFFC2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7459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관리자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전체 구매내역 조회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601AFF-0137-35DD-92D5-115C5F4CB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5" y="722173"/>
            <a:ext cx="7666113" cy="60005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545627-C7E4-0361-55F5-191523055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2" y="732804"/>
            <a:ext cx="1293384" cy="49115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F3EA40B-F321-AE97-097B-8B64CCF54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644" y="1132046"/>
            <a:ext cx="6304761" cy="48892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76F705-9FDE-AD38-7BDA-DC15F14A8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8009" y="2656997"/>
            <a:ext cx="3693781" cy="3583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B85B67-A755-60F7-429D-67AC0419D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445" y="2390260"/>
            <a:ext cx="1924319" cy="266737"/>
          </a:xfrm>
          <a:prstGeom prst="rect">
            <a:avLst/>
          </a:prstGeo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F794F83-E54B-44AE-E05F-233152F50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747571"/>
              </p:ext>
            </p:extLst>
          </p:nvPr>
        </p:nvGraphicFramePr>
        <p:xfrm>
          <a:off x="2148246" y="3753609"/>
          <a:ext cx="5253026" cy="135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262">
                  <a:extLst>
                    <a:ext uri="{9D8B030D-6E8A-4147-A177-3AD203B41FA5}">
                      <a16:colId xmlns:a16="http://schemas.microsoft.com/office/drawing/2014/main" val="2074495830"/>
                    </a:ext>
                  </a:extLst>
                </a:gridCol>
                <a:gridCol w="784164">
                  <a:extLst>
                    <a:ext uri="{9D8B030D-6E8A-4147-A177-3AD203B41FA5}">
                      <a16:colId xmlns:a16="http://schemas.microsoft.com/office/drawing/2014/main" val="1359747464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4203616555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1203898595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3299943494"/>
                    </a:ext>
                  </a:extLst>
                </a:gridCol>
                <a:gridCol w="520262">
                  <a:extLst>
                    <a:ext uri="{9D8B030D-6E8A-4147-A177-3AD203B41FA5}">
                      <a16:colId xmlns:a16="http://schemas.microsoft.com/office/drawing/2014/main" val="255555287"/>
                    </a:ext>
                  </a:extLst>
                </a:gridCol>
                <a:gridCol w="634973">
                  <a:extLst>
                    <a:ext uri="{9D8B030D-6E8A-4147-A177-3AD203B41FA5}">
                      <a16:colId xmlns:a16="http://schemas.microsoft.com/office/drawing/2014/main" val="411014005"/>
                    </a:ext>
                  </a:extLst>
                </a:gridCol>
              </a:tblGrid>
              <a:tr h="158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번호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아이디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상품명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금액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결제일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상태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43524"/>
                  </a:ext>
                </a:extLst>
              </a:tr>
              <a:tr h="170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jsbyeon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빌더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2025-04-04 13:10:12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8722"/>
                  </a:ext>
                </a:extLst>
              </a:tr>
              <a:tr h="18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jsbyeon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패왕지로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2025-04-03 12:12:10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N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50589"/>
                  </a:ext>
                </a:extLst>
              </a:tr>
              <a:tr h="170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jsbyeon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천혈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2025-04-01 09:11:55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N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29628"/>
                  </a:ext>
                </a:extLst>
              </a:tr>
              <a:tr h="170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jsbyeon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혈마전기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2025-04-01 08:10:40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N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10749"/>
                  </a:ext>
                </a:extLst>
              </a:tr>
              <a:tr h="170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</a:rPr>
                        <a:t>jsbyeon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빌더 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2025-04-01 07:45:44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N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035860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BD6CC55A-1F65-AC46-607A-6D01FC3807CC}"/>
              </a:ext>
            </a:extLst>
          </p:cNvPr>
          <p:cNvSpPr/>
          <p:nvPr/>
        </p:nvSpPr>
        <p:spPr>
          <a:xfrm>
            <a:off x="4105604" y="3139647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878C83-03FE-5FFC-E1AD-8D4D408D89AF}"/>
              </a:ext>
            </a:extLst>
          </p:cNvPr>
          <p:cNvSpPr/>
          <p:nvPr/>
        </p:nvSpPr>
        <p:spPr>
          <a:xfrm>
            <a:off x="5961112" y="2625646"/>
            <a:ext cx="1008112" cy="389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87CE8A6-DD7A-8FEA-01E8-045ADF610108}"/>
              </a:ext>
            </a:extLst>
          </p:cNvPr>
          <p:cNvSpPr/>
          <p:nvPr/>
        </p:nvSpPr>
        <p:spPr>
          <a:xfrm>
            <a:off x="6761790" y="3303072"/>
            <a:ext cx="639482" cy="2488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엑셀다운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D9256A-978B-BFCE-754C-3C913FCB258F}"/>
              </a:ext>
            </a:extLst>
          </p:cNvPr>
          <p:cNvSpPr/>
          <p:nvPr/>
        </p:nvSpPr>
        <p:spPr>
          <a:xfrm>
            <a:off x="6521828" y="3178670"/>
            <a:ext cx="288032" cy="2190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BEFBA90-28EB-3B41-D44F-5D3E627A90F3}"/>
              </a:ext>
            </a:extLst>
          </p:cNvPr>
          <p:cNvSpPr/>
          <p:nvPr/>
        </p:nvSpPr>
        <p:spPr>
          <a:xfrm>
            <a:off x="3573844" y="3612884"/>
            <a:ext cx="288032" cy="2190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FE6B42-6321-496C-B338-710CB71A7515}"/>
              </a:ext>
            </a:extLst>
          </p:cNvPr>
          <p:cNvSpPr txBox="1"/>
          <p:nvPr/>
        </p:nvSpPr>
        <p:spPr bwMode="auto">
          <a:xfrm>
            <a:off x="3106277" y="1590555"/>
            <a:ext cx="646331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>
                <a:latin typeface="굴림" charset="-127"/>
                <a:ea typeface="굴림" charset="-127"/>
              </a:rPr>
              <a:t>jsbyeon</a:t>
            </a:r>
            <a:endParaRPr lang="ko-KR" altLang="en-US" sz="1000" dirty="0">
              <a:latin typeface="굴림" charset="-127"/>
              <a:ea typeface="굴림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7FF87-F622-5CBA-A8A3-C381EA66043A}"/>
              </a:ext>
            </a:extLst>
          </p:cNvPr>
          <p:cNvSpPr txBox="1"/>
          <p:nvPr/>
        </p:nvSpPr>
        <p:spPr bwMode="auto">
          <a:xfrm>
            <a:off x="3116298" y="1995724"/>
            <a:ext cx="40588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>
                <a:latin typeface="굴림" charset="-127"/>
                <a:ea typeface="굴림" charset="-127"/>
              </a:rPr>
              <a:t>ALL</a:t>
            </a:r>
            <a:endParaRPr lang="ko-KR" altLang="en-US" sz="1000" dirty="0">
              <a:latin typeface="굴림" charset="-127"/>
              <a:ea typeface="굴림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064AF65-E6DD-3CEB-DE93-C37CB35FD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16712"/>
              </p:ext>
            </p:extLst>
          </p:nvPr>
        </p:nvGraphicFramePr>
        <p:xfrm>
          <a:off x="7910533" y="935735"/>
          <a:ext cx="1924882" cy="335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208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전체 구매내역 조회 페이지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게임코드는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ALL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고정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상품명은 웹소설의 제목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상태는 취소상태인지 아닌지 구분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182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입력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선택된 조건에 맞는 결제내역 출력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299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조회된 내역을 엑셀 파일로 다운로드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59056"/>
                  </a:ext>
                </a:extLst>
              </a:tr>
              <a:tr h="128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해당 칼럼을 클릭 가능하도록 하고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구매내역 상세조회 페이지를 팝업창으로 띄움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436893"/>
                  </a:ext>
                </a:extLst>
              </a:tr>
              <a:tr h="128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구매내역에 체크박스를 두고 선택된 내역에 대해서 취소사유 창을 팝업으로 띄우고   구매취소 진행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26802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929F1E-1981-C663-B332-2FB3D67957A3}"/>
              </a:ext>
            </a:extLst>
          </p:cNvPr>
          <p:cNvSpPr/>
          <p:nvPr/>
        </p:nvSpPr>
        <p:spPr>
          <a:xfrm>
            <a:off x="5637287" y="1569290"/>
            <a:ext cx="1361414" cy="2460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515589E-71AF-24DE-4CBB-367A8DDE66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7186" y="2011675"/>
            <a:ext cx="847843" cy="100979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600DF7A-F182-9A7F-CAC4-7778277F8747}"/>
              </a:ext>
            </a:extLst>
          </p:cNvPr>
          <p:cNvSpPr txBox="1"/>
          <p:nvPr/>
        </p:nvSpPr>
        <p:spPr bwMode="auto">
          <a:xfrm>
            <a:off x="1784648" y="1223963"/>
            <a:ext cx="9973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b="1" dirty="0">
                <a:latin typeface="굴림" charset="-127"/>
                <a:ea typeface="굴림" charset="-127"/>
              </a:rPr>
              <a:t>구매내역 조회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19574AD-45E1-8046-BE14-6BC73EF66E19}"/>
              </a:ext>
            </a:extLst>
          </p:cNvPr>
          <p:cNvSpPr/>
          <p:nvPr/>
        </p:nvSpPr>
        <p:spPr>
          <a:xfrm>
            <a:off x="6762057" y="3762921"/>
            <a:ext cx="602388" cy="168157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</a:rPr>
              <a:t>구매취소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41E6A17-3EAB-1105-6C30-ABC85141C071}"/>
              </a:ext>
            </a:extLst>
          </p:cNvPr>
          <p:cNvSpPr/>
          <p:nvPr/>
        </p:nvSpPr>
        <p:spPr>
          <a:xfrm>
            <a:off x="6581214" y="3588543"/>
            <a:ext cx="288032" cy="219094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21A500D-CA59-BA98-455A-377BAA62AF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7040" y="3997179"/>
            <a:ext cx="152421" cy="16194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A41B259-768D-8F65-9E4B-11C01FFBDA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3390" y="4459188"/>
            <a:ext cx="152421" cy="16194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6C48DA4-1EA7-0E46-D9BF-07E6CE4011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6090" y="4690413"/>
            <a:ext cx="123842" cy="14289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560ADBF6-46EB-A326-6AD6-FF682C7063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6090" y="4233760"/>
            <a:ext cx="123842" cy="14289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26994B7-487D-D427-D785-80960FDEB1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3260" y="4926765"/>
            <a:ext cx="123842" cy="14289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A3F589E-2522-1A39-F448-E235F1DDFB2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35360"/>
          <a:stretch/>
        </p:blipFill>
        <p:spPr>
          <a:xfrm>
            <a:off x="6244665" y="5153757"/>
            <a:ext cx="2239560" cy="1316049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7AD1775-D0F2-8463-13B9-03C7125FAC6F}"/>
              </a:ext>
            </a:extLst>
          </p:cNvPr>
          <p:cNvSpPr/>
          <p:nvPr/>
        </p:nvSpPr>
        <p:spPr>
          <a:xfrm>
            <a:off x="6761790" y="6082998"/>
            <a:ext cx="567474" cy="23835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2118197-90D3-7075-4A9F-7DDEB4CD9C5D}"/>
              </a:ext>
            </a:extLst>
          </p:cNvPr>
          <p:cNvSpPr/>
          <p:nvPr/>
        </p:nvSpPr>
        <p:spPr>
          <a:xfrm>
            <a:off x="7562652" y="6078979"/>
            <a:ext cx="567474" cy="2383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688056697"/>
      </p:ext>
    </p:extLst>
  </p:cSld>
  <p:clrMapOvr>
    <a:masterClrMapping/>
  </p:clrMapOvr>
  <p:transition spd="med"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7E2FA-3AE3-7C3E-D01C-8BB105F60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43">
            <a:extLst>
              <a:ext uri="{FF2B5EF4-FFF2-40B4-BE49-F238E27FC236}">
                <a16:creationId xmlns:a16="http://schemas.microsoft.com/office/drawing/2014/main" id="{A5BD1EA0-8B4F-BF55-EBB8-708B654D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21259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관리자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전체 구매내역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상세조회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AF33CEC-3DC7-EF86-F0FA-C850F76CD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39776"/>
              </p:ext>
            </p:extLst>
          </p:nvPr>
        </p:nvGraphicFramePr>
        <p:xfrm>
          <a:off x="7910533" y="935735"/>
          <a:ext cx="192488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208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구매내역 상세 페이지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182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이미 취소가 되었으면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취소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</a:t>
                      </a:r>
                      <a:r>
                        <a:rPr lang="en-US" altLang="ko-KR" sz="1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readonly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상태로 출력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취소가능한 상태이면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취소가능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'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출력하고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취소 사유를 입력하는 폼이 나오게 한다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299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캐시 취소 사유를 입력 받고 클릭 시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alert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한번 더 묻고 해당 결제 건을 취소처리 한다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59056"/>
                  </a:ext>
                </a:extLst>
              </a:tr>
              <a:tr h="128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팝업창을 닫는다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436893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159CBA6-1DA1-FEA6-DAAB-42B602391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804929"/>
              </p:ext>
            </p:extLst>
          </p:nvPr>
        </p:nvGraphicFramePr>
        <p:xfrm>
          <a:off x="784958" y="980728"/>
          <a:ext cx="6604000" cy="3072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62685064"/>
                    </a:ext>
                  </a:extLst>
                </a:gridCol>
                <a:gridCol w="4803800">
                  <a:extLst>
                    <a:ext uri="{9D8B030D-6E8A-4147-A177-3AD203B41FA5}">
                      <a16:colId xmlns:a16="http://schemas.microsoft.com/office/drawing/2014/main" val="4271143047"/>
                    </a:ext>
                  </a:extLst>
                </a:gridCol>
              </a:tblGrid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사용자 아이디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jsbyeon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996917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소설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빌더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794921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소설 회차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407710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소설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10001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230130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회차 </a:t>
                      </a:r>
                      <a:r>
                        <a:rPr lang="en-US" altLang="ko-KR" sz="1000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587348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상품 명</a:t>
                      </a:r>
                      <a:endParaRPr lang="en-US" altLang="ko-KR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빌더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544461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상품 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1,000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288817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구매일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2025-04-04 17:05:20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0739"/>
                  </a:ext>
                </a:extLst>
              </a:tr>
              <a:tr h="14782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dirty="0"/>
                        <a:t>취소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accent2"/>
                          </a:solidFill>
                        </a:rPr>
                        <a:t>취소가능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800474"/>
                  </a:ext>
                </a:extLst>
              </a:tr>
              <a:tr h="877780">
                <a:tc gridSpan="2">
                  <a:txBody>
                    <a:bodyPr/>
                    <a:lstStyle/>
                    <a:p>
                      <a:pPr algn="r"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2682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96817B-A74F-855B-86A8-1A2EEE11958E}"/>
              </a:ext>
            </a:extLst>
          </p:cNvPr>
          <p:cNvSpPr txBox="1"/>
          <p:nvPr/>
        </p:nvSpPr>
        <p:spPr bwMode="auto">
          <a:xfrm>
            <a:off x="784958" y="692696"/>
            <a:ext cx="7328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b="1" dirty="0">
                <a:latin typeface="굴림" charset="-127"/>
                <a:ea typeface="굴림" charset="-127"/>
              </a:rPr>
              <a:t>구매 정보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B7DDC-C5ED-BC4D-8ACB-E5C97F0DE771}"/>
              </a:ext>
            </a:extLst>
          </p:cNvPr>
          <p:cNvSpPr txBox="1"/>
          <p:nvPr/>
        </p:nvSpPr>
        <p:spPr bwMode="auto">
          <a:xfrm>
            <a:off x="-468911" y="1484511"/>
            <a:ext cx="12538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상품가격을 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재화로 쓰는지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실제가격을 쓰는지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endParaRPr lang="ko-KR" altLang="en-US" sz="1000" dirty="0">
              <a:latin typeface="굴림" charset="-127"/>
              <a:ea typeface="굴림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ADDB052-AA33-728E-8B78-D605073BDE74}"/>
              </a:ext>
            </a:extLst>
          </p:cNvPr>
          <p:cNvSpPr/>
          <p:nvPr/>
        </p:nvSpPr>
        <p:spPr>
          <a:xfrm>
            <a:off x="3224808" y="2926483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87CCFD-D883-E0E6-120A-145EA2E4EC90}"/>
              </a:ext>
            </a:extLst>
          </p:cNvPr>
          <p:cNvSpPr txBox="1"/>
          <p:nvPr/>
        </p:nvSpPr>
        <p:spPr bwMode="auto">
          <a:xfrm>
            <a:off x="1878850" y="3457575"/>
            <a:ext cx="73289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b="1" dirty="0">
                <a:latin typeface="굴림" charset="-127"/>
                <a:ea typeface="굴림" charset="-127"/>
              </a:rPr>
              <a:t>취소 사유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4AB6CF-6016-241B-65F0-36F0EC840168}"/>
              </a:ext>
            </a:extLst>
          </p:cNvPr>
          <p:cNvSpPr/>
          <p:nvPr/>
        </p:nvSpPr>
        <p:spPr>
          <a:xfrm>
            <a:off x="2766872" y="3494336"/>
            <a:ext cx="2702246" cy="18837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00BB8B5-AACF-D554-FE73-030AC3748C2F}"/>
              </a:ext>
            </a:extLst>
          </p:cNvPr>
          <p:cNvSpPr/>
          <p:nvPr/>
        </p:nvSpPr>
        <p:spPr>
          <a:xfrm>
            <a:off x="6101233" y="3644826"/>
            <a:ext cx="598739" cy="2180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18CAADC-0E6A-497C-4055-2D66BAC40EB0}"/>
              </a:ext>
            </a:extLst>
          </p:cNvPr>
          <p:cNvSpPr/>
          <p:nvPr/>
        </p:nvSpPr>
        <p:spPr>
          <a:xfrm>
            <a:off x="5957217" y="3520423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30E506D-35E7-17C4-E64D-6AA664FBE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139" y="4053068"/>
            <a:ext cx="2834925" cy="906665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BAF7D5E-1FC3-6304-69CA-77000F714AF6}"/>
              </a:ext>
            </a:extLst>
          </p:cNvPr>
          <p:cNvSpPr/>
          <p:nvPr/>
        </p:nvSpPr>
        <p:spPr>
          <a:xfrm>
            <a:off x="3474890" y="4542830"/>
            <a:ext cx="1224136" cy="4001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E4EAA25-5EBD-1A3D-76F2-B76A86E18209}"/>
              </a:ext>
            </a:extLst>
          </p:cNvPr>
          <p:cNvSpPr/>
          <p:nvPr/>
        </p:nvSpPr>
        <p:spPr>
          <a:xfrm>
            <a:off x="3373413" y="4418427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35909971"/>
      </p:ext>
    </p:extLst>
  </p:cSld>
  <p:clrMapOvr>
    <a:masterClrMapping/>
  </p:clrMapOvr>
  <p:transition spd="med"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7C646-527C-F1C8-B7A6-357C451B6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43">
            <a:extLst>
              <a:ext uri="{FF2B5EF4-FFF2-40B4-BE49-F238E27FC236}">
                <a16:creationId xmlns:a16="http://schemas.microsoft.com/office/drawing/2014/main" id="{C3B1E7E9-D7CF-1791-0898-E38704B3D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1464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관리자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구매통계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D69755-15A0-59C5-2BF8-D998BB3CB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39" y="732806"/>
            <a:ext cx="7614002" cy="59710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2D539C-5547-A1FC-AC26-37F109944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2" y="732804"/>
            <a:ext cx="1293384" cy="491159"/>
          </a:xfrm>
          <a:prstGeom prst="rect">
            <a:avLst/>
          </a:prstGeom>
        </p:spPr>
      </p:pic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68547322-36B2-9749-E089-DC9B42864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098331"/>
              </p:ext>
            </p:extLst>
          </p:nvPr>
        </p:nvGraphicFramePr>
        <p:xfrm>
          <a:off x="1647155" y="1052737"/>
          <a:ext cx="620958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0431A23F-7D51-DF09-759F-C5E286D3C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0659881"/>
              </p:ext>
            </p:extLst>
          </p:nvPr>
        </p:nvGraphicFramePr>
        <p:xfrm>
          <a:off x="1671998" y="3573017"/>
          <a:ext cx="6184741" cy="3130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B54E3610-9D80-AE26-90FF-345C62E7CE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3200" y="3718334"/>
            <a:ext cx="562053" cy="1619476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192A2349-C2D1-0BB7-EDF9-2D21F1931FEA}"/>
              </a:ext>
            </a:extLst>
          </p:cNvPr>
          <p:cNvSpPr/>
          <p:nvPr/>
        </p:nvSpPr>
        <p:spPr>
          <a:xfrm>
            <a:off x="6609184" y="3593931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8A73174-9464-3337-FE11-2FC5355A5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57993"/>
              </p:ext>
            </p:extLst>
          </p:nvPr>
        </p:nvGraphicFramePr>
        <p:xfrm>
          <a:off x="7910533" y="935735"/>
          <a:ext cx="1924882" cy="124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208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구매통계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기간별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아이테별 통계 부분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1561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select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총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12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개월이 나오고 클릭 시 기간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항목별 교차 통계로 출력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292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650191"/>
      </p:ext>
    </p:extLst>
  </p:cSld>
  <p:clrMapOvr>
    <a:masterClrMapping/>
  </p:clrMapOvr>
  <p:transition spd="med"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DDF34-EF82-CB45-2F47-89D4A96D1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43">
            <a:extLst>
              <a:ext uri="{FF2B5EF4-FFF2-40B4-BE49-F238E27FC236}">
                <a16:creationId xmlns:a16="http://schemas.microsoft.com/office/drawing/2014/main" id="{166E1E45-40F5-FB6F-A124-96D733279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20409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관리자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사용자 계좌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계좌 상세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A3DF20-EE59-02F9-7D07-9F54EAED8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8" y="691547"/>
            <a:ext cx="7666768" cy="60212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907756-AD08-D590-87D4-53A3D0C14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2" y="732804"/>
            <a:ext cx="1293384" cy="491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8AA03E-41CD-3AFE-C1CD-33D56FA4E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571" y="1066781"/>
            <a:ext cx="6328754" cy="48104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E2A08E-00E9-CD7C-A3CD-045B5785A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109" y="2204864"/>
            <a:ext cx="3693781" cy="358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EC30F2-9451-FB2F-3832-F93D22460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1545" y="1938127"/>
            <a:ext cx="1924319" cy="2667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21835B2-E897-3F5E-FC00-6D80CA699FBE}"/>
              </a:ext>
            </a:extLst>
          </p:cNvPr>
          <p:cNvSpPr/>
          <p:nvPr/>
        </p:nvSpPr>
        <p:spPr>
          <a:xfrm>
            <a:off x="6063116" y="2204864"/>
            <a:ext cx="8341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CF6A7B-0FF9-10B2-EA4A-7F866832D3E9}"/>
              </a:ext>
            </a:extLst>
          </p:cNvPr>
          <p:cNvSpPr txBox="1"/>
          <p:nvPr/>
        </p:nvSpPr>
        <p:spPr bwMode="auto">
          <a:xfrm>
            <a:off x="2155594" y="1127839"/>
            <a:ext cx="7409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b="1" dirty="0">
                <a:latin typeface="굴림" charset="-127"/>
                <a:ea typeface="굴림" charset="-127"/>
              </a:rPr>
              <a:t>계좌 조회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92E7610-1C6F-7255-A3DE-6519D6C7F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729405"/>
              </p:ext>
            </p:extLst>
          </p:nvPr>
        </p:nvGraphicFramePr>
        <p:xfrm>
          <a:off x="1963498" y="3185160"/>
          <a:ext cx="5481740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2492">
                  <a:extLst>
                    <a:ext uri="{9D8B030D-6E8A-4147-A177-3AD203B41FA5}">
                      <a16:colId xmlns:a16="http://schemas.microsoft.com/office/drawing/2014/main" val="2866387033"/>
                    </a:ext>
                  </a:extLst>
                </a:gridCol>
                <a:gridCol w="1036852">
                  <a:extLst>
                    <a:ext uri="{9D8B030D-6E8A-4147-A177-3AD203B41FA5}">
                      <a16:colId xmlns:a16="http://schemas.microsoft.com/office/drawing/2014/main" val="370995994"/>
                    </a:ext>
                  </a:extLst>
                </a:gridCol>
                <a:gridCol w="898234">
                  <a:extLst>
                    <a:ext uri="{9D8B030D-6E8A-4147-A177-3AD203B41FA5}">
                      <a16:colId xmlns:a16="http://schemas.microsoft.com/office/drawing/2014/main" val="2319642051"/>
                    </a:ext>
                  </a:extLst>
                </a:gridCol>
                <a:gridCol w="877964">
                  <a:extLst>
                    <a:ext uri="{9D8B030D-6E8A-4147-A177-3AD203B41FA5}">
                      <a16:colId xmlns:a16="http://schemas.microsoft.com/office/drawing/2014/main" val="155905663"/>
                    </a:ext>
                  </a:extLst>
                </a:gridCol>
                <a:gridCol w="571326">
                  <a:extLst>
                    <a:ext uri="{9D8B030D-6E8A-4147-A177-3AD203B41FA5}">
                      <a16:colId xmlns:a16="http://schemas.microsoft.com/office/drawing/2014/main" val="2423495705"/>
                    </a:ext>
                  </a:extLst>
                </a:gridCol>
                <a:gridCol w="1204872">
                  <a:extLst>
                    <a:ext uri="{9D8B030D-6E8A-4147-A177-3AD203B41FA5}">
                      <a16:colId xmlns:a16="http://schemas.microsoft.com/office/drawing/2014/main" val="3984351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사용자 번호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jsbyeon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변준수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84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1997-04-29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2025-04-04 10:00:00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95577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2BE7870-2BC6-DE1B-E7E0-1A4D91E3A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04307"/>
              </p:ext>
            </p:extLst>
          </p:nvPr>
        </p:nvGraphicFramePr>
        <p:xfrm>
          <a:off x="7910533" y="935735"/>
          <a:ext cx="1924882" cy="2097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208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계좌내역 조회 페이지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계좌 상세 조회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182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아이디와 기간을 입력 받고 해당 조건내의 내역 조회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299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입력된 메모내역 저장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59056"/>
                  </a:ext>
                </a:extLst>
              </a:tr>
              <a:tr h="1284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최초 진입 시 계좌 상세 정보가 출력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탭으로 각 내용 분리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43689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BB3A6A-48B4-FAF7-766F-767AE362731D}"/>
              </a:ext>
            </a:extLst>
          </p:cNvPr>
          <p:cNvSpPr/>
          <p:nvPr/>
        </p:nvSpPr>
        <p:spPr>
          <a:xfrm>
            <a:off x="3106109" y="1528217"/>
            <a:ext cx="1198819" cy="21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jsbyeon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5EA6CEF2-8C71-9087-ABC5-322B2F294868}"/>
              </a:ext>
            </a:extLst>
          </p:cNvPr>
          <p:cNvSpPr/>
          <p:nvPr/>
        </p:nvSpPr>
        <p:spPr>
          <a:xfrm>
            <a:off x="1963498" y="4176880"/>
            <a:ext cx="685246" cy="272024"/>
          </a:xfrm>
          <a:prstGeom prst="round2SameRect">
            <a:avLst/>
          </a:prstGeom>
          <a:solidFill>
            <a:srgbClr val="35DBD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계좌 상세</a:t>
            </a: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CAF50698-6EC6-C2AC-DC3B-E8BC7FC41F06}"/>
              </a:ext>
            </a:extLst>
          </p:cNvPr>
          <p:cNvSpPr/>
          <p:nvPr/>
        </p:nvSpPr>
        <p:spPr>
          <a:xfrm>
            <a:off x="2648744" y="4176880"/>
            <a:ext cx="685246" cy="272024"/>
          </a:xfrm>
          <a:prstGeom prst="round2SameRect">
            <a:avLst/>
          </a:prstGeom>
          <a:solidFill>
            <a:srgbClr val="D1FFF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결제 내역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238F8CA-018A-7BBE-5F47-2F0674869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54395"/>
              </p:ext>
            </p:extLst>
          </p:nvPr>
        </p:nvGraphicFramePr>
        <p:xfrm>
          <a:off x="1946036" y="3818180"/>
          <a:ext cx="4735156" cy="259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4041">
                  <a:extLst>
                    <a:ext uri="{9D8B030D-6E8A-4147-A177-3AD203B41FA5}">
                      <a16:colId xmlns:a16="http://schemas.microsoft.com/office/drawing/2014/main" val="420470679"/>
                    </a:ext>
                  </a:extLst>
                </a:gridCol>
                <a:gridCol w="3901115">
                  <a:extLst>
                    <a:ext uri="{9D8B030D-6E8A-4147-A177-3AD203B41FA5}">
                      <a16:colId xmlns:a16="http://schemas.microsoft.com/office/drawing/2014/main" val="2076778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메모 내용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003719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9ACDDFD-AF22-1F2D-5A94-69D9C8F43398}"/>
              </a:ext>
            </a:extLst>
          </p:cNvPr>
          <p:cNvSpPr/>
          <p:nvPr/>
        </p:nvSpPr>
        <p:spPr>
          <a:xfrm>
            <a:off x="6799890" y="3808655"/>
            <a:ext cx="645348" cy="259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55C31DB5-BA64-6CEE-DAF8-228849759B28}"/>
              </a:ext>
            </a:extLst>
          </p:cNvPr>
          <p:cNvSpPr/>
          <p:nvPr/>
        </p:nvSpPr>
        <p:spPr>
          <a:xfrm>
            <a:off x="3335745" y="4176880"/>
            <a:ext cx="685246" cy="272024"/>
          </a:xfrm>
          <a:prstGeom prst="round2SameRect">
            <a:avLst/>
          </a:prstGeom>
          <a:solidFill>
            <a:srgbClr val="D1FFF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구매 내역</a:t>
            </a: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E286CC94-D324-7826-40C8-8CA3F710A496}"/>
              </a:ext>
            </a:extLst>
          </p:cNvPr>
          <p:cNvSpPr/>
          <p:nvPr/>
        </p:nvSpPr>
        <p:spPr>
          <a:xfrm>
            <a:off x="4022746" y="4176880"/>
            <a:ext cx="685246" cy="272024"/>
          </a:xfrm>
          <a:prstGeom prst="round2SameRect">
            <a:avLst/>
          </a:prstGeom>
          <a:solidFill>
            <a:srgbClr val="D1FFF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PG</a:t>
            </a:r>
            <a:r>
              <a:rPr lang="ko-KR" altLang="en-US" sz="800" dirty="0">
                <a:solidFill>
                  <a:schemeClr val="tx1"/>
                </a:solidFill>
              </a:rPr>
              <a:t>로그 내역</a:t>
            </a: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7739B773-F8F0-FD35-9AA8-0DAD9040B7D2}"/>
              </a:ext>
            </a:extLst>
          </p:cNvPr>
          <p:cNvSpPr/>
          <p:nvPr/>
        </p:nvSpPr>
        <p:spPr>
          <a:xfrm>
            <a:off x="4712146" y="4176880"/>
            <a:ext cx="685246" cy="272024"/>
          </a:xfrm>
          <a:prstGeom prst="round2SameRect">
            <a:avLst/>
          </a:prstGeom>
          <a:solidFill>
            <a:srgbClr val="D1FFF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메모 내역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61098D-EC43-91A6-6940-67132818AAAC}"/>
              </a:ext>
            </a:extLst>
          </p:cNvPr>
          <p:cNvSpPr/>
          <p:nvPr/>
        </p:nvSpPr>
        <p:spPr>
          <a:xfrm>
            <a:off x="1963498" y="4448904"/>
            <a:ext cx="5481740" cy="13423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ECB2D92-49CE-98FC-FCC0-9F63B1883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31377"/>
              </p:ext>
            </p:extLst>
          </p:nvPr>
        </p:nvGraphicFramePr>
        <p:xfrm>
          <a:off x="2149550" y="4580518"/>
          <a:ext cx="5107708" cy="24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76927">
                  <a:extLst>
                    <a:ext uri="{9D8B030D-6E8A-4147-A177-3AD203B41FA5}">
                      <a16:colId xmlns:a16="http://schemas.microsoft.com/office/drawing/2014/main" val="3704849"/>
                    </a:ext>
                  </a:extLst>
                </a:gridCol>
                <a:gridCol w="1276927">
                  <a:extLst>
                    <a:ext uri="{9D8B030D-6E8A-4147-A177-3AD203B41FA5}">
                      <a16:colId xmlns:a16="http://schemas.microsoft.com/office/drawing/2014/main" val="3211292024"/>
                    </a:ext>
                  </a:extLst>
                </a:gridCol>
                <a:gridCol w="1276927">
                  <a:extLst>
                    <a:ext uri="{9D8B030D-6E8A-4147-A177-3AD203B41FA5}">
                      <a16:colId xmlns:a16="http://schemas.microsoft.com/office/drawing/2014/main" val="3159265325"/>
                    </a:ext>
                  </a:extLst>
                </a:gridCol>
                <a:gridCol w="1276927">
                  <a:extLst>
                    <a:ext uri="{9D8B030D-6E8A-4147-A177-3AD203B41FA5}">
                      <a16:colId xmlns:a16="http://schemas.microsoft.com/office/drawing/2014/main" val="3631832660"/>
                    </a:ext>
                  </a:extLst>
                </a:gridCol>
              </a:tblGrid>
              <a:tr h="141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충전 캐시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잔액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보너스 캐시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30,000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2437607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EC8C192-3093-0008-7DC5-136345EC9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894938"/>
              </p:ext>
            </p:extLst>
          </p:nvPr>
        </p:nvGraphicFramePr>
        <p:xfrm>
          <a:off x="2158292" y="5102726"/>
          <a:ext cx="5072547" cy="42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3704849"/>
                    </a:ext>
                  </a:extLst>
                </a:gridCol>
                <a:gridCol w="957405">
                  <a:extLst>
                    <a:ext uri="{9D8B030D-6E8A-4147-A177-3AD203B41FA5}">
                      <a16:colId xmlns:a16="http://schemas.microsoft.com/office/drawing/2014/main" val="3211292024"/>
                    </a:ext>
                  </a:extLst>
                </a:gridCol>
                <a:gridCol w="1530668">
                  <a:extLst>
                    <a:ext uri="{9D8B030D-6E8A-4147-A177-3AD203B41FA5}">
                      <a16:colId xmlns:a16="http://schemas.microsoft.com/office/drawing/2014/main" val="3159265325"/>
                    </a:ext>
                  </a:extLst>
                </a:gridCol>
                <a:gridCol w="1179219">
                  <a:extLst>
                    <a:ext uri="{9D8B030D-6E8A-4147-A177-3AD203B41FA5}">
                      <a16:colId xmlns:a16="http://schemas.microsoft.com/office/drawing/2014/main" val="3631832660"/>
                    </a:ext>
                  </a:extLst>
                </a:gridCol>
              </a:tblGrid>
              <a:tr h="141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충전된 실 캐시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누계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210,000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사용한 충전 캐시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누계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130,000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2437607"/>
                  </a:ext>
                </a:extLst>
              </a:tr>
              <a:tr h="1416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충전된 보너스 캐시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누계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80,000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사용한 보너스 캐시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누계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4980404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C60F640B-A11B-20D5-FEB0-724995BF8303}"/>
              </a:ext>
            </a:extLst>
          </p:cNvPr>
          <p:cNvSpPr/>
          <p:nvPr/>
        </p:nvSpPr>
        <p:spPr>
          <a:xfrm>
            <a:off x="4098694" y="2602155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EA4955C-CB88-D056-980A-DEFB59F28C3A}"/>
              </a:ext>
            </a:extLst>
          </p:cNvPr>
          <p:cNvSpPr/>
          <p:nvPr/>
        </p:nvSpPr>
        <p:spPr>
          <a:xfrm>
            <a:off x="6651666" y="3688993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1BEE76A-8626-B9D1-BC44-95713E3BF40B}"/>
              </a:ext>
            </a:extLst>
          </p:cNvPr>
          <p:cNvSpPr/>
          <p:nvPr/>
        </p:nvSpPr>
        <p:spPr>
          <a:xfrm>
            <a:off x="1813892" y="4059543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23585D-7FBF-FCC9-4A77-405A53137262}"/>
              </a:ext>
            </a:extLst>
          </p:cNvPr>
          <p:cNvSpPr txBox="1"/>
          <p:nvPr/>
        </p:nvSpPr>
        <p:spPr bwMode="auto">
          <a:xfrm>
            <a:off x="550987" y="4258630"/>
            <a:ext cx="138211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실제 캐시와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코인</a:t>
            </a:r>
            <a:r>
              <a:rPr lang="en-US" altLang="ko-KR" sz="1000" dirty="0">
                <a:latin typeface="굴림" charset="-127"/>
                <a:ea typeface="굴림" charset="-127"/>
              </a:rPr>
              <a:t>(</a:t>
            </a:r>
            <a:r>
              <a:rPr lang="ko-KR" altLang="en-US" sz="1000" dirty="0">
                <a:latin typeface="굴림" charset="-127"/>
                <a:ea typeface="굴림" charset="-127"/>
              </a:rPr>
              <a:t>재화</a:t>
            </a:r>
            <a:r>
              <a:rPr lang="en-US" altLang="ko-KR" sz="1000" dirty="0">
                <a:latin typeface="굴림" charset="-127"/>
                <a:ea typeface="굴림" charset="-127"/>
              </a:rPr>
              <a:t>)</a:t>
            </a:r>
          </a:p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어떻게 구분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충전 캐시 클릭하면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 dirty="0" err="1">
                <a:latin typeface="굴림" charset="-127"/>
                <a:ea typeface="굴림" charset="-127"/>
              </a:rPr>
              <a:t>충전캐시내역</a:t>
            </a:r>
            <a:r>
              <a:rPr lang="ko-KR" altLang="en-US" sz="1000" dirty="0">
                <a:latin typeface="굴림" charset="-127"/>
                <a:ea typeface="굴림" charset="-127"/>
              </a:rPr>
              <a:t> 페이지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 dirty="0" err="1">
                <a:latin typeface="굴림" charset="-127"/>
                <a:ea typeface="굴림" charset="-127"/>
              </a:rPr>
              <a:t>보이게하는거</a:t>
            </a:r>
            <a:r>
              <a:rPr lang="ko-KR" altLang="en-US" sz="1000" dirty="0">
                <a:latin typeface="굴림" charset="-127"/>
                <a:ea typeface="굴림" charset="-127"/>
              </a:rPr>
              <a:t> 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일단보류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ko-KR" altLang="en-US" sz="1000" dirty="0" err="1">
                <a:latin typeface="굴림" charset="-127"/>
                <a:ea typeface="굴림" charset="-127"/>
              </a:rPr>
              <a:t>보너스캐시</a:t>
            </a:r>
            <a:r>
              <a:rPr lang="ko-KR" altLang="en-US" sz="1000" dirty="0">
                <a:latin typeface="굴림" charset="-127"/>
                <a:ea typeface="굴림" charset="-127"/>
              </a:rPr>
              <a:t> 동일</a:t>
            </a:r>
          </a:p>
        </p:txBody>
      </p:sp>
    </p:spTree>
    <p:extLst>
      <p:ext uri="{BB962C8B-B14F-4D97-AF65-F5344CB8AC3E}">
        <p14:creationId xmlns:p14="http://schemas.microsoft.com/office/powerpoint/2010/main" val="629294799"/>
      </p:ext>
    </p:extLst>
  </p:cSld>
  <p:clrMapOvr>
    <a:masterClrMapping/>
  </p:clrMapOvr>
  <p:transition spd="med"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8BE4B-F8FA-BD76-81A8-0DE7B272A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43">
            <a:extLst>
              <a:ext uri="{FF2B5EF4-FFF2-40B4-BE49-F238E27FC236}">
                <a16:creationId xmlns:a16="http://schemas.microsoft.com/office/drawing/2014/main" id="{497C2AF3-BDD6-E8B7-BB0D-98D83FE04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20409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관리자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사용자 계좌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결제 내역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A09806-1DF7-9922-2250-187370522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8" y="691547"/>
            <a:ext cx="7666768" cy="60212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ECF5098-62CE-9118-55DE-DD4E66549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2" y="732804"/>
            <a:ext cx="1293384" cy="491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6E570C-05B9-F64E-672E-0A4F2A81B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571" y="1066781"/>
            <a:ext cx="6328754" cy="48104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1A7368-D0AA-87CF-CC55-014ABD447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109" y="2204864"/>
            <a:ext cx="3693781" cy="358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3477D2-E5E4-4888-4D14-DCC561EFFB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1545" y="1938127"/>
            <a:ext cx="1924319" cy="2667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1C096A8-A219-98A1-D07A-50D692C918B5}"/>
              </a:ext>
            </a:extLst>
          </p:cNvPr>
          <p:cNvSpPr/>
          <p:nvPr/>
        </p:nvSpPr>
        <p:spPr>
          <a:xfrm>
            <a:off x="6063116" y="2204864"/>
            <a:ext cx="8341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8F92BD-733E-5B15-6C78-B7D27DC94723}"/>
              </a:ext>
            </a:extLst>
          </p:cNvPr>
          <p:cNvSpPr txBox="1"/>
          <p:nvPr/>
        </p:nvSpPr>
        <p:spPr bwMode="auto">
          <a:xfrm>
            <a:off x="2155594" y="1127839"/>
            <a:ext cx="7409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b="1" dirty="0">
                <a:latin typeface="굴림" charset="-127"/>
                <a:ea typeface="굴림" charset="-127"/>
              </a:rPr>
              <a:t>계좌 조회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F09B309-3D22-728D-3FAD-C3A3A757271D}"/>
              </a:ext>
            </a:extLst>
          </p:cNvPr>
          <p:cNvGraphicFramePr>
            <a:graphicFrameLocks noGrp="1"/>
          </p:cNvGraphicFramePr>
          <p:nvPr/>
        </p:nvGraphicFramePr>
        <p:xfrm>
          <a:off x="1963498" y="3185160"/>
          <a:ext cx="5481740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2492">
                  <a:extLst>
                    <a:ext uri="{9D8B030D-6E8A-4147-A177-3AD203B41FA5}">
                      <a16:colId xmlns:a16="http://schemas.microsoft.com/office/drawing/2014/main" val="2866387033"/>
                    </a:ext>
                  </a:extLst>
                </a:gridCol>
                <a:gridCol w="1036852">
                  <a:extLst>
                    <a:ext uri="{9D8B030D-6E8A-4147-A177-3AD203B41FA5}">
                      <a16:colId xmlns:a16="http://schemas.microsoft.com/office/drawing/2014/main" val="370995994"/>
                    </a:ext>
                  </a:extLst>
                </a:gridCol>
                <a:gridCol w="898234">
                  <a:extLst>
                    <a:ext uri="{9D8B030D-6E8A-4147-A177-3AD203B41FA5}">
                      <a16:colId xmlns:a16="http://schemas.microsoft.com/office/drawing/2014/main" val="2319642051"/>
                    </a:ext>
                  </a:extLst>
                </a:gridCol>
                <a:gridCol w="877964">
                  <a:extLst>
                    <a:ext uri="{9D8B030D-6E8A-4147-A177-3AD203B41FA5}">
                      <a16:colId xmlns:a16="http://schemas.microsoft.com/office/drawing/2014/main" val="155905663"/>
                    </a:ext>
                  </a:extLst>
                </a:gridCol>
                <a:gridCol w="571326">
                  <a:extLst>
                    <a:ext uri="{9D8B030D-6E8A-4147-A177-3AD203B41FA5}">
                      <a16:colId xmlns:a16="http://schemas.microsoft.com/office/drawing/2014/main" val="2423495705"/>
                    </a:ext>
                  </a:extLst>
                </a:gridCol>
                <a:gridCol w="1204872">
                  <a:extLst>
                    <a:ext uri="{9D8B030D-6E8A-4147-A177-3AD203B41FA5}">
                      <a16:colId xmlns:a16="http://schemas.microsoft.com/office/drawing/2014/main" val="3984351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사용자 번호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jsbyeon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변준수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84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1997-04-29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2025-04-04 10:00:00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95577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87A6B7D-B5F4-984F-0715-77E9E136A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99937"/>
              </p:ext>
            </p:extLst>
          </p:nvPr>
        </p:nvGraphicFramePr>
        <p:xfrm>
          <a:off x="7910533" y="935735"/>
          <a:ext cx="1924882" cy="124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208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계좌내역 조회 페이지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결제 내역 조회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182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해당 칼럼을 클릭 가능하게 하고 클릭 시 해당 결제내역 상세 페이지를 팝업으로 띄움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D80216-5D41-4F84-6C26-0F6D73FB8F78}"/>
              </a:ext>
            </a:extLst>
          </p:cNvPr>
          <p:cNvSpPr/>
          <p:nvPr/>
        </p:nvSpPr>
        <p:spPr>
          <a:xfrm>
            <a:off x="3106109" y="1528217"/>
            <a:ext cx="1198819" cy="21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jsbyeon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A15C2B4-E92A-659F-605B-F7B673753026}"/>
              </a:ext>
            </a:extLst>
          </p:cNvPr>
          <p:cNvGraphicFramePr>
            <a:graphicFrameLocks noGrp="1"/>
          </p:cNvGraphicFramePr>
          <p:nvPr/>
        </p:nvGraphicFramePr>
        <p:xfrm>
          <a:off x="1946036" y="3818180"/>
          <a:ext cx="4735156" cy="259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4041">
                  <a:extLst>
                    <a:ext uri="{9D8B030D-6E8A-4147-A177-3AD203B41FA5}">
                      <a16:colId xmlns:a16="http://schemas.microsoft.com/office/drawing/2014/main" val="420470679"/>
                    </a:ext>
                  </a:extLst>
                </a:gridCol>
                <a:gridCol w="3901115">
                  <a:extLst>
                    <a:ext uri="{9D8B030D-6E8A-4147-A177-3AD203B41FA5}">
                      <a16:colId xmlns:a16="http://schemas.microsoft.com/office/drawing/2014/main" val="2076778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메모 내용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003719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3917E24-4D3D-642C-C665-BC6CEDA2045B}"/>
              </a:ext>
            </a:extLst>
          </p:cNvPr>
          <p:cNvSpPr/>
          <p:nvPr/>
        </p:nvSpPr>
        <p:spPr>
          <a:xfrm>
            <a:off x="6799890" y="3808655"/>
            <a:ext cx="645348" cy="259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7D414-94CD-5668-D317-540F59E17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32977"/>
              </p:ext>
            </p:extLst>
          </p:nvPr>
        </p:nvGraphicFramePr>
        <p:xfrm>
          <a:off x="1967652" y="4448904"/>
          <a:ext cx="543362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220">
                  <a:extLst>
                    <a:ext uri="{9D8B030D-6E8A-4147-A177-3AD203B41FA5}">
                      <a16:colId xmlns:a16="http://schemas.microsoft.com/office/drawing/2014/main" val="207449583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20361655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03898595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3299943494"/>
                    </a:ext>
                  </a:extLst>
                </a:gridCol>
              </a:tblGrid>
              <a:tr h="158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결제일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결제 내역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충전 금액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남은 금액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43524"/>
                  </a:ext>
                </a:extLst>
              </a:tr>
              <a:tr h="170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2025-04-04 16:11:10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supreme payment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8722"/>
                  </a:ext>
                </a:extLst>
              </a:tr>
              <a:tr h="18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2025-04-03 17:00:15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supreme payment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1,000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50589"/>
                  </a:ext>
                </a:extLst>
              </a:tr>
              <a:tr h="170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2025-04-01 13:12:11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supreme payment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1,000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29628"/>
                  </a:ext>
                </a:extLst>
              </a:tr>
              <a:tr h="170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2025-04-01 09:08:47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supreme payment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1,000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10749"/>
                  </a:ext>
                </a:extLst>
              </a:tr>
            </a:tbl>
          </a:graphicData>
        </a:graphic>
      </p:graphicFrame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C2A212D1-077B-A414-0731-56A443466F60}"/>
              </a:ext>
            </a:extLst>
          </p:cNvPr>
          <p:cNvSpPr/>
          <p:nvPr/>
        </p:nvSpPr>
        <p:spPr>
          <a:xfrm>
            <a:off x="1963498" y="4176880"/>
            <a:ext cx="685246" cy="272024"/>
          </a:xfrm>
          <a:prstGeom prst="round2SameRect">
            <a:avLst/>
          </a:prstGeom>
          <a:solidFill>
            <a:srgbClr val="D1FFF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계좌 상세</a:t>
            </a: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2DECA92-39A5-993B-0447-46FC8BA9EC06}"/>
              </a:ext>
            </a:extLst>
          </p:cNvPr>
          <p:cNvSpPr/>
          <p:nvPr/>
        </p:nvSpPr>
        <p:spPr>
          <a:xfrm>
            <a:off x="2648744" y="4176880"/>
            <a:ext cx="685246" cy="272024"/>
          </a:xfrm>
          <a:prstGeom prst="round2SameRect">
            <a:avLst/>
          </a:prstGeom>
          <a:solidFill>
            <a:srgbClr val="35DBD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결제 내역</a:t>
            </a:r>
          </a:p>
        </p:txBody>
      </p: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449E9355-B0A2-7B20-7AF9-CFFDAB8A20E1}"/>
              </a:ext>
            </a:extLst>
          </p:cNvPr>
          <p:cNvSpPr/>
          <p:nvPr/>
        </p:nvSpPr>
        <p:spPr>
          <a:xfrm>
            <a:off x="3335745" y="4176880"/>
            <a:ext cx="685246" cy="272024"/>
          </a:xfrm>
          <a:prstGeom prst="round2SameRect">
            <a:avLst/>
          </a:prstGeom>
          <a:solidFill>
            <a:srgbClr val="D1FFF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구매 내역</a:t>
            </a: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20391211-EE82-42D8-BE1F-9410CFEE9DFB}"/>
              </a:ext>
            </a:extLst>
          </p:cNvPr>
          <p:cNvSpPr/>
          <p:nvPr/>
        </p:nvSpPr>
        <p:spPr>
          <a:xfrm>
            <a:off x="4022746" y="4176880"/>
            <a:ext cx="685246" cy="272024"/>
          </a:xfrm>
          <a:prstGeom prst="round2SameRect">
            <a:avLst/>
          </a:prstGeom>
          <a:solidFill>
            <a:srgbClr val="D1FFF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PG</a:t>
            </a:r>
            <a:r>
              <a:rPr lang="ko-KR" altLang="en-US" sz="800" dirty="0">
                <a:solidFill>
                  <a:schemeClr val="tx1"/>
                </a:solidFill>
              </a:rPr>
              <a:t>로그 내역</a:t>
            </a: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99784432-3103-2754-1C17-C35839F9A877}"/>
              </a:ext>
            </a:extLst>
          </p:cNvPr>
          <p:cNvSpPr/>
          <p:nvPr/>
        </p:nvSpPr>
        <p:spPr>
          <a:xfrm>
            <a:off x="4712146" y="4176880"/>
            <a:ext cx="685246" cy="272024"/>
          </a:xfrm>
          <a:prstGeom prst="round2SameRect">
            <a:avLst/>
          </a:prstGeom>
          <a:solidFill>
            <a:srgbClr val="D1FFF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메모 내역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235AF-DEB0-E474-4DD4-882A0D330CB3}"/>
              </a:ext>
            </a:extLst>
          </p:cNvPr>
          <p:cNvSpPr txBox="1"/>
          <p:nvPr/>
        </p:nvSpPr>
        <p:spPr bwMode="auto">
          <a:xfrm>
            <a:off x="1953973" y="5586189"/>
            <a:ext cx="27366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b="1" dirty="0">
                <a:latin typeface="굴림" charset="-127"/>
                <a:ea typeface="굴림" charset="-127"/>
              </a:rPr>
              <a:t>결제 총 금액 </a:t>
            </a:r>
            <a:r>
              <a:rPr lang="en-US" altLang="ko-KR" sz="1000" dirty="0">
                <a:latin typeface="굴림" charset="-127"/>
                <a:ea typeface="굴림" charset="-127"/>
              </a:rPr>
              <a:t>: 15,000, </a:t>
            </a:r>
            <a:r>
              <a:rPr lang="ko-KR" altLang="en-US" sz="1000" b="1" dirty="0">
                <a:latin typeface="굴림" charset="-127"/>
                <a:ea typeface="굴림" charset="-127"/>
              </a:rPr>
              <a:t>남은 총 금액 </a:t>
            </a:r>
            <a:r>
              <a:rPr lang="en-US" altLang="ko-KR" sz="1000" dirty="0">
                <a:latin typeface="굴림" charset="-127"/>
                <a:ea typeface="굴림" charset="-127"/>
              </a:rPr>
              <a:t>: 8,000</a:t>
            </a:r>
            <a:endParaRPr lang="ko-KR" altLang="en-US" sz="1000" dirty="0">
              <a:latin typeface="굴림" charset="-127"/>
              <a:ea typeface="굴림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72286-6D76-2EDB-D9E8-08CA57E911C7}"/>
              </a:ext>
            </a:extLst>
          </p:cNvPr>
          <p:cNvSpPr txBox="1"/>
          <p:nvPr/>
        </p:nvSpPr>
        <p:spPr bwMode="auto">
          <a:xfrm>
            <a:off x="6550302" y="5604445"/>
            <a:ext cx="6703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800" dirty="0">
                <a:latin typeface="굴림" charset="-127"/>
                <a:ea typeface="굴림" charset="-127"/>
              </a:rPr>
              <a:t>[1][2][3]</a:t>
            </a:r>
            <a:endParaRPr lang="ko-KR" altLang="en-US" sz="800" dirty="0">
              <a:latin typeface="굴림" charset="-127"/>
              <a:ea typeface="굴림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7DB00C0-7C6B-537F-67D6-A8BF617DA586}"/>
              </a:ext>
            </a:extLst>
          </p:cNvPr>
          <p:cNvSpPr/>
          <p:nvPr/>
        </p:nvSpPr>
        <p:spPr>
          <a:xfrm>
            <a:off x="4090259" y="4472123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7669349"/>
      </p:ext>
    </p:extLst>
  </p:cSld>
  <p:clrMapOvr>
    <a:masterClrMapping/>
  </p:clrMapOvr>
  <p:transition spd="med"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F5FBE-2987-37AA-BC38-2D15B402B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43">
            <a:extLst>
              <a:ext uri="{FF2B5EF4-FFF2-40B4-BE49-F238E27FC236}">
                <a16:creationId xmlns:a16="http://schemas.microsoft.com/office/drawing/2014/main" id="{9E8EA3F1-6532-7C2F-2CBF-DBE03D77B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20409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관리자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사용자 계좌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구매 내역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CF43C6-726B-6DB8-E03E-61EB4B155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8" y="691547"/>
            <a:ext cx="7666768" cy="60212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E5EF49-DD55-7B88-7967-141FFE567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2" y="732804"/>
            <a:ext cx="1293384" cy="491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3F62D9-869A-0EA0-DE25-1177CD144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571" y="1066781"/>
            <a:ext cx="6328754" cy="48104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481CE3-D678-CD6C-98B2-D67F5901C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109" y="2204864"/>
            <a:ext cx="3693781" cy="358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C6096F-E582-5933-7A7C-849A4A12F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1545" y="1938127"/>
            <a:ext cx="1924319" cy="2667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3A1B375-A624-0754-9E77-12E6A175D33A}"/>
              </a:ext>
            </a:extLst>
          </p:cNvPr>
          <p:cNvSpPr/>
          <p:nvPr/>
        </p:nvSpPr>
        <p:spPr>
          <a:xfrm>
            <a:off x="6063116" y="2204864"/>
            <a:ext cx="8341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3C9E80-E39F-7286-1119-B2A7779BB8AD}"/>
              </a:ext>
            </a:extLst>
          </p:cNvPr>
          <p:cNvSpPr txBox="1"/>
          <p:nvPr/>
        </p:nvSpPr>
        <p:spPr bwMode="auto">
          <a:xfrm>
            <a:off x="2155594" y="1127839"/>
            <a:ext cx="7409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b="1" dirty="0">
                <a:latin typeface="굴림" charset="-127"/>
                <a:ea typeface="굴림" charset="-127"/>
              </a:rPr>
              <a:t>계좌 조회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6547FD5-F8C3-A249-28A5-B57A08F3EA8A}"/>
              </a:ext>
            </a:extLst>
          </p:cNvPr>
          <p:cNvGraphicFramePr>
            <a:graphicFrameLocks noGrp="1"/>
          </p:cNvGraphicFramePr>
          <p:nvPr/>
        </p:nvGraphicFramePr>
        <p:xfrm>
          <a:off x="1963498" y="3185160"/>
          <a:ext cx="5481740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2492">
                  <a:extLst>
                    <a:ext uri="{9D8B030D-6E8A-4147-A177-3AD203B41FA5}">
                      <a16:colId xmlns:a16="http://schemas.microsoft.com/office/drawing/2014/main" val="2866387033"/>
                    </a:ext>
                  </a:extLst>
                </a:gridCol>
                <a:gridCol w="1036852">
                  <a:extLst>
                    <a:ext uri="{9D8B030D-6E8A-4147-A177-3AD203B41FA5}">
                      <a16:colId xmlns:a16="http://schemas.microsoft.com/office/drawing/2014/main" val="370995994"/>
                    </a:ext>
                  </a:extLst>
                </a:gridCol>
                <a:gridCol w="898234">
                  <a:extLst>
                    <a:ext uri="{9D8B030D-6E8A-4147-A177-3AD203B41FA5}">
                      <a16:colId xmlns:a16="http://schemas.microsoft.com/office/drawing/2014/main" val="2319642051"/>
                    </a:ext>
                  </a:extLst>
                </a:gridCol>
                <a:gridCol w="877964">
                  <a:extLst>
                    <a:ext uri="{9D8B030D-6E8A-4147-A177-3AD203B41FA5}">
                      <a16:colId xmlns:a16="http://schemas.microsoft.com/office/drawing/2014/main" val="155905663"/>
                    </a:ext>
                  </a:extLst>
                </a:gridCol>
                <a:gridCol w="571326">
                  <a:extLst>
                    <a:ext uri="{9D8B030D-6E8A-4147-A177-3AD203B41FA5}">
                      <a16:colId xmlns:a16="http://schemas.microsoft.com/office/drawing/2014/main" val="2423495705"/>
                    </a:ext>
                  </a:extLst>
                </a:gridCol>
                <a:gridCol w="1204872">
                  <a:extLst>
                    <a:ext uri="{9D8B030D-6E8A-4147-A177-3AD203B41FA5}">
                      <a16:colId xmlns:a16="http://schemas.microsoft.com/office/drawing/2014/main" val="3984351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사용자 번호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jsbyeon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변준수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84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1997-04-29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2025-04-04 10:00:00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95577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488EF51-79C0-1626-2389-41AC2B460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7599"/>
              </p:ext>
            </p:extLst>
          </p:nvPr>
        </p:nvGraphicFramePr>
        <p:xfrm>
          <a:off x="7910533" y="935735"/>
          <a:ext cx="1924882" cy="124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208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계좌내역 조회 페이지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구매 내역 조회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182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해당 칼럼을 클릭 가능하게 하고 클릭 시 해당 구매내역 상세 페이지를 팝업으로 띄움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6B9750-D006-0D97-17A9-479E35767D5E}"/>
              </a:ext>
            </a:extLst>
          </p:cNvPr>
          <p:cNvSpPr/>
          <p:nvPr/>
        </p:nvSpPr>
        <p:spPr>
          <a:xfrm>
            <a:off x="3106109" y="1528217"/>
            <a:ext cx="1198819" cy="21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jsbyeon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4B5D2EA-E1E6-B60B-FF0F-89E6043469B3}"/>
              </a:ext>
            </a:extLst>
          </p:cNvPr>
          <p:cNvGraphicFramePr>
            <a:graphicFrameLocks noGrp="1"/>
          </p:cNvGraphicFramePr>
          <p:nvPr/>
        </p:nvGraphicFramePr>
        <p:xfrm>
          <a:off x="1946036" y="3818180"/>
          <a:ext cx="4735156" cy="259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4041">
                  <a:extLst>
                    <a:ext uri="{9D8B030D-6E8A-4147-A177-3AD203B41FA5}">
                      <a16:colId xmlns:a16="http://schemas.microsoft.com/office/drawing/2014/main" val="420470679"/>
                    </a:ext>
                  </a:extLst>
                </a:gridCol>
                <a:gridCol w="3901115">
                  <a:extLst>
                    <a:ext uri="{9D8B030D-6E8A-4147-A177-3AD203B41FA5}">
                      <a16:colId xmlns:a16="http://schemas.microsoft.com/office/drawing/2014/main" val="2076778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메모 내용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003719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9A64C43-248B-2862-D142-9F6125C31A70}"/>
              </a:ext>
            </a:extLst>
          </p:cNvPr>
          <p:cNvSpPr/>
          <p:nvPr/>
        </p:nvSpPr>
        <p:spPr>
          <a:xfrm>
            <a:off x="6799890" y="3808655"/>
            <a:ext cx="645348" cy="259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7B53CF6-D67C-CCE5-BA4A-D14545518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37500"/>
              </p:ext>
            </p:extLst>
          </p:nvPr>
        </p:nvGraphicFramePr>
        <p:xfrm>
          <a:off x="1967652" y="4448904"/>
          <a:ext cx="543362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220">
                  <a:extLst>
                    <a:ext uri="{9D8B030D-6E8A-4147-A177-3AD203B41FA5}">
                      <a16:colId xmlns:a16="http://schemas.microsoft.com/office/drawing/2014/main" val="207449583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420361655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203898595"/>
                    </a:ext>
                  </a:extLst>
                </a:gridCol>
                <a:gridCol w="1008113">
                  <a:extLst>
                    <a:ext uri="{9D8B030D-6E8A-4147-A177-3AD203B41FA5}">
                      <a16:colId xmlns:a16="http://schemas.microsoft.com/office/drawing/2014/main" val="3299943494"/>
                    </a:ext>
                  </a:extLst>
                </a:gridCol>
              </a:tblGrid>
              <a:tr h="158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구매일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구매 내역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구매 금액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상태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43524"/>
                  </a:ext>
                </a:extLst>
              </a:tr>
              <a:tr h="170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2025-04-04 16:11:10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빌더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Normal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8722"/>
                  </a:ext>
                </a:extLst>
              </a:tr>
              <a:tr h="183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2025-04-03 17:00:15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패왕지로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Normal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50589"/>
                  </a:ext>
                </a:extLst>
              </a:tr>
              <a:tr h="170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2025-04-01 13:12:11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천혈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Canceled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29628"/>
                  </a:ext>
                </a:extLst>
              </a:tr>
              <a:tr h="170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2025-04-01 09:08:47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혈마전기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1,000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Normal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10749"/>
                  </a:ext>
                </a:extLst>
              </a:tr>
            </a:tbl>
          </a:graphicData>
        </a:graphic>
      </p:graphicFrame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45221D82-17BD-9546-C051-2E41F37D3220}"/>
              </a:ext>
            </a:extLst>
          </p:cNvPr>
          <p:cNvSpPr/>
          <p:nvPr/>
        </p:nvSpPr>
        <p:spPr>
          <a:xfrm>
            <a:off x="1963498" y="4176880"/>
            <a:ext cx="685246" cy="272024"/>
          </a:xfrm>
          <a:prstGeom prst="round2SameRect">
            <a:avLst/>
          </a:prstGeom>
          <a:solidFill>
            <a:srgbClr val="D1FFF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계좌 상세</a:t>
            </a: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916074C-F998-BEDE-75AC-3C5DF9CE2110}"/>
              </a:ext>
            </a:extLst>
          </p:cNvPr>
          <p:cNvSpPr/>
          <p:nvPr/>
        </p:nvSpPr>
        <p:spPr>
          <a:xfrm>
            <a:off x="2648744" y="4176880"/>
            <a:ext cx="685246" cy="272024"/>
          </a:xfrm>
          <a:prstGeom prst="round2SameRect">
            <a:avLst/>
          </a:prstGeom>
          <a:solidFill>
            <a:srgbClr val="D1FFF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결제 내역</a:t>
            </a:r>
          </a:p>
        </p:txBody>
      </p: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EA0A510B-8BC0-3D15-4C2C-F90616840911}"/>
              </a:ext>
            </a:extLst>
          </p:cNvPr>
          <p:cNvSpPr/>
          <p:nvPr/>
        </p:nvSpPr>
        <p:spPr>
          <a:xfrm>
            <a:off x="3335745" y="4176880"/>
            <a:ext cx="685246" cy="272024"/>
          </a:xfrm>
          <a:prstGeom prst="round2SameRect">
            <a:avLst/>
          </a:prstGeom>
          <a:solidFill>
            <a:srgbClr val="35DBD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구매 내역</a:t>
            </a: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308C7A10-6A3A-64C0-51D7-416662BD65AA}"/>
              </a:ext>
            </a:extLst>
          </p:cNvPr>
          <p:cNvSpPr/>
          <p:nvPr/>
        </p:nvSpPr>
        <p:spPr>
          <a:xfrm>
            <a:off x="4022746" y="4176880"/>
            <a:ext cx="685246" cy="272024"/>
          </a:xfrm>
          <a:prstGeom prst="round2SameRect">
            <a:avLst/>
          </a:prstGeom>
          <a:solidFill>
            <a:srgbClr val="D1FFF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PG</a:t>
            </a:r>
            <a:r>
              <a:rPr lang="ko-KR" altLang="en-US" sz="800" dirty="0">
                <a:solidFill>
                  <a:schemeClr val="tx1"/>
                </a:solidFill>
              </a:rPr>
              <a:t>로그 내역</a:t>
            </a: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3A913C07-66C8-4CE6-559B-E939114A2213}"/>
              </a:ext>
            </a:extLst>
          </p:cNvPr>
          <p:cNvSpPr/>
          <p:nvPr/>
        </p:nvSpPr>
        <p:spPr>
          <a:xfrm>
            <a:off x="4712146" y="4176880"/>
            <a:ext cx="685246" cy="272024"/>
          </a:xfrm>
          <a:prstGeom prst="round2SameRect">
            <a:avLst/>
          </a:prstGeom>
          <a:solidFill>
            <a:srgbClr val="D1FFF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메모 내역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E2B8D-24BE-5701-941B-8E6AAEF12CD9}"/>
              </a:ext>
            </a:extLst>
          </p:cNvPr>
          <p:cNvSpPr txBox="1"/>
          <p:nvPr/>
        </p:nvSpPr>
        <p:spPr bwMode="auto">
          <a:xfrm>
            <a:off x="1953973" y="5586189"/>
            <a:ext cx="13676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b="1" dirty="0">
                <a:latin typeface="굴림" charset="-127"/>
                <a:ea typeface="굴림" charset="-127"/>
              </a:rPr>
              <a:t>구매 총 금액 </a:t>
            </a:r>
            <a:r>
              <a:rPr lang="en-US" altLang="ko-KR" sz="1000" dirty="0">
                <a:latin typeface="굴림" charset="-127"/>
                <a:ea typeface="굴림" charset="-127"/>
              </a:rPr>
              <a:t>: 7,000</a:t>
            </a:r>
            <a:endParaRPr lang="ko-KR" altLang="en-US" sz="1000" dirty="0">
              <a:latin typeface="굴림" charset="-127"/>
              <a:ea typeface="굴림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B572F-6891-499E-7A30-6B75F5DF4D67}"/>
              </a:ext>
            </a:extLst>
          </p:cNvPr>
          <p:cNvSpPr txBox="1"/>
          <p:nvPr/>
        </p:nvSpPr>
        <p:spPr bwMode="auto">
          <a:xfrm>
            <a:off x="6550302" y="5604445"/>
            <a:ext cx="6703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800" dirty="0">
                <a:latin typeface="굴림" charset="-127"/>
                <a:ea typeface="굴림" charset="-127"/>
              </a:rPr>
              <a:t>[1][2][3]</a:t>
            </a:r>
            <a:endParaRPr lang="ko-KR" altLang="en-US" sz="800" dirty="0">
              <a:latin typeface="굴림" charset="-127"/>
              <a:ea typeface="굴림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4CA45A7-52E6-66E2-667E-03C8DF7FE497}"/>
              </a:ext>
            </a:extLst>
          </p:cNvPr>
          <p:cNvSpPr/>
          <p:nvPr/>
        </p:nvSpPr>
        <p:spPr>
          <a:xfrm>
            <a:off x="4090259" y="4472123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28939740"/>
      </p:ext>
    </p:extLst>
  </p:cSld>
  <p:clrMapOvr>
    <a:masterClrMapping/>
  </p:clrMapOvr>
  <p:transition spd="med"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74C71-8DD7-70BF-29F0-32E22E102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43">
            <a:extLst>
              <a:ext uri="{FF2B5EF4-FFF2-40B4-BE49-F238E27FC236}">
                <a16:creationId xmlns:a16="http://schemas.microsoft.com/office/drawing/2014/main" id="{494F2BA7-814F-D150-55C9-A247B9948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222208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관리자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사용자 계좌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 PG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로그 내역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5B912C-BAF1-33BA-4A74-C201A1A7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8" y="691547"/>
            <a:ext cx="7666768" cy="60212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295DCE-5DF5-BDF4-6BFA-05C90995B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2" y="732804"/>
            <a:ext cx="1293384" cy="491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0E8555-6752-A457-FCAC-C1FDF5ABB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571" y="1066781"/>
            <a:ext cx="6328754" cy="48104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C2F0C7-1EE5-6E77-18E8-E9B8D7DFA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109" y="2204864"/>
            <a:ext cx="3693781" cy="358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F937EC-EBC3-0429-B1C5-2C6A2AFF9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1545" y="1938127"/>
            <a:ext cx="1924319" cy="2667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39B3CDE-AC0F-F713-8ADA-06925F6A3209}"/>
              </a:ext>
            </a:extLst>
          </p:cNvPr>
          <p:cNvSpPr/>
          <p:nvPr/>
        </p:nvSpPr>
        <p:spPr>
          <a:xfrm>
            <a:off x="6063116" y="2204864"/>
            <a:ext cx="8341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13C54-A681-9FC1-909E-5166C2957C4E}"/>
              </a:ext>
            </a:extLst>
          </p:cNvPr>
          <p:cNvSpPr txBox="1"/>
          <p:nvPr/>
        </p:nvSpPr>
        <p:spPr bwMode="auto">
          <a:xfrm>
            <a:off x="2155594" y="1127839"/>
            <a:ext cx="7409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b="1" dirty="0">
                <a:latin typeface="굴림" charset="-127"/>
                <a:ea typeface="굴림" charset="-127"/>
              </a:rPr>
              <a:t>계좌 조회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2F959CC-4232-61EA-F845-22FF8153707C}"/>
              </a:ext>
            </a:extLst>
          </p:cNvPr>
          <p:cNvGraphicFramePr>
            <a:graphicFrameLocks noGrp="1"/>
          </p:cNvGraphicFramePr>
          <p:nvPr/>
        </p:nvGraphicFramePr>
        <p:xfrm>
          <a:off x="1963498" y="3185160"/>
          <a:ext cx="5481740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2492">
                  <a:extLst>
                    <a:ext uri="{9D8B030D-6E8A-4147-A177-3AD203B41FA5}">
                      <a16:colId xmlns:a16="http://schemas.microsoft.com/office/drawing/2014/main" val="2866387033"/>
                    </a:ext>
                  </a:extLst>
                </a:gridCol>
                <a:gridCol w="1036852">
                  <a:extLst>
                    <a:ext uri="{9D8B030D-6E8A-4147-A177-3AD203B41FA5}">
                      <a16:colId xmlns:a16="http://schemas.microsoft.com/office/drawing/2014/main" val="370995994"/>
                    </a:ext>
                  </a:extLst>
                </a:gridCol>
                <a:gridCol w="898234">
                  <a:extLst>
                    <a:ext uri="{9D8B030D-6E8A-4147-A177-3AD203B41FA5}">
                      <a16:colId xmlns:a16="http://schemas.microsoft.com/office/drawing/2014/main" val="2319642051"/>
                    </a:ext>
                  </a:extLst>
                </a:gridCol>
                <a:gridCol w="877964">
                  <a:extLst>
                    <a:ext uri="{9D8B030D-6E8A-4147-A177-3AD203B41FA5}">
                      <a16:colId xmlns:a16="http://schemas.microsoft.com/office/drawing/2014/main" val="155905663"/>
                    </a:ext>
                  </a:extLst>
                </a:gridCol>
                <a:gridCol w="571326">
                  <a:extLst>
                    <a:ext uri="{9D8B030D-6E8A-4147-A177-3AD203B41FA5}">
                      <a16:colId xmlns:a16="http://schemas.microsoft.com/office/drawing/2014/main" val="2423495705"/>
                    </a:ext>
                  </a:extLst>
                </a:gridCol>
                <a:gridCol w="1204872">
                  <a:extLst>
                    <a:ext uri="{9D8B030D-6E8A-4147-A177-3AD203B41FA5}">
                      <a16:colId xmlns:a16="http://schemas.microsoft.com/office/drawing/2014/main" val="3984351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사용자 번호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jsbyeon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변준수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84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1997-04-29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2025-04-04 10:00:00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95577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7586F9D-D8BA-E852-91E1-B67312776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20011"/>
              </p:ext>
            </p:extLst>
          </p:nvPr>
        </p:nvGraphicFramePr>
        <p:xfrm>
          <a:off x="7910533" y="935735"/>
          <a:ext cx="1924882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208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계좌내역 조회 페이지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PG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 내역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1828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특정 주문번호를 입력하여 주문번호 검색 출력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B45BC5-8FC9-8FAA-D8B0-DA2992BF02D7}"/>
              </a:ext>
            </a:extLst>
          </p:cNvPr>
          <p:cNvSpPr/>
          <p:nvPr/>
        </p:nvSpPr>
        <p:spPr>
          <a:xfrm>
            <a:off x="3106109" y="1528217"/>
            <a:ext cx="1198819" cy="21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jsbyeon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D9B15DA-A029-B83C-8252-F80076524C30}"/>
              </a:ext>
            </a:extLst>
          </p:cNvPr>
          <p:cNvGraphicFramePr>
            <a:graphicFrameLocks noGrp="1"/>
          </p:cNvGraphicFramePr>
          <p:nvPr/>
        </p:nvGraphicFramePr>
        <p:xfrm>
          <a:off x="1946036" y="3818180"/>
          <a:ext cx="4735156" cy="259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4041">
                  <a:extLst>
                    <a:ext uri="{9D8B030D-6E8A-4147-A177-3AD203B41FA5}">
                      <a16:colId xmlns:a16="http://schemas.microsoft.com/office/drawing/2014/main" val="420470679"/>
                    </a:ext>
                  </a:extLst>
                </a:gridCol>
                <a:gridCol w="3901115">
                  <a:extLst>
                    <a:ext uri="{9D8B030D-6E8A-4147-A177-3AD203B41FA5}">
                      <a16:colId xmlns:a16="http://schemas.microsoft.com/office/drawing/2014/main" val="2076778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메모 내용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003719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AA74372-C882-EA2C-BBCC-F8F86596A17E}"/>
              </a:ext>
            </a:extLst>
          </p:cNvPr>
          <p:cNvSpPr/>
          <p:nvPr/>
        </p:nvSpPr>
        <p:spPr>
          <a:xfrm>
            <a:off x="6799890" y="3808655"/>
            <a:ext cx="645348" cy="259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2EF0DC-ED22-B1DC-DE3B-6C83B38BE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25831"/>
              </p:ext>
            </p:extLst>
          </p:nvPr>
        </p:nvGraphicFramePr>
        <p:xfrm>
          <a:off x="1967652" y="4448904"/>
          <a:ext cx="567563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293">
                  <a:extLst>
                    <a:ext uri="{9D8B030D-6E8A-4147-A177-3AD203B41FA5}">
                      <a16:colId xmlns:a16="http://schemas.microsoft.com/office/drawing/2014/main" val="2074495830"/>
                    </a:ext>
                  </a:extLst>
                </a:gridCol>
                <a:gridCol w="1146493">
                  <a:extLst>
                    <a:ext uri="{9D8B030D-6E8A-4147-A177-3AD203B41FA5}">
                      <a16:colId xmlns:a16="http://schemas.microsoft.com/office/drawing/2014/main" val="4203616555"/>
                    </a:ext>
                  </a:extLst>
                </a:gridCol>
                <a:gridCol w="649605">
                  <a:extLst>
                    <a:ext uri="{9D8B030D-6E8A-4147-A177-3AD203B41FA5}">
                      <a16:colId xmlns:a16="http://schemas.microsoft.com/office/drawing/2014/main" val="1203898595"/>
                    </a:ext>
                  </a:extLst>
                </a:gridCol>
                <a:gridCol w="1181417">
                  <a:extLst>
                    <a:ext uri="{9D8B030D-6E8A-4147-A177-3AD203B41FA5}">
                      <a16:colId xmlns:a16="http://schemas.microsoft.com/office/drawing/2014/main" val="3299943494"/>
                    </a:ext>
                  </a:extLst>
                </a:gridCol>
                <a:gridCol w="616268">
                  <a:extLst>
                    <a:ext uri="{9D8B030D-6E8A-4147-A177-3AD203B41FA5}">
                      <a16:colId xmlns:a16="http://schemas.microsoft.com/office/drawing/2014/main" val="2622257215"/>
                    </a:ext>
                  </a:extLst>
                </a:gridCol>
                <a:gridCol w="884555">
                  <a:extLst>
                    <a:ext uri="{9D8B030D-6E8A-4147-A177-3AD203B41FA5}">
                      <a16:colId xmlns:a16="http://schemas.microsoft.com/office/drawing/2014/main" val="1424343245"/>
                    </a:ext>
                  </a:extLst>
                </a:gridCol>
              </a:tblGrid>
              <a:tr h="158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주문번호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결제 수단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결제 정보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승인 결과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충전경로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등록일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43524"/>
                  </a:ext>
                </a:extLst>
              </a:tr>
              <a:tr h="170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202504040000001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supreme voucher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PayCash Success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2025-04-04</a:t>
                      </a:r>
                    </a:p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13:11:25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8722"/>
                  </a:ext>
                </a:extLst>
              </a:tr>
            </a:tbl>
          </a:graphicData>
        </a:graphic>
      </p:graphicFrame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4754DCCE-B914-B154-E37D-538BF9590567}"/>
              </a:ext>
            </a:extLst>
          </p:cNvPr>
          <p:cNvSpPr/>
          <p:nvPr/>
        </p:nvSpPr>
        <p:spPr>
          <a:xfrm>
            <a:off x="1963498" y="4176880"/>
            <a:ext cx="685246" cy="272024"/>
          </a:xfrm>
          <a:prstGeom prst="round2SameRect">
            <a:avLst/>
          </a:prstGeom>
          <a:solidFill>
            <a:srgbClr val="D1FFF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계좌 상세</a:t>
            </a: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807E58B2-1A3E-3F95-1837-1F0D5586D406}"/>
              </a:ext>
            </a:extLst>
          </p:cNvPr>
          <p:cNvSpPr/>
          <p:nvPr/>
        </p:nvSpPr>
        <p:spPr>
          <a:xfrm>
            <a:off x="2648744" y="4176880"/>
            <a:ext cx="685246" cy="272024"/>
          </a:xfrm>
          <a:prstGeom prst="round2SameRect">
            <a:avLst/>
          </a:prstGeom>
          <a:solidFill>
            <a:srgbClr val="D1FFF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결제 내역</a:t>
            </a:r>
          </a:p>
        </p:txBody>
      </p: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7AC06C40-7C8C-21DD-1497-5422EF4684E3}"/>
              </a:ext>
            </a:extLst>
          </p:cNvPr>
          <p:cNvSpPr/>
          <p:nvPr/>
        </p:nvSpPr>
        <p:spPr>
          <a:xfrm>
            <a:off x="3335745" y="4176880"/>
            <a:ext cx="685246" cy="272024"/>
          </a:xfrm>
          <a:prstGeom prst="round2SameRect">
            <a:avLst/>
          </a:prstGeom>
          <a:solidFill>
            <a:srgbClr val="D1FFF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구매 내역</a:t>
            </a: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73A1E855-5678-7CE4-8387-75562C84A8FE}"/>
              </a:ext>
            </a:extLst>
          </p:cNvPr>
          <p:cNvSpPr/>
          <p:nvPr/>
        </p:nvSpPr>
        <p:spPr>
          <a:xfrm>
            <a:off x="4022746" y="4176880"/>
            <a:ext cx="685246" cy="272024"/>
          </a:xfrm>
          <a:prstGeom prst="round2SameRect">
            <a:avLst/>
          </a:prstGeom>
          <a:solidFill>
            <a:srgbClr val="35DBD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PG</a:t>
            </a:r>
            <a:r>
              <a:rPr lang="ko-KR" altLang="en-US" sz="800" dirty="0">
                <a:solidFill>
                  <a:schemeClr val="tx1"/>
                </a:solidFill>
              </a:rPr>
              <a:t>로그 내역</a:t>
            </a: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0215728E-7AEB-472B-F44F-C0AC54654C33}"/>
              </a:ext>
            </a:extLst>
          </p:cNvPr>
          <p:cNvSpPr/>
          <p:nvPr/>
        </p:nvSpPr>
        <p:spPr>
          <a:xfrm>
            <a:off x="4712146" y="4176880"/>
            <a:ext cx="685246" cy="272024"/>
          </a:xfrm>
          <a:prstGeom prst="round2SameRect">
            <a:avLst/>
          </a:prstGeom>
          <a:solidFill>
            <a:srgbClr val="D1FFF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메모 내역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F08AC5-A24D-072E-B84B-BA4CD1ED42DF}"/>
              </a:ext>
            </a:extLst>
          </p:cNvPr>
          <p:cNvSpPr txBox="1"/>
          <p:nvPr/>
        </p:nvSpPr>
        <p:spPr bwMode="auto">
          <a:xfrm>
            <a:off x="992560" y="4365104"/>
            <a:ext cx="7665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주문번호</a:t>
            </a:r>
            <a:r>
              <a:rPr lang="en-US" altLang="ko-KR" sz="1000" dirty="0">
                <a:latin typeface="굴림" charset="-127"/>
                <a:ea typeface="굴림" charset="-127"/>
              </a:rPr>
              <a:t>?</a:t>
            </a:r>
          </a:p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캐시번호</a:t>
            </a:r>
            <a:r>
              <a:rPr lang="en-US" altLang="ko-KR" sz="1000" dirty="0">
                <a:latin typeface="굴림" charset="-127"/>
                <a:ea typeface="굴림" charset="-127"/>
              </a:rPr>
              <a:t>?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3165269-B77A-43E1-36E2-5C9AABE20EAA}"/>
              </a:ext>
            </a:extLst>
          </p:cNvPr>
          <p:cNvSpPr/>
          <p:nvPr/>
        </p:nvSpPr>
        <p:spPr>
          <a:xfrm>
            <a:off x="6170778" y="4187952"/>
            <a:ext cx="792088" cy="24424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AA4210-CEF9-1E3E-A8DB-FEA685449676}"/>
              </a:ext>
            </a:extLst>
          </p:cNvPr>
          <p:cNvSpPr txBox="1"/>
          <p:nvPr/>
        </p:nvSpPr>
        <p:spPr bwMode="auto">
          <a:xfrm>
            <a:off x="5615311" y="4202122"/>
            <a:ext cx="5950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800" b="1" dirty="0">
                <a:latin typeface="굴림" charset="-127"/>
                <a:ea typeface="굴림" charset="-127"/>
              </a:rPr>
              <a:t>주문번호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80D175B-5A51-1C11-6A88-A186CE06C0B4}"/>
              </a:ext>
            </a:extLst>
          </p:cNvPr>
          <p:cNvSpPr/>
          <p:nvPr/>
        </p:nvSpPr>
        <p:spPr>
          <a:xfrm>
            <a:off x="7041232" y="4167355"/>
            <a:ext cx="477101" cy="2720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E633420-F73E-FB23-46A9-A045ED45A9BB}"/>
              </a:ext>
            </a:extLst>
          </p:cNvPr>
          <p:cNvSpPr/>
          <p:nvPr/>
        </p:nvSpPr>
        <p:spPr>
          <a:xfrm>
            <a:off x="6872624" y="4061039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49646178"/>
      </p:ext>
    </p:extLst>
  </p:cSld>
  <p:clrMapOvr>
    <a:masterClrMapping/>
  </p:clrMapOvr>
  <p:transition spd="med"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7BB2C-065B-4F51-8253-D27F7BE42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Box 43">
            <a:extLst>
              <a:ext uri="{FF2B5EF4-FFF2-40B4-BE49-F238E27FC236}">
                <a16:creationId xmlns:a16="http://schemas.microsoft.com/office/drawing/2014/main" id="{C2E207C4-0105-216D-ACEB-DFFE1755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20409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관리자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사용자 계좌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메모 내역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CB74C1-E10E-F854-75AC-5DDE9B62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8" y="691547"/>
            <a:ext cx="7666768" cy="60212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9FBAE9-6863-054B-DAE9-A1AA79EDF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2" y="732804"/>
            <a:ext cx="1293384" cy="491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1ACDD8-3A40-B80D-A790-EF8E67BE5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571" y="1066781"/>
            <a:ext cx="6328754" cy="48104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8744E99-4BE1-CA44-1848-A956825CC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109" y="2204864"/>
            <a:ext cx="3693781" cy="3583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77928B-CB49-1E97-CD82-333EE2CEC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1545" y="1938127"/>
            <a:ext cx="1924319" cy="2667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D82A1E4-078A-2C25-7544-7065A8EDC142}"/>
              </a:ext>
            </a:extLst>
          </p:cNvPr>
          <p:cNvSpPr/>
          <p:nvPr/>
        </p:nvSpPr>
        <p:spPr>
          <a:xfrm>
            <a:off x="6063116" y="2204864"/>
            <a:ext cx="83410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1F41B4-349E-B0E7-530C-D320205EDE5E}"/>
              </a:ext>
            </a:extLst>
          </p:cNvPr>
          <p:cNvSpPr txBox="1"/>
          <p:nvPr/>
        </p:nvSpPr>
        <p:spPr bwMode="auto">
          <a:xfrm>
            <a:off x="2155594" y="1127839"/>
            <a:ext cx="7409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b="1" dirty="0">
                <a:latin typeface="굴림" charset="-127"/>
                <a:ea typeface="굴림" charset="-127"/>
              </a:rPr>
              <a:t>계좌 조회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359F94A-3E3B-BE80-913C-327440FE5148}"/>
              </a:ext>
            </a:extLst>
          </p:cNvPr>
          <p:cNvGraphicFramePr>
            <a:graphicFrameLocks noGrp="1"/>
          </p:cNvGraphicFramePr>
          <p:nvPr/>
        </p:nvGraphicFramePr>
        <p:xfrm>
          <a:off x="1963498" y="3185160"/>
          <a:ext cx="5481740" cy="487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2492">
                  <a:extLst>
                    <a:ext uri="{9D8B030D-6E8A-4147-A177-3AD203B41FA5}">
                      <a16:colId xmlns:a16="http://schemas.microsoft.com/office/drawing/2014/main" val="2866387033"/>
                    </a:ext>
                  </a:extLst>
                </a:gridCol>
                <a:gridCol w="1036852">
                  <a:extLst>
                    <a:ext uri="{9D8B030D-6E8A-4147-A177-3AD203B41FA5}">
                      <a16:colId xmlns:a16="http://schemas.microsoft.com/office/drawing/2014/main" val="370995994"/>
                    </a:ext>
                  </a:extLst>
                </a:gridCol>
                <a:gridCol w="898234">
                  <a:extLst>
                    <a:ext uri="{9D8B030D-6E8A-4147-A177-3AD203B41FA5}">
                      <a16:colId xmlns:a16="http://schemas.microsoft.com/office/drawing/2014/main" val="2319642051"/>
                    </a:ext>
                  </a:extLst>
                </a:gridCol>
                <a:gridCol w="877964">
                  <a:extLst>
                    <a:ext uri="{9D8B030D-6E8A-4147-A177-3AD203B41FA5}">
                      <a16:colId xmlns:a16="http://schemas.microsoft.com/office/drawing/2014/main" val="155905663"/>
                    </a:ext>
                  </a:extLst>
                </a:gridCol>
                <a:gridCol w="571326">
                  <a:extLst>
                    <a:ext uri="{9D8B030D-6E8A-4147-A177-3AD203B41FA5}">
                      <a16:colId xmlns:a16="http://schemas.microsoft.com/office/drawing/2014/main" val="2423495705"/>
                    </a:ext>
                  </a:extLst>
                </a:gridCol>
                <a:gridCol w="1204872">
                  <a:extLst>
                    <a:ext uri="{9D8B030D-6E8A-4147-A177-3AD203B41FA5}">
                      <a16:colId xmlns:a16="http://schemas.microsoft.com/office/drawing/2014/main" val="3984351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사용자 번호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jsbyeon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변준수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84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1997-04-29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B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2025-04-04 10:00:00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95577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7E6FA61-FAF5-59FF-8A7D-47A874E9E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51689"/>
              </p:ext>
            </p:extLst>
          </p:nvPr>
        </p:nvGraphicFramePr>
        <p:xfrm>
          <a:off x="7910533" y="935735"/>
          <a:ext cx="1924882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2086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계좌내역 조회 페이지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메모 내역 조회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1BF758-A2D0-9F5F-2564-4A85300F0A3E}"/>
              </a:ext>
            </a:extLst>
          </p:cNvPr>
          <p:cNvSpPr/>
          <p:nvPr/>
        </p:nvSpPr>
        <p:spPr>
          <a:xfrm>
            <a:off x="3106109" y="1528217"/>
            <a:ext cx="1198819" cy="21176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jsbyeon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22E4A44-A855-677E-96A5-4CEB83851D2B}"/>
              </a:ext>
            </a:extLst>
          </p:cNvPr>
          <p:cNvGraphicFramePr>
            <a:graphicFrameLocks noGrp="1"/>
          </p:cNvGraphicFramePr>
          <p:nvPr/>
        </p:nvGraphicFramePr>
        <p:xfrm>
          <a:off x="1946036" y="3818180"/>
          <a:ext cx="4735156" cy="259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4041">
                  <a:extLst>
                    <a:ext uri="{9D8B030D-6E8A-4147-A177-3AD203B41FA5}">
                      <a16:colId xmlns:a16="http://schemas.microsoft.com/office/drawing/2014/main" val="420470679"/>
                    </a:ext>
                  </a:extLst>
                </a:gridCol>
                <a:gridCol w="3901115">
                  <a:extLst>
                    <a:ext uri="{9D8B030D-6E8A-4147-A177-3AD203B41FA5}">
                      <a16:colId xmlns:a16="http://schemas.microsoft.com/office/drawing/2014/main" val="2076778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메모 내용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FFF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003719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3065E18-FC4A-0837-CBA2-431199C4C0F9}"/>
              </a:ext>
            </a:extLst>
          </p:cNvPr>
          <p:cNvSpPr/>
          <p:nvPr/>
        </p:nvSpPr>
        <p:spPr>
          <a:xfrm>
            <a:off x="6799890" y="3808655"/>
            <a:ext cx="645348" cy="259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DD82E9-08DE-2297-3051-67AF65F8F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650535"/>
              </p:ext>
            </p:extLst>
          </p:nvPr>
        </p:nvGraphicFramePr>
        <p:xfrm>
          <a:off x="1967652" y="4448904"/>
          <a:ext cx="538951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618">
                  <a:extLst>
                    <a:ext uri="{9D8B030D-6E8A-4147-A177-3AD203B41FA5}">
                      <a16:colId xmlns:a16="http://schemas.microsoft.com/office/drawing/2014/main" val="2074495830"/>
                    </a:ext>
                  </a:extLst>
                </a:gridCol>
                <a:gridCol w="648018">
                  <a:extLst>
                    <a:ext uri="{9D8B030D-6E8A-4147-A177-3AD203B41FA5}">
                      <a16:colId xmlns:a16="http://schemas.microsoft.com/office/drawing/2014/main" val="4203616555"/>
                    </a:ext>
                  </a:extLst>
                </a:gridCol>
                <a:gridCol w="1731728">
                  <a:extLst>
                    <a:ext uri="{9D8B030D-6E8A-4147-A177-3AD203B41FA5}">
                      <a16:colId xmlns:a16="http://schemas.microsoft.com/office/drawing/2014/main" val="1203898595"/>
                    </a:ext>
                  </a:extLst>
                </a:gridCol>
                <a:gridCol w="613093">
                  <a:extLst>
                    <a:ext uri="{9D8B030D-6E8A-4147-A177-3AD203B41FA5}">
                      <a16:colId xmlns:a16="http://schemas.microsoft.com/office/drawing/2014/main" val="3299943494"/>
                    </a:ext>
                  </a:extLst>
                </a:gridCol>
                <a:gridCol w="1647054">
                  <a:extLst>
                    <a:ext uri="{9D8B030D-6E8A-4147-A177-3AD203B41FA5}">
                      <a16:colId xmlns:a16="http://schemas.microsoft.com/office/drawing/2014/main" val="2847409138"/>
                    </a:ext>
                  </a:extLst>
                </a:gridCol>
              </a:tblGrid>
              <a:tr h="158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사용자 번호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사용자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메모 내용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관리자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등록일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43524"/>
                  </a:ext>
                </a:extLst>
              </a:tr>
              <a:tr h="170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jsbyeon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2025-04-04 16:11:10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8722"/>
                  </a:ext>
                </a:extLst>
              </a:tr>
              <a:tr h="1831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jsbyeon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2025-04-03 17:00:15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50589"/>
                  </a:ext>
                </a:extLst>
              </a:tr>
              <a:tr h="1701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jsbyeon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2025-04-01 13:12:11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29628"/>
                  </a:ext>
                </a:extLst>
              </a:tr>
              <a:tr h="1701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1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굴림"/>
                        <a:ea typeface="굴림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굴림"/>
                          <a:ea typeface="굴림"/>
                          <a:cs typeface="+mn-cs"/>
                        </a:rPr>
                        <a:t>jsbyeon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admin1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2025-04-01 09:08:47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10749"/>
                  </a:ext>
                </a:extLst>
              </a:tr>
            </a:tbl>
          </a:graphicData>
        </a:graphic>
      </p:graphicFrame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56958C94-EAEB-4C08-CA32-92E81295ED59}"/>
              </a:ext>
            </a:extLst>
          </p:cNvPr>
          <p:cNvSpPr/>
          <p:nvPr/>
        </p:nvSpPr>
        <p:spPr>
          <a:xfrm>
            <a:off x="1963498" y="4176880"/>
            <a:ext cx="685246" cy="272024"/>
          </a:xfrm>
          <a:prstGeom prst="round2SameRect">
            <a:avLst/>
          </a:prstGeom>
          <a:solidFill>
            <a:srgbClr val="D1FFF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계좌 상세</a:t>
            </a: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77F2DF90-263E-8AD7-3884-03722469448A}"/>
              </a:ext>
            </a:extLst>
          </p:cNvPr>
          <p:cNvSpPr/>
          <p:nvPr/>
        </p:nvSpPr>
        <p:spPr>
          <a:xfrm>
            <a:off x="2648744" y="4176880"/>
            <a:ext cx="685246" cy="272024"/>
          </a:xfrm>
          <a:prstGeom prst="round2SameRect">
            <a:avLst/>
          </a:prstGeom>
          <a:solidFill>
            <a:srgbClr val="D1FFF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결제 내역</a:t>
            </a:r>
          </a:p>
        </p:txBody>
      </p: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A2981201-C0D3-EE56-8123-35537407F6D7}"/>
              </a:ext>
            </a:extLst>
          </p:cNvPr>
          <p:cNvSpPr/>
          <p:nvPr/>
        </p:nvSpPr>
        <p:spPr>
          <a:xfrm>
            <a:off x="3335745" y="4176880"/>
            <a:ext cx="685246" cy="272024"/>
          </a:xfrm>
          <a:prstGeom prst="round2SameRect">
            <a:avLst/>
          </a:prstGeom>
          <a:solidFill>
            <a:srgbClr val="D1FFF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구매 내역</a:t>
            </a:r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BAC10931-58BA-034F-0451-4CA004888561}"/>
              </a:ext>
            </a:extLst>
          </p:cNvPr>
          <p:cNvSpPr/>
          <p:nvPr/>
        </p:nvSpPr>
        <p:spPr>
          <a:xfrm>
            <a:off x="4022746" y="4176880"/>
            <a:ext cx="685246" cy="272024"/>
          </a:xfrm>
          <a:prstGeom prst="round2SameRect">
            <a:avLst/>
          </a:prstGeom>
          <a:solidFill>
            <a:srgbClr val="D1FFF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PG</a:t>
            </a:r>
            <a:r>
              <a:rPr lang="ko-KR" altLang="en-US" sz="800" dirty="0">
                <a:solidFill>
                  <a:schemeClr val="tx1"/>
                </a:solidFill>
              </a:rPr>
              <a:t>로그 내역</a:t>
            </a:r>
          </a:p>
        </p:txBody>
      </p:sp>
      <p:sp>
        <p:nvSpPr>
          <p:cNvPr id="22" name="사각형: 둥근 위쪽 모서리 21">
            <a:extLst>
              <a:ext uri="{FF2B5EF4-FFF2-40B4-BE49-F238E27FC236}">
                <a16:creationId xmlns:a16="http://schemas.microsoft.com/office/drawing/2014/main" id="{967186AA-3140-4339-9AF3-8E934C169D3C}"/>
              </a:ext>
            </a:extLst>
          </p:cNvPr>
          <p:cNvSpPr/>
          <p:nvPr/>
        </p:nvSpPr>
        <p:spPr>
          <a:xfrm>
            <a:off x="4712146" y="4176880"/>
            <a:ext cx="685246" cy="272024"/>
          </a:xfrm>
          <a:prstGeom prst="round2SameRect">
            <a:avLst/>
          </a:prstGeom>
          <a:solidFill>
            <a:srgbClr val="35DBD3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메모 내역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301BC8-9907-1F6E-A7CF-5EF2E9FC4BDD}"/>
              </a:ext>
            </a:extLst>
          </p:cNvPr>
          <p:cNvSpPr txBox="1"/>
          <p:nvPr/>
        </p:nvSpPr>
        <p:spPr bwMode="auto">
          <a:xfrm>
            <a:off x="7617296" y="4448904"/>
            <a:ext cx="1297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메모 종류가 있던데</a:t>
            </a:r>
            <a:endParaRPr lang="en-US" altLang="ko-KR" sz="1000" dirty="0">
              <a:latin typeface="굴림" charset="-127"/>
              <a:ea typeface="굴림" charset="-127"/>
            </a:endParaRPr>
          </a:p>
          <a:p>
            <a:pPr marL="228600" indent="-228600"/>
            <a:r>
              <a:rPr lang="en-US" altLang="ko-KR" sz="1000" dirty="0">
                <a:latin typeface="굴림" charset="-127"/>
                <a:ea typeface="굴림" charset="-12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985695334"/>
      </p:ext>
    </p:extLst>
  </p:cSld>
  <p:clrMapOvr>
    <a:masterClrMapping/>
  </p:clrMapOvr>
  <p:transition spd="med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3" y="836712"/>
            <a:ext cx="7690120" cy="3672408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메인화면</a:t>
            </a:r>
            <a:endParaRPr lang="ko-KR" altLang="en-US" sz="1000" b="1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897216" y="73451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" name="타원 1"/>
          <p:cNvSpPr/>
          <p:nvPr/>
        </p:nvSpPr>
        <p:spPr>
          <a:xfrm>
            <a:off x="5110145" y="1797085"/>
            <a:ext cx="360239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208584" y="167268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1064568" y="335699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9800ADB-9D31-0ABF-0CAB-05BE26AF9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61071"/>
              </p:ext>
            </p:extLst>
          </p:nvPr>
        </p:nvGraphicFramePr>
        <p:xfrm>
          <a:off x="7910533" y="935735"/>
          <a:ext cx="1924882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893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메뉴와 상품이 보이는 메인 페이지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시 세션을 저장하여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대신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잔액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코인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마이페이지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로그아웃으로 표시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각각 로그인 화면과 회원가입 화면으로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광고 배너로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초마다 자동으로 슬라이드 되는 캐러셀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69795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웹 소설의 대표 이미지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제목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작가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|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장르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평점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댓글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제목이나 이미지 클릭 시 해당 웹 소설 페이지로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62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072788"/>
      </p:ext>
    </p:extLst>
  </p:cSld>
  <p:clrMapOvr>
    <a:masterClrMapping/>
  </p:clrMapOvr>
  <p:transition spd="med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0" descr="C:\Users\user\Desktop\1111\회원가입 약관.png">
            <a:extLst>
              <a:ext uri="{FF2B5EF4-FFF2-40B4-BE49-F238E27FC236}">
                <a16:creationId xmlns:a16="http://schemas.microsoft.com/office/drawing/2014/main" id="{3C9BB57C-BF7D-673B-FE2C-58B60C351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764704"/>
            <a:ext cx="5087938" cy="595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Box 43">
            <a:extLst>
              <a:ext uri="{FF2B5EF4-FFF2-40B4-BE49-F238E27FC236}">
                <a16:creationId xmlns:a16="http://schemas.microsoft.com/office/drawing/2014/main" id="{5D149C3E-6E83-5D66-272E-CCA6D96BB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2747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회원가입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약관동의</a:t>
            </a:r>
            <a:endParaRPr lang="ko-KR" altLang="en-US" sz="1000" b="1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432720" y="587727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9B82489-6C20-07B6-4B6A-D59201B39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03156"/>
              </p:ext>
            </p:extLst>
          </p:nvPr>
        </p:nvGraphicFramePr>
        <p:xfrm>
          <a:off x="7910533" y="935735"/>
          <a:ext cx="1924882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261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전 약관동의 화면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전체 동의하기를 클릭 시 아래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 항목에 대해 한번에 체크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체크박스가 모두 체크 되어있는지 확인 후 회원가입 화면으로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>
            <a:extLst>
              <a:ext uri="{FF2B5EF4-FFF2-40B4-BE49-F238E27FC236}">
                <a16:creationId xmlns:a16="http://schemas.microsoft.com/office/drawing/2014/main" id="{3979812B-1254-792A-D863-FCF524F0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708049"/>
            <a:ext cx="4841875" cy="59785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22">
            <a:extLst>
              <a:ext uri="{FF2B5EF4-FFF2-40B4-BE49-F238E27FC236}">
                <a16:creationId xmlns:a16="http://schemas.microsoft.com/office/drawing/2014/main" id="{58F0ED69-032D-0C8A-DC63-FFD4C070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11" y="4632349"/>
            <a:ext cx="31781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28695D-5996-03CF-6575-E81FE26018F9}"/>
              </a:ext>
            </a:extLst>
          </p:cNvPr>
          <p:cNvCxnSpPr>
            <a:cxnSpLocks/>
          </p:cNvCxnSpPr>
          <p:nvPr/>
        </p:nvCxnSpPr>
        <p:spPr>
          <a:xfrm flipH="1" flipV="1">
            <a:off x="1419399" y="2114574"/>
            <a:ext cx="873125" cy="8445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F9AC7A-13AF-709A-8691-320BAA2CEFDA}"/>
              </a:ext>
            </a:extLst>
          </p:cNvPr>
          <p:cNvSpPr/>
          <p:nvPr/>
        </p:nvSpPr>
        <p:spPr>
          <a:xfrm>
            <a:off x="2282999" y="3821137"/>
            <a:ext cx="3168650" cy="760412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0B0DE061-5178-D463-369F-B0591F781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999" y="3868762"/>
            <a:ext cx="31686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비밀번호 확인 질문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:</a:t>
            </a:r>
          </a:p>
          <a:p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비밀번호 확인 답변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: </a:t>
            </a:r>
            <a:endParaRPr lang="ko-KR" altLang="en-US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E936E9-5201-5F36-6B09-579A81DB93EA}"/>
              </a:ext>
            </a:extLst>
          </p:cNvPr>
          <p:cNvSpPr/>
          <p:nvPr/>
        </p:nvSpPr>
        <p:spPr>
          <a:xfrm>
            <a:off x="2292524" y="3884637"/>
            <a:ext cx="3159125" cy="287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217EB0-10ED-71CE-9AAE-231D587702EB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635299" y="4028306"/>
            <a:ext cx="657225" cy="2246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87D66-7F72-4818-9F83-A393BBE1BDE4}"/>
              </a:ext>
            </a:extLst>
          </p:cNvPr>
          <p:cNvSpPr/>
          <p:nvPr/>
        </p:nvSpPr>
        <p:spPr>
          <a:xfrm>
            <a:off x="2829099" y="3154387"/>
            <a:ext cx="2078037" cy="288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C9533FCE-9DC6-2378-8CDC-CABC6429B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3472" y="3504218"/>
            <a:ext cx="14557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en-US" altLang="ko-KR" sz="1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010-XXXX-XXXX</a:t>
            </a:r>
            <a:endParaRPr lang="ko-KR" altLang="en-US" sz="1000" b="1" dirty="0">
              <a:solidFill>
                <a:schemeClr val="bg2">
                  <a:lumMod val="60000"/>
                  <a:lumOff val="40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8F3B03-A6A0-A5B3-DA55-1760F062AF64}"/>
              </a:ext>
            </a:extLst>
          </p:cNvPr>
          <p:cNvSpPr/>
          <p:nvPr/>
        </p:nvSpPr>
        <p:spPr>
          <a:xfrm>
            <a:off x="3241849" y="6246837"/>
            <a:ext cx="1374775" cy="168275"/>
          </a:xfrm>
          <a:prstGeom prst="rect">
            <a:avLst/>
          </a:prstGeom>
          <a:solidFill>
            <a:srgbClr val="09AA5C"/>
          </a:solidFill>
          <a:ln>
            <a:solidFill>
              <a:srgbClr val="09AA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45">
            <a:extLst>
              <a:ext uri="{FF2B5EF4-FFF2-40B4-BE49-F238E27FC236}">
                <a16:creationId xmlns:a16="http://schemas.microsoft.com/office/drawing/2014/main" id="{84B0ADDF-A99A-F5DB-2252-01B60BBD2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399" y="6176987"/>
            <a:ext cx="603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b="1" dirty="0" err="1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완</a:t>
            </a:r>
            <a:r>
              <a:rPr lang="ko-KR" altLang="en-US" b="1" dirty="0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 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BD5E22-C56C-0C70-207C-2C7FF4435B28}"/>
              </a:ext>
            </a:extLst>
          </p:cNvPr>
          <p:cNvSpPr/>
          <p:nvPr/>
        </p:nvSpPr>
        <p:spPr>
          <a:xfrm>
            <a:off x="2579696" y="2147913"/>
            <a:ext cx="287337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회원가입</a:t>
            </a:r>
            <a:endParaRPr lang="ko-KR" altLang="en-US" sz="1000" b="1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67D3E5-638F-4C9E-0F81-4A016DF3E381}"/>
              </a:ext>
            </a:extLst>
          </p:cNvPr>
          <p:cNvSpPr/>
          <p:nvPr/>
        </p:nvSpPr>
        <p:spPr>
          <a:xfrm>
            <a:off x="3451399" y="2152700"/>
            <a:ext cx="1492268" cy="138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5035053" y="1773765"/>
            <a:ext cx="360239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생성된 이미지">
            <a:extLst>
              <a:ext uri="{FF2B5EF4-FFF2-40B4-BE49-F238E27FC236}">
                <a16:creationId xmlns:a16="http://schemas.microsoft.com/office/drawing/2014/main" id="{6F48EC80-4A3B-158C-5643-F953735FB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8" y="1434342"/>
            <a:ext cx="1360464" cy="136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9633B110-132A-55B2-E26E-22078D868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36080"/>
              </p:ext>
            </p:extLst>
          </p:nvPr>
        </p:nvGraphicFramePr>
        <p:xfrm>
          <a:off x="7910533" y="935735"/>
          <a:ext cx="1924882" cy="518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261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화면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모든 칸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은 필수 입력 칸이고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영어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숫자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특수문자를 포함한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 이상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이메일 주소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중간에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@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 들어간 형태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은 최대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글자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휴대전화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010-xxxx-xxxx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형태여야 할 것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 확인 질문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은 비밀번호 찾기 기능을 위한 처리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상단 주소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칸은 우편번호 검색 후 선택 시 자동기입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하단 주소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칸은 상세 주소 입력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입력 받은 아이디가 존재하는지 확인 후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alert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알림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텍스트박스 클릭 시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datepicker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제공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날짜 클릭 시 자동으로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yyyy-mm-dd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형태로 기입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48943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카카오 우편번호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API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사용하여 주소 입력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70715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완료 버튼 클릭 시 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중복확인을 하였는지 확인 후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모든 칸에 대한 유효성 검사 후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정상적인 데이터 입력 시 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완료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라고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alert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알리고 로그인 화면으로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07186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DBD47C8C-0C8F-F1C9-B3E1-92A9C62C1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974" y="3176272"/>
            <a:ext cx="245153" cy="24515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54BDE37-89DE-9A00-564D-DD8B772F845B}"/>
              </a:ext>
            </a:extLst>
          </p:cNvPr>
          <p:cNvSpPr txBox="1"/>
          <p:nvPr/>
        </p:nvSpPr>
        <p:spPr bwMode="auto">
          <a:xfrm>
            <a:off x="3217127" y="3174435"/>
            <a:ext cx="4411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b="1" dirty="0">
                <a:latin typeface="굴림" charset="-127"/>
                <a:ea typeface="굴림" charset="-127"/>
              </a:rPr>
              <a:t>남자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D1BC318-6D78-C18B-CC75-3849D3D14E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1376" y="3185130"/>
            <a:ext cx="210579" cy="21686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50AF4AA-4355-E14B-B2E7-5D2241BA2E2A}"/>
              </a:ext>
            </a:extLst>
          </p:cNvPr>
          <p:cNvSpPr txBox="1"/>
          <p:nvPr/>
        </p:nvSpPr>
        <p:spPr bwMode="auto">
          <a:xfrm>
            <a:off x="4281955" y="3174040"/>
            <a:ext cx="4379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b="1" dirty="0">
                <a:latin typeface="굴림" charset="-127"/>
                <a:ea typeface="굴림" charset="-127"/>
              </a:rPr>
              <a:t>여자</a:t>
            </a:r>
          </a:p>
        </p:txBody>
      </p:sp>
      <p:sp>
        <p:nvSpPr>
          <p:cNvPr id="44" name="TextBox 5">
            <a:extLst>
              <a:ext uri="{FF2B5EF4-FFF2-40B4-BE49-F238E27FC236}">
                <a16:creationId xmlns:a16="http://schemas.microsoft.com/office/drawing/2014/main" id="{8237F28F-3AC5-F61F-F595-17BD4707C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" y="4281488"/>
            <a:ext cx="244792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select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을 이용하여 총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5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가지의 질문을 제공 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1.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기억에 남는 추억의 장소는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?</a:t>
            </a: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2.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자신의 보물 제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1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호는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?</a:t>
            </a: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3.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가장 기억에 남는 선생님 성함은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?</a:t>
            </a: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4.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인상 깊게 읽은 책 이름은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?</a:t>
            </a: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5.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자신이 두번째로 존경하는 인물은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?</a:t>
            </a:r>
            <a:endParaRPr lang="ko-KR" altLang="en-US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137395" y="274583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9C3880A-1656-5327-BCEB-8A75BC2473CD}"/>
              </a:ext>
            </a:extLst>
          </p:cNvPr>
          <p:cNvSpPr/>
          <p:nvPr/>
        </p:nvSpPr>
        <p:spPr>
          <a:xfrm>
            <a:off x="4500925" y="4605000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54BE1B2-6CE2-67C6-A348-18E9BE2ECBFA}"/>
              </a:ext>
            </a:extLst>
          </p:cNvPr>
          <p:cNvSpPr/>
          <p:nvPr/>
        </p:nvSpPr>
        <p:spPr>
          <a:xfrm>
            <a:off x="2204430" y="6052584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0EDA9CC-3D76-0466-2A6C-22F03BF54D73}"/>
              </a:ext>
            </a:extLst>
          </p:cNvPr>
          <p:cNvSpPr/>
          <p:nvPr/>
        </p:nvSpPr>
        <p:spPr>
          <a:xfrm>
            <a:off x="4669176" y="1395940"/>
            <a:ext cx="731754" cy="258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FE8C88C-5AFD-13B6-33B3-8AC9E031E349}"/>
              </a:ext>
            </a:extLst>
          </p:cNvPr>
          <p:cNvSpPr/>
          <p:nvPr/>
        </p:nvSpPr>
        <p:spPr>
          <a:xfrm>
            <a:off x="4488312" y="1288495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08A65086-05FE-087A-D07A-4BCFD8FC5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3987" y="904943"/>
            <a:ext cx="20574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*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이미 존재하는 아이디 입니다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alert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61E58B6E-17D9-402A-69E4-E2DE0516DE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4615" y="3682405"/>
            <a:ext cx="2070568" cy="2325729"/>
          </a:xfrm>
          <a:prstGeom prst="rect">
            <a:avLst/>
          </a:prstGeom>
        </p:spPr>
      </p:pic>
    </p:spTree>
  </p:cSld>
  <p:clrMapOvr>
    <a:masterClrMapping/>
  </p:clrMapOvr>
  <p:transition spd="med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8467-29AC-36A4-DEA0-32D369EDB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:a16="http://schemas.microsoft.com/office/drawing/2014/main" id="{439B5433-1A92-20C2-648B-7FE4E1DB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35" y="1412776"/>
            <a:ext cx="4141273" cy="5112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72E05D9-F66F-4743-6B7B-AE5205056B7E}"/>
              </a:ext>
            </a:extLst>
          </p:cNvPr>
          <p:cNvSpPr/>
          <p:nvPr/>
        </p:nvSpPr>
        <p:spPr>
          <a:xfrm>
            <a:off x="2840433" y="2373958"/>
            <a:ext cx="2622155" cy="4494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tx1"/>
                </a:solidFill>
              </a:rPr>
              <a:t>로그인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FF1299-1008-7347-A6C2-9F6CCC8AD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520543"/>
              </p:ext>
            </p:extLst>
          </p:nvPr>
        </p:nvGraphicFramePr>
        <p:xfrm>
          <a:off x="7910533" y="935735"/>
          <a:ext cx="1924882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261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화면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빈칸이 있는지 확인하고 </a:t>
                      </a: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빈칸이 있을 시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alert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알림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빈칸이 없을 시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가입된 회원정보가 있는지 확인하고 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일치하는 정보가 없으면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정보가 일치하지 않습니다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alert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알림 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비밀번호 찾기 화면으로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69795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아이디 찾기 화면으로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62401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회원가입 화면으로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74646"/>
                  </a:ext>
                </a:extLst>
              </a:tr>
            </a:tbl>
          </a:graphicData>
        </a:graphic>
      </p:graphicFrame>
      <p:sp>
        <p:nvSpPr>
          <p:cNvPr id="4117" name="TextBox 43">
            <a:extLst>
              <a:ext uri="{FF2B5EF4-FFF2-40B4-BE49-F238E27FC236}">
                <a16:creationId xmlns:a16="http://schemas.microsoft.com/office/drawing/2014/main" id="{2579FA59-47CA-173F-BD77-8C8AC194B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869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로그인 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9D7882-79DC-0852-9CD7-4438EE352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1546995"/>
            <a:ext cx="2065121" cy="7842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2C375F-D115-1EB0-59C7-E7E1CFD91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A388AE94-4E81-C366-78CE-75EF154392C4}"/>
              </a:ext>
            </a:extLst>
          </p:cNvPr>
          <p:cNvSpPr/>
          <p:nvPr/>
        </p:nvSpPr>
        <p:spPr>
          <a:xfrm>
            <a:off x="2696417" y="3794095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B2FBC8D7-AACD-4D05-AC5C-B5D58C38C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30" y="1546995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Alert (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아이디를 입력하세요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비밀번호를 입력하세요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로그인정보가 일치하지 않습니다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alert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B7AFE-03EE-BE2D-B46A-EFCEB7B76254}"/>
              </a:ext>
            </a:extLst>
          </p:cNvPr>
          <p:cNvSpPr/>
          <p:nvPr/>
        </p:nvSpPr>
        <p:spPr>
          <a:xfrm>
            <a:off x="3344441" y="3006477"/>
            <a:ext cx="784627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0B5FD2-2BC0-044E-F733-7593768AB23F}"/>
              </a:ext>
            </a:extLst>
          </p:cNvPr>
          <p:cNvSpPr/>
          <p:nvPr/>
        </p:nvSpPr>
        <p:spPr>
          <a:xfrm>
            <a:off x="3145183" y="4388518"/>
            <a:ext cx="222144" cy="178819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8B50FF7-7883-8D62-F79B-F851D83AF4EC}"/>
              </a:ext>
            </a:extLst>
          </p:cNvPr>
          <p:cNvSpPr/>
          <p:nvPr/>
        </p:nvSpPr>
        <p:spPr>
          <a:xfrm>
            <a:off x="3826459" y="4388519"/>
            <a:ext cx="222144" cy="178819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8E8EAE-D17A-1C25-343F-1160C5CF806B}"/>
              </a:ext>
            </a:extLst>
          </p:cNvPr>
          <p:cNvSpPr/>
          <p:nvPr/>
        </p:nvSpPr>
        <p:spPr>
          <a:xfrm>
            <a:off x="4439420" y="4388518"/>
            <a:ext cx="222144" cy="178819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507083832"/>
      </p:ext>
    </p:extLst>
  </p:cSld>
  <p:clrMapOvr>
    <a:masterClrMapping/>
  </p:clrMapOvr>
  <p:transition spd="med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53D7D8E-79BE-56E3-1C1E-7449EB994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45035"/>
              </p:ext>
            </p:extLst>
          </p:nvPr>
        </p:nvGraphicFramePr>
        <p:xfrm>
          <a:off x="7910533" y="935735"/>
          <a:ext cx="1924882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 찾기 화면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클릭 시 입력된 아이디를 확인하고 </a:t>
                      </a:r>
                      <a:b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r>
                        <a:rPr lang="ko-KR" altLang="en-US" sz="1000" b="1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아이디가 존재 하지 않으면 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alert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으로 알리고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존재하면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 비밀번호 찾는 화면으로 이동</a:t>
                      </a:r>
                      <a:endParaRPr lang="en-US" altLang="ko-KR" sz="1000" dirty="0"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</a:t>
                      </a: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 찾기 화면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69795"/>
                  </a:ext>
                </a:extLst>
              </a:tr>
            </a:tbl>
          </a:graphicData>
        </a:graphic>
      </p:graphicFrame>
      <p:pic>
        <p:nvPicPr>
          <p:cNvPr id="11" name="Picture 2" descr="C:\dev\project1\로그인 ui\KakaoTalk_20241006_101040064.png">
            <a:extLst>
              <a:ext uri="{FF2B5EF4-FFF2-40B4-BE49-F238E27FC236}">
                <a16:creationId xmlns:a16="http://schemas.microsoft.com/office/drawing/2014/main" id="{854CF87E-5799-5280-2C13-92564D831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67" b="42933"/>
          <a:stretch/>
        </p:blipFill>
        <p:spPr bwMode="auto">
          <a:xfrm>
            <a:off x="971461" y="1797422"/>
            <a:ext cx="6110466" cy="395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Box 43">
            <a:extLst>
              <a:ext uri="{FF2B5EF4-FFF2-40B4-BE49-F238E27FC236}">
                <a16:creationId xmlns:a16="http://schemas.microsoft.com/office/drawing/2014/main" id="{76C2F3ED-AA5D-6169-96D8-A5F731369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1352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비밀번호 찾기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_1</a:t>
            </a:r>
            <a:endParaRPr lang="ko-KR" altLang="en-US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50" y="2133737"/>
            <a:ext cx="2065121" cy="78422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2072680" y="407707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93" y="5179061"/>
            <a:ext cx="4191585" cy="128605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F9E202E-D609-D841-259C-EB067AD854C2}"/>
              </a:ext>
            </a:extLst>
          </p:cNvPr>
          <p:cNvSpPr/>
          <p:nvPr/>
        </p:nvSpPr>
        <p:spPr>
          <a:xfrm>
            <a:off x="2288704" y="3645024"/>
            <a:ext cx="2065121" cy="295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아이디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06E02F4-6009-9F0E-C22C-53BC1F47A87A}"/>
              </a:ext>
            </a:extLst>
          </p:cNvPr>
          <p:cNvSpPr/>
          <p:nvPr/>
        </p:nvSpPr>
        <p:spPr>
          <a:xfrm>
            <a:off x="4257973" y="467425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72F9CA4-0854-CA5C-E18B-95148B8430BC}"/>
              </a:ext>
            </a:extLst>
          </p:cNvPr>
          <p:cNvCxnSpPr>
            <a:cxnSpLocks/>
          </p:cNvCxnSpPr>
          <p:nvPr/>
        </p:nvCxnSpPr>
        <p:spPr>
          <a:xfrm flipH="1">
            <a:off x="1928664" y="4325877"/>
            <a:ext cx="216024" cy="85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D4D10-18E6-E017-7FD2-872B710BE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 descr="C:\Users\user\Desktop\123.png">
            <a:extLst>
              <a:ext uri="{FF2B5EF4-FFF2-40B4-BE49-F238E27FC236}">
                <a16:creationId xmlns:a16="http://schemas.microsoft.com/office/drawing/2014/main" id="{87E8BDC6-4112-9B58-DEEC-99B6B215C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1" b="22384"/>
          <a:stretch/>
        </p:blipFill>
        <p:spPr bwMode="auto">
          <a:xfrm>
            <a:off x="498475" y="1493247"/>
            <a:ext cx="7046913" cy="387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D0D4327B-BD74-F902-C34A-428F53822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2420938"/>
            <a:ext cx="31670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b="1" dirty="0">
                <a:latin typeface="굴림" panose="020B0600000101010101" pitchFamily="34" charset="-127"/>
                <a:ea typeface="굴림" panose="020B0600000101010101" pitchFamily="34" charset="-127"/>
              </a:rPr>
              <a:t>비밀번호 확인 질문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:</a:t>
            </a:r>
          </a:p>
          <a:p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ko-KR" altLang="en-US" sz="1000" b="1" dirty="0">
                <a:latin typeface="굴림" panose="020B0600000101010101" pitchFamily="34" charset="-127"/>
                <a:ea typeface="굴림" panose="020B0600000101010101" pitchFamily="34" charset="-127"/>
              </a:rPr>
              <a:t>비밀번호 확인 답변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: </a:t>
            </a:r>
            <a:endParaRPr lang="ko-KR" altLang="en-US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D01A1D-0D6F-B7BB-947A-0100BE723C28}"/>
              </a:ext>
            </a:extLst>
          </p:cNvPr>
          <p:cNvSpPr/>
          <p:nvPr/>
        </p:nvSpPr>
        <p:spPr>
          <a:xfrm>
            <a:off x="1065213" y="2420938"/>
            <a:ext cx="3168650" cy="287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6FCDC3-E405-25E8-86CC-AF8F84450AF4}"/>
              </a:ext>
            </a:extLst>
          </p:cNvPr>
          <p:cNvSpPr/>
          <p:nvPr/>
        </p:nvSpPr>
        <p:spPr>
          <a:xfrm>
            <a:off x="1065213" y="2743200"/>
            <a:ext cx="3168650" cy="2873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1B5D16-5825-2D6C-984B-7BBB4DE42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844918"/>
              </p:ext>
            </p:extLst>
          </p:nvPr>
        </p:nvGraphicFramePr>
        <p:xfrm>
          <a:off x="7910533" y="935735"/>
          <a:ext cx="1924882" cy="262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 찾기 화면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_ 2</a:t>
                      </a: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이전 페이지에서 입력한 아이디가 회원가입 시 선택 한 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 확인 질문을 보여준다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답변이 비어 있는지 확인하고 회원가입 시 입력했던 답변과 일치하는지 비교 후 </a:t>
                      </a:r>
                      <a:b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r>
                        <a:rPr lang="ko-KR" altLang="en-US" sz="1000" b="1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일치할 경우 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새로운 비밀번호를 설정하는 화면으로 이동</a:t>
                      </a:r>
                      <a:b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b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r>
                        <a:rPr lang="ko-KR" altLang="en-US" sz="1000" b="1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일치하지 않을 경우 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alert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으로 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‘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답변을 확인해주세요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’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라는 문구 출력</a:t>
                      </a:r>
                      <a:endParaRPr lang="en-US" altLang="ko-KR" sz="1000" dirty="0"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</a:tbl>
          </a:graphicData>
        </a:graphic>
      </p:graphicFrame>
      <p:sp>
        <p:nvSpPr>
          <p:cNvPr id="4117" name="TextBox 43">
            <a:extLst>
              <a:ext uri="{FF2B5EF4-FFF2-40B4-BE49-F238E27FC236}">
                <a16:creationId xmlns:a16="http://schemas.microsoft.com/office/drawing/2014/main" id="{456D7924-9673-1FFA-3307-8A137842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1352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비밀번호 찾기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_2</a:t>
            </a:r>
            <a:endParaRPr lang="ko-KR" altLang="en-US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E14513C-3E93-5B2F-DD82-97DB4C82F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AD1DD923-B44B-CD67-DCA8-AD81C1076302}"/>
              </a:ext>
            </a:extLst>
          </p:cNvPr>
          <p:cNvSpPr/>
          <p:nvPr/>
        </p:nvSpPr>
        <p:spPr>
          <a:xfrm>
            <a:off x="3584848" y="4725144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47B9EE-BCF0-360E-69B9-A7E0350140AB}"/>
              </a:ext>
            </a:extLst>
          </p:cNvPr>
          <p:cNvSpPr/>
          <p:nvPr/>
        </p:nvSpPr>
        <p:spPr>
          <a:xfrm>
            <a:off x="848544" y="1844824"/>
            <a:ext cx="3167062" cy="2873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비밀번호 확인 질문에 대한 답변을 입력하세요</a:t>
            </a:r>
          </a:p>
        </p:txBody>
      </p:sp>
      <p:pic>
        <p:nvPicPr>
          <p:cNvPr id="15" name="그림 4">
            <a:extLst>
              <a:ext uri="{FF2B5EF4-FFF2-40B4-BE49-F238E27FC236}">
                <a16:creationId xmlns:a16="http://schemas.microsoft.com/office/drawing/2014/main" id="{A7F68CAD-2921-3311-58AF-610D2C3B4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667" y="5364753"/>
            <a:ext cx="3569149" cy="116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E7381B8-5A37-2EF0-77EF-B32B8F7683AF}"/>
              </a:ext>
            </a:extLst>
          </p:cNvPr>
          <p:cNvCxnSpPr>
            <a:cxnSpLocks/>
          </p:cNvCxnSpPr>
          <p:nvPr/>
        </p:nvCxnSpPr>
        <p:spPr>
          <a:xfrm>
            <a:off x="3800872" y="4973949"/>
            <a:ext cx="457795" cy="39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F86382-3C77-B6BF-F35F-24A8025B69A0}"/>
              </a:ext>
            </a:extLst>
          </p:cNvPr>
          <p:cNvSpPr/>
          <p:nvPr/>
        </p:nvSpPr>
        <p:spPr>
          <a:xfrm>
            <a:off x="949325" y="2276475"/>
            <a:ext cx="6173788" cy="865188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71A30-03C6-24AF-E500-C24F0C02D11B}"/>
              </a:ext>
            </a:extLst>
          </p:cNvPr>
          <p:cNvSpPr txBox="1"/>
          <p:nvPr/>
        </p:nvSpPr>
        <p:spPr bwMode="auto">
          <a:xfrm>
            <a:off x="2329890" y="2431162"/>
            <a:ext cx="148309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dirty="0">
                <a:latin typeface="굴림" charset="-127"/>
                <a:ea typeface="굴림" charset="-127"/>
              </a:rPr>
              <a:t>자신의 보물 제 </a:t>
            </a:r>
            <a:r>
              <a:rPr lang="en-US" altLang="ko-KR" sz="1000" dirty="0">
                <a:latin typeface="굴림" charset="-127"/>
                <a:ea typeface="굴림" charset="-127"/>
              </a:rPr>
              <a:t>1</a:t>
            </a:r>
            <a:r>
              <a:rPr lang="ko-KR" altLang="en-US" sz="1000" dirty="0">
                <a:latin typeface="굴림" charset="-127"/>
                <a:ea typeface="굴림" charset="-127"/>
              </a:rPr>
              <a:t>호는</a:t>
            </a:r>
            <a:r>
              <a:rPr lang="en-US" altLang="ko-KR" sz="1000" dirty="0">
                <a:latin typeface="굴림" charset="-127"/>
                <a:ea typeface="굴림" charset="-127"/>
              </a:rPr>
              <a:t>?</a:t>
            </a:r>
            <a:endParaRPr lang="ko-KR" altLang="en-US" sz="1000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7138922"/>
      </p:ext>
    </p:extLst>
  </p:cSld>
  <p:clrMapOvr>
    <a:masterClrMapping/>
  </p:clrMapOvr>
  <p:transition spd="med" advClick="0"/>
</p:sld>
</file>

<file path=ppt/theme/theme1.xml><?xml version="1.0" encoding="utf-8"?>
<a:theme xmlns:a="http://schemas.openxmlformats.org/drawingml/2006/main" name="2_기본 디자인">
  <a:themeElements>
    <a:clrScheme name="2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 marL="228600" indent="-228600">
          <a:defRPr sz="1000" dirty="0" smtClean="0">
            <a:latin typeface="굴림" charset="-127"/>
            <a:ea typeface="굴림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기본 디자인">
      <a:majorFont>
        <a:latin typeface="돋움"/>
        <a:ea typeface="돋움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rebuchet MS" pitchFamily="34" charset="0"/>
            <a:ea typeface="산돌고딕 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rebuchet MS" pitchFamily="34" charset="0"/>
            <a:ea typeface="산돌고딕 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39159</TotalTime>
  <Words>3099</Words>
  <Application>Microsoft Office PowerPoint</Application>
  <PresentationFormat>A4 용지(210x297mm)</PresentationFormat>
  <Paragraphs>1007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46" baseType="lpstr">
      <vt:lpstr>HY견고딕</vt:lpstr>
      <vt:lpstr>굴림</vt:lpstr>
      <vt:lpstr>돋움</vt:lpstr>
      <vt:lpstr>산돌고딕 M</vt:lpstr>
      <vt:lpstr>Arial</vt:lpstr>
      <vt:lpstr>Tahoma</vt:lpstr>
      <vt:lpstr>Verdana</vt:lpstr>
      <vt:lpstr>2_기본 디자인</vt:lpstr>
      <vt:lpstr>3_기본 디자인</vt:lpstr>
      <vt:lpstr>PowerPoint 프레젠테이션</vt:lpstr>
      <vt:lpstr>개정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(주)인터메이저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최은영</dc:creator>
  <cp:lastModifiedBy>준수 변</cp:lastModifiedBy>
  <cp:revision>5761</cp:revision>
  <cp:lastPrinted>2006-09-25T00:03:18Z</cp:lastPrinted>
  <dcterms:created xsi:type="dcterms:W3CDTF">2004-06-04T11:00:55Z</dcterms:created>
  <dcterms:modified xsi:type="dcterms:W3CDTF">2025-04-06T11:14:15Z</dcterms:modified>
</cp:coreProperties>
</file>