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85" r:id="rId3"/>
    <p:sldId id="295" r:id="rId4"/>
    <p:sldId id="297" r:id="rId5"/>
    <p:sldId id="286" r:id="rId6"/>
    <p:sldId id="287" r:id="rId7"/>
    <p:sldId id="298" r:id="rId8"/>
    <p:sldId id="300" r:id="rId9"/>
    <p:sldId id="288" r:id="rId10"/>
    <p:sldId id="302" r:id="rId11"/>
    <p:sldId id="303" r:id="rId12"/>
    <p:sldId id="304" r:id="rId13"/>
    <p:sldId id="306" r:id="rId14"/>
    <p:sldId id="305" r:id="rId15"/>
    <p:sldId id="289" r:id="rId16"/>
    <p:sldId id="307" r:id="rId17"/>
    <p:sldId id="290" r:id="rId18"/>
    <p:sldId id="291" r:id="rId19"/>
    <p:sldId id="301" r:id="rId20"/>
    <p:sldId id="29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7EF1F-4443-4034-8D78-FD3FA27604D4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C8A50-F8F5-4373-AD49-C40DE058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0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1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BA617D-D1B8-42E5-9EBD-6D544BD9A88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705" y="22860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/>
              <a:t>Integration</a:t>
            </a:r>
            <a:br>
              <a:rPr lang="en-US" sz="6600" dirty="0" smtClean="0"/>
            </a:br>
            <a:r>
              <a:rPr lang="en-US" sz="6600" dirty="0" smtClean="0"/>
              <a:t>Applications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17" y="4267200"/>
            <a:ext cx="7854696" cy="17526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First Moments, Center of Gravity, Centroid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18" y="587612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 2 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6619" y="2057400"/>
            <a:ext cx="807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Find the centroid of the deck of the ship with respect to the origin indicated.  Assume the curves are parabolic.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8060" y="3215185"/>
            <a:ext cx="4667250" cy="2527756"/>
            <a:chOff x="1066800" y="3034843"/>
            <a:chExt cx="4667250" cy="2527756"/>
          </a:xfrm>
        </p:grpSpPr>
        <p:pic>
          <p:nvPicPr>
            <p:cNvPr id="27" name="Picture 26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3581399"/>
              <a:ext cx="4514850" cy="198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1066800" y="3034843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(0,0)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>
              <a:off x="1676400" y="3434953"/>
              <a:ext cx="304800" cy="6798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533883" y="3576316"/>
                <a:ext cx="3421073" cy="863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0     (</m:t>
                    </m:r>
                    <m:r>
                      <a:rPr lang="en-US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𝑠𝑦𝑚𝑚𝑒𝑡𝑟𝑦</m:t>
                    </m:r>
                  </m:oMath>
                </a14:m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883" y="3576316"/>
                <a:ext cx="3421073" cy="863634"/>
              </a:xfrm>
              <a:prstGeom prst="rect">
                <a:avLst/>
              </a:prstGeom>
              <a:blipFill rotWithShape="0">
                <a:blip r:embed="rId3"/>
                <a:stretch>
                  <a:fillRect l="-53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960725" y="2749287"/>
                <a:ext cx="16513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?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725" y="2749287"/>
                <a:ext cx="1651348" cy="830997"/>
              </a:xfrm>
              <a:prstGeom prst="rect">
                <a:avLst/>
              </a:prstGeom>
              <a:blipFill rotWithShape="0">
                <a:blip r:embed="rId4"/>
                <a:stretch>
                  <a:fillRect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901536" y="4984461"/>
                <a:ext cx="1651348" cy="863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?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536" y="4984461"/>
                <a:ext cx="1651348" cy="8636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191000" y="5597735"/>
                <a:ext cx="3421073" cy="863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𝑠h𝑜𝑢𝑙𝑑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𝑏𝑒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𝑏𝑖𝑡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𝑙𝑒𝑠𝑠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𝑡h𝑎𝑛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28 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𝑓𝑡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597735"/>
                <a:ext cx="3421073" cy="863634"/>
              </a:xfrm>
              <a:prstGeom prst="rect">
                <a:avLst/>
              </a:prstGeom>
              <a:blipFill rotWithShape="0">
                <a:blip r:embed="rId6"/>
                <a:stretch>
                  <a:fillRect r="-35294" b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08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60" y="405892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 2 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1634" y="1719401"/>
            <a:ext cx="807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Find the centroid of the deck of the ship with respect to the origin indicated.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8060" y="2974419"/>
            <a:ext cx="4667250" cy="2527756"/>
            <a:chOff x="1066800" y="3034843"/>
            <a:chExt cx="4667250" cy="2527756"/>
          </a:xfrm>
        </p:grpSpPr>
        <p:pic>
          <p:nvPicPr>
            <p:cNvPr id="27" name="Picture 26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3581399"/>
              <a:ext cx="4514850" cy="198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1066800" y="3034843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(0,0)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>
              <a:off x="1676400" y="3434953"/>
              <a:ext cx="304800" cy="6798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73353" y="2677088"/>
                <a:ext cx="3421706" cy="9280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den>
                      </m:f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53" y="2677088"/>
                <a:ext cx="3421706" cy="9280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553476" y="5013663"/>
                <a:ext cx="3109441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0" i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sz="2000" b="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392</m:t>
                          </m:r>
                        </m:den>
                      </m:f>
                      <m:sSup>
                        <m:sSupPr>
                          <m:ctrlPr>
                            <a:rPr lang="en-US" sz="2000" b="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000" b="0" i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−28</m:t>
                              </m:r>
                            </m:e>
                          </m:d>
                        </m:e>
                        <m:sup>
                          <m:r>
                            <a:rPr lang="en-US" sz="2000" b="0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76" y="5013663"/>
                <a:ext cx="3109441" cy="6705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59254" y="5867400"/>
                <a:ext cx="2909579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sz="2000" b="0" i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392</m:t>
                          </m:r>
                        </m:den>
                      </m:f>
                      <m:sSup>
                        <m:sSupPr>
                          <m:ctrlPr>
                            <a:rPr lang="en-US" sz="2000" b="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000" b="0" i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−28</m:t>
                              </m:r>
                            </m:e>
                          </m:d>
                        </m:e>
                        <m:sup>
                          <m:r>
                            <a:rPr lang="en-US" sz="2000" b="0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254" y="5867400"/>
                <a:ext cx="2909579" cy="6705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93696" y="438102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Equations for parabolic curves: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7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60" y="405892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 2 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3400" y="1828800"/>
                <a:ext cx="3421706" cy="9280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den>
                      </m:f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28800"/>
                <a:ext cx="3421706" cy="9280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131532" y="1640434"/>
                <a:ext cx="3109441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0" i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sz="2000" b="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392</m:t>
                          </m:r>
                        </m:den>
                      </m:f>
                      <m:sSup>
                        <m:sSupPr>
                          <m:ctrlPr>
                            <a:rPr lang="en-US" sz="2000" b="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000" b="0" i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−28</m:t>
                              </m:r>
                            </m:e>
                          </m:d>
                        </m:e>
                        <m:sup>
                          <m:r>
                            <a:rPr lang="en-US" sz="2000" b="0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532" y="1640434"/>
                <a:ext cx="3109441" cy="6705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31532" y="2421527"/>
                <a:ext cx="2909579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sz="2000" b="0" i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392</m:t>
                          </m:r>
                        </m:den>
                      </m:f>
                      <m:sSup>
                        <m:sSupPr>
                          <m:ctrlPr>
                            <a:rPr lang="en-US" sz="2000" b="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000" b="0" i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−28</m:t>
                              </m:r>
                            </m:e>
                          </m:d>
                        </m:e>
                        <m:sup>
                          <m:r>
                            <a:rPr lang="en-US" sz="2000" b="0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532" y="2421527"/>
                <a:ext cx="2909579" cy="6705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66382" y="3352800"/>
            <a:ext cx="70979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yt = sym('-3/392*(x-28)^2+6');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yb = sym('3/392*(x-28)^2-6');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Area = int(yt-yb,'x',0,50)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Area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21250/49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double(Area)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 433.6735 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</a:t>
            </a:r>
            <a:r>
              <a:rPr lang="en-US" sz="2400" b="1" baseline="30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05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60" y="405892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 2 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3400" y="1828800"/>
                <a:ext cx="3421706" cy="9280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den>
                      </m:f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28800"/>
                <a:ext cx="3421706" cy="9280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23081" y="3036719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syms x;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MUST DEFINE x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A SYMBOLIC!!!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xbar = 1/A*int(x*(yt-yb),'x',0,50)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xbar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925/34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xbar = double(xbar)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xbar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27.2059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10200" y="5867400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𝒙</m:t>
                        </m:r>
                      </m:e>
                    </m:acc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𝟐𝟕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.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𝟐𝟎𝟓𝟗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𝒇𝒕</m:t>
                    </m:r>
                  </m:oMath>
                </a14:m>
                <a:endParaRPr lang="en-US" sz="24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867400"/>
                <a:ext cx="304800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59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1376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 2 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38200" y="3080146"/>
            <a:ext cx="4667250" cy="2527756"/>
            <a:chOff x="1066800" y="3034843"/>
            <a:chExt cx="4667250" cy="2527756"/>
          </a:xfrm>
        </p:grpSpPr>
        <p:pic>
          <p:nvPicPr>
            <p:cNvPr id="27" name="Picture 26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3581399"/>
              <a:ext cx="4514850" cy="198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1066800" y="3034843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(0,0)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>
              <a:off x="1676400" y="3434953"/>
              <a:ext cx="304800" cy="6798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57800" y="2774364"/>
                <a:ext cx="3048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𝒙</m:t>
                        </m:r>
                      </m:e>
                    </m:acc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𝟐𝟕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.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𝟐𝟎𝟓𝟗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𝒇𝒕</m:t>
                    </m:r>
                  </m:oMath>
                </a14:m>
                <a:endParaRPr lang="en-US" sz="24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sz="24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/>
                            </a:rPr>
                            <m:t>𝒚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cs typeface="Arial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cs typeface="Arial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𝒇𝒕</m:t>
                      </m:r>
                    </m:oMath>
                  </m:oMathPara>
                </a14:m>
                <a:endParaRPr lang="en-US" sz="2400" b="1" dirty="0" smtClean="0">
                  <a:solidFill>
                    <a:srgbClr val="C00000"/>
                  </a:solidFill>
                  <a:latin typeface="Arial"/>
                  <a:cs typeface="Arial"/>
                </a:endParaRPr>
              </a:p>
              <a:p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774364"/>
                <a:ext cx="3048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2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airplane rudder pictured below consists of one quadrant of an ellipse and one quadrant of a circle.  Find the coordinates of the centroid.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2095500" cy="29324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1295400" y="4830397"/>
            <a:ext cx="914400" cy="43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300" y="508109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4718" y="3810000"/>
            <a:ext cx="4191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would be a reasonable guess for xbar and ybar?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airplane rudder pictured below consists of one quadrant of an ellipse and one quadrant of a circle.  Find the coordinates of the centroid.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78709" y="4898637"/>
                <a:ext cx="2759345" cy="1677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Equation of Circle:</a:t>
                </a:r>
              </a:p>
              <a:p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1.2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1.44−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09" y="4898637"/>
                <a:ext cx="2759345" cy="1677190"/>
              </a:xfrm>
              <a:prstGeom prst="rect">
                <a:avLst/>
              </a:prstGeom>
              <a:blipFill rotWithShape="0">
                <a:blip r:embed="rId2"/>
                <a:stretch>
                  <a:fillRect l="-3532" t="-2545" r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57700" y="2881948"/>
                <a:ext cx="4343400" cy="2263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Equation of Ellipse: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1.2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 =1</m:t>
                      </m:r>
                    </m:oMath>
                  </m:oMathPara>
                </a14:m>
                <a:endParaRPr lang="en-US" sz="2400" b="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=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4−4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/1.44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00" y="2881948"/>
                <a:ext cx="4343400" cy="2263184"/>
              </a:xfrm>
              <a:prstGeom prst="rect">
                <a:avLst/>
              </a:prstGeom>
              <a:blipFill rotWithShape="0">
                <a:blip r:embed="rId3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2095500" cy="29324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1295400" y="4830397"/>
            <a:ext cx="914400" cy="43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300" y="508109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7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Example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2160" y="3947531"/>
                <a:ext cx="7859331" cy="959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sz="2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π</m:t>
                          </m:r>
                          <m:r>
                            <a:rPr lang="el-GR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l-GR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1.2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1.2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00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4−4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/1.44</m:t>
                                  </m:r>
                                </m:e>
                              </m:rad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0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1.44−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0" y="3947531"/>
                <a:ext cx="7859331" cy="9596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173304" y="5037922"/>
                <a:ext cx="8793464" cy="872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y</m:t>
                          </m:r>
                        </m:e>
                      </m:acc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2×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π</m:t>
                          </m:r>
                          <m:sSup>
                            <m:sSupPr>
                              <m:ctrlPr>
                                <a:rPr lang="el-G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1.2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1.2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nary>
                        <m:nary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1.2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4 −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4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1.44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−(1.44 −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304" y="5037922"/>
                <a:ext cx="8793464" cy="8728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463633" y="6172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no fun to do by hand!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2160" y="3129727"/>
                <a:ext cx="8016465" cy="526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Area of quarter circle: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4</m:t>
                        </m:r>
                      </m:den>
                    </m:f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𝜋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        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Area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quarter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ellipse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: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𝜋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)(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) 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0" y="3129727"/>
                <a:ext cx="8016465" cy="526939"/>
              </a:xfrm>
              <a:prstGeom prst="rect">
                <a:avLst/>
              </a:prstGeom>
              <a:blipFill rotWithShape="0">
                <a:blip r:embed="rId4"/>
                <a:stretch>
                  <a:fillRect l="-760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2160" y="1845854"/>
                <a:ext cx="3050129" cy="8692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0" y="1845854"/>
                <a:ext cx="3050129" cy="8692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74174" y="1845853"/>
                <a:ext cx="3569439" cy="8692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sz="240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𝑑𝑥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174" y="1845853"/>
                <a:ext cx="3569439" cy="8692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40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99" y="2639704"/>
            <a:ext cx="876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yt = sym('sqrt(4-4*x^2/1.44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)');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yb = sym('-sqrt(1.44-x^2)');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1/4*(pi*1.2^2 + pi *1.2*2);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A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double(int(yt-yb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,'x',0,1.2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 3.0159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syms x  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Don’t forget this!!!!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xbar = 1/A*int(x*(yt-yb),'x',0,1.2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xbar = double(xbar)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xbar = 0.5093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67400" y="6140151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𝒙</m:t>
                        </m:r>
                      </m:e>
                    </m:acc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𝟎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.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𝟓𝟎𝟗𝟑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𝒎</m:t>
                    </m:r>
                  </m:oMath>
                </a14:m>
                <a:endParaRPr lang="en-US" sz="24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6140151"/>
                <a:ext cx="304800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3365" y="1524000"/>
                <a:ext cx="3356303" cy="922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nary>
                        <m:nary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65" y="1524000"/>
                <a:ext cx="3356303" cy="9227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19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2" y="38100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14600" y="5638800"/>
                <a:ext cx="3048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/>
                            </a:rPr>
                            <m:t>𝒚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cs typeface="Arial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cs typeface="Arial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cs typeface="Arial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cs typeface="Arial"/>
                        </a:rPr>
                        <m:t>𝟑𝟑𝟗𝟓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cs typeface="Arial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cs typeface="Arial"/>
                        </a:rPr>
                        <m:t>𝒎</m:t>
                      </m:r>
                    </m:oMath>
                  </m:oMathPara>
                </a14:m>
                <a:endParaRPr lang="en-US" sz="2400" b="1" dirty="0" smtClean="0">
                  <a:solidFill>
                    <a:srgbClr val="C00000"/>
                  </a:solidFill>
                  <a:latin typeface="Arial"/>
                  <a:cs typeface="Arial"/>
                </a:endParaRPr>
              </a:p>
              <a:p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638800"/>
                <a:ext cx="3048000" cy="83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4400" y="2129423"/>
                <a:ext cx="4153469" cy="922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y</m:t>
                          </m:r>
                        </m:e>
                      </m:acc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nary>
                        <m:nary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1.2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29423"/>
                <a:ext cx="4153469" cy="9227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1000" y="3929989"/>
            <a:ext cx="8326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ybar = 1/(2*A)*int(yt^2-yb^2,'x',0,1.2);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ybar = double(ybar)</a:t>
            </a:r>
          </a:p>
        </p:txBody>
      </p:sp>
    </p:spTree>
    <p:extLst>
      <p:ext uri="{BB962C8B-B14F-4D97-AF65-F5344CB8AC3E}">
        <p14:creationId xmlns:p14="http://schemas.microsoft.com/office/powerpoint/2010/main" val="40370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Definitions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7630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Center of Gravity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 point in a body at which all the body’s mass could be concentrated without altering the effect that earth’s gravity has on the body.</a:t>
            </a: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u="sng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Centroid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the equivalent to center of gravity for an area (since an area has no mass).</a:t>
            </a: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u="sng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First Moments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Moment of an area = area × distance to centroid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Moment of a volume = volume × distance to center of gravity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Moment of a mass = mass × distance to center of gravity 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0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9978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86116" y="498876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Does the answer seem reasonable?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7997"/>
            <a:ext cx="2095500" cy="29324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1447800" y="4050858"/>
            <a:ext cx="914400" cy="43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430155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77168" y="3285893"/>
                <a:ext cx="3048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𝒙</m:t>
                        </m:r>
                      </m:e>
                    </m:acc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𝟎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.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𝟓𝟎𝟗𝟑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𝒎</m:t>
                    </m:r>
                  </m:oMath>
                </a14:m>
                <a:endParaRPr lang="en-US" sz="24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/>
                            </a:rPr>
                            <m:t>𝒚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cs typeface="Arial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cs typeface="Arial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cs typeface="Arial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cs typeface="Arial"/>
                        </a:rPr>
                        <m:t>𝟑𝟑𝟗𝟓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cs typeface="Arial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cs typeface="Arial"/>
                        </a:rPr>
                        <m:t>𝒎</m:t>
                      </m:r>
                    </m:oMath>
                  </m:oMathPara>
                </a14:m>
                <a:endParaRPr lang="en-US" sz="2400" b="1" dirty="0" smtClean="0">
                  <a:solidFill>
                    <a:srgbClr val="C00000"/>
                  </a:solidFill>
                  <a:latin typeface="Arial"/>
                  <a:cs typeface="Arial"/>
                </a:endParaRPr>
              </a:p>
              <a:p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168" y="3285893"/>
                <a:ext cx="3048000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8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First Moment of Area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34162" y="2209800"/>
            <a:ext cx="5275600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Moment about x-axis, Mx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Mx = (Area)(Distance from x-axis to Center)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Mx = (8 cm</a:t>
            </a:r>
            <a:r>
              <a:rPr lang="en-US" sz="2000" baseline="30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)(4 cm) = 32 cm</a:t>
            </a:r>
            <a:r>
              <a:rPr lang="en-US" sz="2000" baseline="30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 </a:t>
            </a:r>
          </a:p>
          <a:p>
            <a:endParaRPr lang="en-US" sz="2000" baseline="30000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baseline="30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Moment about </a:t>
            </a:r>
            <a:r>
              <a:rPr lang="en-US" sz="2000" u="sng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y-axis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u="sng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 (Area)(Distance from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y-axis to Center)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 (8 cm</a:t>
            </a:r>
            <a:r>
              <a:rPr lang="en-US" sz="2000" baseline="30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)(3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cm) =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24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cm</a:t>
            </a:r>
            <a:r>
              <a:rPr lang="en-US" sz="2000" baseline="30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3487401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85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6439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First Moment of Area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5800" y="53340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Circle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Mx = (2.25</a:t>
            </a:r>
            <a:r>
              <a:rPr lang="el-GR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cm</a:t>
            </a:r>
            <a:r>
              <a:rPr lang="en-US" sz="2000" baseline="30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)(2 cm) = 14.1 cm</a:t>
            </a:r>
            <a:r>
              <a:rPr lang="en-US" sz="2000" baseline="30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 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(2.25</a:t>
            </a:r>
            <a:r>
              <a:rPr lang="el-GR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cm</a:t>
            </a:r>
            <a:r>
              <a:rPr lang="en-US" sz="2000" baseline="30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)(3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cm) =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21.2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cm</a:t>
            </a:r>
            <a:r>
              <a:rPr lang="en-US" sz="2000" baseline="30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257800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Rectangle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Mx = (2 cm</a:t>
            </a:r>
            <a:r>
              <a:rPr lang="en-US" sz="2000" baseline="30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)(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Symbol" pitchFamily="18" charset="2"/>
                <a:cs typeface="Arial" pitchFamily="34" charset="0"/>
              </a:rPr>
              <a:t>-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 cm) =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Symbol" pitchFamily="18" charset="2"/>
                <a:cs typeface="Arial" pitchFamily="34" charset="0"/>
              </a:rPr>
              <a:t>-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 cm</a:t>
            </a:r>
            <a:r>
              <a:rPr lang="en-US" sz="2000" baseline="30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 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(2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cm</a:t>
            </a:r>
            <a:r>
              <a:rPr lang="en-US" sz="2000" baseline="30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)(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Symbol" pitchFamily="18" charset="2"/>
                <a:cs typeface="Arial" pitchFamily="34" charset="0"/>
              </a:rPr>
              <a:t>-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cm) =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Symbol" pitchFamily="18" charset="2"/>
                <a:cs typeface="Arial" pitchFamily="34" charset="0"/>
              </a:rPr>
              <a:t>-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8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cm</a:t>
            </a:r>
            <a:r>
              <a:rPr lang="en-US" sz="2000" baseline="30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2257425"/>
            <a:ext cx="47339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4009" y="1515266"/>
            <a:ext cx="487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Mx = (Area)(Distance from x-axis to Center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 (Area)(Distance from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y-axis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 Center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6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Center of Gravity, Centroid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For simple shapes, the center of gravity or centroid is right smack in the middle (center of circle, center of sphere, center of rectangle, center of box, …).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For more complicated shapes, the body must be broken down into smaller, simpler areas or volumes in order to find the centroid or center of gravity.  We can use the 1</a:t>
                </a:r>
                <a:r>
                  <a:rPr lang="en-US" sz="2400" baseline="300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st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Moment: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∑</m:t>
                              </m:r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𝐴𝑟𝑒𝑎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              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𝑜𝑟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            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𝑉𝑜𝑙𝑢𝑚𝑒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∑</m:t>
                              </m:r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𝐴𝑟𝑒𝑎</m:t>
                          </m:r>
                        </m:den>
                      </m:f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               </m:t>
                      </m:r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𝑜𝑟</m:t>
                      </m:r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            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𝑉𝑜𝑙𝑢𝑚𝑒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5105400"/>
              </a:xfrm>
              <a:blipFill rotWithShape="1">
                <a:blip r:embed="rId2"/>
                <a:stretch>
                  <a:fillRect l="-1113" t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4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:  Find Centroid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2057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2819399"/>
            <a:ext cx="762000" cy="81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624197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76400" y="1905000"/>
            <a:ext cx="762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1905000"/>
            <a:ext cx="762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38400" y="1905000"/>
            <a:ext cx="45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48000" y="20574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48000" y="3624197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648211" y="284393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18570" y="15690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54482" y="15732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4”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03326" y="29906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4”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10422" y="21785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4”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07290" y="3636723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2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26082" y="1554200"/>
            <a:ext cx="457200" cy="484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7600" y="1753737"/>
            <a:ext cx="5257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Set up a coordinate system and find the center of each section.  Then   find the 1</a:t>
            </a:r>
            <a:r>
              <a:rPr lang="en-US" sz="2400" baseline="30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Moment for each Section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2022" y="3961677"/>
            <a:ext cx="10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(0,0)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95558" y="3576956"/>
            <a:ext cx="9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ZDingbats"/>
                <a:cs typeface="Arial" pitchFamily="34" charset="0"/>
              </a:rPr>
              <a:t>l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(5,1)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32928" y="3112542"/>
            <a:ext cx="8276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ZDingbats"/>
                <a:cs typeface="Arial" pitchFamily="34" charset="0"/>
              </a:rPr>
              <a:t>        l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(6,4)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81546" y="2166052"/>
            <a:ext cx="9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ZDingbats"/>
                <a:cs typeface="Arial" pitchFamily="34" charset="0"/>
              </a:rPr>
              <a:t>l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(5,8)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2023" y="5574828"/>
                <a:ext cx="1561578" cy="118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2400" b="0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2400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3" y="5574828"/>
                <a:ext cx="1561578" cy="11834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657600" y="3228060"/>
            <a:ext cx="49853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u="sng" baseline="30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Moment about y-axis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Bottom Block: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Middle Block:</a:t>
            </a:r>
            <a:endParaRPr lang="en-US" sz="2400" b="0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Top Block: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943600" y="4008620"/>
                <a:ext cx="2425279" cy="430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20 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5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𝑖𝑛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008620"/>
                <a:ext cx="2425279" cy="430502"/>
              </a:xfrm>
              <a:prstGeom prst="rect">
                <a:avLst/>
              </a:prstGeom>
              <a:blipFill rotWithShape="0"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915546" y="4372585"/>
                <a:ext cx="2481385" cy="430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16 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6 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𝑖𝑛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46" y="4372585"/>
                <a:ext cx="2481385" cy="430502"/>
              </a:xfrm>
              <a:prstGeom prst="rect">
                <a:avLst/>
              </a:prstGeom>
              <a:blipFill rotWithShape="0"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896134" y="4713401"/>
                <a:ext cx="2485232" cy="430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=(40 </m:t>
                      </m:r>
                      <m:r>
                        <a:rPr lang="en-US" sz="2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𝑖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)(5 </m:t>
                      </m:r>
                      <m:r>
                        <a:rPr lang="en-US" sz="2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𝑖𝑛</m:t>
                      </m:r>
                      <m:r>
                        <a:rPr lang="en-US" sz="2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134" y="4713401"/>
                <a:ext cx="2485232" cy="430502"/>
              </a:xfrm>
              <a:prstGeom prst="rect">
                <a:avLst/>
              </a:prstGeom>
              <a:blipFill rotWithShape="0">
                <a:blip r:embed="rId5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244236" y="5524942"/>
                <a:ext cx="8070937" cy="1283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(20 </m:t>
                          </m:r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"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16 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𝑖𝑛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"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+(40 </m:t>
                          </m:r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"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(20+16+40)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𝑖𝑛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5.21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"</m:t>
                          </m:r>
                        </m:sup>
                      </m:sSup>
                    </m:oMath>
                  </m:oMathPara>
                </a14:m>
                <a:endParaRPr lang="en-US" sz="2400" b="0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2400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36" y="5524942"/>
                <a:ext cx="8070937" cy="1283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91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31" grpId="0"/>
      <p:bldP spid="32" grpId="0"/>
      <p:bldP spid="9" grpId="0"/>
      <p:bldP spid="7" grpId="0"/>
      <p:bldP spid="8" grpId="0"/>
      <p:bldP spid="11" grpId="0"/>
      <p:bldP spid="1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22" y="337679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 1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1501" y="5868293"/>
            <a:ext cx="8566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Another Way to View This: The center of each section simply gets weighted by that section’s percentage of the total area.</a:t>
            </a:r>
            <a:endParaRPr lang="en-US" sz="24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07379" y="1568045"/>
            <a:ext cx="2895600" cy="2776809"/>
            <a:chOff x="572022" y="1554200"/>
            <a:chExt cx="2895600" cy="2776809"/>
          </a:xfrm>
        </p:grpSpPr>
        <p:sp>
          <p:nvSpPr>
            <p:cNvPr id="25" name="TextBox 24"/>
            <p:cNvSpPr txBox="1"/>
            <p:nvPr/>
          </p:nvSpPr>
          <p:spPr>
            <a:xfrm>
              <a:off x="3010422" y="217857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4”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07290" y="3636723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2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2022" y="3961677"/>
              <a:ext cx="1002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(0,0)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14400" y="1554200"/>
              <a:ext cx="2146126" cy="2450997"/>
              <a:chOff x="914400" y="1554200"/>
              <a:chExt cx="2146126" cy="245099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14400" y="2057400"/>
                <a:ext cx="19812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76400" y="2819399"/>
                <a:ext cx="762000" cy="8173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14400" y="3624197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1676400" y="1905000"/>
                <a:ext cx="76200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914400" y="1905000"/>
                <a:ext cx="76200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438400" y="1905000"/>
                <a:ext cx="45720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048000" y="2057400"/>
                <a:ext cx="0" cy="7620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3048000" y="3624197"/>
                <a:ext cx="0" cy="3810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648211" y="2843930"/>
                <a:ext cx="0" cy="7620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918570" y="156907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4”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54482" y="1573246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4”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603326" y="299068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4”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526082" y="1554200"/>
                <a:ext cx="457200" cy="48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2</a:t>
                </a:r>
                <a:r>
                  <a:rPr lang="en-US" dirty="0" smtClean="0"/>
                  <a:t>”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795558" y="3576956"/>
                <a:ext cx="9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/>
                    </a:solidFill>
                    <a:latin typeface="ZDingbats"/>
                    <a:cs typeface="Arial" pitchFamily="34" charset="0"/>
                  </a:rPr>
                  <a:t>l</a:t>
                </a:r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(5,1)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732928" y="3112542"/>
                <a:ext cx="82760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/>
                    </a:solidFill>
                    <a:latin typeface="ZDingbats"/>
                    <a:cs typeface="Arial" pitchFamily="34" charset="0"/>
                  </a:rPr>
                  <a:t>        l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(6,4)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781546" y="2166052"/>
                <a:ext cx="9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/>
                    </a:solidFill>
                    <a:latin typeface="ZDingbats"/>
                    <a:cs typeface="Arial" pitchFamily="34" charset="0"/>
                  </a:rPr>
                  <a:t>l</a:t>
                </a:r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(5,8)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4423" y="4342491"/>
                <a:ext cx="1651348" cy="1173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23" y="4342491"/>
                <a:ext cx="1651348" cy="11733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733800" y="2106192"/>
            <a:ext cx="49853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u="sng" baseline="30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Moment about x-axis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Bottom Block: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Middle Block:</a:t>
            </a:r>
            <a:endParaRPr lang="en-US" sz="2400" b="0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Top Block: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67400" y="2881233"/>
                <a:ext cx="24738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20 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1 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𝑖𝑛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881233"/>
                <a:ext cx="2473819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867399" y="3251088"/>
                <a:ext cx="24738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16 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4 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𝑖𝑛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3251088"/>
                <a:ext cx="2473819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826021" y="3587001"/>
                <a:ext cx="24776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=(40 </m:t>
                      </m:r>
                      <m:r>
                        <a:rPr lang="en-US" sz="2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𝑖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)(8 </m:t>
                      </m:r>
                      <m:r>
                        <a:rPr lang="en-US" sz="2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𝑖𝑛</m:t>
                      </m:r>
                      <m:r>
                        <a:rPr lang="en-US" sz="2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21" y="3587001"/>
                <a:ext cx="2477666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383082" y="4300209"/>
                <a:ext cx="7994737" cy="1283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"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20 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𝑖𝑛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"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16 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𝑖𝑛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"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40 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𝑖𝑛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(20+16+40)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𝑖𝑛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5.</m:t>
                          </m:r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  <a:cs typeface="Arial" pitchFamily="34" charset="0"/>
                            </a:rPr>
                            <m:t>"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082" y="4300209"/>
                <a:ext cx="7994737" cy="1283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73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9" grpId="0"/>
      <p:bldP spid="7" grpId="0"/>
      <p:bldP spid="8" grpId="0"/>
      <p:bldP spid="11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480" y="352291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 1 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91786" y="4495800"/>
            <a:ext cx="531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Does the answer seem reasonable?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72022" y="1554200"/>
            <a:ext cx="2895600" cy="2776809"/>
            <a:chOff x="572022" y="1554200"/>
            <a:chExt cx="2895600" cy="2776809"/>
          </a:xfrm>
        </p:grpSpPr>
        <p:sp>
          <p:nvSpPr>
            <p:cNvPr id="4" name="Rectangle 3"/>
            <p:cNvSpPr/>
            <p:nvPr/>
          </p:nvSpPr>
          <p:spPr>
            <a:xfrm>
              <a:off x="914400" y="2057400"/>
              <a:ext cx="19812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76400" y="2819399"/>
              <a:ext cx="762000" cy="817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3624197"/>
              <a:ext cx="1981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676400" y="1905000"/>
              <a:ext cx="762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14400" y="1905000"/>
              <a:ext cx="762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438400" y="1905000"/>
              <a:ext cx="457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048000" y="2057400"/>
              <a:ext cx="0" cy="762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048000" y="3624197"/>
              <a:ext cx="0" cy="381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648211" y="2843930"/>
              <a:ext cx="0" cy="762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918570" y="156907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4”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54482" y="157324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4”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03326" y="299068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4”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10422" y="217857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4”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07290" y="3636723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2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26082" y="1554200"/>
              <a:ext cx="457200" cy="484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2022" y="3961677"/>
              <a:ext cx="1002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(0,0)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95558" y="3576956"/>
              <a:ext cx="9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  <a:latin typeface="ZDingbats"/>
                  <a:cs typeface="Arial" pitchFamily="34" charset="0"/>
                </a:rPr>
                <a:t>l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(5,1)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32928" y="3112542"/>
              <a:ext cx="82760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  <a:latin typeface="ZDingbats"/>
                  <a:cs typeface="Arial" pitchFamily="34" charset="0"/>
                </a:rPr>
                <a:t>        l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(6,4)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81546" y="2166052"/>
              <a:ext cx="9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  <a:latin typeface="ZDingbats"/>
                  <a:cs typeface="Arial" pitchFamily="34" charset="0"/>
                </a:rPr>
                <a:t>l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(5,8)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9200" y="2990682"/>
                <a:ext cx="1651348" cy="84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𝒚</m:t>
                          </m:r>
                        </m:e>
                      </m:acc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𝟓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𝟑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"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990682"/>
                <a:ext cx="1651348" cy="844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53000" y="2554526"/>
                <a:ext cx="1803748" cy="84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𝟓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𝟐𝟏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"</m:t>
                          </m:r>
                        </m:sup>
                      </m:sSup>
                    </m:oMath>
                  </m:oMathPara>
                </a14:m>
                <a:endParaRPr 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2400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554526"/>
                <a:ext cx="1803748" cy="84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7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38" y="384132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Center of Gravity, Centroid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49113" y="2875827"/>
                <a:ext cx="3356303" cy="9280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den>
                      </m:f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.5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3.5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113" y="2875827"/>
                <a:ext cx="3356303" cy="9280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068250" y="4567926"/>
                <a:ext cx="3900940" cy="788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.5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3.5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250" y="4567926"/>
                <a:ext cx="3900940" cy="7888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152825" y="5664672"/>
                <a:ext cx="3898440" cy="9280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den>
                      </m:f>
                      <m:nary>
                        <m:naryPr>
                          <m:ctrlP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.5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3.5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sz="240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𝑑𝑥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825" y="5664672"/>
                <a:ext cx="3898440" cy="9280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8607" y="4367871"/>
            <a:ext cx="4345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Coordinates of Center of Rectangle: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60663" y="4767981"/>
                <a:ext cx="1890526" cy="879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cs typeface="Arial" pitchFamily="34" charset="0"/>
                      </a:rPr>
                      <m:t> ,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Arial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cs typeface="Arial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63" y="4767981"/>
                <a:ext cx="1890526" cy="8799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279035" y="5579401"/>
            <a:ext cx="294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Area of Rectangle: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60663" y="6089990"/>
                <a:ext cx="1645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63" y="6089990"/>
                <a:ext cx="1645259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37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354" y="1670914"/>
            <a:ext cx="4191000" cy="24098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32186" y="1909175"/>
            <a:ext cx="53606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32186" y="2133600"/>
            <a:ext cx="53606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18082" y="1670914"/>
            <a:ext cx="198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t</a:t>
            </a:r>
            <a:r>
              <a:rPr lang="en-US" dirty="0" smtClean="0"/>
              <a:t>:  Top Curve</a:t>
            </a:r>
          </a:p>
          <a:p>
            <a:r>
              <a:rPr lang="en-US" dirty="0" smtClean="0"/>
              <a:t>y</a:t>
            </a:r>
            <a:r>
              <a:rPr lang="en-US" baseline="-25000" dirty="0"/>
              <a:t>b</a:t>
            </a:r>
            <a:r>
              <a:rPr lang="en-US" dirty="0" smtClean="0"/>
              <a:t>:  Bottom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63758" y="2506494"/>
                <a:ext cx="10390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758" y="2506494"/>
                <a:ext cx="103906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6433" r="-11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114800" y="389643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0" grpId="0"/>
      <p:bldP spid="52" grpId="0" animBg="1"/>
      <p:bldP spid="9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3561</TotalTime>
  <Words>823</Words>
  <Application>Microsoft Office PowerPoint</Application>
  <PresentationFormat>On-screen Show (4:3)</PresentationFormat>
  <Paragraphs>211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Constantia</vt:lpstr>
      <vt:lpstr>Courier New</vt:lpstr>
      <vt:lpstr>Symbol</vt:lpstr>
      <vt:lpstr>Wingdings 2</vt:lpstr>
      <vt:lpstr>ZDingbats</vt:lpstr>
      <vt:lpstr>Flow</vt:lpstr>
      <vt:lpstr>Integration Applications </vt:lpstr>
      <vt:lpstr>Definitions</vt:lpstr>
      <vt:lpstr>First Moment of Area</vt:lpstr>
      <vt:lpstr>First Moment of Area</vt:lpstr>
      <vt:lpstr>Center of Gravity, Centroid</vt:lpstr>
      <vt:lpstr>Example 1:  Find Centroid</vt:lpstr>
      <vt:lpstr>Example 1</vt:lpstr>
      <vt:lpstr>Example 1 </vt:lpstr>
      <vt:lpstr>Center of Gravity, Centroid</vt:lpstr>
      <vt:lpstr>Example 2 </vt:lpstr>
      <vt:lpstr>Example 2 </vt:lpstr>
      <vt:lpstr>Example 2 </vt:lpstr>
      <vt:lpstr>Example 2 </vt:lpstr>
      <vt:lpstr>Example 2 </vt:lpstr>
      <vt:lpstr>Example 3</vt:lpstr>
      <vt:lpstr>Example 3</vt:lpstr>
      <vt:lpstr>Example 3</vt:lpstr>
      <vt:lpstr>Example 3</vt:lpstr>
      <vt:lpstr>Example 3</vt:lpstr>
      <vt:lpstr>Example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Centroids</dc:title>
  <dc:creator>Kathy</dc:creator>
  <cp:lastModifiedBy>Ossmanka</cp:lastModifiedBy>
  <cp:revision>372</cp:revision>
  <cp:lastPrinted>2011-01-10T21:22:45Z</cp:lastPrinted>
  <dcterms:created xsi:type="dcterms:W3CDTF">2009-01-04T18:54:06Z</dcterms:created>
  <dcterms:modified xsi:type="dcterms:W3CDTF">2016-03-09T15:18:52Z</dcterms:modified>
</cp:coreProperties>
</file>