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70" r:id="rId4"/>
    <p:sldId id="258" r:id="rId5"/>
    <p:sldId id="259" r:id="rId6"/>
    <p:sldId id="260" r:id="rId7"/>
    <p:sldId id="261" r:id="rId8"/>
    <p:sldId id="262"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 id="287" r:id="rId26"/>
    <p:sldId id="288" r:id="rId27"/>
    <p:sldId id="286" r:id="rId28"/>
    <p:sldId id="264" r:id="rId29"/>
    <p:sldId id="265" r:id="rId30"/>
    <p:sldId id="26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71" d="100"/>
          <a:sy n="71" d="100"/>
        </p:scale>
        <p:origin x="-1064"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7EF1F-4443-4034-8D78-FD3FA27604D4}" type="datetimeFigureOut">
              <a:rPr lang="en-US" smtClean="0"/>
              <a:pPr/>
              <a:t>3/9/2016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C8A50-F8F5-4373-AD49-C40DE058D4EC}" type="slidenum">
              <a:rPr lang="en-US" smtClean="0"/>
              <a:pPr/>
              <a:t>‹#›</a:t>
            </a:fld>
            <a:endParaRPr lang="en-US" dirty="0"/>
          </a:p>
        </p:txBody>
      </p:sp>
    </p:spTree>
    <p:extLst>
      <p:ext uri="{BB962C8B-B14F-4D97-AF65-F5344CB8AC3E}">
        <p14:creationId xmlns:p14="http://schemas.microsoft.com/office/powerpoint/2010/main" xmlns="" val="270960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1</a:t>
            </a:fld>
            <a:endParaRPr lang="en-US" dirty="0"/>
          </a:p>
        </p:txBody>
      </p:sp>
    </p:spTree>
    <p:extLst>
      <p:ext uri="{BB962C8B-B14F-4D97-AF65-F5344CB8AC3E}">
        <p14:creationId xmlns:p14="http://schemas.microsoft.com/office/powerpoint/2010/main" xmlns="" val="13395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2</a:t>
            </a:fld>
            <a:endParaRPr lang="en-US" dirty="0"/>
          </a:p>
        </p:txBody>
      </p:sp>
    </p:spTree>
    <p:extLst>
      <p:ext uri="{BB962C8B-B14F-4D97-AF65-F5344CB8AC3E}">
        <p14:creationId xmlns:p14="http://schemas.microsoft.com/office/powerpoint/2010/main" xmlns="" val="287750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3</a:t>
            </a:fld>
            <a:endParaRPr lang="en-US" dirty="0"/>
          </a:p>
        </p:txBody>
      </p:sp>
    </p:spTree>
    <p:extLst>
      <p:ext uri="{BB962C8B-B14F-4D97-AF65-F5344CB8AC3E}">
        <p14:creationId xmlns:p14="http://schemas.microsoft.com/office/powerpoint/2010/main" xmlns="" val="194380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A617D-D1B8-42E5-9EBD-6D544BD9A881}" type="datetimeFigureOut">
              <a:rPr lang="en-US" smtClean="0"/>
              <a:pPr/>
              <a:t>3/9/2016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994F637-4C5A-4B58-93B8-4B62B62D55D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BA617D-D1B8-42E5-9EBD-6D544BD9A881}" type="datetimeFigureOut">
              <a:rPr lang="en-US" smtClean="0"/>
              <a:pPr/>
              <a:t>3/9/2016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94F637-4C5A-4B58-93B8-4B62B62D55D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851648" cy="2362200"/>
          </a:xfrm>
        </p:spPr>
        <p:txBody>
          <a:bodyPr>
            <a:normAutofit fontScale="90000"/>
          </a:bodyPr>
          <a:lstStyle/>
          <a:p>
            <a:pPr algn="ctr"/>
            <a:r>
              <a:rPr lang="en-US" sz="6600" dirty="0" smtClean="0"/>
              <a:t>Introduction to Graphical User Interfaces (GUIs)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pPr algn="ctr"/>
            <a:r>
              <a:rPr lang="en-US" b="1" dirty="0" smtClean="0">
                <a:solidFill>
                  <a:schemeClr val="accent3">
                    <a:lumMod val="50000"/>
                  </a:schemeClr>
                </a:solidFill>
              </a:rPr>
              <a:t>Activate Your GUI</a:t>
            </a:r>
            <a:endParaRPr lang="en-US" b="1" dirty="0">
              <a:solidFill>
                <a:schemeClr val="accent3">
                  <a:lumMod val="50000"/>
                </a:schemeClr>
              </a:solidFill>
            </a:endParaRPr>
          </a:p>
        </p:txBody>
      </p:sp>
      <p:sp>
        <p:nvSpPr>
          <p:cNvPr id="3" name="Content Placeholder 2"/>
          <p:cNvSpPr>
            <a:spLocks noGrp="1"/>
          </p:cNvSpPr>
          <p:nvPr>
            <p:ph idx="1"/>
          </p:nvPr>
        </p:nvSpPr>
        <p:spPr>
          <a:xfrm>
            <a:off x="228600" y="1905000"/>
            <a:ext cx="9046191" cy="4724400"/>
          </a:xfrm>
        </p:spPr>
        <p:txBody>
          <a:bodyPr>
            <a:normAutofit/>
          </a:bodyPr>
          <a:lstStyle/>
          <a:p>
            <a:pPr marL="0" indent="0">
              <a:buNone/>
            </a:pPr>
            <a:r>
              <a:rPr lang="en-US" dirty="0" smtClean="0"/>
              <a:t>At this point, your GUI does almost nothing.  </a:t>
            </a:r>
          </a:p>
          <a:p>
            <a:endParaRPr lang="en-US" dirty="0"/>
          </a:p>
          <a:p>
            <a:r>
              <a:rPr lang="en-US" dirty="0" smtClean="0"/>
              <a:t>You can move the slider back and forth </a:t>
            </a:r>
          </a:p>
          <a:p>
            <a:pPr marL="0" indent="0">
              <a:buNone/>
            </a:pPr>
            <a:r>
              <a:rPr lang="en-US" dirty="0" smtClean="0">
                <a:solidFill>
                  <a:srgbClr val="FF0000"/>
                </a:solidFill>
              </a:rPr>
              <a:t>Caution:  don’t click really fast on the arrows next to the slider or MATLAB will lock up!</a:t>
            </a:r>
          </a:p>
          <a:p>
            <a:endParaRPr lang="en-US" dirty="0" smtClean="0">
              <a:solidFill>
                <a:srgbClr val="FF0000"/>
              </a:solidFill>
            </a:endParaRPr>
          </a:p>
          <a:p>
            <a:r>
              <a:rPr lang="en-US" dirty="0" smtClean="0">
                <a:solidFill>
                  <a:schemeClr val="accent1">
                    <a:lumMod val="50000"/>
                  </a:schemeClr>
                </a:solidFill>
              </a:rPr>
              <a:t>You can select something from the pop-up menu</a:t>
            </a:r>
          </a:p>
          <a:p>
            <a:endParaRPr lang="en-US" dirty="0">
              <a:solidFill>
                <a:schemeClr val="accent1">
                  <a:lumMod val="50000"/>
                </a:schemeClr>
              </a:solidFill>
            </a:endParaRPr>
          </a:p>
          <a:p>
            <a:r>
              <a:rPr lang="en-US" dirty="0" smtClean="0">
                <a:solidFill>
                  <a:schemeClr val="accent1">
                    <a:lumMod val="50000"/>
                  </a:schemeClr>
                </a:solidFill>
              </a:rPr>
              <a:t>You can write stuff in the edit box</a:t>
            </a:r>
            <a:endParaRPr lang="en-US" dirty="0">
              <a:solidFill>
                <a:schemeClr val="accent1">
                  <a:lumMod val="50000"/>
                </a:schemeClr>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xmlns="" val="1159721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pPr algn="ctr"/>
            <a:r>
              <a:rPr lang="en-US" b="1" dirty="0" smtClean="0">
                <a:solidFill>
                  <a:schemeClr val="accent3">
                    <a:lumMod val="50000"/>
                  </a:schemeClr>
                </a:solidFill>
              </a:rPr>
              <a:t>Writing Code for Components</a:t>
            </a:r>
            <a:endParaRPr lang="en-US" b="1" dirty="0">
              <a:solidFill>
                <a:schemeClr val="accent3">
                  <a:lumMod val="50000"/>
                </a:schemeClr>
              </a:solidFill>
            </a:endParaRPr>
          </a:p>
        </p:txBody>
      </p:sp>
      <p:pic>
        <p:nvPicPr>
          <p:cNvPr id="4" name="Picture 3"/>
          <p:cNvPicPr>
            <a:picLocks noChangeAspect="1"/>
          </p:cNvPicPr>
          <p:nvPr/>
        </p:nvPicPr>
        <p:blipFill>
          <a:blip r:embed="rId2" cstate="print"/>
          <a:stretch>
            <a:fillRect/>
          </a:stretch>
        </p:blipFill>
        <p:spPr>
          <a:xfrm>
            <a:off x="0" y="1447800"/>
            <a:ext cx="9115425" cy="5295900"/>
          </a:xfrm>
          <a:prstGeom prst="rect">
            <a:avLst/>
          </a:prstGeom>
        </p:spPr>
      </p:pic>
    </p:spTree>
    <p:extLst>
      <p:ext uri="{BB962C8B-B14F-4D97-AF65-F5344CB8AC3E}">
        <p14:creationId xmlns:p14="http://schemas.microsoft.com/office/powerpoint/2010/main" xmlns="" val="1204037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Opening Function</a:t>
            </a:r>
            <a:endParaRPr lang="en-US" b="1" dirty="0">
              <a:solidFill>
                <a:schemeClr val="accent3">
                  <a:lumMod val="50000"/>
                </a:schemeClr>
              </a:solidFill>
            </a:endParaRPr>
          </a:p>
        </p:txBody>
      </p:sp>
      <p:sp>
        <p:nvSpPr>
          <p:cNvPr id="6" name="TextBox 5"/>
          <p:cNvSpPr txBox="1"/>
          <p:nvPr/>
        </p:nvSpPr>
        <p:spPr>
          <a:xfrm>
            <a:off x="6172200" y="2209800"/>
            <a:ext cx="2971800" cy="4247317"/>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1. Copy </a:t>
            </a:r>
            <a:r>
              <a:rPr lang="en-US" dirty="0">
                <a:solidFill>
                  <a:schemeClr val="accent1">
                    <a:lumMod val="50000"/>
                  </a:schemeClr>
                </a:solidFill>
                <a:latin typeface="Arial" pitchFamily="34" charset="0"/>
                <a:cs typeface="Arial" pitchFamily="34" charset="0"/>
              </a:rPr>
              <a:t>lines </a:t>
            </a:r>
            <a:r>
              <a:rPr lang="en-US" dirty="0" smtClean="0">
                <a:solidFill>
                  <a:schemeClr val="accent1">
                    <a:lumMod val="50000"/>
                  </a:schemeClr>
                </a:solidFill>
                <a:latin typeface="Arial" pitchFamily="34" charset="0"/>
                <a:cs typeface="Arial" pitchFamily="34" charset="0"/>
              </a:rPr>
              <a:t>3-12 </a:t>
            </a:r>
            <a:r>
              <a:rPr lang="en-US" dirty="0">
                <a:solidFill>
                  <a:schemeClr val="accent1">
                    <a:lumMod val="50000"/>
                  </a:schemeClr>
                </a:solidFill>
                <a:latin typeface="Arial" pitchFamily="34" charset="0"/>
                <a:cs typeface="Arial" pitchFamily="34" charset="0"/>
              </a:rPr>
              <a:t>from the ProjectTutorialCode.m file.</a:t>
            </a:r>
            <a:endParaRPr lang="en-US" dirty="0" smtClean="0">
              <a:solidFill>
                <a:schemeClr val="accent1">
                  <a:lumMod val="50000"/>
                </a:schemeClr>
              </a:solidFill>
              <a:latin typeface="Arial" pitchFamily="34" charset="0"/>
              <a:cs typeface="Arial" pitchFamily="34" charset="0"/>
            </a:endParaRP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2. Go back to the FirstGui.m file, click on the </a:t>
            </a:r>
            <a:r>
              <a:rPr lang="en-US" dirty="0" smtClean="0">
                <a:solidFill>
                  <a:srgbClr val="00B0F0"/>
                </a:solidFill>
                <a:latin typeface="Arial" pitchFamily="34" charset="0"/>
                <a:cs typeface="Arial" pitchFamily="34" charset="0"/>
              </a:rPr>
              <a:t>Go To Arrow </a:t>
            </a:r>
            <a:r>
              <a:rPr lang="en-US" dirty="0" smtClean="0">
                <a:solidFill>
                  <a:schemeClr val="accent1">
                    <a:lumMod val="50000"/>
                  </a:schemeClr>
                </a:solidFill>
                <a:latin typeface="Arial" pitchFamily="34" charset="0"/>
                <a:cs typeface="Arial" pitchFamily="34" charset="0"/>
              </a:rPr>
              <a:t>and select FirstGui_OpeningFcn</a:t>
            </a: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3. Paste the code you just copied right below the first five lines of comments but before the first executable command that is already in the opening function</a:t>
            </a:r>
          </a:p>
          <a:p>
            <a:endParaRPr lang="en-US" dirty="0">
              <a:solidFill>
                <a:schemeClr val="accent1">
                  <a:lumMod val="50000"/>
                </a:schemeClr>
              </a:solidFill>
              <a:latin typeface="Arial" pitchFamily="34" charset="0"/>
              <a:cs typeface="Arial" pitchFamily="34" charset="0"/>
            </a:endParaRPr>
          </a:p>
        </p:txBody>
      </p:sp>
      <p:pic>
        <p:nvPicPr>
          <p:cNvPr id="3" name="Picture 2"/>
          <p:cNvPicPr>
            <a:picLocks noChangeAspect="1"/>
          </p:cNvPicPr>
          <p:nvPr/>
        </p:nvPicPr>
        <p:blipFill>
          <a:blip r:embed="rId2" cstate="print"/>
          <a:stretch>
            <a:fillRect/>
          </a:stretch>
        </p:blipFill>
        <p:spPr>
          <a:xfrm>
            <a:off x="152400" y="1752600"/>
            <a:ext cx="5898274" cy="4456170"/>
          </a:xfrm>
          <a:prstGeom prst="rect">
            <a:avLst/>
          </a:prstGeom>
        </p:spPr>
      </p:pic>
      <p:cxnSp>
        <p:nvCxnSpPr>
          <p:cNvPr id="7" name="Straight Arrow Connector 6"/>
          <p:cNvCxnSpPr/>
          <p:nvPr/>
        </p:nvCxnSpPr>
        <p:spPr>
          <a:xfrm flipH="1">
            <a:off x="2286000" y="4648200"/>
            <a:ext cx="39624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628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Opening Function</a:t>
            </a:r>
            <a:endParaRPr lang="en-US" b="1" dirty="0">
              <a:solidFill>
                <a:schemeClr val="accent3">
                  <a:lumMod val="50000"/>
                </a:schemeClr>
              </a:solidFill>
            </a:endParaRPr>
          </a:p>
        </p:txBody>
      </p:sp>
      <p:sp>
        <p:nvSpPr>
          <p:cNvPr id="6" name="TextBox 5"/>
          <p:cNvSpPr txBox="1"/>
          <p:nvPr/>
        </p:nvSpPr>
        <p:spPr>
          <a:xfrm>
            <a:off x="609600" y="1752600"/>
            <a:ext cx="8001000" cy="646331"/>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Hit the Green Arrow to Save Your Changes and launch the GUI again.</a:t>
            </a:r>
          </a:p>
          <a:p>
            <a:r>
              <a:rPr lang="en-US" dirty="0" smtClean="0">
                <a:solidFill>
                  <a:schemeClr val="accent1">
                    <a:lumMod val="50000"/>
                  </a:schemeClr>
                </a:solidFill>
                <a:latin typeface="Arial" pitchFamily="34" charset="0"/>
                <a:cs typeface="Arial" pitchFamily="34" charset="0"/>
              </a:rPr>
              <a:t>Now you should have something in your two plot windows:</a:t>
            </a:r>
            <a:endParaRPr lang="en-US" dirty="0">
              <a:solidFill>
                <a:schemeClr val="accent1">
                  <a:lumMod val="50000"/>
                </a:schemeClr>
              </a:solidFill>
              <a:latin typeface="Arial" pitchFamily="34" charset="0"/>
              <a:cs typeface="Arial" pitchFamily="34" charset="0"/>
            </a:endParaRPr>
          </a:p>
        </p:txBody>
      </p:sp>
      <p:pic>
        <p:nvPicPr>
          <p:cNvPr id="4" name="Picture 3"/>
          <p:cNvPicPr>
            <a:picLocks noChangeAspect="1"/>
          </p:cNvPicPr>
          <p:nvPr/>
        </p:nvPicPr>
        <p:blipFill>
          <a:blip r:embed="rId2" cstate="print"/>
          <a:stretch>
            <a:fillRect/>
          </a:stretch>
        </p:blipFill>
        <p:spPr>
          <a:xfrm>
            <a:off x="1524000" y="2514600"/>
            <a:ext cx="4876800" cy="3869816"/>
          </a:xfrm>
          <a:prstGeom prst="rect">
            <a:avLst/>
          </a:prstGeom>
        </p:spPr>
      </p:pic>
    </p:spTree>
    <p:extLst>
      <p:ext uri="{BB962C8B-B14F-4D97-AF65-F5344CB8AC3E}">
        <p14:creationId xmlns:p14="http://schemas.microsoft.com/office/powerpoint/2010/main" xmlns="" val="623934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a:r>
              <a:rPr lang="en-US" b="1" dirty="0" smtClean="0">
                <a:solidFill>
                  <a:schemeClr val="accent3">
                    <a:lumMod val="50000"/>
                  </a:schemeClr>
                </a:solidFill>
              </a:rPr>
              <a:t>Opening Function</a:t>
            </a:r>
            <a:endParaRPr lang="en-US" b="1" dirty="0">
              <a:solidFill>
                <a:schemeClr val="accent3">
                  <a:lumMod val="50000"/>
                </a:schemeClr>
              </a:solidFill>
            </a:endParaRPr>
          </a:p>
        </p:txBody>
      </p:sp>
      <p:sp>
        <p:nvSpPr>
          <p:cNvPr id="3" name="Rectangle 2"/>
          <p:cNvSpPr/>
          <p:nvPr/>
        </p:nvSpPr>
        <p:spPr>
          <a:xfrm>
            <a:off x="152400" y="2133600"/>
            <a:ext cx="8839200" cy="3693319"/>
          </a:xfrm>
          <a:prstGeom prst="rect">
            <a:avLst/>
          </a:prstGeom>
        </p:spPr>
        <p:txBody>
          <a:bodyPr wrap="square">
            <a:spAutoFit/>
          </a:bodyPr>
          <a:lstStyle/>
          <a:p>
            <a:r>
              <a:rPr lang="en-US" dirty="0">
                <a:solidFill>
                  <a:srgbClr val="228B22"/>
                </a:solidFill>
                <a:latin typeface="Courier New" panose="02070309020205020404" pitchFamily="49" charset="0"/>
              </a:rPr>
              <a:t>%The Opening Function Sets up how FirstGui looks </a:t>
            </a:r>
            <a:r>
              <a:rPr lang="en-US" dirty="0" smtClean="0">
                <a:solidFill>
                  <a:srgbClr val="228B22"/>
                </a:solidFill>
                <a:latin typeface="Courier New" panose="02070309020205020404" pitchFamily="49" charset="0"/>
              </a:rPr>
              <a:t>when </a:t>
            </a:r>
            <a:r>
              <a:rPr lang="en-US" dirty="0">
                <a:solidFill>
                  <a:srgbClr val="228B22"/>
                </a:solidFill>
                <a:latin typeface="Courier New" panose="02070309020205020404" pitchFamily="49" charset="0"/>
              </a:rPr>
              <a:t>first opened</a:t>
            </a:r>
          </a:p>
          <a:p>
            <a:r>
              <a:rPr lang="en-US" dirty="0">
                <a:solidFill>
                  <a:srgbClr val="228B22"/>
                </a:solidFill>
                <a:latin typeface="Courier New" panose="02070309020205020404" pitchFamily="49" charset="0"/>
              </a:rPr>
              <a:t> </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axes(handles.axes1);  </a:t>
            </a:r>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Point to the top plot tagged as axes1</a:t>
            </a:r>
          </a:p>
          <a:p>
            <a:r>
              <a:rPr lang="en-US" dirty="0">
                <a:solidFill>
                  <a:srgbClr val="228B22"/>
                </a:solidFill>
                <a:latin typeface="Courier New" panose="02070309020205020404" pitchFamily="49" charset="0"/>
              </a:rPr>
              <a:t>% Plot a 1 Hz sine wave with amplitude of 5</a:t>
            </a:r>
          </a:p>
          <a:p>
            <a:r>
              <a:rPr lang="en-US" dirty="0">
                <a:solidFill>
                  <a:srgbClr val="000000"/>
                </a:solidFill>
                <a:latin typeface="Courier New" panose="02070309020205020404" pitchFamily="49" charset="0"/>
              </a:rPr>
              <a:t>t = 0:1e-6:1; y = 5*sin(2*pi*t);</a:t>
            </a:r>
          </a:p>
          <a:p>
            <a:r>
              <a:rPr lang="fr-FR" dirty="0">
                <a:solidFill>
                  <a:srgbClr val="000000"/>
                </a:solidFill>
                <a:latin typeface="Courier New" panose="02070309020205020404" pitchFamily="49" charset="0"/>
              </a:rPr>
              <a:t>plot(t,y); axis([0 1 -10 10]);</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axes(handles.axes2); </a:t>
            </a:r>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Point to the bottom plot tagged as axes2</a:t>
            </a:r>
          </a:p>
          <a:p>
            <a:r>
              <a:rPr lang="en-US" dirty="0">
                <a:solidFill>
                  <a:srgbClr val="228B22"/>
                </a:solidFill>
                <a:latin typeface="Courier New" panose="02070309020205020404" pitchFamily="49" charset="0"/>
              </a:rPr>
              <a:t>% Plot a 1 Hz cosine wave with amplitude of 1</a:t>
            </a:r>
          </a:p>
          <a:p>
            <a:r>
              <a:rPr lang="fr-FR" dirty="0">
                <a:solidFill>
                  <a:srgbClr val="000000"/>
                </a:solidFill>
                <a:latin typeface="Courier New" panose="02070309020205020404" pitchFamily="49" charset="0"/>
              </a:rPr>
              <a:t>t = -1:0.001:1; y = cos(2*pi*t); plot(t,y); title(</a:t>
            </a:r>
            <a:r>
              <a:rPr lang="fr-FR" dirty="0">
                <a:solidFill>
                  <a:srgbClr val="A020F0"/>
                </a:solidFill>
                <a:latin typeface="Courier New" panose="02070309020205020404" pitchFamily="49" charset="0"/>
              </a:rPr>
              <a:t>'cos(2*pi*t)'</a:t>
            </a:r>
            <a:r>
              <a:rPr lang="fr-FR"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xmlns="" val="2087909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Pop-Up Menu (GraphMenu)</a:t>
            </a:r>
            <a:endParaRPr lang="en-US" b="1" dirty="0">
              <a:solidFill>
                <a:schemeClr val="accent3">
                  <a:lumMod val="50000"/>
                </a:schemeClr>
              </a:solidFill>
            </a:endParaRPr>
          </a:p>
        </p:txBody>
      </p:sp>
      <p:sp>
        <p:nvSpPr>
          <p:cNvPr id="6" name="TextBox 5"/>
          <p:cNvSpPr txBox="1"/>
          <p:nvPr/>
        </p:nvSpPr>
        <p:spPr>
          <a:xfrm>
            <a:off x="6205183" y="1779687"/>
            <a:ext cx="2971800" cy="5078313"/>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1. Copy </a:t>
            </a:r>
            <a:r>
              <a:rPr lang="en-US" dirty="0">
                <a:solidFill>
                  <a:schemeClr val="accent1">
                    <a:lumMod val="50000"/>
                  </a:schemeClr>
                </a:solidFill>
                <a:latin typeface="Arial" pitchFamily="34" charset="0"/>
                <a:cs typeface="Arial" pitchFamily="34" charset="0"/>
              </a:rPr>
              <a:t>lines </a:t>
            </a:r>
            <a:r>
              <a:rPr lang="en-US" dirty="0" smtClean="0">
                <a:solidFill>
                  <a:schemeClr val="accent1">
                    <a:lumMod val="50000"/>
                  </a:schemeClr>
                </a:solidFill>
                <a:latin typeface="Arial" pitchFamily="34" charset="0"/>
                <a:cs typeface="Arial" pitchFamily="34" charset="0"/>
              </a:rPr>
              <a:t>17-31 </a:t>
            </a:r>
            <a:r>
              <a:rPr lang="en-US" dirty="0">
                <a:solidFill>
                  <a:schemeClr val="accent1">
                    <a:lumMod val="50000"/>
                  </a:schemeClr>
                </a:solidFill>
                <a:latin typeface="Arial" pitchFamily="34" charset="0"/>
                <a:cs typeface="Arial" pitchFamily="34" charset="0"/>
              </a:rPr>
              <a:t>from the ProjectTutorialCode.m file.</a:t>
            </a:r>
            <a:endParaRPr lang="en-US" dirty="0" smtClean="0">
              <a:solidFill>
                <a:schemeClr val="accent1">
                  <a:lumMod val="50000"/>
                </a:schemeClr>
              </a:solidFill>
              <a:latin typeface="Arial" pitchFamily="34" charset="0"/>
              <a:cs typeface="Arial" pitchFamily="34" charset="0"/>
            </a:endParaRP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2. Go back to the FirstGui.m file, click on the </a:t>
            </a:r>
            <a:r>
              <a:rPr lang="en-US" dirty="0" smtClean="0">
                <a:solidFill>
                  <a:srgbClr val="00B0F0"/>
                </a:solidFill>
                <a:latin typeface="Arial" pitchFamily="34" charset="0"/>
                <a:cs typeface="Arial" pitchFamily="34" charset="0"/>
              </a:rPr>
              <a:t>Go To Arrow </a:t>
            </a:r>
            <a:r>
              <a:rPr lang="en-US" dirty="0" smtClean="0">
                <a:solidFill>
                  <a:schemeClr val="accent1">
                    <a:lumMod val="50000"/>
                  </a:schemeClr>
                </a:solidFill>
                <a:latin typeface="Arial" pitchFamily="34" charset="0"/>
                <a:cs typeface="Arial" pitchFamily="34" charset="0"/>
              </a:rPr>
              <a:t>and select GraphMenu_Callback</a:t>
            </a: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3. Paste the code you just copied right below the Hints in the GraphMenu_Callback function</a:t>
            </a:r>
          </a:p>
          <a:p>
            <a:endParaRPr lang="en-US" dirty="0">
              <a:solidFill>
                <a:schemeClr val="accent1">
                  <a:lumMod val="50000"/>
                </a:schemeClr>
              </a:solidFill>
              <a:latin typeface="Arial" pitchFamily="34" charset="0"/>
              <a:cs typeface="Arial" pitchFamily="34" charset="0"/>
            </a:endParaRPr>
          </a:p>
          <a:p>
            <a:r>
              <a:rPr lang="en-US" dirty="0" smtClean="0">
                <a:solidFill>
                  <a:srgbClr val="FF0000"/>
                </a:solidFill>
                <a:latin typeface="Arial" pitchFamily="34" charset="0"/>
                <a:cs typeface="Arial" pitchFamily="34" charset="0"/>
              </a:rPr>
              <a:t>Caution:  don’t accidently paste in the GraphMenu_CreateFcn</a:t>
            </a:r>
            <a:endParaRPr lang="en-US" dirty="0">
              <a:solidFill>
                <a:srgbClr val="FF0000"/>
              </a:solidFill>
              <a:latin typeface="Arial" pitchFamily="34" charset="0"/>
              <a:cs typeface="Arial" pitchFamily="34" charset="0"/>
            </a:endParaRPr>
          </a:p>
        </p:txBody>
      </p:sp>
      <p:pic>
        <p:nvPicPr>
          <p:cNvPr id="4" name="Picture 3"/>
          <p:cNvPicPr>
            <a:picLocks noChangeAspect="1"/>
          </p:cNvPicPr>
          <p:nvPr/>
        </p:nvPicPr>
        <p:blipFill>
          <a:blip r:embed="rId2" cstate="print"/>
          <a:stretch>
            <a:fillRect/>
          </a:stretch>
        </p:blipFill>
        <p:spPr>
          <a:xfrm>
            <a:off x="112935" y="1981200"/>
            <a:ext cx="6039931" cy="4248150"/>
          </a:xfrm>
          <a:prstGeom prst="rect">
            <a:avLst/>
          </a:prstGeom>
        </p:spPr>
      </p:pic>
      <p:cxnSp>
        <p:nvCxnSpPr>
          <p:cNvPr id="7" name="Straight Arrow Connector 6"/>
          <p:cNvCxnSpPr/>
          <p:nvPr/>
        </p:nvCxnSpPr>
        <p:spPr>
          <a:xfrm flipH="1">
            <a:off x="2057400" y="4495800"/>
            <a:ext cx="4095466" cy="76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00256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Pop-Up Menu</a:t>
            </a:r>
            <a:endParaRPr lang="en-US" b="1" dirty="0">
              <a:solidFill>
                <a:schemeClr val="accent3">
                  <a:lumMod val="50000"/>
                </a:schemeClr>
              </a:solidFill>
            </a:endParaRPr>
          </a:p>
        </p:txBody>
      </p:sp>
      <p:sp>
        <p:nvSpPr>
          <p:cNvPr id="6" name="TextBox 5"/>
          <p:cNvSpPr txBox="1"/>
          <p:nvPr/>
        </p:nvSpPr>
        <p:spPr>
          <a:xfrm>
            <a:off x="609600" y="1752600"/>
            <a:ext cx="8001000" cy="646331"/>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Hit the Green Arrow to Save Your Changes and launch the GUI again.</a:t>
            </a:r>
          </a:p>
          <a:p>
            <a:r>
              <a:rPr lang="en-US" dirty="0" smtClean="0">
                <a:solidFill>
                  <a:schemeClr val="accent1">
                    <a:lumMod val="50000"/>
                  </a:schemeClr>
                </a:solidFill>
                <a:latin typeface="Arial" pitchFamily="34" charset="0"/>
                <a:cs typeface="Arial" pitchFamily="34" charset="0"/>
              </a:rPr>
              <a:t>Select different items from the pop-up menu and see graph change!</a:t>
            </a:r>
            <a:endParaRPr lang="en-US" dirty="0">
              <a:solidFill>
                <a:schemeClr val="accent1">
                  <a:lumMod val="50000"/>
                </a:schemeClr>
              </a:solidFill>
              <a:latin typeface="Arial" pitchFamily="34" charset="0"/>
              <a:cs typeface="Arial" pitchFamily="34" charset="0"/>
            </a:endParaRPr>
          </a:p>
        </p:txBody>
      </p:sp>
      <p:pic>
        <p:nvPicPr>
          <p:cNvPr id="3" name="Picture 2"/>
          <p:cNvPicPr>
            <a:picLocks noChangeAspect="1"/>
          </p:cNvPicPr>
          <p:nvPr/>
        </p:nvPicPr>
        <p:blipFill>
          <a:blip r:embed="rId2" cstate="print"/>
          <a:stretch>
            <a:fillRect/>
          </a:stretch>
        </p:blipFill>
        <p:spPr>
          <a:xfrm>
            <a:off x="76201" y="2514306"/>
            <a:ext cx="4429836" cy="3515143"/>
          </a:xfrm>
          <a:prstGeom prst="rect">
            <a:avLst/>
          </a:prstGeom>
        </p:spPr>
      </p:pic>
      <p:pic>
        <p:nvPicPr>
          <p:cNvPr id="5" name="Picture 4"/>
          <p:cNvPicPr>
            <a:picLocks noChangeAspect="1"/>
          </p:cNvPicPr>
          <p:nvPr/>
        </p:nvPicPr>
        <p:blipFill>
          <a:blip r:embed="rId3" cstate="print"/>
          <a:stretch>
            <a:fillRect/>
          </a:stretch>
        </p:blipFill>
        <p:spPr>
          <a:xfrm>
            <a:off x="4506036" y="3060484"/>
            <a:ext cx="4519337" cy="3586163"/>
          </a:xfrm>
          <a:prstGeom prst="rect">
            <a:avLst/>
          </a:prstGeom>
        </p:spPr>
      </p:pic>
    </p:spTree>
    <p:extLst>
      <p:ext uri="{BB962C8B-B14F-4D97-AF65-F5344CB8AC3E}">
        <p14:creationId xmlns:p14="http://schemas.microsoft.com/office/powerpoint/2010/main" xmlns="" val="2501733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b="1" dirty="0" smtClean="0">
                <a:solidFill>
                  <a:schemeClr val="accent3">
                    <a:lumMod val="50000"/>
                  </a:schemeClr>
                </a:solidFill>
              </a:rPr>
              <a:t>Pop-Up Menu</a:t>
            </a:r>
            <a:endParaRPr lang="en-US" b="1" dirty="0">
              <a:solidFill>
                <a:schemeClr val="accent3">
                  <a:lumMod val="50000"/>
                </a:schemeClr>
              </a:solidFill>
            </a:endParaRPr>
          </a:p>
        </p:txBody>
      </p:sp>
      <p:sp>
        <p:nvSpPr>
          <p:cNvPr id="3" name="Rectangle 2"/>
          <p:cNvSpPr/>
          <p:nvPr/>
        </p:nvSpPr>
        <p:spPr>
          <a:xfrm>
            <a:off x="152400" y="1502688"/>
            <a:ext cx="9144000" cy="4524315"/>
          </a:xfrm>
          <a:prstGeom prst="rect">
            <a:avLst/>
          </a:prstGeom>
        </p:spPr>
        <p:txBody>
          <a:bodyPr wrap="square">
            <a:spAutoFit/>
          </a:bodyPr>
          <a:lstStyle/>
          <a:p>
            <a:r>
              <a:rPr lang="en-US" dirty="0" smtClean="0">
                <a:solidFill>
                  <a:srgbClr val="000000"/>
                </a:solidFill>
                <a:latin typeface="Courier New" panose="02070309020205020404" pitchFamily="49" charset="0"/>
              </a:rPr>
              <a:t>axes(handles.axes2</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Makes axes2 the selected plot window</a:t>
            </a:r>
          </a:p>
          <a:p>
            <a:r>
              <a:rPr lang="en-US" dirty="0">
                <a:solidFill>
                  <a:srgbClr val="000000"/>
                </a:solidFill>
                <a:latin typeface="Courier New" panose="02070309020205020404" pitchFamily="49" charset="0"/>
              </a:rPr>
              <a:t>cla;                    </a:t>
            </a:r>
            <a:r>
              <a:rPr lang="en-US" dirty="0">
                <a:solidFill>
                  <a:srgbClr val="228B22"/>
                </a:solidFill>
                <a:latin typeface="Courier New" panose="02070309020205020404" pitchFamily="49" charset="0"/>
              </a:rPr>
              <a:t>% Clears axes2</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menu_choice = get(handles.GraphMenu, </a:t>
            </a:r>
            <a:r>
              <a:rPr lang="en-US" dirty="0">
                <a:solidFill>
                  <a:srgbClr val="A020F0"/>
                </a:solidFill>
                <a:latin typeface="Courier New" panose="02070309020205020404" pitchFamily="49" charset="0"/>
              </a:rPr>
              <a:t>'Value'</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Get user choice from pop-up menu tagged as menu1</a:t>
            </a:r>
          </a:p>
          <a:p>
            <a:r>
              <a:rPr lang="en-US" dirty="0">
                <a:solidFill>
                  <a:srgbClr val="0000FF"/>
                </a:solidFill>
                <a:latin typeface="Courier New" panose="02070309020205020404" pitchFamily="49" charset="0"/>
              </a:rPr>
              <a:t>switch</a:t>
            </a:r>
            <a:r>
              <a:rPr lang="en-US" dirty="0">
                <a:solidFill>
                  <a:srgbClr val="000000"/>
                </a:solidFill>
                <a:latin typeface="Courier New" panose="02070309020205020404" pitchFamily="49" charset="0"/>
              </a:rPr>
              <a:t> menu_choice</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case</a:t>
            </a:r>
            <a:r>
              <a:rPr lang="en-US" dirty="0">
                <a:solidFill>
                  <a:srgbClr val="000000"/>
                </a:solidFill>
                <a:latin typeface="Courier New" panose="02070309020205020404" pitchFamily="49" charset="0"/>
              </a:rPr>
              <a:t> 1</a:t>
            </a:r>
          </a:p>
          <a:p>
            <a:r>
              <a:rPr lang="fr-FR" dirty="0">
                <a:solidFill>
                  <a:srgbClr val="000000"/>
                </a:solidFill>
                <a:latin typeface="Courier New" panose="02070309020205020404" pitchFamily="49" charset="0"/>
              </a:rPr>
              <a:t>        t = -1:0.001:1; y = cos(2*pi*t); plot(t,y); </a:t>
            </a:r>
            <a:r>
              <a:rPr lang="fr-FR" dirty="0" smtClean="0">
                <a:solidFill>
                  <a:srgbClr val="000000"/>
                </a:solidFill>
                <a:latin typeface="Courier New" panose="02070309020205020404" pitchFamily="49" charset="0"/>
              </a:rPr>
              <a:t> </a:t>
            </a:r>
          </a:p>
          <a:p>
            <a:r>
              <a:rPr lang="fr-FR" dirty="0" smtClean="0">
                <a:solidFill>
                  <a:srgbClr val="000000"/>
                </a:solidFill>
                <a:latin typeface="Courier New" panose="02070309020205020404" pitchFamily="49" charset="0"/>
              </a:rPr>
              <a:t>   	 title</a:t>
            </a:r>
            <a:r>
              <a:rPr lang="fr-FR" dirty="0">
                <a:solidFill>
                  <a:srgbClr val="000000"/>
                </a:solidFill>
                <a:latin typeface="Courier New" panose="02070309020205020404" pitchFamily="49" charset="0"/>
              </a:rPr>
              <a:t>(</a:t>
            </a:r>
            <a:r>
              <a:rPr lang="fr-FR" dirty="0">
                <a:solidFill>
                  <a:srgbClr val="A020F0"/>
                </a:solidFill>
                <a:latin typeface="Courier New" panose="02070309020205020404" pitchFamily="49" charset="0"/>
              </a:rPr>
              <a:t>'cos(2*pi*t)'</a:t>
            </a:r>
            <a:r>
              <a:rPr lang="fr-FR"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case</a:t>
            </a:r>
            <a:r>
              <a:rPr lang="en-US" dirty="0">
                <a:solidFill>
                  <a:srgbClr val="000000"/>
                </a:solidFill>
                <a:latin typeface="Courier New" panose="02070309020205020404" pitchFamily="49" charset="0"/>
              </a:rPr>
              <a:t> 2</a:t>
            </a:r>
          </a:p>
          <a:p>
            <a:r>
              <a:rPr lang="en-US" dirty="0">
                <a:solidFill>
                  <a:srgbClr val="000000"/>
                </a:solidFill>
                <a:latin typeface="Courier New" panose="02070309020205020404" pitchFamily="49" charset="0"/>
              </a:rPr>
              <a:t>        t = -2*pi:0.001:2*pi; y = tan(t); </a:t>
            </a:r>
          </a:p>
          <a:p>
            <a:r>
              <a:rPr lang="fr-FR" dirty="0">
                <a:solidFill>
                  <a:srgbClr val="000000"/>
                </a:solidFill>
                <a:latin typeface="Courier New" panose="02070309020205020404" pitchFamily="49" charset="0"/>
              </a:rPr>
              <a:t>        plot(t,y); axis([-2*pi 2*pi -10 10]); title(</a:t>
            </a:r>
            <a:r>
              <a:rPr lang="fr-FR" dirty="0">
                <a:solidFill>
                  <a:srgbClr val="A020F0"/>
                </a:solidFill>
                <a:latin typeface="Courier New" panose="02070309020205020404" pitchFamily="49" charset="0"/>
              </a:rPr>
              <a:t>'tan(t)'</a:t>
            </a:r>
            <a:r>
              <a:rPr lang="fr-FR"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case</a:t>
            </a:r>
            <a:r>
              <a:rPr lang="en-US" dirty="0">
                <a:solidFill>
                  <a:srgbClr val="000000"/>
                </a:solidFill>
                <a:latin typeface="Courier New" panose="02070309020205020404" pitchFamily="49" charset="0"/>
              </a:rPr>
              <a:t> 3</a:t>
            </a:r>
          </a:p>
          <a:p>
            <a:r>
              <a:rPr lang="fr-FR" dirty="0" smtClean="0">
                <a:solidFill>
                  <a:srgbClr val="000000"/>
                </a:solidFill>
                <a:latin typeface="Courier New" panose="02070309020205020404" pitchFamily="49" charset="0"/>
              </a:rPr>
              <a:t>	 t </a:t>
            </a:r>
            <a:r>
              <a:rPr lang="fr-FR" dirty="0">
                <a:solidFill>
                  <a:srgbClr val="000000"/>
                </a:solidFill>
                <a:latin typeface="Courier New" panose="02070309020205020404" pitchFamily="49" charset="0"/>
              </a:rPr>
              <a:t>= 0.1:0.001:5; y = log(t); </a:t>
            </a:r>
            <a:endParaRPr lang="fr-FR" dirty="0" smtClean="0">
              <a:solidFill>
                <a:srgbClr val="000000"/>
              </a:solidFill>
              <a:latin typeface="Courier New" panose="02070309020205020404" pitchFamily="49" charset="0"/>
            </a:endParaRPr>
          </a:p>
          <a:p>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plot(</a:t>
            </a:r>
            <a:r>
              <a:rPr lang="fr-FR" dirty="0" err="1" smtClean="0">
                <a:solidFill>
                  <a:srgbClr val="000000"/>
                </a:solidFill>
                <a:latin typeface="Courier New" panose="02070309020205020404" pitchFamily="49" charset="0"/>
              </a:rPr>
              <a:t>t,y</a:t>
            </a:r>
            <a:r>
              <a:rPr lang="fr-FR" dirty="0">
                <a:solidFill>
                  <a:srgbClr val="000000"/>
                </a:solidFill>
                <a:latin typeface="Courier New" panose="02070309020205020404" pitchFamily="49" charset="0"/>
              </a:rPr>
              <a:t>); title(</a:t>
            </a:r>
            <a:r>
              <a:rPr lang="fr-FR" dirty="0">
                <a:solidFill>
                  <a:srgbClr val="A020F0"/>
                </a:solidFill>
                <a:latin typeface="Courier New" panose="02070309020205020404" pitchFamily="49" charset="0"/>
              </a:rPr>
              <a:t>'ln(t)'</a:t>
            </a:r>
            <a:r>
              <a:rPr lang="fr-FR" dirty="0">
                <a:solidFill>
                  <a:srgbClr val="000000"/>
                </a:solidFill>
                <a:latin typeface="Courier New" panose="02070309020205020404" pitchFamily="49" charset="0"/>
              </a:rPr>
              <a:t>);</a:t>
            </a:r>
          </a:p>
          <a:p>
            <a:r>
              <a:rPr lang="en-US" dirty="0">
                <a:solidFill>
                  <a:srgbClr val="0000FF"/>
                </a:solidFill>
                <a:latin typeface="Courier New" panose="02070309020205020404" pitchFamily="49" charset="0"/>
              </a:rPr>
              <a:t>end</a:t>
            </a:r>
          </a:p>
        </p:txBody>
      </p:sp>
    </p:spTree>
    <p:extLst>
      <p:ext uri="{BB962C8B-B14F-4D97-AF65-F5344CB8AC3E}">
        <p14:creationId xmlns:p14="http://schemas.microsoft.com/office/powerpoint/2010/main" xmlns="" val="3976245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Edit Box (FreqBox)</a:t>
            </a:r>
            <a:endParaRPr lang="en-US" b="1" dirty="0">
              <a:solidFill>
                <a:schemeClr val="accent3">
                  <a:lumMod val="50000"/>
                </a:schemeClr>
              </a:solidFill>
            </a:endParaRPr>
          </a:p>
        </p:txBody>
      </p:sp>
      <p:sp>
        <p:nvSpPr>
          <p:cNvPr id="6" name="TextBox 5"/>
          <p:cNvSpPr txBox="1"/>
          <p:nvPr/>
        </p:nvSpPr>
        <p:spPr>
          <a:xfrm>
            <a:off x="6205183" y="1779687"/>
            <a:ext cx="2971800" cy="4801314"/>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1. Copy </a:t>
            </a:r>
            <a:r>
              <a:rPr lang="en-US" dirty="0">
                <a:solidFill>
                  <a:schemeClr val="accent1">
                    <a:lumMod val="50000"/>
                  </a:schemeClr>
                </a:solidFill>
                <a:latin typeface="Arial" pitchFamily="34" charset="0"/>
                <a:cs typeface="Arial" pitchFamily="34" charset="0"/>
              </a:rPr>
              <a:t>lines </a:t>
            </a:r>
            <a:r>
              <a:rPr lang="en-US" dirty="0" smtClean="0">
                <a:solidFill>
                  <a:schemeClr val="accent1">
                    <a:lumMod val="50000"/>
                  </a:schemeClr>
                </a:solidFill>
                <a:latin typeface="Arial" pitchFamily="34" charset="0"/>
                <a:cs typeface="Arial" pitchFamily="34" charset="0"/>
              </a:rPr>
              <a:t>36-55 </a:t>
            </a:r>
            <a:r>
              <a:rPr lang="en-US" dirty="0">
                <a:solidFill>
                  <a:schemeClr val="accent1">
                    <a:lumMod val="50000"/>
                  </a:schemeClr>
                </a:solidFill>
                <a:latin typeface="Arial" pitchFamily="34" charset="0"/>
                <a:cs typeface="Arial" pitchFamily="34" charset="0"/>
              </a:rPr>
              <a:t>from the ProjectTutorialCode.m file.</a:t>
            </a:r>
            <a:endParaRPr lang="en-US" dirty="0" smtClean="0">
              <a:solidFill>
                <a:schemeClr val="accent1">
                  <a:lumMod val="50000"/>
                </a:schemeClr>
              </a:solidFill>
              <a:latin typeface="Arial" pitchFamily="34" charset="0"/>
              <a:cs typeface="Arial" pitchFamily="34" charset="0"/>
            </a:endParaRP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2. Go back to the FirstGui.m file, click on the </a:t>
            </a:r>
            <a:r>
              <a:rPr lang="en-US" dirty="0" smtClean="0">
                <a:solidFill>
                  <a:srgbClr val="00B0F0"/>
                </a:solidFill>
                <a:latin typeface="Arial" pitchFamily="34" charset="0"/>
                <a:cs typeface="Arial" pitchFamily="34" charset="0"/>
              </a:rPr>
              <a:t>Go To Arrow </a:t>
            </a:r>
            <a:r>
              <a:rPr lang="en-US" dirty="0" smtClean="0">
                <a:solidFill>
                  <a:schemeClr val="accent1">
                    <a:lumMod val="50000"/>
                  </a:schemeClr>
                </a:solidFill>
                <a:latin typeface="Arial" pitchFamily="34" charset="0"/>
                <a:cs typeface="Arial" pitchFamily="34" charset="0"/>
              </a:rPr>
              <a:t>and select FreqBox_Callback</a:t>
            </a: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3. Paste the code you just copied right below the Hints in the FreqBox_Callback</a:t>
            </a:r>
            <a:endParaRPr lang="en-US" dirty="0">
              <a:solidFill>
                <a:schemeClr val="accent1">
                  <a:lumMod val="50000"/>
                </a:schemeClr>
              </a:solidFill>
              <a:latin typeface="Arial" pitchFamily="34" charset="0"/>
              <a:cs typeface="Arial" pitchFamily="34" charset="0"/>
            </a:endParaRPr>
          </a:p>
          <a:p>
            <a:endParaRPr lang="en-US" dirty="0" smtClean="0">
              <a:solidFill>
                <a:srgbClr val="FF0000"/>
              </a:solidFill>
              <a:latin typeface="Arial" pitchFamily="34" charset="0"/>
              <a:cs typeface="Arial" pitchFamily="34" charset="0"/>
            </a:endParaRPr>
          </a:p>
          <a:p>
            <a:r>
              <a:rPr lang="en-US" dirty="0" smtClean="0">
                <a:solidFill>
                  <a:srgbClr val="FF0000"/>
                </a:solidFill>
                <a:latin typeface="Arial" pitchFamily="34" charset="0"/>
                <a:cs typeface="Arial" pitchFamily="34" charset="0"/>
              </a:rPr>
              <a:t>Caution:  don’t accidently paste in the FreqBox_CreateFcn</a:t>
            </a:r>
            <a:endParaRPr lang="en-US" dirty="0">
              <a:solidFill>
                <a:srgbClr val="FF0000"/>
              </a:solidFill>
              <a:latin typeface="Arial" pitchFamily="34" charset="0"/>
              <a:cs typeface="Arial" pitchFamily="34" charset="0"/>
            </a:endParaRPr>
          </a:p>
        </p:txBody>
      </p:sp>
      <p:pic>
        <p:nvPicPr>
          <p:cNvPr id="5" name="Picture 4"/>
          <p:cNvPicPr>
            <a:picLocks noChangeAspect="1"/>
          </p:cNvPicPr>
          <p:nvPr/>
        </p:nvPicPr>
        <p:blipFill>
          <a:blip r:embed="rId2" cstate="print"/>
          <a:stretch>
            <a:fillRect/>
          </a:stretch>
        </p:blipFill>
        <p:spPr>
          <a:xfrm>
            <a:off x="0" y="1797884"/>
            <a:ext cx="5998442" cy="4552950"/>
          </a:xfrm>
          <a:prstGeom prst="rect">
            <a:avLst/>
          </a:prstGeom>
        </p:spPr>
      </p:pic>
      <p:cxnSp>
        <p:nvCxnSpPr>
          <p:cNvPr id="7" name="Straight Arrow Connector 6"/>
          <p:cNvCxnSpPr/>
          <p:nvPr/>
        </p:nvCxnSpPr>
        <p:spPr>
          <a:xfrm flipH="1">
            <a:off x="1447800" y="4419600"/>
            <a:ext cx="4757383"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65061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Edit Box (FreqBox)</a:t>
            </a:r>
            <a:endParaRPr lang="en-US" b="1" dirty="0">
              <a:solidFill>
                <a:schemeClr val="accent3">
                  <a:lumMod val="50000"/>
                </a:schemeClr>
              </a:solidFill>
            </a:endParaRPr>
          </a:p>
        </p:txBody>
      </p:sp>
      <p:sp>
        <p:nvSpPr>
          <p:cNvPr id="6" name="TextBox 5"/>
          <p:cNvSpPr txBox="1"/>
          <p:nvPr/>
        </p:nvSpPr>
        <p:spPr>
          <a:xfrm>
            <a:off x="495300" y="1600239"/>
            <a:ext cx="8001000" cy="646331"/>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Hit the Green Arrow to Save Your Changes and launch the GUI again.</a:t>
            </a:r>
          </a:p>
          <a:p>
            <a:r>
              <a:rPr lang="en-US" dirty="0" smtClean="0">
                <a:solidFill>
                  <a:schemeClr val="accent1">
                    <a:lumMod val="50000"/>
                  </a:schemeClr>
                </a:solidFill>
                <a:latin typeface="Arial" pitchFamily="34" charset="0"/>
                <a:cs typeface="Arial" pitchFamily="34" charset="0"/>
              </a:rPr>
              <a:t>Type different values in the FreqBox Edit Box and see the top graph change</a:t>
            </a:r>
          </a:p>
        </p:txBody>
      </p:sp>
      <p:pic>
        <p:nvPicPr>
          <p:cNvPr id="7" name="Picture 6"/>
          <p:cNvPicPr>
            <a:picLocks noChangeAspect="1"/>
          </p:cNvPicPr>
          <p:nvPr/>
        </p:nvPicPr>
        <p:blipFill>
          <a:blip r:embed="rId2" cstate="print"/>
          <a:stretch>
            <a:fillRect/>
          </a:stretch>
        </p:blipFill>
        <p:spPr>
          <a:xfrm>
            <a:off x="1981200" y="2377218"/>
            <a:ext cx="5216462" cy="4139343"/>
          </a:xfrm>
          <a:prstGeom prst="rect">
            <a:avLst/>
          </a:prstGeom>
        </p:spPr>
      </p:pic>
    </p:spTree>
    <p:extLst>
      <p:ext uri="{BB962C8B-B14F-4D97-AF65-F5344CB8AC3E}">
        <p14:creationId xmlns:p14="http://schemas.microsoft.com/office/powerpoint/2010/main" xmlns="" val="47637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52800"/>
            <a:ext cx="8229600" cy="2895600"/>
          </a:xfrm>
        </p:spPr>
        <p:txBody>
          <a:bodyPr>
            <a:normAutofit/>
          </a:bodyPr>
          <a:lstStyle/>
          <a:p>
            <a:pPr marL="0" lvl="0" indent="0">
              <a:buNone/>
            </a:pPr>
            <a:r>
              <a:rPr lang="en-US" dirty="0" smtClean="0">
                <a:solidFill>
                  <a:schemeClr val="accent1">
                    <a:lumMod val="50000"/>
                  </a:schemeClr>
                </a:solidFill>
                <a:latin typeface="Arial" panose="020B0604020202020204" pitchFamily="34" charset="0"/>
                <a:cs typeface="Arial" panose="020B0604020202020204" pitchFamily="34" charset="0"/>
              </a:rPr>
              <a:t>Download </a:t>
            </a:r>
            <a:r>
              <a:rPr lang="en-US" dirty="0">
                <a:solidFill>
                  <a:schemeClr val="accent1">
                    <a:lumMod val="50000"/>
                  </a:schemeClr>
                </a:solidFill>
                <a:latin typeface="Arial" panose="020B0604020202020204" pitchFamily="34" charset="0"/>
                <a:cs typeface="Arial" panose="020B0604020202020204" pitchFamily="34" charset="0"/>
              </a:rPr>
              <a:t>the ProjectTutorialCode.m </a:t>
            </a:r>
            <a:r>
              <a:rPr lang="en-US" dirty="0" smtClean="0">
                <a:solidFill>
                  <a:schemeClr val="accent1">
                    <a:lumMod val="50000"/>
                  </a:schemeClr>
                </a:solidFill>
                <a:latin typeface="Arial" panose="020B0604020202020204" pitchFamily="34" charset="0"/>
                <a:cs typeface="Arial" panose="020B0604020202020204" pitchFamily="34" charset="0"/>
              </a:rPr>
              <a:t>file from Blackboard and put it in you current MATLAB folder! </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4800" y="1066800"/>
            <a:ext cx="8839200" cy="1446550"/>
          </a:xfrm>
          <a:prstGeom prst="rect">
            <a:avLst/>
          </a:prstGeom>
          <a:noFill/>
        </p:spPr>
        <p:txBody>
          <a:bodyPr wrap="square" rtlCol="0">
            <a:spAutoFit/>
          </a:bodyPr>
          <a:lstStyle/>
          <a:p>
            <a:pPr algn="ctr"/>
            <a:r>
              <a:rPr lang="en-US" sz="4400" b="1" dirty="0" smtClean="0">
                <a:solidFill>
                  <a:schemeClr val="accent3">
                    <a:lumMod val="50000"/>
                  </a:schemeClr>
                </a:solidFill>
              </a:rPr>
              <a:t>GUI Development Environment (guide)</a:t>
            </a:r>
            <a:endParaRPr lang="en-US" sz="4400" b="1" dirty="0">
              <a:solidFill>
                <a:schemeClr val="accent3">
                  <a:lumMod val="50000"/>
                </a:schemeClr>
              </a:solidFill>
            </a:endParaRPr>
          </a:p>
        </p:txBody>
      </p:sp>
    </p:spTree>
    <p:extLst>
      <p:ext uri="{BB962C8B-B14F-4D97-AF65-F5344CB8AC3E}">
        <p14:creationId xmlns:p14="http://schemas.microsoft.com/office/powerpoint/2010/main" xmlns="" val="2792744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b="1" dirty="0" smtClean="0">
                <a:solidFill>
                  <a:schemeClr val="accent3">
                    <a:lumMod val="50000"/>
                  </a:schemeClr>
                </a:solidFill>
              </a:rPr>
              <a:t>Edit Box (FreqBox)</a:t>
            </a:r>
            <a:endParaRPr lang="en-US" b="1" dirty="0">
              <a:solidFill>
                <a:schemeClr val="accent3">
                  <a:lumMod val="50000"/>
                </a:schemeClr>
              </a:solidFill>
            </a:endParaRPr>
          </a:p>
        </p:txBody>
      </p:sp>
      <p:sp>
        <p:nvSpPr>
          <p:cNvPr id="3" name="Rectangle 2"/>
          <p:cNvSpPr/>
          <p:nvPr/>
        </p:nvSpPr>
        <p:spPr>
          <a:xfrm>
            <a:off x="152400" y="1295400"/>
            <a:ext cx="8839200" cy="5632311"/>
          </a:xfrm>
          <a:prstGeom prst="rect">
            <a:avLst/>
          </a:prstGeom>
        </p:spPr>
        <p:txBody>
          <a:bodyPr wrap="square">
            <a:spAutoFit/>
          </a:bodyPr>
          <a:lstStyle/>
          <a:p>
            <a:r>
              <a:rPr lang="en-US" dirty="0">
                <a:solidFill>
                  <a:srgbClr val="000000"/>
                </a:solidFill>
                <a:latin typeface="Courier New" panose="02070309020205020404" pitchFamily="49" charset="0"/>
              </a:rPr>
              <a:t>freq = str2double(get(handles.FreqBox,</a:t>
            </a:r>
            <a:r>
              <a:rPr lang="en-US" dirty="0">
                <a:solidFill>
                  <a:srgbClr val="A020F0"/>
                </a:solidFill>
                <a:latin typeface="Courier New" panose="02070309020205020404" pitchFamily="49" charset="0"/>
              </a:rPr>
              <a:t>'String'</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Get the frequency from box tagged FreqBox</a:t>
            </a:r>
          </a:p>
          <a:p>
            <a:r>
              <a:rPr lang="en-US" dirty="0">
                <a:solidFill>
                  <a:srgbClr val="0000FF"/>
                </a:solidFill>
                <a:latin typeface="Courier New" panose="02070309020205020404" pitchFamily="49" charset="0"/>
              </a:rPr>
              <a:t>if</a:t>
            </a:r>
            <a:r>
              <a:rPr lang="en-US" dirty="0">
                <a:solidFill>
                  <a:srgbClr val="000000"/>
                </a:solidFill>
                <a:latin typeface="Courier New" panose="02070309020205020404" pitchFamily="49" charset="0"/>
              </a:rPr>
              <a:t> isnan(freq)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If freq isn't a number over-write it with a 1</a:t>
            </a:r>
          </a:p>
          <a:p>
            <a:r>
              <a:rPr lang="en-US" dirty="0">
                <a:solidFill>
                  <a:srgbClr val="000000"/>
                </a:solidFill>
                <a:latin typeface="Courier New" panose="02070309020205020404" pitchFamily="49" charset="0"/>
              </a:rPr>
              <a:t>    freq = 1;</a:t>
            </a:r>
          </a:p>
          <a:p>
            <a:r>
              <a:rPr lang="en-US" dirty="0">
                <a:solidFill>
                  <a:srgbClr val="000000"/>
                </a:solidFill>
                <a:latin typeface="Courier New" panose="02070309020205020404" pitchFamily="49" charset="0"/>
              </a:rPr>
              <a:t>    set(handles.FreqBox, </a:t>
            </a:r>
            <a:r>
              <a:rPr lang="en-US" dirty="0">
                <a:solidFill>
                  <a:srgbClr val="A020F0"/>
                </a:solidFill>
                <a:latin typeface="Courier New" panose="02070309020205020404" pitchFamily="49" charset="0"/>
              </a:rPr>
              <a:t>'String'</a:t>
            </a:r>
            <a:r>
              <a:rPr lang="en-US" dirty="0">
                <a:solidFill>
                  <a:srgbClr val="000000"/>
                </a:solidFill>
                <a:latin typeface="Courier New" panose="02070309020205020404" pitchFamily="49" charset="0"/>
              </a:rPr>
              <a:t>,1);  </a:t>
            </a:r>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Write a 1 into the box</a:t>
            </a:r>
          </a:p>
          <a:p>
            <a:r>
              <a:rPr lang="en-US" dirty="0">
                <a:solidFill>
                  <a:srgbClr val="000000"/>
                </a:solidFill>
                <a:latin typeface="Courier New" panose="02070309020205020404" pitchFamily="49" charset="0"/>
              </a:rPr>
              <a:t>    errordlg(</a:t>
            </a:r>
            <a:r>
              <a:rPr lang="en-US" dirty="0">
                <a:solidFill>
                  <a:srgbClr val="A020F0"/>
                </a:solidFill>
                <a:latin typeface="Courier New" panose="02070309020205020404" pitchFamily="49" charset="0"/>
              </a:rPr>
              <a:t>'Input must be a number'</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Tell user to put in a number</a:t>
            </a:r>
          </a:p>
          <a:p>
            <a:r>
              <a:rPr lang="en-US" dirty="0">
                <a:solidFill>
                  <a:srgbClr val="000000"/>
                </a:solidFill>
                <a:latin typeface="Courier New" panose="02070309020205020404" pitchFamily="49" charset="0"/>
              </a:rPr>
              <a:t>    pause(2);</a:t>
            </a:r>
          </a:p>
          <a:p>
            <a:r>
              <a:rPr lang="en-US" dirty="0">
                <a:solidFill>
                  <a:srgbClr val="0000FF"/>
                </a:solidFill>
                <a:latin typeface="Courier New" panose="02070309020205020404" pitchFamily="49" charset="0"/>
              </a:rPr>
              <a:t>end</a:t>
            </a:r>
          </a:p>
          <a:p>
            <a:r>
              <a:rPr lang="en-US" dirty="0">
                <a:solidFill>
                  <a:srgbClr val="0000FF"/>
                </a:solidFill>
                <a:latin typeface="Courier New" panose="02070309020205020404" pitchFamily="49" charset="0"/>
              </a:rPr>
              <a:t> </a:t>
            </a:r>
          </a:p>
          <a:p>
            <a:r>
              <a:rPr lang="en-US" dirty="0">
                <a:solidFill>
                  <a:srgbClr val="000000"/>
                </a:solidFill>
                <a:latin typeface="Courier New" panose="02070309020205020404" pitchFamily="49" charset="0"/>
              </a:rPr>
              <a:t>amp = get(handles.AmpSlider,</a:t>
            </a:r>
            <a:r>
              <a:rPr lang="en-US" dirty="0">
                <a:solidFill>
                  <a:srgbClr val="A020F0"/>
                </a:solidFill>
                <a:latin typeface="Courier New" panose="02070309020205020404" pitchFamily="49" charset="0"/>
              </a:rPr>
              <a:t>'Value'</a:t>
            </a:r>
            <a:r>
              <a:rPr lang="en-US" dirty="0">
                <a:solidFill>
                  <a:srgbClr val="000000"/>
                </a:solidFill>
                <a:latin typeface="Courier New" panose="02070309020205020404" pitchFamily="49" charset="0"/>
              </a:rPr>
              <a:t>);  </a:t>
            </a:r>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Get amplitude from Slider tagged AmpSlider</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axes(handles.axes1);    </a:t>
            </a:r>
            <a:r>
              <a:rPr lang="en-US" dirty="0">
                <a:solidFill>
                  <a:srgbClr val="228B22"/>
                </a:solidFill>
                <a:latin typeface="Courier New" panose="02070309020205020404" pitchFamily="49" charset="0"/>
              </a:rPr>
              <a:t>%Select axes1 for plotting</a:t>
            </a:r>
          </a:p>
          <a:p>
            <a:r>
              <a:rPr lang="en-US" dirty="0">
                <a:solidFill>
                  <a:srgbClr val="000000"/>
                </a:solidFill>
                <a:latin typeface="Courier New" panose="02070309020205020404" pitchFamily="49" charset="0"/>
              </a:rPr>
              <a:t>cla;                    </a:t>
            </a:r>
            <a:r>
              <a:rPr lang="en-US" dirty="0">
                <a:solidFill>
                  <a:srgbClr val="228B22"/>
                </a:solidFill>
                <a:latin typeface="Courier New" panose="02070309020205020404" pitchFamily="49" charset="0"/>
              </a:rPr>
              <a:t>%Clear out axes 1</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t = 0:1e-6:1;</a:t>
            </a:r>
          </a:p>
          <a:p>
            <a:r>
              <a:rPr lang="en-US" dirty="0">
                <a:solidFill>
                  <a:srgbClr val="000000"/>
                </a:solidFill>
                <a:latin typeface="Courier New" panose="02070309020205020404" pitchFamily="49" charset="0"/>
              </a:rPr>
              <a:t>y = amp*sin(2*pi*freq*t);</a:t>
            </a:r>
          </a:p>
          <a:p>
            <a:r>
              <a:rPr lang="fr-FR" dirty="0">
                <a:solidFill>
                  <a:srgbClr val="000000"/>
                </a:solidFill>
                <a:latin typeface="Courier New" panose="02070309020205020404" pitchFamily="49" charset="0"/>
              </a:rPr>
              <a:t>plot(t,y); axis([0 1 -10 10]);</a:t>
            </a:r>
          </a:p>
        </p:txBody>
      </p:sp>
    </p:spTree>
    <p:extLst>
      <p:ext uri="{BB962C8B-B14F-4D97-AF65-F5344CB8AC3E}">
        <p14:creationId xmlns:p14="http://schemas.microsoft.com/office/powerpoint/2010/main" xmlns="" val="2392487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Slider (AmpSlider)</a:t>
            </a:r>
            <a:endParaRPr lang="en-US" b="1" dirty="0">
              <a:solidFill>
                <a:schemeClr val="accent3">
                  <a:lumMod val="50000"/>
                </a:schemeClr>
              </a:solidFill>
            </a:endParaRPr>
          </a:p>
        </p:txBody>
      </p:sp>
      <p:sp>
        <p:nvSpPr>
          <p:cNvPr id="6" name="TextBox 5"/>
          <p:cNvSpPr txBox="1"/>
          <p:nvPr/>
        </p:nvSpPr>
        <p:spPr>
          <a:xfrm>
            <a:off x="6205183" y="1779687"/>
            <a:ext cx="2971800" cy="4801314"/>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1. Copy </a:t>
            </a:r>
            <a:r>
              <a:rPr lang="en-US" dirty="0">
                <a:solidFill>
                  <a:schemeClr val="accent1">
                    <a:lumMod val="50000"/>
                  </a:schemeClr>
                </a:solidFill>
                <a:latin typeface="Arial" pitchFamily="34" charset="0"/>
                <a:cs typeface="Arial" pitchFamily="34" charset="0"/>
              </a:rPr>
              <a:t>lines </a:t>
            </a:r>
            <a:r>
              <a:rPr lang="en-US" dirty="0" smtClean="0">
                <a:solidFill>
                  <a:schemeClr val="accent1">
                    <a:lumMod val="50000"/>
                  </a:schemeClr>
                </a:solidFill>
                <a:latin typeface="Arial" pitchFamily="34" charset="0"/>
                <a:cs typeface="Arial" pitchFamily="34" charset="0"/>
              </a:rPr>
              <a:t>60-71 </a:t>
            </a:r>
            <a:r>
              <a:rPr lang="en-US" dirty="0">
                <a:solidFill>
                  <a:schemeClr val="accent1">
                    <a:lumMod val="50000"/>
                  </a:schemeClr>
                </a:solidFill>
                <a:latin typeface="Arial" pitchFamily="34" charset="0"/>
                <a:cs typeface="Arial" pitchFamily="34" charset="0"/>
              </a:rPr>
              <a:t>from the ProjectTutorialCode.m file.</a:t>
            </a:r>
            <a:endParaRPr lang="en-US" dirty="0" smtClean="0">
              <a:solidFill>
                <a:schemeClr val="accent1">
                  <a:lumMod val="50000"/>
                </a:schemeClr>
              </a:solidFill>
              <a:latin typeface="Arial" pitchFamily="34" charset="0"/>
              <a:cs typeface="Arial" pitchFamily="34" charset="0"/>
            </a:endParaRP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2. Go back to the FirstGui.m file, click on the </a:t>
            </a:r>
            <a:r>
              <a:rPr lang="en-US" dirty="0" smtClean="0">
                <a:solidFill>
                  <a:srgbClr val="00B0F0"/>
                </a:solidFill>
                <a:latin typeface="Arial" pitchFamily="34" charset="0"/>
                <a:cs typeface="Arial" pitchFamily="34" charset="0"/>
              </a:rPr>
              <a:t>Go To Arrow </a:t>
            </a:r>
            <a:r>
              <a:rPr lang="en-US" dirty="0" smtClean="0">
                <a:solidFill>
                  <a:schemeClr val="accent1">
                    <a:lumMod val="50000"/>
                  </a:schemeClr>
                </a:solidFill>
                <a:latin typeface="Arial" pitchFamily="34" charset="0"/>
                <a:cs typeface="Arial" pitchFamily="34" charset="0"/>
              </a:rPr>
              <a:t>and select AmpSlider_Callback</a:t>
            </a:r>
          </a:p>
          <a:p>
            <a:endParaRPr lang="en-US" dirty="0">
              <a:solidFill>
                <a:schemeClr val="accent1">
                  <a:lumMod val="50000"/>
                </a:schemeClr>
              </a:solidFill>
              <a:latin typeface="Arial" pitchFamily="34" charset="0"/>
              <a:cs typeface="Arial" pitchFamily="34" charset="0"/>
            </a:endParaRPr>
          </a:p>
          <a:p>
            <a:r>
              <a:rPr lang="en-US" dirty="0" smtClean="0">
                <a:solidFill>
                  <a:schemeClr val="accent1">
                    <a:lumMod val="50000"/>
                  </a:schemeClr>
                </a:solidFill>
                <a:latin typeface="Arial" pitchFamily="34" charset="0"/>
                <a:cs typeface="Arial" pitchFamily="34" charset="0"/>
              </a:rPr>
              <a:t>3. Paste the code you just copied right below the Hints in the AmpSlider_Callback</a:t>
            </a:r>
            <a:endParaRPr lang="en-US" dirty="0">
              <a:solidFill>
                <a:schemeClr val="accent1">
                  <a:lumMod val="50000"/>
                </a:schemeClr>
              </a:solidFill>
              <a:latin typeface="Arial" pitchFamily="34" charset="0"/>
              <a:cs typeface="Arial" pitchFamily="34" charset="0"/>
            </a:endParaRPr>
          </a:p>
          <a:p>
            <a:endParaRPr lang="en-US" dirty="0" smtClean="0">
              <a:solidFill>
                <a:srgbClr val="FF0000"/>
              </a:solidFill>
              <a:latin typeface="Arial" pitchFamily="34" charset="0"/>
              <a:cs typeface="Arial" pitchFamily="34" charset="0"/>
            </a:endParaRPr>
          </a:p>
          <a:p>
            <a:r>
              <a:rPr lang="en-US" dirty="0" smtClean="0">
                <a:solidFill>
                  <a:srgbClr val="FF0000"/>
                </a:solidFill>
                <a:latin typeface="Arial" pitchFamily="34" charset="0"/>
                <a:cs typeface="Arial" pitchFamily="34" charset="0"/>
              </a:rPr>
              <a:t>Caution:  don’t accidently paste in the AmpSlider_CreateFcn</a:t>
            </a:r>
            <a:endParaRPr lang="en-US" dirty="0">
              <a:solidFill>
                <a:srgbClr val="FF0000"/>
              </a:solidFill>
              <a:latin typeface="Arial" pitchFamily="34" charset="0"/>
              <a:cs typeface="Arial" pitchFamily="34" charset="0"/>
            </a:endParaRPr>
          </a:p>
        </p:txBody>
      </p:sp>
      <p:pic>
        <p:nvPicPr>
          <p:cNvPr id="3" name="Picture 2"/>
          <p:cNvPicPr>
            <a:picLocks noChangeAspect="1"/>
          </p:cNvPicPr>
          <p:nvPr/>
        </p:nvPicPr>
        <p:blipFill>
          <a:blip r:embed="rId2" cstate="print"/>
          <a:stretch>
            <a:fillRect/>
          </a:stretch>
        </p:blipFill>
        <p:spPr>
          <a:xfrm>
            <a:off x="7961" y="1759215"/>
            <a:ext cx="6218662" cy="4798305"/>
          </a:xfrm>
          <a:prstGeom prst="rect">
            <a:avLst/>
          </a:prstGeom>
        </p:spPr>
      </p:pic>
      <p:cxnSp>
        <p:nvCxnSpPr>
          <p:cNvPr id="7" name="Straight Arrow Connector 6"/>
          <p:cNvCxnSpPr/>
          <p:nvPr/>
        </p:nvCxnSpPr>
        <p:spPr>
          <a:xfrm flipH="1">
            <a:off x="1477201" y="4495800"/>
            <a:ext cx="4757383" cy="228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4378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591"/>
            <a:ext cx="8229600" cy="1143000"/>
          </a:xfrm>
        </p:spPr>
        <p:txBody>
          <a:bodyPr>
            <a:normAutofit/>
          </a:bodyPr>
          <a:lstStyle/>
          <a:p>
            <a:pPr algn="ctr"/>
            <a:r>
              <a:rPr lang="en-US" b="1" dirty="0" smtClean="0">
                <a:solidFill>
                  <a:schemeClr val="accent3">
                    <a:lumMod val="50000"/>
                  </a:schemeClr>
                </a:solidFill>
              </a:rPr>
              <a:t>Slider (AmpSlider)</a:t>
            </a:r>
            <a:endParaRPr lang="en-US" b="1" dirty="0">
              <a:solidFill>
                <a:schemeClr val="accent3">
                  <a:lumMod val="50000"/>
                </a:schemeClr>
              </a:solidFill>
            </a:endParaRPr>
          </a:p>
        </p:txBody>
      </p:sp>
      <p:sp>
        <p:nvSpPr>
          <p:cNvPr id="6" name="TextBox 5"/>
          <p:cNvSpPr txBox="1"/>
          <p:nvPr/>
        </p:nvSpPr>
        <p:spPr>
          <a:xfrm>
            <a:off x="495300" y="1600239"/>
            <a:ext cx="8001000" cy="1477328"/>
          </a:xfrm>
          <a:prstGeom prst="rect">
            <a:avLst/>
          </a:prstGeom>
          <a:noFill/>
        </p:spPr>
        <p:txBody>
          <a:bodyPr wrap="square" rtlCol="0">
            <a:spAutoFit/>
          </a:bodyPr>
          <a:lstStyle/>
          <a:p>
            <a:r>
              <a:rPr lang="en-US" dirty="0" smtClean="0">
                <a:solidFill>
                  <a:schemeClr val="accent1">
                    <a:lumMod val="50000"/>
                  </a:schemeClr>
                </a:solidFill>
                <a:latin typeface="Arial" pitchFamily="34" charset="0"/>
                <a:cs typeface="Arial" pitchFamily="34" charset="0"/>
              </a:rPr>
              <a:t>Hit the Green Arrow to Save Your Changes and launch the GUI again.</a:t>
            </a:r>
          </a:p>
          <a:p>
            <a:r>
              <a:rPr lang="en-US" dirty="0" smtClean="0">
                <a:solidFill>
                  <a:schemeClr val="accent1">
                    <a:lumMod val="50000"/>
                  </a:schemeClr>
                </a:solidFill>
                <a:latin typeface="Arial" pitchFamily="34" charset="0"/>
                <a:cs typeface="Arial" pitchFamily="34" charset="0"/>
              </a:rPr>
              <a:t>Move the slider and see the amplitude of the sin wave change and the value in the box change. </a:t>
            </a:r>
            <a:r>
              <a:rPr lang="en-US" dirty="0">
                <a:solidFill>
                  <a:srgbClr val="FF0000"/>
                </a:solidFill>
              </a:rPr>
              <a:t>Caution:  don’t click really fast on the arrows next to the slider or MATLAB will lock up!</a:t>
            </a:r>
          </a:p>
          <a:p>
            <a:endParaRPr lang="en-US" dirty="0" smtClean="0">
              <a:solidFill>
                <a:schemeClr val="accent1">
                  <a:lumMod val="50000"/>
                </a:schemeClr>
              </a:solidFill>
              <a:latin typeface="Arial" pitchFamily="34" charset="0"/>
              <a:cs typeface="Arial" pitchFamily="34" charset="0"/>
            </a:endParaRPr>
          </a:p>
        </p:txBody>
      </p:sp>
      <p:pic>
        <p:nvPicPr>
          <p:cNvPr id="3" name="Picture 2"/>
          <p:cNvPicPr>
            <a:picLocks noChangeAspect="1"/>
          </p:cNvPicPr>
          <p:nvPr/>
        </p:nvPicPr>
        <p:blipFill>
          <a:blip r:embed="rId2" cstate="print"/>
          <a:stretch>
            <a:fillRect/>
          </a:stretch>
        </p:blipFill>
        <p:spPr>
          <a:xfrm>
            <a:off x="3886200" y="2590800"/>
            <a:ext cx="5045668" cy="4024313"/>
          </a:xfrm>
          <a:prstGeom prst="rect">
            <a:avLst/>
          </a:prstGeom>
        </p:spPr>
      </p:pic>
    </p:spTree>
    <p:extLst>
      <p:ext uri="{BB962C8B-B14F-4D97-AF65-F5344CB8AC3E}">
        <p14:creationId xmlns:p14="http://schemas.microsoft.com/office/powerpoint/2010/main" xmlns="" val="340857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b="1" dirty="0" smtClean="0">
                <a:solidFill>
                  <a:schemeClr val="accent3">
                    <a:lumMod val="50000"/>
                  </a:schemeClr>
                </a:solidFill>
              </a:rPr>
              <a:t>Slider (AmpSlider)</a:t>
            </a:r>
            <a:endParaRPr lang="en-US" b="1" dirty="0">
              <a:solidFill>
                <a:schemeClr val="accent3">
                  <a:lumMod val="50000"/>
                </a:schemeClr>
              </a:solidFill>
            </a:endParaRPr>
          </a:p>
        </p:txBody>
      </p:sp>
      <p:sp>
        <p:nvSpPr>
          <p:cNvPr id="3" name="Rectangle 2"/>
          <p:cNvSpPr/>
          <p:nvPr/>
        </p:nvSpPr>
        <p:spPr>
          <a:xfrm>
            <a:off x="76200" y="1981200"/>
            <a:ext cx="9067800" cy="4247317"/>
          </a:xfrm>
          <a:prstGeom prst="rect">
            <a:avLst/>
          </a:prstGeom>
        </p:spPr>
        <p:txBody>
          <a:bodyPr wrap="square">
            <a:spAutoFit/>
          </a:bodyPr>
          <a:lstStyle/>
          <a:p>
            <a:r>
              <a:rPr lang="en-US" dirty="0">
                <a:solidFill>
                  <a:srgbClr val="000000"/>
                </a:solidFill>
                <a:latin typeface="Courier New" panose="02070309020205020404" pitchFamily="49" charset="0"/>
              </a:rPr>
              <a:t>amp = get(handles.AmpSlider, </a:t>
            </a:r>
            <a:r>
              <a:rPr lang="en-US" dirty="0">
                <a:solidFill>
                  <a:srgbClr val="A020F0"/>
                </a:solidFill>
                <a:latin typeface="Courier New" panose="02070309020205020404" pitchFamily="49" charset="0"/>
              </a:rPr>
              <a:t>'Value'</a:t>
            </a:r>
            <a:r>
              <a:rPr lang="en-US" dirty="0">
                <a:solidFill>
                  <a:srgbClr val="000000"/>
                </a:solidFill>
                <a:latin typeface="Courier New" panose="02070309020205020404" pitchFamily="49" charset="0"/>
              </a:rPr>
              <a:t>); </a:t>
            </a:r>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Get the new slider value</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freq = str2double(get(handles.FreqBox,</a:t>
            </a:r>
            <a:r>
              <a:rPr lang="en-US" dirty="0">
                <a:solidFill>
                  <a:srgbClr val="A020F0"/>
                </a:solidFill>
                <a:latin typeface="Courier New" panose="02070309020205020404" pitchFamily="49" charset="0"/>
              </a:rPr>
              <a:t>'String'</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Get frequency from box tagged FreqBox</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axes(handles.axes1);    </a:t>
            </a:r>
            <a:r>
              <a:rPr lang="en-US" dirty="0">
                <a:solidFill>
                  <a:srgbClr val="228B22"/>
                </a:solidFill>
                <a:latin typeface="Courier New" panose="02070309020205020404" pitchFamily="49" charset="0"/>
              </a:rPr>
              <a:t>%Select axes1 for plotting</a:t>
            </a:r>
          </a:p>
          <a:p>
            <a:r>
              <a:rPr lang="en-US" dirty="0">
                <a:solidFill>
                  <a:srgbClr val="000000"/>
                </a:solidFill>
                <a:latin typeface="Courier New" panose="02070309020205020404" pitchFamily="49" charset="0"/>
              </a:rPr>
              <a:t>cla;                    </a:t>
            </a:r>
            <a:r>
              <a:rPr lang="en-US" dirty="0">
                <a:solidFill>
                  <a:srgbClr val="228B22"/>
                </a:solidFill>
                <a:latin typeface="Courier New" panose="02070309020205020404" pitchFamily="49" charset="0"/>
              </a:rPr>
              <a:t>%Clear out axes 1</a:t>
            </a:r>
          </a:p>
          <a:p>
            <a:r>
              <a:rPr lang="en-US" dirty="0">
                <a:solidFill>
                  <a:srgbClr val="228B22"/>
                </a:solidFill>
                <a:latin typeface="Courier New" panose="02070309020205020404" pitchFamily="49" charset="0"/>
              </a:rPr>
              <a:t> </a:t>
            </a:r>
          </a:p>
          <a:p>
            <a:r>
              <a:rPr lang="en-US" dirty="0">
                <a:solidFill>
                  <a:srgbClr val="000000"/>
                </a:solidFill>
                <a:latin typeface="Courier New" panose="02070309020205020404" pitchFamily="49" charset="0"/>
              </a:rPr>
              <a:t>t = 0:1e-6:1;</a:t>
            </a:r>
          </a:p>
          <a:p>
            <a:r>
              <a:rPr lang="en-US" dirty="0">
                <a:solidFill>
                  <a:srgbClr val="000000"/>
                </a:solidFill>
                <a:latin typeface="Courier New" panose="02070309020205020404" pitchFamily="49" charset="0"/>
              </a:rPr>
              <a:t>y = amp*sin(2*pi*freq*t);</a:t>
            </a:r>
          </a:p>
          <a:p>
            <a:r>
              <a:rPr lang="fr-FR" dirty="0">
                <a:solidFill>
                  <a:srgbClr val="000000"/>
                </a:solidFill>
                <a:latin typeface="Courier New" panose="02070309020205020404" pitchFamily="49" charset="0"/>
              </a:rPr>
              <a:t>plot(t,y); axis([0 1 -10 10]);</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set(handles.AmpBox, </a:t>
            </a:r>
            <a:r>
              <a:rPr lang="en-US" dirty="0">
                <a:solidFill>
                  <a:srgbClr val="A020F0"/>
                </a:solidFill>
                <a:latin typeface="Courier New" panose="02070309020205020404" pitchFamily="49" charset="0"/>
              </a:rPr>
              <a:t>'String'</a:t>
            </a:r>
            <a:r>
              <a:rPr lang="en-US" dirty="0">
                <a:solidFill>
                  <a:srgbClr val="000000"/>
                </a:solidFill>
                <a:latin typeface="Courier New" panose="02070309020205020404" pitchFamily="49" charset="0"/>
              </a:rPr>
              <a:t>,amp);  </a:t>
            </a:r>
            <a:endParaRPr lang="en-US" dirty="0" smtClean="0">
              <a:solidFill>
                <a:srgbClr val="000000"/>
              </a:solidFill>
              <a:latin typeface="Courier New" panose="02070309020205020404" pitchFamily="49" charset="0"/>
            </a:endParaRPr>
          </a:p>
          <a:p>
            <a:r>
              <a:rPr lang="en-US" dirty="0" smtClean="0">
                <a:solidFill>
                  <a:srgbClr val="228B22"/>
                </a:solidFill>
                <a:latin typeface="Courier New" panose="02070309020205020404" pitchFamily="49" charset="0"/>
              </a:rPr>
              <a:t>% </a:t>
            </a:r>
            <a:r>
              <a:rPr lang="en-US" dirty="0">
                <a:solidFill>
                  <a:srgbClr val="228B22"/>
                </a:solidFill>
                <a:latin typeface="Courier New" panose="02070309020205020404" pitchFamily="49" charset="0"/>
              </a:rPr>
              <a:t>Writes value of slider into </a:t>
            </a:r>
            <a:r>
              <a:rPr lang="en-US" dirty="0" smtClean="0">
                <a:solidFill>
                  <a:srgbClr val="228B22"/>
                </a:solidFill>
                <a:latin typeface="Courier New" panose="02070309020205020404" pitchFamily="49" charset="0"/>
              </a:rPr>
              <a:t>static text box </a:t>
            </a:r>
            <a:r>
              <a:rPr lang="en-US" dirty="0">
                <a:solidFill>
                  <a:srgbClr val="228B22"/>
                </a:solidFill>
                <a:latin typeface="Courier New" panose="02070309020205020404" pitchFamily="49" charset="0"/>
              </a:rPr>
              <a:t>tagged AmpBox</a:t>
            </a:r>
          </a:p>
          <a:p>
            <a:endParaRPr lang="en-US" dirty="0"/>
          </a:p>
        </p:txBody>
      </p:sp>
    </p:spTree>
    <p:extLst>
      <p:ext uri="{BB962C8B-B14F-4D97-AF65-F5344CB8AC3E}">
        <p14:creationId xmlns:p14="http://schemas.microsoft.com/office/powerpoint/2010/main" xmlns="" val="2566280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Key Commands</a:t>
            </a:r>
            <a:endParaRPr lang="en-US" dirty="0"/>
          </a:p>
        </p:txBody>
      </p:sp>
    </p:spTree>
    <p:extLst>
      <p:ext uri="{BB962C8B-B14F-4D97-AF65-F5344CB8AC3E}">
        <p14:creationId xmlns:p14="http://schemas.microsoft.com/office/powerpoint/2010/main" xmlns="" val="27106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0"/>
            <a:ext cx="8763000" cy="1143000"/>
          </a:xfrm>
        </p:spPr>
        <p:txBody>
          <a:bodyPr>
            <a:normAutofit/>
          </a:bodyPr>
          <a:lstStyle/>
          <a:p>
            <a:pPr algn="ctr"/>
            <a:r>
              <a:rPr lang="en-US" b="1" dirty="0" smtClean="0">
                <a:solidFill>
                  <a:schemeClr val="accent3">
                    <a:lumMod val="50000"/>
                  </a:schemeClr>
                </a:solidFill>
              </a:rPr>
              <a:t>What is handles?</a:t>
            </a:r>
            <a:endParaRPr lang="en-US" b="1" dirty="0">
              <a:solidFill>
                <a:schemeClr val="accent3">
                  <a:lumMod val="50000"/>
                </a:schemeClr>
              </a:solidFill>
            </a:endParaRPr>
          </a:p>
        </p:txBody>
      </p:sp>
      <p:sp>
        <p:nvSpPr>
          <p:cNvPr id="3" name="Content Placeholder 2"/>
          <p:cNvSpPr>
            <a:spLocks noGrp="1"/>
          </p:cNvSpPr>
          <p:nvPr>
            <p:ph idx="1"/>
          </p:nvPr>
        </p:nvSpPr>
        <p:spPr>
          <a:xfrm>
            <a:off x="533400" y="2286000"/>
            <a:ext cx="8229600" cy="3733800"/>
          </a:xfrm>
        </p:spPr>
        <p:txBody>
          <a:bodyPr>
            <a:normAutofit/>
          </a:bodyPr>
          <a:lstStyle/>
          <a:p>
            <a:pPr>
              <a:buFont typeface="Wingdings" panose="05000000000000000000" pitchFamily="2" charset="2"/>
              <a:buChar char="q"/>
            </a:pPr>
            <a:r>
              <a:rPr lang="en-US" sz="2400" dirty="0">
                <a:solidFill>
                  <a:schemeClr val="accent1">
                    <a:lumMod val="50000"/>
                  </a:schemeClr>
                </a:solidFill>
                <a:latin typeface="Arial" pitchFamily="34" charset="0"/>
                <a:cs typeface="Arial" pitchFamily="34" charset="0"/>
              </a:rPr>
              <a:t>h</a:t>
            </a:r>
            <a:r>
              <a:rPr lang="en-US" sz="2400" dirty="0" smtClean="0">
                <a:solidFill>
                  <a:schemeClr val="accent1">
                    <a:lumMod val="50000"/>
                  </a:schemeClr>
                </a:solidFill>
                <a:latin typeface="Arial" pitchFamily="34" charset="0"/>
                <a:cs typeface="Arial" pitchFamily="34" charset="0"/>
              </a:rPr>
              <a:t>andles is a structure that has contains all of the properties of all of the objects added to your GUI.</a:t>
            </a:r>
          </a:p>
          <a:p>
            <a:pPr>
              <a:buFont typeface="Wingdings" panose="05000000000000000000"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Think of handles as being similar to a dataset array.  In our dataset array of weather data, CVG, we referenced the maximum daily temperature column as CVG.TMAX.  In a GUI, we refer to an object as </a:t>
            </a:r>
            <a:r>
              <a:rPr lang="en-US" sz="2400" dirty="0" smtClean="0">
                <a:solidFill>
                  <a:schemeClr val="accent1">
                    <a:lumMod val="50000"/>
                  </a:schemeClr>
                </a:solidFill>
                <a:latin typeface="Courier New" panose="02070309020205020404" pitchFamily="49" charset="0"/>
                <a:cs typeface="Courier New" panose="02070309020205020404" pitchFamily="49" charset="0"/>
              </a:rPr>
              <a:t>handles.</a:t>
            </a:r>
            <a:r>
              <a:rPr lang="en-US" sz="2400" i="1" dirty="0" smtClean="0">
                <a:solidFill>
                  <a:schemeClr val="accent1">
                    <a:lumMod val="50000"/>
                  </a:schemeClr>
                </a:solidFill>
                <a:latin typeface="Courier New" panose="02070309020205020404" pitchFamily="49" charset="0"/>
                <a:cs typeface="Courier New" panose="02070309020205020404" pitchFamily="49" charset="0"/>
              </a:rPr>
              <a:t>TagName</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endParaRPr lang="en-US" sz="24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3291832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0"/>
            <a:ext cx="8763000" cy="1143000"/>
          </a:xfrm>
        </p:spPr>
        <p:txBody>
          <a:bodyPr>
            <a:normAutofit fontScale="90000"/>
          </a:bodyPr>
          <a:lstStyle/>
          <a:p>
            <a:pPr algn="ctr"/>
            <a:r>
              <a:rPr lang="en-US" b="1" dirty="0" smtClean="0">
                <a:solidFill>
                  <a:schemeClr val="accent3">
                    <a:lumMod val="50000"/>
                  </a:schemeClr>
                </a:solidFill>
              </a:rPr>
              <a:t>Programming a GUI:  Key Commands</a:t>
            </a:r>
            <a:endParaRPr lang="en-US" b="1" dirty="0">
              <a:solidFill>
                <a:schemeClr val="accent3">
                  <a:lumMod val="50000"/>
                </a:schemeClr>
              </a:solidFill>
            </a:endParaRPr>
          </a:p>
        </p:txBody>
      </p:sp>
      <p:sp>
        <p:nvSpPr>
          <p:cNvPr id="3" name="Content Placeholder 2"/>
          <p:cNvSpPr>
            <a:spLocks noGrp="1"/>
          </p:cNvSpPr>
          <p:nvPr>
            <p:ph idx="1"/>
          </p:nvPr>
        </p:nvSpPr>
        <p:spPr>
          <a:xfrm>
            <a:off x="533400" y="2286000"/>
            <a:ext cx="8229600" cy="3733800"/>
          </a:xfrm>
        </p:spPr>
        <p:txBody>
          <a:bodyPr>
            <a:normAutofit/>
          </a:bodyPr>
          <a:lstStyle/>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The </a:t>
            </a:r>
            <a:r>
              <a:rPr lang="en-US" sz="2400" b="1" i="1" dirty="0" smtClean="0">
                <a:solidFill>
                  <a:schemeClr val="accent1">
                    <a:lumMod val="50000"/>
                  </a:schemeClr>
                </a:solidFill>
                <a:latin typeface="Arial" pitchFamily="34" charset="0"/>
                <a:cs typeface="Arial" pitchFamily="34" charset="0"/>
              </a:rPr>
              <a:t>get</a:t>
            </a:r>
            <a:r>
              <a:rPr lang="en-US" sz="2400" dirty="0" smtClean="0">
                <a:solidFill>
                  <a:schemeClr val="accent1">
                    <a:lumMod val="50000"/>
                  </a:schemeClr>
                </a:solidFill>
                <a:latin typeface="Arial" pitchFamily="34" charset="0"/>
                <a:cs typeface="Arial" pitchFamily="34" charset="0"/>
              </a:rPr>
              <a:t> command allows you to retrieve any property of any component in your GUI.</a:t>
            </a:r>
          </a:p>
          <a:p>
            <a:pPr>
              <a:buFont typeface="Wingdings" panose="05000000000000000000"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The </a:t>
            </a:r>
            <a:r>
              <a:rPr lang="en-US" sz="2400" b="1" i="1" dirty="0" smtClean="0">
                <a:solidFill>
                  <a:schemeClr val="accent1">
                    <a:lumMod val="50000"/>
                  </a:schemeClr>
                </a:solidFill>
                <a:latin typeface="Arial" pitchFamily="34" charset="0"/>
                <a:cs typeface="Arial" pitchFamily="34" charset="0"/>
              </a:rPr>
              <a:t>set</a:t>
            </a:r>
            <a:r>
              <a:rPr lang="en-US" sz="2400" dirty="0" smtClean="0">
                <a:solidFill>
                  <a:schemeClr val="accent1">
                    <a:lumMod val="50000"/>
                  </a:schemeClr>
                </a:solidFill>
                <a:latin typeface="Arial" pitchFamily="34" charset="0"/>
                <a:cs typeface="Arial" pitchFamily="34" charset="0"/>
              </a:rPr>
              <a:t> command allows you to set any property of any component in your GUI.</a:t>
            </a:r>
          </a:p>
          <a:p>
            <a:pPr>
              <a:buFont typeface="Wingdings" panose="05000000000000000000" pitchFamily="2" charset="2"/>
              <a:buChar char="q"/>
            </a:pPr>
            <a:endParaRPr lang="en-US" sz="2400" dirty="0">
              <a:solidFill>
                <a:schemeClr val="accent1">
                  <a:lumMod val="50000"/>
                </a:schemeClr>
              </a:solidFill>
              <a:latin typeface="Arial" pitchFamily="34" charset="0"/>
              <a:cs typeface="Arial" pitchFamily="34" charset="0"/>
            </a:endParaRPr>
          </a:p>
          <a:p>
            <a:pPr>
              <a:buFont typeface="Wingdings" panose="05000000000000000000" pitchFamily="2" charset="2"/>
              <a:buChar char="q"/>
            </a:pPr>
            <a:r>
              <a:rPr lang="en-US" sz="2400" dirty="0" smtClean="0">
                <a:solidFill>
                  <a:schemeClr val="accent1">
                    <a:lumMod val="50000"/>
                  </a:schemeClr>
                </a:solidFill>
                <a:latin typeface="Arial" pitchFamily="34" charset="0"/>
                <a:cs typeface="Arial" pitchFamily="34" charset="0"/>
              </a:rPr>
              <a:t>The PowerPoint, Guide to GUIs, posted in the recitation folder on the metasite under Team Project #2 has details on key properties for each component. </a:t>
            </a:r>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xmlns="" val="2059024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7772400" cy="2286000"/>
          </a:xfrm>
        </p:spPr>
        <p:txBody>
          <a:bodyPr/>
          <a:lstStyle/>
          <a:p>
            <a:pPr algn="ctr"/>
            <a:r>
              <a:rPr lang="en-US" dirty="0" smtClean="0"/>
              <a:t>Common Errors</a:t>
            </a:r>
            <a:endParaRPr lang="en-US" dirty="0"/>
          </a:p>
        </p:txBody>
      </p:sp>
    </p:spTree>
    <p:extLst>
      <p:ext uri="{BB962C8B-B14F-4D97-AF65-F5344CB8AC3E}">
        <p14:creationId xmlns:p14="http://schemas.microsoft.com/office/powerpoint/2010/main" xmlns="" val="1979275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lnSpcReduction="10000"/>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The usual syntax errors and spelling errors that create problems in writing any program.  Learn to spell handles!</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Using the same </a:t>
            </a:r>
            <a:r>
              <a:rPr lang="en-US" dirty="0">
                <a:solidFill>
                  <a:schemeClr val="accent1">
                    <a:lumMod val="50000"/>
                  </a:schemeClr>
                </a:solidFill>
                <a:latin typeface="Arial" pitchFamily="34" charset="0"/>
                <a:cs typeface="Arial" pitchFamily="34" charset="0"/>
              </a:rPr>
              <a:t>name for a </a:t>
            </a:r>
            <a:r>
              <a:rPr lang="en-US" b="1" dirty="0">
                <a:solidFill>
                  <a:schemeClr val="accent1">
                    <a:lumMod val="50000"/>
                  </a:schemeClr>
                </a:solidFill>
                <a:latin typeface="Arial" pitchFamily="34" charset="0"/>
                <a:cs typeface="Arial" pitchFamily="34" charset="0"/>
              </a:rPr>
              <a:t>tag</a:t>
            </a:r>
            <a:r>
              <a:rPr lang="en-US" dirty="0">
                <a:solidFill>
                  <a:schemeClr val="accent1">
                    <a:lumMod val="50000"/>
                  </a:schemeClr>
                </a:solidFill>
                <a:latin typeface="Arial" pitchFamily="34" charset="0"/>
                <a:cs typeface="Arial" pitchFamily="34" charset="0"/>
              </a:rPr>
              <a:t> and for a </a:t>
            </a:r>
            <a:r>
              <a:rPr lang="en-US" b="1" dirty="0">
                <a:solidFill>
                  <a:schemeClr val="accent1">
                    <a:lumMod val="50000"/>
                  </a:schemeClr>
                </a:solidFill>
                <a:latin typeface="Arial" pitchFamily="34" charset="0"/>
                <a:cs typeface="Arial" pitchFamily="34" charset="0"/>
              </a:rPr>
              <a:t>variable</a:t>
            </a:r>
            <a:r>
              <a:rPr lang="en-US" dirty="0">
                <a:solidFill>
                  <a:schemeClr val="accent1">
                    <a:lumMod val="50000"/>
                  </a:schemeClr>
                </a:solidFill>
                <a:latin typeface="Arial" pitchFamily="34" charset="0"/>
                <a:cs typeface="Arial" pitchFamily="34" charset="0"/>
              </a:rPr>
              <a:t>.  For example, if you have an edit box that has a tag, Amplitude, don’t use Amplitude as a variable name in your program.</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Don’t </a:t>
            </a:r>
            <a:r>
              <a:rPr lang="en-US" dirty="0">
                <a:solidFill>
                  <a:schemeClr val="accent1">
                    <a:lumMod val="50000"/>
                  </a:schemeClr>
                </a:solidFill>
                <a:latin typeface="Arial" pitchFamily="34" charset="0"/>
                <a:cs typeface="Arial" pitchFamily="34" charset="0"/>
              </a:rPr>
              <a:t>e</a:t>
            </a:r>
            <a:r>
              <a:rPr lang="en-US" dirty="0" smtClean="0">
                <a:solidFill>
                  <a:schemeClr val="accent1">
                    <a:lumMod val="50000"/>
                  </a:schemeClr>
                </a:solidFill>
                <a:latin typeface="Arial" pitchFamily="34" charset="0"/>
                <a:cs typeface="Arial" pitchFamily="34" charset="0"/>
              </a:rPr>
              <a:t>nd </a:t>
            </a:r>
            <a:r>
              <a:rPr lang="en-US" dirty="0">
                <a:solidFill>
                  <a:schemeClr val="accent1">
                    <a:lumMod val="50000"/>
                  </a:schemeClr>
                </a:solidFill>
                <a:latin typeface="Arial" pitchFamily="34" charset="0"/>
                <a:cs typeface="Arial" pitchFamily="34" charset="0"/>
              </a:rPr>
              <a:t>the individual callback functions.  If you do, all functions underneath won’t be recognized – you’ll get a red line under all remaining functions.  Of course, you do have to include end statements for all conditional statements and loops.</a:t>
            </a:r>
          </a:p>
          <a:p>
            <a:endParaRPr lang="en-US" dirty="0"/>
          </a:p>
        </p:txBody>
      </p:sp>
    </p:spTree>
    <p:extLst>
      <p:ext uri="{BB962C8B-B14F-4D97-AF65-F5344CB8AC3E}">
        <p14:creationId xmlns:p14="http://schemas.microsoft.com/office/powerpoint/2010/main" xmlns="" val="147713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lnSpcReduction="10000"/>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Double clicking on the .fig file will not activate your GUI.  It will look OK but when you try to do something, you will get errors.  You activate your GUI by typing the name of the GUI.m file at the command prompt or by opening the .m file and clicking on the green activate arrow.</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If </a:t>
            </a:r>
            <a:r>
              <a:rPr lang="en-US" dirty="0">
                <a:solidFill>
                  <a:schemeClr val="accent1">
                    <a:lumMod val="50000"/>
                  </a:schemeClr>
                </a:solidFill>
                <a:latin typeface="Arial" pitchFamily="34" charset="0"/>
                <a:cs typeface="Arial" pitchFamily="34" charset="0"/>
              </a:rPr>
              <a:t>you decide for some reason to re-name your GUI, you cannot do this by simply re-naming the .m and .fig files.  You must re-open your </a:t>
            </a:r>
            <a:r>
              <a:rPr lang="en-US" dirty="0" smtClean="0">
                <a:solidFill>
                  <a:schemeClr val="accent1">
                    <a:lumMod val="50000"/>
                  </a:schemeClr>
                </a:solidFill>
                <a:latin typeface="Arial" pitchFamily="34" charset="0"/>
                <a:cs typeface="Arial" pitchFamily="34" charset="0"/>
              </a:rPr>
              <a:t>GUI </a:t>
            </a:r>
            <a:r>
              <a:rPr lang="en-US" dirty="0">
                <a:solidFill>
                  <a:schemeClr val="accent1">
                    <a:lumMod val="50000"/>
                  </a:schemeClr>
                </a:solidFill>
                <a:latin typeface="Arial" pitchFamily="34" charset="0"/>
                <a:cs typeface="Arial" pitchFamily="34" charset="0"/>
              </a:rPr>
              <a:t>using guide, then do a </a:t>
            </a:r>
            <a:r>
              <a:rPr lang="en-US" b="1" dirty="0">
                <a:solidFill>
                  <a:schemeClr val="accent1">
                    <a:lumMod val="50000"/>
                  </a:schemeClr>
                </a:solidFill>
                <a:latin typeface="Arial" pitchFamily="34" charset="0"/>
                <a:cs typeface="Arial" pitchFamily="34" charset="0"/>
              </a:rPr>
              <a:t>save as</a:t>
            </a:r>
            <a:r>
              <a:rPr lang="en-US" dirty="0">
                <a:solidFill>
                  <a:schemeClr val="accent1">
                    <a:lumMod val="50000"/>
                  </a:schemeClr>
                </a:solidFill>
                <a:latin typeface="Arial" pitchFamily="34" charset="0"/>
                <a:cs typeface="Arial" pitchFamily="34" charset="0"/>
              </a:rPr>
              <a:t> with the new name.  MATLAB will create a new .m and .fig file with the new name.  The .m file will have all of your original code but is adapted to the new name.</a:t>
            </a:r>
          </a:p>
          <a:p>
            <a:endParaRPr lang="en-US" dirty="0"/>
          </a:p>
        </p:txBody>
      </p:sp>
    </p:spTree>
    <p:extLst>
      <p:ext uri="{BB962C8B-B14F-4D97-AF65-F5344CB8AC3E}">
        <p14:creationId xmlns:p14="http://schemas.microsoft.com/office/powerpoint/2010/main" xmlns="" val="7504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38400"/>
            <a:ext cx="6781800" cy="2743200"/>
          </a:xfrm>
        </p:spPr>
        <p:txBody>
          <a:bodyPr>
            <a:normAutofit lnSpcReduction="10000"/>
          </a:bodyPr>
          <a:lstStyle/>
          <a:p>
            <a:pPr lvl="0"/>
            <a:r>
              <a:rPr lang="en-US" dirty="0"/>
              <a:t>At the command prompt in MATLAB, type </a:t>
            </a:r>
            <a:endParaRPr lang="en-US" dirty="0" smtClean="0"/>
          </a:p>
          <a:p>
            <a:pPr marL="0" lvl="0" indent="0">
              <a:buNone/>
            </a:pPr>
            <a:r>
              <a:rPr lang="en-US" dirty="0"/>
              <a:t>	</a:t>
            </a:r>
            <a:r>
              <a:rPr lang="en-US" dirty="0" smtClean="0"/>
              <a:t>	&gt;&gt; guide</a:t>
            </a:r>
          </a:p>
          <a:p>
            <a:pPr lvl="0"/>
            <a:endParaRPr lang="en-US" dirty="0"/>
          </a:p>
          <a:p>
            <a:pPr lvl="0"/>
            <a:r>
              <a:rPr lang="en-US" dirty="0"/>
              <a:t>Select the option to </a:t>
            </a:r>
            <a:endParaRPr lang="en-US" dirty="0" smtClean="0"/>
          </a:p>
          <a:p>
            <a:pPr marL="0" lvl="0" indent="0">
              <a:buNone/>
            </a:pPr>
            <a:r>
              <a:rPr lang="en-US" dirty="0" smtClean="0"/>
              <a:t>Create </a:t>
            </a:r>
            <a:r>
              <a:rPr lang="en-US" dirty="0"/>
              <a:t>New GUI, </a:t>
            </a:r>
            <a:endParaRPr lang="en-US" dirty="0" smtClean="0"/>
          </a:p>
          <a:p>
            <a:pPr marL="0" lvl="0" indent="0">
              <a:buNone/>
            </a:pPr>
            <a:r>
              <a:rPr lang="en-US" dirty="0" smtClean="0"/>
              <a:t>Blank </a:t>
            </a:r>
            <a:r>
              <a:rPr lang="en-US" dirty="0"/>
              <a:t>GUI (Default</a:t>
            </a:r>
            <a:r>
              <a:rPr lang="en-US" dirty="0" smtClean="0"/>
              <a:t>)</a:t>
            </a:r>
            <a:endParaRPr lang="en-US" dirty="0"/>
          </a:p>
          <a:p>
            <a:pPr marL="0" indent="0">
              <a:buNone/>
            </a:pPr>
            <a:endParaRPr lang="en-US" dirty="0"/>
          </a:p>
        </p:txBody>
      </p:sp>
      <p:sp>
        <p:nvSpPr>
          <p:cNvPr id="4" name="TextBox 3"/>
          <p:cNvSpPr txBox="1"/>
          <p:nvPr/>
        </p:nvSpPr>
        <p:spPr>
          <a:xfrm>
            <a:off x="304800" y="762000"/>
            <a:ext cx="8839200" cy="1446550"/>
          </a:xfrm>
          <a:prstGeom prst="rect">
            <a:avLst/>
          </a:prstGeom>
          <a:noFill/>
        </p:spPr>
        <p:txBody>
          <a:bodyPr wrap="square" rtlCol="0">
            <a:spAutoFit/>
          </a:bodyPr>
          <a:lstStyle/>
          <a:p>
            <a:pPr algn="ctr"/>
            <a:r>
              <a:rPr lang="en-US" sz="4400" b="1" dirty="0" smtClean="0">
                <a:solidFill>
                  <a:schemeClr val="accent3">
                    <a:lumMod val="50000"/>
                  </a:schemeClr>
                </a:solidFill>
              </a:rPr>
              <a:t>GUI Development Environment (guide)</a:t>
            </a:r>
            <a:endParaRPr lang="en-US" sz="4400" b="1" dirty="0">
              <a:solidFill>
                <a:schemeClr val="accent3">
                  <a:lumMod val="50000"/>
                </a:schemeClr>
              </a:solidFill>
            </a:endParaRPr>
          </a:p>
        </p:txBody>
      </p:sp>
      <p:pic>
        <p:nvPicPr>
          <p:cNvPr id="2" name="Picture 1"/>
          <p:cNvPicPr>
            <a:picLocks noChangeAspect="1"/>
          </p:cNvPicPr>
          <p:nvPr/>
        </p:nvPicPr>
        <p:blipFill>
          <a:blip r:embed="rId3" cstate="print"/>
          <a:stretch>
            <a:fillRect/>
          </a:stretch>
        </p:blipFill>
        <p:spPr>
          <a:xfrm>
            <a:off x="4038600" y="3299091"/>
            <a:ext cx="4943475" cy="3409950"/>
          </a:xfrm>
          <a:prstGeom prst="rect">
            <a:avLst/>
          </a:prstGeom>
        </p:spPr>
      </p:pic>
      <p:cxnSp>
        <p:nvCxnSpPr>
          <p:cNvPr id="5" name="Straight Arrow Connector 4"/>
          <p:cNvCxnSpPr/>
          <p:nvPr/>
        </p:nvCxnSpPr>
        <p:spPr>
          <a:xfrm flipV="1">
            <a:off x="2895600" y="3810000"/>
            <a:ext cx="1380698" cy="45720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2925738" y="4267200"/>
            <a:ext cx="1466566" cy="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01911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Errors</a:t>
            </a:r>
            <a:endParaRPr lang="en-US" b="1" dirty="0">
              <a:solidFill>
                <a:schemeClr val="accent3">
                  <a:lumMod val="50000"/>
                </a:schemeClr>
              </a:solidFill>
            </a:endParaRPr>
          </a:p>
        </p:txBody>
      </p:sp>
      <p:sp>
        <p:nvSpPr>
          <p:cNvPr id="3" name="Content Placeholder 2"/>
          <p:cNvSpPr>
            <a:spLocks noGrp="1"/>
          </p:cNvSpPr>
          <p:nvPr>
            <p:ph idx="1"/>
          </p:nvPr>
        </p:nvSpPr>
        <p:spPr>
          <a:xfrm>
            <a:off x="457200" y="1676400"/>
            <a:ext cx="8229600" cy="4876800"/>
          </a:xfrm>
        </p:spPr>
        <p:txBody>
          <a:bodyPr>
            <a:normAutofit/>
          </a:bodyPr>
          <a:lstStyle/>
          <a:p>
            <a:pPr lvl="0">
              <a:buFont typeface="Wingdings" pitchFamily="2" charset="2"/>
              <a:buChar char="q"/>
            </a:pPr>
            <a:r>
              <a:rPr lang="en-US" dirty="0" smtClean="0">
                <a:solidFill>
                  <a:schemeClr val="accent1">
                    <a:lumMod val="50000"/>
                  </a:schemeClr>
                </a:solidFill>
                <a:latin typeface="Arial" pitchFamily="34" charset="0"/>
                <a:cs typeface="Arial" pitchFamily="34" charset="0"/>
              </a:rPr>
              <a:t> In addition to a CallBack Function, each component also generates a Create Function in your m-file.  Don’t delete these Create Functions.  If you do inadvertently delete one, simply go back to your GUI layout (guide).  Right click on the component, select View Callbacks, then click on Create Function.  This will put the Create Function back in your m-file.</a:t>
            </a:r>
          </a:p>
          <a:p>
            <a:pPr lvl="0">
              <a:buFont typeface="Wingdings" pitchFamily="2" charset="2"/>
              <a:buChar char="q"/>
            </a:pPr>
            <a:r>
              <a:rPr lang="en-US" dirty="0" smtClean="0">
                <a:solidFill>
                  <a:schemeClr val="accent1">
                    <a:lumMod val="50000"/>
                  </a:schemeClr>
                </a:solidFill>
                <a:latin typeface="Arial" pitchFamily="34" charset="0"/>
                <a:cs typeface="Arial" pitchFamily="34" charset="0"/>
              </a:rPr>
              <a:t>If you want to send a GUI to the members of your team, you must send both the .fig and .m files  You will also need to do this when you submit your final project.</a:t>
            </a:r>
            <a:endParaRPr lang="en-US" dirty="0"/>
          </a:p>
        </p:txBody>
      </p:sp>
    </p:spTree>
    <p:extLst>
      <p:ext uri="{BB962C8B-B14F-4D97-AF65-F5344CB8AC3E}">
        <p14:creationId xmlns:p14="http://schemas.microsoft.com/office/powerpoint/2010/main" xmlns="" val="60353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1" y="304800"/>
            <a:ext cx="8229600" cy="1143000"/>
          </a:xfrm>
        </p:spPr>
        <p:txBody>
          <a:bodyPr/>
          <a:lstStyle/>
          <a:p>
            <a:pPr algn="ctr"/>
            <a:r>
              <a:rPr lang="en-US" b="1" dirty="0" smtClean="0">
                <a:solidFill>
                  <a:schemeClr val="accent3">
                    <a:lumMod val="50000"/>
                  </a:schemeClr>
                </a:solidFill>
              </a:rPr>
              <a:t>Add Objects</a:t>
            </a:r>
            <a:endParaRPr lang="en-US" b="1" dirty="0">
              <a:solidFill>
                <a:schemeClr val="accent3">
                  <a:lumMod val="50000"/>
                </a:schemeClr>
              </a:solidFill>
            </a:endParaRPr>
          </a:p>
        </p:txBody>
      </p:sp>
      <p:sp>
        <p:nvSpPr>
          <p:cNvPr id="3" name="Content Placeholder 2"/>
          <p:cNvSpPr>
            <a:spLocks noGrp="1"/>
          </p:cNvSpPr>
          <p:nvPr>
            <p:ph idx="1"/>
          </p:nvPr>
        </p:nvSpPr>
        <p:spPr>
          <a:xfrm>
            <a:off x="97809" y="3614278"/>
            <a:ext cx="2950191" cy="2286000"/>
          </a:xfrm>
        </p:spPr>
        <p:txBody>
          <a:bodyPr/>
          <a:lstStyle/>
          <a:p>
            <a:pPr lvl="0"/>
            <a:r>
              <a:rPr lang="en-US" dirty="0"/>
              <a:t>Drag and drop </a:t>
            </a:r>
            <a:r>
              <a:rPr lang="en-US" dirty="0" smtClean="0"/>
              <a:t>components from the menu of icons </a:t>
            </a:r>
            <a:r>
              <a:rPr lang="en-US" dirty="0"/>
              <a:t>to create </a:t>
            </a:r>
            <a:r>
              <a:rPr lang="en-US" dirty="0" smtClean="0"/>
              <a:t>this GUI</a:t>
            </a:r>
            <a:r>
              <a:rPr lang="en-US" dirty="0"/>
              <a:t>:</a:t>
            </a:r>
          </a:p>
          <a:p>
            <a:endParaRPr lang="en-US" dirty="0"/>
          </a:p>
        </p:txBody>
      </p:sp>
      <p:cxnSp>
        <p:nvCxnSpPr>
          <p:cNvPr id="6" name="Straight Arrow Connector 5"/>
          <p:cNvCxnSpPr/>
          <p:nvPr/>
        </p:nvCxnSpPr>
        <p:spPr>
          <a:xfrm flipV="1">
            <a:off x="1572904" y="3026391"/>
            <a:ext cx="1609298" cy="53340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cstate="print"/>
          <a:stretch>
            <a:fillRect/>
          </a:stretch>
        </p:blipFill>
        <p:spPr>
          <a:xfrm>
            <a:off x="3182202" y="1452349"/>
            <a:ext cx="5823122" cy="4953000"/>
          </a:xfrm>
          <a:prstGeom prst="rect">
            <a:avLst/>
          </a:prstGeom>
        </p:spPr>
      </p:pic>
    </p:spTree>
    <p:extLst>
      <p:ext uri="{BB962C8B-B14F-4D97-AF65-F5344CB8AC3E}">
        <p14:creationId xmlns:p14="http://schemas.microsoft.com/office/powerpoint/2010/main" xmlns="" val="138149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1" y="304800"/>
            <a:ext cx="8229600" cy="1143000"/>
          </a:xfrm>
        </p:spPr>
        <p:txBody>
          <a:bodyPr>
            <a:normAutofit/>
          </a:bodyPr>
          <a:lstStyle/>
          <a:p>
            <a:pPr algn="ctr"/>
            <a:r>
              <a:rPr lang="en-US" b="1" dirty="0" smtClean="0">
                <a:solidFill>
                  <a:schemeClr val="accent3">
                    <a:lumMod val="50000"/>
                  </a:schemeClr>
                </a:solidFill>
              </a:rPr>
              <a:t>Set up Properties of Objects</a:t>
            </a:r>
            <a:endParaRPr lang="en-US" b="1" dirty="0">
              <a:solidFill>
                <a:schemeClr val="accent3">
                  <a:lumMod val="50000"/>
                </a:schemeClr>
              </a:solidFill>
            </a:endParaRPr>
          </a:p>
        </p:txBody>
      </p:sp>
      <p:sp>
        <p:nvSpPr>
          <p:cNvPr id="3" name="Content Placeholder 2"/>
          <p:cNvSpPr>
            <a:spLocks noGrp="1"/>
          </p:cNvSpPr>
          <p:nvPr>
            <p:ph idx="1"/>
          </p:nvPr>
        </p:nvSpPr>
        <p:spPr>
          <a:xfrm>
            <a:off x="97809" y="1600200"/>
            <a:ext cx="9046191" cy="5105400"/>
          </a:xfrm>
        </p:spPr>
        <p:txBody>
          <a:bodyPr>
            <a:normAutofit/>
          </a:bodyPr>
          <a:lstStyle/>
          <a:p>
            <a:pPr lvl="0"/>
            <a:r>
              <a:rPr lang="en-US" dirty="0"/>
              <a:t>Right click in the GUI block (not on any specific object) and select Property Inspector.  Pick a name for the GUI like FirstGui.  </a:t>
            </a:r>
            <a:r>
              <a:rPr lang="en-US" b="1" i="1" dirty="0"/>
              <a:t>Leave the property inspector open</a:t>
            </a:r>
            <a:r>
              <a:rPr lang="en-US" b="1" i="1" dirty="0" smtClean="0"/>
              <a:t>.</a:t>
            </a:r>
          </a:p>
          <a:p>
            <a:pPr marL="0" lvl="0" indent="0">
              <a:buNone/>
            </a:pPr>
            <a:endParaRPr lang="en-US" dirty="0"/>
          </a:p>
          <a:p>
            <a:pPr lvl="0"/>
            <a:r>
              <a:rPr lang="en-US" dirty="0"/>
              <a:t>Click on the top </a:t>
            </a:r>
            <a:r>
              <a:rPr lang="en-US" b="1" dirty="0"/>
              <a:t>Edit Text</a:t>
            </a:r>
            <a:r>
              <a:rPr lang="en-US" dirty="0"/>
              <a:t> block.  In the property inspector for this </a:t>
            </a:r>
            <a:r>
              <a:rPr lang="en-US" dirty="0" smtClean="0"/>
              <a:t>box: </a:t>
            </a:r>
            <a:r>
              <a:rPr lang="en-US" dirty="0"/>
              <a:t>set the </a:t>
            </a:r>
            <a:r>
              <a:rPr lang="en-US" b="1" dirty="0"/>
              <a:t>String </a:t>
            </a:r>
            <a:r>
              <a:rPr lang="en-US" dirty="0"/>
              <a:t>to</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dirty="0"/>
              <a:t>(the number one) and set the </a:t>
            </a:r>
            <a:r>
              <a:rPr lang="en-US" b="1" dirty="0"/>
              <a:t>Tag </a:t>
            </a:r>
            <a:r>
              <a:rPr lang="en-US" dirty="0"/>
              <a:t>to </a:t>
            </a:r>
            <a:r>
              <a:rPr lang="en-US" b="1" dirty="0"/>
              <a:t>FreqBox</a:t>
            </a:r>
            <a:r>
              <a:rPr lang="en-US" dirty="0"/>
              <a:t>.</a:t>
            </a:r>
          </a:p>
          <a:p>
            <a:pPr marL="0" indent="0">
              <a:buNone/>
            </a:pPr>
            <a:endParaRPr lang="en-US" b="1" dirty="0" smtClean="0"/>
          </a:p>
          <a:p>
            <a:pPr marL="0" indent="0">
              <a:buNone/>
            </a:pPr>
            <a:r>
              <a:rPr lang="en-US" b="1" dirty="0" smtClean="0">
                <a:solidFill>
                  <a:srgbClr val="FF0000"/>
                </a:solidFill>
              </a:rPr>
              <a:t>Caution</a:t>
            </a:r>
            <a:r>
              <a:rPr lang="en-US" b="1" dirty="0">
                <a:solidFill>
                  <a:srgbClr val="FF0000"/>
                </a:solidFill>
              </a:rPr>
              <a:t>:  Make sure you make the tag names </a:t>
            </a:r>
            <a:r>
              <a:rPr lang="en-US" b="1" u="sng" dirty="0">
                <a:solidFill>
                  <a:srgbClr val="FF0000"/>
                </a:solidFill>
              </a:rPr>
              <a:t>exactly the same</a:t>
            </a:r>
            <a:r>
              <a:rPr lang="en-US" b="1" dirty="0">
                <a:solidFill>
                  <a:srgbClr val="FF0000"/>
                </a:solidFill>
              </a:rPr>
              <a:t> as what is specified.  Otherwise the code you are going to copy and paste won’t run!</a:t>
            </a:r>
            <a:endParaRPr lang="en-US" dirty="0">
              <a:solidFill>
                <a:srgbClr val="FF0000"/>
              </a:solidFill>
            </a:endParaRPr>
          </a:p>
          <a:p>
            <a:endParaRPr lang="en-US" dirty="0"/>
          </a:p>
        </p:txBody>
      </p:sp>
    </p:spTree>
    <p:extLst>
      <p:ext uri="{BB962C8B-B14F-4D97-AF65-F5344CB8AC3E}">
        <p14:creationId xmlns:p14="http://schemas.microsoft.com/office/powerpoint/2010/main" xmlns="" val="17504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1" y="304800"/>
            <a:ext cx="8229600" cy="1143000"/>
          </a:xfrm>
        </p:spPr>
        <p:txBody>
          <a:bodyPr>
            <a:normAutofit/>
          </a:bodyPr>
          <a:lstStyle/>
          <a:p>
            <a:pPr algn="ctr"/>
            <a:r>
              <a:rPr lang="en-US" b="1" dirty="0" smtClean="0">
                <a:solidFill>
                  <a:schemeClr val="accent3">
                    <a:lumMod val="50000"/>
                  </a:schemeClr>
                </a:solidFill>
              </a:rPr>
              <a:t>Set up Properties of Objects</a:t>
            </a:r>
            <a:endParaRPr lang="en-US" b="1" dirty="0">
              <a:solidFill>
                <a:schemeClr val="accent3">
                  <a:lumMod val="50000"/>
                </a:schemeClr>
              </a:solidFill>
            </a:endParaRPr>
          </a:p>
        </p:txBody>
      </p:sp>
      <p:sp>
        <p:nvSpPr>
          <p:cNvPr id="3" name="Content Placeholder 2"/>
          <p:cNvSpPr>
            <a:spLocks noGrp="1"/>
          </p:cNvSpPr>
          <p:nvPr>
            <p:ph idx="1"/>
          </p:nvPr>
        </p:nvSpPr>
        <p:spPr>
          <a:xfrm>
            <a:off x="97809" y="1676400"/>
            <a:ext cx="9046191" cy="5410200"/>
          </a:xfrm>
        </p:spPr>
        <p:txBody>
          <a:bodyPr>
            <a:normAutofit fontScale="92500" lnSpcReduction="10000"/>
          </a:bodyPr>
          <a:lstStyle/>
          <a:p>
            <a:pPr lvl="0"/>
            <a:r>
              <a:rPr lang="en-US" dirty="0"/>
              <a:t>Click on the top </a:t>
            </a:r>
            <a:r>
              <a:rPr lang="en-US" b="1" dirty="0"/>
              <a:t>static text block</a:t>
            </a:r>
            <a:r>
              <a:rPr lang="en-US" dirty="0"/>
              <a:t> and set the </a:t>
            </a:r>
            <a:r>
              <a:rPr lang="en-US" b="1" dirty="0"/>
              <a:t>String </a:t>
            </a:r>
            <a:r>
              <a:rPr lang="en-US" dirty="0"/>
              <a:t>to </a:t>
            </a:r>
            <a:r>
              <a:rPr lang="en-US" b="1" dirty="0"/>
              <a:t>Frequency (Hz).</a:t>
            </a:r>
            <a:endParaRPr lang="en-US" dirty="0"/>
          </a:p>
          <a:p>
            <a:endParaRPr lang="en-US" dirty="0"/>
          </a:p>
          <a:p>
            <a:pPr lvl="0"/>
            <a:r>
              <a:rPr lang="en-US" dirty="0"/>
              <a:t>Click on the </a:t>
            </a:r>
            <a:r>
              <a:rPr lang="en-US" b="1" dirty="0"/>
              <a:t>slider</a:t>
            </a:r>
            <a:r>
              <a:rPr lang="en-US" dirty="0"/>
              <a:t> and set the </a:t>
            </a:r>
            <a:r>
              <a:rPr lang="en-US" b="1" dirty="0"/>
              <a:t>Value</a:t>
            </a:r>
            <a:r>
              <a:rPr lang="en-US" dirty="0"/>
              <a:t> to </a:t>
            </a:r>
            <a:r>
              <a:rPr lang="en-US" b="1" dirty="0"/>
              <a:t>5</a:t>
            </a:r>
            <a:r>
              <a:rPr lang="en-US" dirty="0"/>
              <a:t> (do this by clicking on the little icon next to Value then clicking on the 0.0 and overwriting it with 5 (don’t Append).  Set the </a:t>
            </a:r>
            <a:r>
              <a:rPr lang="en-US" b="1" dirty="0"/>
              <a:t>Max</a:t>
            </a:r>
            <a:r>
              <a:rPr lang="en-US" dirty="0"/>
              <a:t> to </a:t>
            </a:r>
            <a:r>
              <a:rPr lang="en-US" b="1" dirty="0"/>
              <a:t>10</a:t>
            </a:r>
            <a:r>
              <a:rPr lang="en-US" dirty="0"/>
              <a:t>.  Set the </a:t>
            </a:r>
            <a:r>
              <a:rPr lang="en-US" b="1" dirty="0"/>
              <a:t>Tag</a:t>
            </a:r>
            <a:r>
              <a:rPr lang="en-US" i="1" dirty="0"/>
              <a:t> </a:t>
            </a:r>
            <a:r>
              <a:rPr lang="en-US" dirty="0"/>
              <a:t>for the slider to </a:t>
            </a:r>
            <a:r>
              <a:rPr lang="en-US" b="1" dirty="0"/>
              <a:t>AmpSlider</a:t>
            </a:r>
            <a:r>
              <a:rPr lang="en-US" dirty="0"/>
              <a:t>.</a:t>
            </a:r>
          </a:p>
          <a:p>
            <a:pPr marL="0" indent="0">
              <a:buNone/>
            </a:pPr>
            <a:r>
              <a:rPr lang="en-US" dirty="0"/>
              <a:t> </a:t>
            </a:r>
          </a:p>
          <a:p>
            <a:pPr lvl="0"/>
            <a:r>
              <a:rPr lang="en-US" dirty="0"/>
              <a:t>Click on the </a:t>
            </a:r>
            <a:r>
              <a:rPr lang="en-US" b="1" dirty="0" smtClean="0"/>
              <a:t>Static </a:t>
            </a:r>
            <a:r>
              <a:rPr lang="en-US" b="1" dirty="0"/>
              <a:t>Text</a:t>
            </a:r>
            <a:r>
              <a:rPr lang="en-US" dirty="0"/>
              <a:t> box under the slider. In the property inspector, set the </a:t>
            </a:r>
            <a:r>
              <a:rPr lang="en-US" b="1" dirty="0"/>
              <a:t>String</a:t>
            </a:r>
            <a:r>
              <a:rPr lang="en-US" dirty="0"/>
              <a:t> to</a:t>
            </a:r>
            <a:r>
              <a:rPr lang="en-US" b="1" dirty="0"/>
              <a:t> 5</a:t>
            </a:r>
            <a:r>
              <a:rPr lang="en-US" dirty="0"/>
              <a:t> and the </a:t>
            </a:r>
            <a:r>
              <a:rPr lang="en-US" b="1" dirty="0"/>
              <a:t>Tag</a:t>
            </a:r>
            <a:r>
              <a:rPr lang="en-US" dirty="0"/>
              <a:t> to </a:t>
            </a:r>
            <a:r>
              <a:rPr lang="en-US" b="1" dirty="0"/>
              <a:t>AmpBox</a:t>
            </a:r>
            <a:r>
              <a:rPr lang="en-US" dirty="0"/>
              <a:t>.</a:t>
            </a:r>
          </a:p>
          <a:p>
            <a:pPr marL="0" indent="0">
              <a:buNone/>
            </a:pPr>
            <a:r>
              <a:rPr lang="en-US" dirty="0"/>
              <a:t> </a:t>
            </a:r>
          </a:p>
          <a:p>
            <a:pPr lvl="0"/>
            <a:r>
              <a:rPr lang="en-US" dirty="0"/>
              <a:t>Click on the </a:t>
            </a:r>
            <a:r>
              <a:rPr lang="en-US" b="1" dirty="0"/>
              <a:t>static text block</a:t>
            </a:r>
            <a:r>
              <a:rPr lang="en-US" dirty="0"/>
              <a:t> </a:t>
            </a:r>
            <a:r>
              <a:rPr lang="en-US" dirty="0" smtClean="0"/>
              <a:t>to the right of the </a:t>
            </a:r>
            <a:r>
              <a:rPr lang="en-US" dirty="0"/>
              <a:t>slider and make the string</a:t>
            </a:r>
            <a:r>
              <a:rPr lang="en-US" b="1" dirty="0"/>
              <a:t> Amplitude</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xmlns="" val="146305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1" y="304800"/>
            <a:ext cx="8229600" cy="1143000"/>
          </a:xfrm>
        </p:spPr>
        <p:txBody>
          <a:bodyPr>
            <a:normAutofit/>
          </a:bodyPr>
          <a:lstStyle/>
          <a:p>
            <a:pPr algn="ctr"/>
            <a:r>
              <a:rPr lang="en-US" b="1" dirty="0" smtClean="0">
                <a:solidFill>
                  <a:schemeClr val="accent3">
                    <a:lumMod val="50000"/>
                  </a:schemeClr>
                </a:solidFill>
              </a:rPr>
              <a:t>Set up Properties of Objects</a:t>
            </a:r>
            <a:endParaRPr lang="en-US" b="1" dirty="0">
              <a:solidFill>
                <a:schemeClr val="accent3">
                  <a:lumMod val="50000"/>
                </a:schemeClr>
              </a:solidFill>
            </a:endParaRPr>
          </a:p>
        </p:txBody>
      </p:sp>
      <p:sp>
        <p:nvSpPr>
          <p:cNvPr id="3" name="Content Placeholder 2"/>
          <p:cNvSpPr>
            <a:spLocks noGrp="1"/>
          </p:cNvSpPr>
          <p:nvPr>
            <p:ph idx="1"/>
          </p:nvPr>
        </p:nvSpPr>
        <p:spPr>
          <a:xfrm>
            <a:off x="97809" y="1676400"/>
            <a:ext cx="9046191" cy="4953000"/>
          </a:xfrm>
        </p:spPr>
        <p:txBody>
          <a:bodyPr>
            <a:normAutofit/>
          </a:bodyPr>
          <a:lstStyle/>
          <a:p>
            <a:pPr lvl="0"/>
            <a:r>
              <a:rPr lang="en-US" dirty="0" smtClean="0"/>
              <a:t>Click </a:t>
            </a:r>
            <a:r>
              <a:rPr lang="en-US" dirty="0"/>
              <a:t>on the </a:t>
            </a:r>
            <a:r>
              <a:rPr lang="en-US" b="1" dirty="0"/>
              <a:t>static text block</a:t>
            </a:r>
            <a:r>
              <a:rPr lang="en-US" dirty="0"/>
              <a:t> above the pop up menu and set the </a:t>
            </a:r>
            <a:r>
              <a:rPr lang="en-US" b="1" dirty="0"/>
              <a:t>String</a:t>
            </a:r>
            <a:r>
              <a:rPr lang="en-US" dirty="0"/>
              <a:t> to </a:t>
            </a:r>
            <a:r>
              <a:rPr lang="en-US" b="1" dirty="0"/>
              <a:t>Select a Graph</a:t>
            </a:r>
            <a:r>
              <a:rPr lang="en-US" b="1" dirty="0" smtClean="0"/>
              <a:t>.</a:t>
            </a:r>
          </a:p>
          <a:p>
            <a:pPr lvl="0"/>
            <a:endParaRPr lang="en-US" b="1" dirty="0"/>
          </a:p>
          <a:p>
            <a:pPr lvl="0"/>
            <a:r>
              <a:rPr lang="en-US" dirty="0"/>
              <a:t>Click on the pop up menu block and set the </a:t>
            </a:r>
            <a:r>
              <a:rPr lang="en-US" b="1" dirty="0"/>
              <a:t>Tag </a:t>
            </a:r>
            <a:r>
              <a:rPr lang="en-US" dirty="0"/>
              <a:t>to</a:t>
            </a:r>
            <a:r>
              <a:rPr lang="en-US" b="1" dirty="0"/>
              <a:t> GraphMenu</a:t>
            </a:r>
            <a:r>
              <a:rPr lang="en-US" dirty="0"/>
              <a:t> and set the </a:t>
            </a:r>
            <a:r>
              <a:rPr lang="en-US" b="1" dirty="0"/>
              <a:t>String</a:t>
            </a:r>
            <a:r>
              <a:rPr lang="en-US" dirty="0"/>
              <a:t> to the following:</a:t>
            </a:r>
          </a:p>
          <a:p>
            <a:pPr marL="0" indent="0">
              <a:buNone/>
            </a:pPr>
            <a:r>
              <a:rPr lang="en-US" dirty="0" smtClean="0"/>
              <a:t>		cos(2*pi*t</a:t>
            </a:r>
            <a:r>
              <a:rPr lang="en-US" dirty="0"/>
              <a:t>)</a:t>
            </a:r>
          </a:p>
          <a:p>
            <a:pPr marL="0" indent="0">
              <a:buNone/>
            </a:pPr>
            <a:r>
              <a:rPr lang="en-US" dirty="0" smtClean="0"/>
              <a:t>		tan(t</a:t>
            </a:r>
            <a:r>
              <a:rPr lang="en-US" dirty="0"/>
              <a:t>)</a:t>
            </a:r>
          </a:p>
          <a:p>
            <a:pPr marL="0" indent="0">
              <a:buNone/>
            </a:pPr>
            <a:r>
              <a:rPr lang="en-US" dirty="0" smtClean="0"/>
              <a:t>		ln(t)</a:t>
            </a:r>
            <a:endParaRPr lang="en-US" dirty="0"/>
          </a:p>
          <a:p>
            <a:endParaRPr lang="en-US" dirty="0"/>
          </a:p>
        </p:txBody>
      </p:sp>
      <p:sp>
        <p:nvSpPr>
          <p:cNvPr id="4" name="TextBox 3"/>
          <p:cNvSpPr txBox="1"/>
          <p:nvPr/>
        </p:nvSpPr>
        <p:spPr>
          <a:xfrm>
            <a:off x="4562901" y="4419600"/>
            <a:ext cx="3352800" cy="923330"/>
          </a:xfrm>
          <a:prstGeom prst="rect">
            <a:avLst/>
          </a:prstGeom>
          <a:noFill/>
        </p:spPr>
        <p:txBody>
          <a:bodyPr wrap="square" rtlCol="0">
            <a:spAutoFit/>
          </a:bodyPr>
          <a:lstStyle/>
          <a:p>
            <a:r>
              <a:rPr lang="en-US" dirty="0" smtClean="0">
                <a:solidFill>
                  <a:srgbClr val="FF0000"/>
                </a:solidFill>
              </a:rPr>
              <a:t>Make sure cos(2*pi*t) is on the very first line – don’t leave a blank line at the top.</a:t>
            </a:r>
            <a:endParaRPr lang="en-US" dirty="0">
              <a:solidFill>
                <a:srgbClr val="FF0000"/>
              </a:solidFill>
            </a:endParaRPr>
          </a:p>
        </p:txBody>
      </p:sp>
    </p:spTree>
    <p:extLst>
      <p:ext uri="{BB962C8B-B14F-4D97-AF65-F5344CB8AC3E}">
        <p14:creationId xmlns:p14="http://schemas.microsoft.com/office/powerpoint/2010/main" xmlns="" val="4621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38200"/>
            <a:ext cx="5486400" cy="533400"/>
          </a:xfrm>
        </p:spPr>
        <p:txBody>
          <a:bodyPr>
            <a:normAutofit/>
          </a:bodyPr>
          <a:lstStyle/>
          <a:p>
            <a:pPr marL="0" indent="0">
              <a:buNone/>
            </a:pPr>
            <a:r>
              <a:rPr lang="en-US" dirty="0" smtClean="0"/>
              <a:t>Your GUI should now look like this:</a:t>
            </a:r>
            <a:endParaRPr lang="en-US" dirty="0"/>
          </a:p>
        </p:txBody>
      </p:sp>
      <p:pic>
        <p:nvPicPr>
          <p:cNvPr id="5" name="Picture 4"/>
          <p:cNvPicPr>
            <a:picLocks noChangeAspect="1"/>
          </p:cNvPicPr>
          <p:nvPr/>
        </p:nvPicPr>
        <p:blipFill>
          <a:blip r:embed="rId2" cstate="print"/>
          <a:stretch>
            <a:fillRect/>
          </a:stretch>
        </p:blipFill>
        <p:spPr>
          <a:xfrm>
            <a:off x="1371600" y="1327773"/>
            <a:ext cx="6400800" cy="5444359"/>
          </a:xfrm>
          <a:prstGeom prst="rect">
            <a:avLst/>
          </a:prstGeom>
        </p:spPr>
      </p:pic>
    </p:spTree>
    <p:extLst>
      <p:ext uri="{BB962C8B-B14F-4D97-AF65-F5344CB8AC3E}">
        <p14:creationId xmlns:p14="http://schemas.microsoft.com/office/powerpoint/2010/main" xmlns="" val="1808992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pPr algn="ctr"/>
            <a:r>
              <a:rPr lang="en-US" b="1" dirty="0" smtClean="0">
                <a:solidFill>
                  <a:schemeClr val="accent3">
                    <a:lumMod val="50000"/>
                  </a:schemeClr>
                </a:solidFill>
              </a:rPr>
              <a:t>Activate Your GUI</a:t>
            </a:r>
            <a:endParaRPr lang="en-US" b="1" dirty="0">
              <a:solidFill>
                <a:schemeClr val="accent3">
                  <a:lumMod val="50000"/>
                </a:schemeClr>
              </a:solidFill>
            </a:endParaRPr>
          </a:p>
        </p:txBody>
      </p:sp>
      <p:sp>
        <p:nvSpPr>
          <p:cNvPr id="3" name="Content Placeholder 2"/>
          <p:cNvSpPr>
            <a:spLocks noGrp="1"/>
          </p:cNvSpPr>
          <p:nvPr>
            <p:ph idx="1"/>
          </p:nvPr>
        </p:nvSpPr>
        <p:spPr>
          <a:xfrm>
            <a:off x="228600" y="1905000"/>
            <a:ext cx="9046191" cy="4724400"/>
          </a:xfrm>
        </p:spPr>
        <p:txBody>
          <a:bodyPr>
            <a:normAutofit/>
          </a:bodyPr>
          <a:lstStyle/>
          <a:p>
            <a:r>
              <a:rPr lang="en-US" dirty="0"/>
              <a:t>Click on the Green Play arrow to activate the GUI.  </a:t>
            </a:r>
            <a:endParaRPr lang="en-US" dirty="0" smtClean="0"/>
          </a:p>
          <a:p>
            <a:r>
              <a:rPr lang="en-US" dirty="0" smtClean="0"/>
              <a:t>Save </a:t>
            </a:r>
            <a:r>
              <a:rPr lang="en-US" dirty="0"/>
              <a:t>the GUI under some name (FirstGui</a:t>
            </a:r>
            <a:r>
              <a:rPr lang="en-US" dirty="0" smtClean="0"/>
              <a:t>).  </a:t>
            </a:r>
            <a:r>
              <a:rPr lang="en-US" dirty="0" smtClean="0">
                <a:solidFill>
                  <a:srgbClr val="FF0000"/>
                </a:solidFill>
              </a:rPr>
              <a:t>Note: name must follow same rules as naming variables in MATLAB!  </a:t>
            </a:r>
          </a:p>
          <a:p>
            <a:r>
              <a:rPr lang="en-US" dirty="0" smtClean="0"/>
              <a:t>An </a:t>
            </a:r>
            <a:r>
              <a:rPr lang="en-US" dirty="0"/>
              <a:t>m-file will automatically open (with the same name</a:t>
            </a:r>
            <a:r>
              <a:rPr lang="en-US" dirty="0" smtClean="0"/>
              <a:t>)</a:t>
            </a:r>
          </a:p>
          <a:p>
            <a:r>
              <a:rPr lang="en-US" dirty="0" smtClean="0"/>
              <a:t> </a:t>
            </a:r>
            <a:r>
              <a:rPr lang="en-US" dirty="0"/>
              <a:t>T</a:t>
            </a:r>
            <a:r>
              <a:rPr lang="en-US" dirty="0" smtClean="0"/>
              <a:t>he </a:t>
            </a:r>
            <a:r>
              <a:rPr lang="en-US" dirty="0"/>
              <a:t>GUI which currently does almost nothing at this point will launch.  </a:t>
            </a:r>
            <a:endParaRPr lang="en-US" dirty="0" smtClean="0"/>
          </a:p>
          <a:p>
            <a:r>
              <a:rPr lang="en-US" dirty="0" smtClean="0"/>
              <a:t>The </a:t>
            </a:r>
            <a:r>
              <a:rPr lang="en-US" dirty="0"/>
              <a:t>m-file has </a:t>
            </a:r>
            <a:r>
              <a:rPr lang="en-US" b="1" i="1" dirty="0" smtClean="0"/>
              <a:t>callback</a:t>
            </a:r>
            <a:r>
              <a:rPr lang="en-US" dirty="0" smtClean="0"/>
              <a:t> functions </a:t>
            </a:r>
            <a:r>
              <a:rPr lang="en-US" dirty="0"/>
              <a:t>where code can be added to control what the various objects (pushbuttons, drop down menus, plots, etc) will do.  Any executable MATLAB code can be placed within these functions.</a:t>
            </a:r>
          </a:p>
        </p:txBody>
      </p:sp>
    </p:spTree>
    <p:extLst>
      <p:ext uri="{BB962C8B-B14F-4D97-AF65-F5344CB8AC3E}">
        <p14:creationId xmlns:p14="http://schemas.microsoft.com/office/powerpoint/2010/main" xmlns="" val="40562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6361</TotalTime>
  <Words>1689</Words>
  <Application>Microsoft Office PowerPoint</Application>
  <PresentationFormat>On-screen Show (4:3)</PresentationFormat>
  <Paragraphs>183</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Introduction to Graphical User Interfaces (GUIs) </vt:lpstr>
      <vt:lpstr>Slide 2</vt:lpstr>
      <vt:lpstr>Slide 3</vt:lpstr>
      <vt:lpstr>Add Objects</vt:lpstr>
      <vt:lpstr>Set up Properties of Objects</vt:lpstr>
      <vt:lpstr>Set up Properties of Objects</vt:lpstr>
      <vt:lpstr>Set up Properties of Objects</vt:lpstr>
      <vt:lpstr>Slide 8</vt:lpstr>
      <vt:lpstr>Activate Your GUI</vt:lpstr>
      <vt:lpstr>Activate Your GUI</vt:lpstr>
      <vt:lpstr>Writing Code for Components</vt:lpstr>
      <vt:lpstr>Opening Function</vt:lpstr>
      <vt:lpstr>Opening Function</vt:lpstr>
      <vt:lpstr>Opening Function</vt:lpstr>
      <vt:lpstr>Pop-Up Menu (GraphMenu)</vt:lpstr>
      <vt:lpstr>Pop-Up Menu</vt:lpstr>
      <vt:lpstr>Pop-Up Menu</vt:lpstr>
      <vt:lpstr>Edit Box (FreqBox)</vt:lpstr>
      <vt:lpstr>Edit Box (FreqBox)</vt:lpstr>
      <vt:lpstr>Edit Box (FreqBox)</vt:lpstr>
      <vt:lpstr>Slider (AmpSlider)</vt:lpstr>
      <vt:lpstr>Slider (AmpSlider)</vt:lpstr>
      <vt:lpstr>Slider (AmpSlider)</vt:lpstr>
      <vt:lpstr>Key Commands</vt:lpstr>
      <vt:lpstr>What is handles?</vt:lpstr>
      <vt:lpstr>Programming a GUI:  Key Commands</vt:lpstr>
      <vt:lpstr>Common Errors</vt:lpstr>
      <vt:lpstr>Common Errors</vt:lpstr>
      <vt:lpstr>Common Errors</vt:lpstr>
      <vt:lpstr>Common Errors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SIGNAL PROCESSING</dc:title>
  <dc:creator>Kathy</dc:creator>
  <cp:lastModifiedBy>Ranga Vemuri</cp:lastModifiedBy>
  <cp:revision>420</cp:revision>
  <cp:lastPrinted>2011-01-10T21:22:45Z</cp:lastPrinted>
  <dcterms:created xsi:type="dcterms:W3CDTF">2009-01-04T18:54:06Z</dcterms:created>
  <dcterms:modified xsi:type="dcterms:W3CDTF">2016-03-10T21:11:44Z</dcterms:modified>
</cp:coreProperties>
</file>