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262" r:id="rId3"/>
    <p:sldId id="288" r:id="rId4"/>
    <p:sldId id="289" r:id="rId5"/>
    <p:sldId id="290" r:id="rId6"/>
    <p:sldId id="291" r:id="rId7"/>
    <p:sldId id="294" r:id="rId8"/>
    <p:sldId id="293" r:id="rId9"/>
    <p:sldId id="292" r:id="rId10"/>
    <p:sldId id="295" r:id="rId11"/>
    <p:sldId id="333" r:id="rId12"/>
    <p:sldId id="319" r:id="rId13"/>
    <p:sldId id="286" r:id="rId14"/>
    <p:sldId id="283" r:id="rId15"/>
    <p:sldId id="284" r:id="rId16"/>
    <p:sldId id="296" r:id="rId17"/>
    <p:sldId id="285" r:id="rId18"/>
    <p:sldId id="332" r:id="rId19"/>
    <p:sldId id="297" r:id="rId20"/>
    <p:sldId id="298" r:id="rId21"/>
    <p:sldId id="305" r:id="rId22"/>
    <p:sldId id="299" r:id="rId23"/>
    <p:sldId id="300" r:id="rId24"/>
    <p:sldId id="301" r:id="rId25"/>
    <p:sldId id="325" r:id="rId26"/>
    <p:sldId id="326" r:id="rId27"/>
    <p:sldId id="302" r:id="rId28"/>
    <p:sldId id="303" r:id="rId29"/>
    <p:sldId id="304" r:id="rId30"/>
    <p:sldId id="307" r:id="rId31"/>
    <p:sldId id="310" r:id="rId32"/>
    <p:sldId id="308" r:id="rId33"/>
    <p:sldId id="309" r:id="rId34"/>
    <p:sldId id="327" r:id="rId35"/>
    <p:sldId id="328" r:id="rId36"/>
    <p:sldId id="329" r:id="rId37"/>
    <p:sldId id="330" r:id="rId38"/>
    <p:sldId id="331" r:id="rId39"/>
    <p:sldId id="306" r:id="rId40"/>
    <p:sldId id="313" r:id="rId41"/>
    <p:sldId id="314" r:id="rId42"/>
    <p:sldId id="315" r:id="rId43"/>
    <p:sldId id="316" r:id="rId44"/>
    <p:sldId id="317" r:id="rId45"/>
    <p:sldId id="318" r:id="rId46"/>
    <p:sldId id="324" r:id="rId47"/>
    <p:sldId id="320" r:id="rId48"/>
    <p:sldId id="322" r:id="rId49"/>
    <p:sldId id="287" r:id="rId50"/>
    <p:sldId id="312" r:id="rId51"/>
    <p:sldId id="321" r:id="rId52"/>
    <p:sldId id="323"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8F45C7"/>
    <a:srgbClr val="7E36B4"/>
    <a:srgbClr val="80008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7EF1F-4443-4034-8D78-FD3FA27604D4}" type="datetimeFigureOut">
              <a:rPr lang="en-US" smtClean="0"/>
              <a:pPr/>
              <a:t>2/29/2016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C8A50-F8F5-4373-AD49-C40DE058D4EC}" type="slidenum">
              <a:rPr lang="en-US" smtClean="0"/>
              <a:pPr/>
              <a:t>‹#›</a:t>
            </a:fld>
            <a:endParaRPr lang="en-US" dirty="0"/>
          </a:p>
        </p:txBody>
      </p:sp>
    </p:spTree>
    <p:extLst>
      <p:ext uri="{BB962C8B-B14F-4D97-AF65-F5344CB8AC3E}">
        <p14:creationId xmlns:p14="http://schemas.microsoft.com/office/powerpoint/2010/main" val="289568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C8A50-F8F5-4373-AD49-C40DE058D4EC}" type="slidenum">
              <a:rPr lang="en-US" smtClean="0"/>
              <a:pPr/>
              <a:t>1</a:t>
            </a:fld>
            <a:endParaRPr lang="en-US" dirty="0"/>
          </a:p>
        </p:txBody>
      </p:sp>
    </p:spTree>
    <p:extLst>
      <p:ext uri="{BB962C8B-B14F-4D97-AF65-F5344CB8AC3E}">
        <p14:creationId xmlns:p14="http://schemas.microsoft.com/office/powerpoint/2010/main" val="35713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BA617D-D1B8-42E5-9EBD-6D544BD9A881}" type="datetimeFigureOut">
              <a:rPr lang="en-US" smtClean="0"/>
              <a:pPr/>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994F637-4C5A-4B58-93B8-4B62B62D55D3}"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BA617D-D1B8-42E5-9EBD-6D544BD9A881}" type="datetimeFigureOut">
              <a:rPr lang="en-US" smtClean="0"/>
              <a:pPr/>
              <a:t>2/29/2016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94F637-4C5A-4B58-93B8-4B62B62D55D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851648" cy="3429000"/>
          </a:xfrm>
        </p:spPr>
        <p:txBody>
          <a:bodyPr>
            <a:normAutofit/>
          </a:bodyPr>
          <a:lstStyle/>
          <a:p>
            <a:pPr algn="ctr"/>
            <a:r>
              <a:rPr lang="en-US" dirty="0" smtClean="0"/>
              <a:t/>
            </a:r>
            <a:br>
              <a:rPr lang="en-US" dirty="0" smtClean="0"/>
            </a:br>
            <a:r>
              <a:rPr lang="en-US" dirty="0" smtClean="0"/>
              <a:t>Guide to GUIs</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pPr algn="ctr"/>
            <a:r>
              <a:rPr lang="en-US" b="1" dirty="0" smtClean="0">
                <a:solidFill>
                  <a:schemeClr val="accent3">
                    <a:lumMod val="50000"/>
                  </a:schemeClr>
                </a:solidFill>
              </a:rPr>
              <a:t>Programming a GUI</a:t>
            </a:r>
            <a:endParaRPr lang="en-US" b="1" dirty="0">
              <a:solidFill>
                <a:schemeClr val="accent3">
                  <a:lumMod val="50000"/>
                </a:schemeClr>
              </a:solidFill>
            </a:endParaRPr>
          </a:p>
        </p:txBody>
      </p:sp>
      <p:sp>
        <p:nvSpPr>
          <p:cNvPr id="3" name="Content Placeholder 2"/>
          <p:cNvSpPr>
            <a:spLocks noGrp="1"/>
          </p:cNvSpPr>
          <p:nvPr>
            <p:ph idx="1"/>
          </p:nvPr>
        </p:nvSpPr>
        <p:spPr>
          <a:xfrm>
            <a:off x="381000" y="1828800"/>
            <a:ext cx="8229600" cy="44958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Almost every component that you put in your GUI layout, will get a callback function in your program.  Your program will go to the callback function for a component every time the user interacts with that component.</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For example, if you have a slider and a user moves the slider, your program will go to the callback function for the slider.  In that callback function, you can write whatever you want to happen when the user moves the slider (using executable MATLAB statements).</a:t>
            </a: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35532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763000" cy="1143000"/>
          </a:xfrm>
        </p:spPr>
        <p:txBody>
          <a:bodyPr>
            <a:normAutofit fontScale="90000"/>
          </a:bodyPr>
          <a:lstStyle/>
          <a:p>
            <a:pPr algn="ctr"/>
            <a:r>
              <a:rPr lang="en-US" b="1" dirty="0" smtClean="0">
                <a:solidFill>
                  <a:schemeClr val="accent3">
                    <a:lumMod val="50000"/>
                  </a:schemeClr>
                </a:solidFill>
              </a:rPr>
              <a:t>Programming a GUI:  Key Commands</a:t>
            </a:r>
            <a:endParaRPr lang="en-US" b="1" dirty="0">
              <a:solidFill>
                <a:schemeClr val="accent3">
                  <a:lumMod val="50000"/>
                </a:schemeClr>
              </a:solidFill>
            </a:endParaRPr>
          </a:p>
        </p:txBody>
      </p:sp>
      <p:sp>
        <p:nvSpPr>
          <p:cNvPr id="3" name="Content Placeholder 2"/>
          <p:cNvSpPr>
            <a:spLocks noGrp="1"/>
          </p:cNvSpPr>
          <p:nvPr>
            <p:ph idx="1"/>
          </p:nvPr>
        </p:nvSpPr>
        <p:spPr>
          <a:xfrm>
            <a:off x="381000" y="2590800"/>
            <a:ext cx="8229600" cy="2667000"/>
          </a:xfrm>
        </p:spPr>
        <p:txBody>
          <a:bodyPr>
            <a:normAutofit/>
          </a:bodyPr>
          <a:lstStyle/>
          <a:p>
            <a:pPr>
              <a:buFont typeface="Wingdings" panose="05000000000000000000" pitchFamily="2" charset="2"/>
              <a:buChar char="q"/>
            </a:pPr>
            <a:r>
              <a:rPr lang="en-US" sz="2400" dirty="0" smtClean="0">
                <a:solidFill>
                  <a:schemeClr val="accent1">
                    <a:lumMod val="50000"/>
                  </a:schemeClr>
                </a:solidFill>
                <a:latin typeface="Arial" pitchFamily="34" charset="0"/>
                <a:cs typeface="Arial" pitchFamily="34" charset="0"/>
              </a:rPr>
              <a:t>The </a:t>
            </a:r>
            <a:r>
              <a:rPr lang="en-US" sz="2400" b="1" i="1" dirty="0" smtClean="0">
                <a:solidFill>
                  <a:schemeClr val="accent1">
                    <a:lumMod val="50000"/>
                  </a:schemeClr>
                </a:solidFill>
                <a:latin typeface="Arial" pitchFamily="34" charset="0"/>
                <a:cs typeface="Arial" pitchFamily="34" charset="0"/>
              </a:rPr>
              <a:t>get</a:t>
            </a:r>
            <a:r>
              <a:rPr lang="en-US" sz="2400" dirty="0" smtClean="0">
                <a:solidFill>
                  <a:schemeClr val="accent1">
                    <a:lumMod val="50000"/>
                  </a:schemeClr>
                </a:solidFill>
                <a:latin typeface="Arial" pitchFamily="34" charset="0"/>
                <a:cs typeface="Arial" pitchFamily="34" charset="0"/>
              </a:rPr>
              <a:t> command allows you to retrieve any property of any component in your GUI.</a:t>
            </a:r>
          </a:p>
          <a:p>
            <a:pPr>
              <a:buFont typeface="Wingdings" panose="05000000000000000000"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anose="05000000000000000000" pitchFamily="2" charset="2"/>
              <a:buChar char="q"/>
            </a:pPr>
            <a:r>
              <a:rPr lang="en-US" sz="2400" dirty="0" smtClean="0">
                <a:solidFill>
                  <a:schemeClr val="accent1">
                    <a:lumMod val="50000"/>
                  </a:schemeClr>
                </a:solidFill>
                <a:latin typeface="Arial" pitchFamily="34" charset="0"/>
                <a:cs typeface="Arial" pitchFamily="34" charset="0"/>
              </a:rPr>
              <a:t>The </a:t>
            </a:r>
            <a:r>
              <a:rPr lang="en-US" sz="2400" b="1" i="1" dirty="0" smtClean="0">
                <a:solidFill>
                  <a:schemeClr val="accent1">
                    <a:lumMod val="50000"/>
                  </a:schemeClr>
                </a:solidFill>
                <a:latin typeface="Arial" pitchFamily="34" charset="0"/>
                <a:cs typeface="Arial" pitchFamily="34" charset="0"/>
              </a:rPr>
              <a:t>set</a:t>
            </a:r>
            <a:r>
              <a:rPr lang="en-US" sz="2400" dirty="0" smtClean="0">
                <a:solidFill>
                  <a:schemeClr val="accent1">
                    <a:lumMod val="50000"/>
                  </a:schemeClr>
                </a:solidFill>
                <a:latin typeface="Arial" pitchFamily="34" charset="0"/>
                <a:cs typeface="Arial" pitchFamily="34" charset="0"/>
              </a:rPr>
              <a:t> command allows you to set any property of any component in your GUI.</a:t>
            </a: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81188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pPr algn="ctr"/>
            <a:r>
              <a:rPr lang="en-US" b="1" dirty="0" smtClean="0">
                <a:solidFill>
                  <a:schemeClr val="accent3">
                    <a:lumMod val="50000"/>
                  </a:schemeClr>
                </a:solidFill>
              </a:rPr>
              <a:t>Debugging Your Program</a:t>
            </a:r>
            <a:endParaRPr lang="en-US" b="1" dirty="0">
              <a:solidFill>
                <a:schemeClr val="accent3">
                  <a:lumMod val="50000"/>
                </a:schemeClr>
              </a:solidFill>
            </a:endParaRPr>
          </a:p>
        </p:txBody>
      </p:sp>
      <p:sp>
        <p:nvSpPr>
          <p:cNvPr id="3" name="Content Placeholder 2"/>
          <p:cNvSpPr>
            <a:spLocks noGrp="1"/>
          </p:cNvSpPr>
          <p:nvPr>
            <p:ph idx="1"/>
          </p:nvPr>
        </p:nvSpPr>
        <p:spPr>
          <a:xfrm>
            <a:off x="381000" y="1981200"/>
            <a:ext cx="8229600" cy="44958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Use the same techniques to debug your GUI program that you use to debug any function that you write.</a:t>
            </a:r>
          </a:p>
          <a:p>
            <a:pPr marL="0" indent="0">
              <a:buNone/>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 Leaving off semicolons will cause the outputs of those lines of code to appear in the command window</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 Setting breakpoints will allow you to track through your program and see what your variables are.</a:t>
            </a: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855111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7772400" cy="2286000"/>
          </a:xfrm>
        </p:spPr>
        <p:txBody>
          <a:bodyPr/>
          <a:lstStyle/>
          <a:p>
            <a:pPr algn="ctr"/>
            <a:r>
              <a:rPr lang="en-US" dirty="0" smtClean="0"/>
              <a:t>Components</a:t>
            </a:r>
            <a:endParaRPr lang="en-US" dirty="0"/>
          </a:p>
        </p:txBody>
      </p:sp>
    </p:spTree>
    <p:extLst>
      <p:ext uri="{BB962C8B-B14F-4D97-AF65-F5344CB8AC3E}">
        <p14:creationId xmlns:p14="http://schemas.microsoft.com/office/powerpoint/2010/main" val="1428659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b="1" dirty="0" smtClean="0">
                <a:solidFill>
                  <a:schemeClr val="accent3">
                    <a:lumMod val="50000"/>
                  </a:schemeClr>
                </a:solidFill>
              </a:rPr>
              <a:t>Static Text Boxes</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4800600"/>
          </a:xfrm>
        </p:spPr>
        <p:txBody>
          <a:bodyPr>
            <a:normAutofit lnSpcReduction="10000"/>
          </a:bodyPr>
          <a:lstStyle/>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Static Text Boxes are used as labels. </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The two properties you really care about are the tag (identifies the box) and string (what is written in the box).  These can be set up using the Property Inspector in guide.</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A User cannot change what is written in a Static Text Box – only the programmer can control the contents. </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It is possible to change the string in a static text box within the GUI program:  Suppose you have a static text box with a tag Text1</a:t>
            </a:r>
          </a:p>
          <a:p>
            <a:pPr marL="393192" lvl="1" indent="0">
              <a:buNone/>
            </a:pPr>
            <a:r>
              <a:rPr lang="en-US" dirty="0" smtClean="0">
                <a:solidFill>
                  <a:schemeClr val="accent1">
                    <a:lumMod val="50000"/>
                  </a:schemeClr>
                </a:solidFill>
                <a:latin typeface="Courier New" pitchFamily="49" charset="0"/>
                <a:cs typeface="Courier New" pitchFamily="49" charset="0"/>
              </a:rPr>
              <a:t>  set(handles.Text1,’String’,‘Frequency’) </a:t>
            </a:r>
            <a:r>
              <a:rPr lang="en-US" dirty="0" smtClean="0">
                <a:solidFill>
                  <a:schemeClr val="accent1">
                    <a:lumMod val="50000"/>
                  </a:schemeClr>
                </a:solidFill>
                <a:latin typeface="Arial" pitchFamily="34" charset="0"/>
                <a:cs typeface="Arial" pitchFamily="34" charset="0"/>
              </a:rPr>
              <a:t>will replace whatever is in the static text box with the word, Frequency.</a:t>
            </a: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859456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b="1" dirty="0" smtClean="0">
                <a:solidFill>
                  <a:schemeClr val="accent3">
                    <a:lumMod val="50000"/>
                  </a:schemeClr>
                </a:solidFill>
              </a:rPr>
              <a:t>Edit Text Boxes</a:t>
            </a:r>
            <a:endParaRPr lang="en-US" b="1" dirty="0">
              <a:solidFill>
                <a:schemeClr val="accent3">
                  <a:lumMod val="50000"/>
                </a:schemeClr>
              </a:solidFill>
            </a:endParaRPr>
          </a:p>
        </p:txBody>
      </p:sp>
      <p:sp>
        <p:nvSpPr>
          <p:cNvPr id="3" name="Content Placeholder 2"/>
          <p:cNvSpPr>
            <a:spLocks noGrp="1"/>
          </p:cNvSpPr>
          <p:nvPr>
            <p:ph idx="1"/>
          </p:nvPr>
        </p:nvSpPr>
        <p:spPr>
          <a:xfrm>
            <a:off x="228600" y="1752600"/>
            <a:ext cx="8763000" cy="4953000"/>
          </a:xfrm>
        </p:spPr>
        <p:txBody>
          <a:bodyPr>
            <a:normAutofit/>
          </a:bodyPr>
          <a:lstStyle/>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Edit Text Boxes are Boxes that allow the user to enter information. </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The key properties are the tag (identifies the box) and the string (what is written in the box).</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You can use the property inspector in the guide layout to write whatever you want to appear in the box when your GUI starts.</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In the call back function for an edit text box, you write MATLAB code for whatever you want to happen when the user enters something into the box.</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Courier New" pitchFamily="49" charset="0"/>
              <a:cs typeface="Courier New" pitchFamily="49"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29217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34400" cy="1143000"/>
          </a:xfrm>
        </p:spPr>
        <p:txBody>
          <a:bodyPr>
            <a:normAutofit fontScale="90000"/>
          </a:bodyPr>
          <a:lstStyle/>
          <a:p>
            <a:pPr algn="ctr"/>
            <a:r>
              <a:rPr lang="en-US" b="1" dirty="0" smtClean="0">
                <a:solidFill>
                  <a:schemeClr val="accent3">
                    <a:lumMod val="50000"/>
                  </a:schemeClr>
                </a:solidFill>
              </a:rPr>
              <a:t>Edit Text Boxes:  Retrieving Content</a:t>
            </a:r>
            <a:endParaRPr lang="en-US" b="1" dirty="0">
              <a:solidFill>
                <a:schemeClr val="accent3">
                  <a:lumMod val="50000"/>
                </a:schemeClr>
              </a:solidFill>
            </a:endParaRPr>
          </a:p>
        </p:txBody>
      </p:sp>
      <p:sp>
        <p:nvSpPr>
          <p:cNvPr id="3" name="Content Placeholder 2"/>
          <p:cNvSpPr>
            <a:spLocks noGrp="1"/>
          </p:cNvSpPr>
          <p:nvPr>
            <p:ph idx="1"/>
          </p:nvPr>
        </p:nvSpPr>
        <p:spPr>
          <a:xfrm>
            <a:off x="228600" y="1752600"/>
            <a:ext cx="8763000" cy="4953000"/>
          </a:xfrm>
        </p:spPr>
        <p:txBody>
          <a:bodyPr>
            <a:normAutofit fontScale="92500" lnSpcReduction="20000"/>
          </a:bodyPr>
          <a:lstStyle/>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If you are expecting a number in a box with a tag, Box1, you can access that number with the command: </a:t>
            </a:r>
          </a:p>
          <a:p>
            <a:pPr marL="640080" lvl="2" indent="0">
              <a:buNone/>
            </a:pPr>
            <a:endParaRPr lang="en-US" sz="2400" dirty="0">
              <a:solidFill>
                <a:schemeClr val="accent1">
                  <a:lumMod val="50000"/>
                </a:schemeClr>
              </a:solidFill>
              <a:latin typeface="Arial" pitchFamily="34" charset="0"/>
              <a:cs typeface="Arial" pitchFamily="34" charset="0"/>
            </a:endParaRPr>
          </a:p>
          <a:p>
            <a:pPr marL="640080" lvl="2" indent="0">
              <a:buNone/>
            </a:pPr>
            <a:r>
              <a:rPr lang="en-US" sz="2200" dirty="0" smtClean="0">
                <a:solidFill>
                  <a:schemeClr val="accent1">
                    <a:lumMod val="50000"/>
                  </a:schemeClr>
                </a:solidFill>
                <a:latin typeface="Arial" pitchFamily="34" charset="0"/>
                <a:cs typeface="Arial" pitchFamily="34" charset="0"/>
              </a:rPr>
              <a:t>      </a:t>
            </a:r>
            <a:r>
              <a:rPr lang="en-US" sz="2200" dirty="0" smtClean="0">
                <a:solidFill>
                  <a:schemeClr val="accent1">
                    <a:lumMod val="50000"/>
                  </a:schemeClr>
                </a:solidFill>
                <a:latin typeface="Courier New" pitchFamily="49" charset="0"/>
                <a:cs typeface="Courier New" pitchFamily="49" charset="0"/>
              </a:rPr>
              <a:t>Number = str2double(get(handles.Box1,’String’))</a:t>
            </a:r>
          </a:p>
          <a:p>
            <a:pPr marL="1097280" lvl="2" indent="-457200">
              <a:buFont typeface="Wingdings" pitchFamily="2" charset="2"/>
              <a:buChar char="q"/>
            </a:pPr>
            <a:endParaRPr lang="en-US" sz="2200" dirty="0" smtClean="0">
              <a:solidFill>
                <a:schemeClr val="accent1">
                  <a:lumMod val="50000"/>
                </a:schemeClr>
              </a:solidFill>
              <a:latin typeface="Courier New" pitchFamily="49" charset="0"/>
              <a:cs typeface="Courier New" pitchFamily="49" charset="0"/>
            </a:endParaRPr>
          </a:p>
          <a:p>
            <a:pPr>
              <a:buFont typeface="Wingdings" pitchFamily="2" charset="2"/>
              <a:buChar char="q"/>
            </a:pPr>
            <a:r>
              <a:rPr lang="en-US" dirty="0" smtClean="0">
                <a:solidFill>
                  <a:schemeClr val="accent1">
                    <a:lumMod val="50000"/>
                  </a:schemeClr>
                </a:solidFill>
                <a:latin typeface="Arial" pitchFamily="34" charset="0"/>
                <a:cs typeface="Arial" pitchFamily="34" charset="0"/>
              </a:rPr>
              <a:t>If you are expecting an equation to be entered in the box with a tag, Box1, you can access that equation with the command:</a:t>
            </a:r>
          </a:p>
          <a:p>
            <a:pPr marL="0" indent="0">
              <a:buNone/>
            </a:pPr>
            <a:r>
              <a:rPr lang="en-US" dirty="0" smtClean="0">
                <a:solidFill>
                  <a:schemeClr val="accent1">
                    <a:lumMod val="50000"/>
                  </a:schemeClr>
                </a:solidFill>
                <a:latin typeface="Arial" pitchFamily="34" charset="0"/>
                <a:cs typeface="Arial" pitchFamily="34" charset="0"/>
              </a:rPr>
              <a:t>                                                                               </a:t>
            </a:r>
          </a:p>
          <a:p>
            <a:pPr marL="0" indent="0">
              <a:buNone/>
            </a:pPr>
            <a:r>
              <a:rPr lang="en-US" dirty="0" smtClean="0">
                <a:solidFill>
                  <a:schemeClr val="accent1">
                    <a:lumMod val="50000"/>
                  </a:schemeClr>
                </a:solidFill>
                <a:latin typeface="Arial" pitchFamily="34" charset="0"/>
                <a:cs typeface="Arial" pitchFamily="34" charset="0"/>
              </a:rPr>
              <a:t>             </a:t>
            </a:r>
            <a:r>
              <a:rPr lang="en-US" dirty="0">
                <a:solidFill>
                  <a:schemeClr val="accent1">
                    <a:lumMod val="50000"/>
                  </a:schemeClr>
                </a:solidFill>
                <a:latin typeface="Courier New" pitchFamily="49" charset="0"/>
                <a:cs typeface="Courier New" pitchFamily="49" charset="0"/>
              </a:rPr>
              <a:t>F</a:t>
            </a:r>
            <a:r>
              <a:rPr lang="en-US" dirty="0" smtClean="0">
                <a:solidFill>
                  <a:schemeClr val="accent1">
                    <a:lumMod val="50000"/>
                  </a:schemeClr>
                </a:solidFill>
                <a:latin typeface="Courier New" pitchFamily="49" charset="0"/>
                <a:cs typeface="Courier New" pitchFamily="49" charset="0"/>
              </a:rPr>
              <a:t>unc = sym(get(handles.Box1,’String’)</a:t>
            </a:r>
            <a:r>
              <a:rPr lang="en-US" dirty="0" smtClean="0">
                <a:solidFill>
                  <a:schemeClr val="accent1">
                    <a:lumMod val="50000"/>
                  </a:schemeClr>
                </a:solidFill>
                <a:latin typeface="Arial" pitchFamily="34" charset="0"/>
                <a:cs typeface="Arial" pitchFamily="34" charset="0"/>
              </a:rPr>
              <a:t/>
            </a:r>
            <a:br>
              <a:rPr lang="en-US" dirty="0" smtClean="0">
                <a:solidFill>
                  <a:schemeClr val="accent1">
                    <a:lumMod val="50000"/>
                  </a:schemeClr>
                </a:solidFill>
                <a:latin typeface="Arial" pitchFamily="34" charset="0"/>
                <a:cs typeface="Arial" pitchFamily="34" charset="0"/>
              </a:rPr>
            </a:br>
            <a:endParaRPr lang="en-US" dirty="0">
              <a:solidFill>
                <a:schemeClr val="accent1">
                  <a:lumMod val="50000"/>
                </a:schemeClr>
              </a:solidFill>
              <a:latin typeface="Arial" pitchFamily="34" charset="0"/>
              <a:cs typeface="Arial" pitchFamily="34" charset="0"/>
            </a:endParaRPr>
          </a:p>
          <a:p>
            <a:pPr>
              <a:buFont typeface="Wingdings" pitchFamily="2" charset="2"/>
              <a:buChar char="q"/>
            </a:pPr>
            <a:r>
              <a:rPr lang="en-US" dirty="0" smtClean="0">
                <a:solidFill>
                  <a:schemeClr val="accent1">
                    <a:lumMod val="50000"/>
                  </a:schemeClr>
                </a:solidFill>
                <a:latin typeface="Arial" pitchFamily="34" charset="0"/>
                <a:cs typeface="Arial" pitchFamily="34" charset="0"/>
              </a:rPr>
              <a:t>If you are expecting a string to be entered in the box with a tag, Box1, you can access the string with the command:</a:t>
            </a:r>
          </a:p>
          <a:p>
            <a:pPr marL="0" indent="0">
              <a:buNone/>
            </a:pPr>
            <a:endParaRPr lang="en-US" dirty="0" smtClean="0">
              <a:solidFill>
                <a:schemeClr val="accent1">
                  <a:lumMod val="50000"/>
                </a:schemeClr>
              </a:solidFill>
              <a:latin typeface="Arial" pitchFamily="34" charset="0"/>
              <a:cs typeface="Arial" pitchFamily="34" charset="0"/>
            </a:endParaRPr>
          </a:p>
          <a:p>
            <a:pPr marL="0" indent="0">
              <a:buNone/>
            </a:pPr>
            <a:r>
              <a:rPr lang="en-US" dirty="0" smtClean="0">
                <a:solidFill>
                  <a:schemeClr val="accent1">
                    <a:lumMod val="50000"/>
                  </a:schemeClr>
                </a:solidFill>
                <a:latin typeface="Arial" pitchFamily="34" charset="0"/>
                <a:cs typeface="Arial" pitchFamily="34" charset="0"/>
              </a:rPr>
              <a:t>	</a:t>
            </a:r>
            <a:r>
              <a:rPr lang="en-US" dirty="0" smtClean="0">
                <a:solidFill>
                  <a:schemeClr val="accent1">
                    <a:lumMod val="50000"/>
                  </a:schemeClr>
                </a:solidFill>
                <a:latin typeface="Courier New" pitchFamily="49" charset="0"/>
                <a:cs typeface="Courier New" pitchFamily="49" charset="0"/>
              </a:rPr>
              <a:t> </a:t>
            </a:r>
            <a:r>
              <a:rPr lang="en-US" dirty="0">
                <a:solidFill>
                  <a:schemeClr val="accent1">
                    <a:lumMod val="50000"/>
                  </a:schemeClr>
                </a:solidFill>
                <a:latin typeface="Courier New" pitchFamily="49" charset="0"/>
                <a:cs typeface="Courier New" pitchFamily="49" charset="0"/>
              </a:rPr>
              <a:t>T</a:t>
            </a:r>
            <a:r>
              <a:rPr lang="en-US" dirty="0" smtClean="0">
                <a:solidFill>
                  <a:schemeClr val="accent1">
                    <a:lumMod val="50000"/>
                  </a:schemeClr>
                </a:solidFill>
                <a:latin typeface="Courier New" pitchFamily="49" charset="0"/>
                <a:cs typeface="Courier New" pitchFamily="49" charset="0"/>
              </a:rPr>
              <a:t>ext = get(handles.Box1,’String’)</a:t>
            </a:r>
          </a:p>
          <a:p>
            <a:pPr marL="0" indent="0">
              <a:buNone/>
            </a:pPr>
            <a:endParaRPr lang="en-US" sz="2400" dirty="0" smtClean="0">
              <a:solidFill>
                <a:schemeClr val="accent1">
                  <a:lumMod val="50000"/>
                </a:schemeClr>
              </a:solidFill>
              <a:latin typeface="Courier New" pitchFamily="49" charset="0"/>
              <a:cs typeface="Courier New" pitchFamily="49"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27504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Writing to an Edit Text Box</a:t>
            </a:r>
            <a:endParaRPr lang="en-US" b="1" dirty="0">
              <a:solidFill>
                <a:schemeClr val="accent3">
                  <a:lumMod val="50000"/>
                </a:schemeClr>
              </a:solidFill>
            </a:endParaRPr>
          </a:p>
        </p:txBody>
      </p:sp>
      <p:sp>
        <p:nvSpPr>
          <p:cNvPr id="3" name="Content Placeholder 2"/>
          <p:cNvSpPr>
            <a:spLocks noGrp="1"/>
          </p:cNvSpPr>
          <p:nvPr>
            <p:ph idx="1"/>
          </p:nvPr>
        </p:nvSpPr>
        <p:spPr>
          <a:xfrm>
            <a:off x="228600" y="1752600"/>
            <a:ext cx="8686800" cy="4953000"/>
          </a:xfrm>
        </p:spPr>
        <p:txBody>
          <a:bodyPr>
            <a:normAutofit fontScale="92500" lnSpcReduction="20000"/>
          </a:bodyPr>
          <a:lstStyle/>
          <a:p>
            <a:pPr marL="0" indent="0">
              <a:buNone/>
            </a:pPr>
            <a:r>
              <a:rPr lang="en-US" sz="2400" dirty="0" smtClean="0">
                <a:solidFill>
                  <a:schemeClr val="accent1">
                    <a:lumMod val="50000"/>
                  </a:schemeClr>
                </a:solidFill>
                <a:latin typeface="Arial" pitchFamily="34" charset="0"/>
                <a:cs typeface="Arial" pitchFamily="34" charset="0"/>
              </a:rPr>
              <a:t>You can also write into an Edit Text Box.  Suppose you have an Edit Text Box with a tag of Box1.</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The command:  </a:t>
            </a:r>
            <a:r>
              <a:rPr lang="en-US" sz="2400" dirty="0" smtClean="0">
                <a:solidFill>
                  <a:schemeClr val="accent1">
                    <a:lumMod val="50000"/>
                  </a:schemeClr>
                </a:solidFill>
                <a:latin typeface="Courier New" pitchFamily="49" charset="0"/>
                <a:cs typeface="Courier New" pitchFamily="49" charset="0"/>
              </a:rPr>
              <a:t>set(handles.Box1,’String’,’Frequency’) </a:t>
            </a:r>
          </a:p>
          <a:p>
            <a:pPr marL="0" indent="0">
              <a:buNone/>
            </a:pPr>
            <a:r>
              <a:rPr lang="en-US" sz="2400" dirty="0" smtClean="0">
                <a:solidFill>
                  <a:schemeClr val="accent1">
                    <a:lumMod val="50000"/>
                  </a:schemeClr>
                </a:solidFill>
                <a:latin typeface="Arial" pitchFamily="34" charset="0"/>
                <a:cs typeface="Arial" pitchFamily="34" charset="0"/>
              </a:rPr>
              <a:t>    will write the text, Frequency, into Box1.</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The command:  </a:t>
            </a:r>
            <a:r>
              <a:rPr lang="en-US" sz="2400" dirty="0" smtClean="0">
                <a:solidFill>
                  <a:schemeClr val="accent1">
                    <a:lumMod val="50000"/>
                  </a:schemeClr>
                </a:solidFill>
                <a:latin typeface="Courier New" pitchFamily="49" charset="0"/>
                <a:cs typeface="Courier New" pitchFamily="49" charset="0"/>
              </a:rPr>
              <a:t>set(handles.Box1,’String’,10) </a:t>
            </a:r>
          </a:p>
          <a:p>
            <a:pPr marL="0" indent="0">
              <a:buNone/>
            </a:pPr>
            <a:r>
              <a:rPr lang="en-US" sz="2400" dirty="0" smtClean="0">
                <a:solidFill>
                  <a:schemeClr val="accent1">
                    <a:lumMod val="50000"/>
                  </a:schemeClr>
                </a:solidFill>
                <a:latin typeface="Arial" pitchFamily="34" charset="0"/>
                <a:cs typeface="Arial" pitchFamily="34" charset="0"/>
              </a:rPr>
              <a:t>    will write the number, 10, into Box1.</a:t>
            </a:r>
          </a:p>
          <a:p>
            <a:pPr>
              <a:buFont typeface="Wingdings" pitchFamily="2" charset="2"/>
              <a:buChar char="q"/>
            </a:pPr>
            <a:endParaRPr lang="en-US" sz="2400" dirty="0" smtClean="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The commands: </a:t>
            </a:r>
          </a:p>
          <a:p>
            <a:pPr marL="0" indent="0">
              <a:buNone/>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           </a:t>
            </a:r>
            <a:r>
              <a:rPr lang="en-US" sz="2200" dirty="0" smtClean="0">
                <a:solidFill>
                  <a:schemeClr val="accent1">
                    <a:lumMod val="50000"/>
                  </a:schemeClr>
                </a:solidFill>
                <a:latin typeface="Courier New" pitchFamily="49" charset="0"/>
                <a:cs typeface="Courier New" pitchFamily="49" charset="0"/>
              </a:rPr>
              <a:t>func = sym(‘cos(2*t’)</a:t>
            </a:r>
            <a:r>
              <a:rPr lang="en-US" sz="2400" dirty="0">
                <a:solidFill>
                  <a:schemeClr val="accent1">
                    <a:lumMod val="50000"/>
                  </a:schemeClr>
                </a:solidFill>
                <a:latin typeface="Arial" pitchFamily="34" charset="0"/>
                <a:cs typeface="Arial" pitchFamily="34" charset="0"/>
              </a:rPr>
              <a:t>;</a:t>
            </a:r>
            <a:r>
              <a:rPr lang="en-US" sz="2400" dirty="0" smtClean="0">
                <a:solidFill>
                  <a:schemeClr val="accent1">
                    <a:lumMod val="50000"/>
                  </a:schemeClr>
                </a:solidFill>
                <a:latin typeface="Arial" pitchFamily="34" charset="0"/>
                <a:cs typeface="Arial" pitchFamily="34" charset="0"/>
              </a:rPr>
              <a:t>        </a:t>
            </a:r>
          </a:p>
          <a:p>
            <a:pPr marL="0" indent="0">
              <a:buNone/>
            </a:pPr>
            <a:r>
              <a:rPr lang="en-US" sz="2400" dirty="0" smtClean="0">
                <a:solidFill>
                  <a:schemeClr val="accent1">
                    <a:lumMod val="50000"/>
                  </a:schemeClr>
                </a:solidFill>
                <a:latin typeface="Courier New" pitchFamily="49" charset="0"/>
                <a:cs typeface="Courier New" pitchFamily="49" charset="0"/>
              </a:rPr>
              <a:t>      set(handles.Box1,’String’,char(func))</a:t>
            </a: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    will write the symbolic function, cos(2*t), into Box1.</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34672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Writing to an Edit Text Box</a:t>
            </a:r>
            <a:endParaRPr lang="en-US" b="1" dirty="0">
              <a:solidFill>
                <a:schemeClr val="accent3">
                  <a:lumMod val="50000"/>
                </a:schemeClr>
              </a:solidFill>
            </a:endParaRPr>
          </a:p>
        </p:txBody>
      </p:sp>
      <p:sp>
        <p:nvSpPr>
          <p:cNvPr id="3" name="Content Placeholder 2"/>
          <p:cNvSpPr>
            <a:spLocks noGrp="1"/>
          </p:cNvSpPr>
          <p:nvPr>
            <p:ph idx="1"/>
          </p:nvPr>
        </p:nvSpPr>
        <p:spPr>
          <a:xfrm>
            <a:off x="228600" y="1752600"/>
            <a:ext cx="8686800" cy="49530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You can also use </a:t>
            </a:r>
            <a:r>
              <a:rPr lang="en-US" sz="2400" b="1" i="1" dirty="0" smtClean="0">
                <a:solidFill>
                  <a:schemeClr val="accent1">
                    <a:lumMod val="50000"/>
                  </a:schemeClr>
                </a:solidFill>
                <a:latin typeface="Arial" pitchFamily="34" charset="0"/>
                <a:cs typeface="Arial" pitchFamily="34" charset="0"/>
              </a:rPr>
              <a:t>sprintf </a:t>
            </a:r>
            <a:r>
              <a:rPr lang="en-US" sz="2400" dirty="0" smtClean="0">
                <a:solidFill>
                  <a:schemeClr val="accent1">
                    <a:lumMod val="50000"/>
                  </a:schemeClr>
                </a:solidFill>
                <a:latin typeface="Arial" pitchFamily="34" charset="0"/>
                <a:cs typeface="Arial" pitchFamily="34" charset="0"/>
              </a:rPr>
              <a:t>to add formatted strings to static and edit boxes.  Works exactly the same as an </a:t>
            </a:r>
            <a:r>
              <a:rPr lang="en-US" sz="2400" b="1" i="1" dirty="0" smtClean="0">
                <a:solidFill>
                  <a:schemeClr val="accent1">
                    <a:lumMod val="50000"/>
                  </a:schemeClr>
                </a:solidFill>
                <a:latin typeface="Arial" pitchFamily="34" charset="0"/>
                <a:cs typeface="Arial" pitchFamily="34" charset="0"/>
              </a:rPr>
              <a:t>fprintf</a:t>
            </a:r>
            <a:r>
              <a:rPr lang="en-US" sz="2400" dirty="0" smtClean="0">
                <a:solidFill>
                  <a:schemeClr val="accent1">
                    <a:lumMod val="50000"/>
                  </a:schemeClr>
                </a:solidFill>
                <a:latin typeface="Arial" pitchFamily="34" charset="0"/>
                <a:cs typeface="Arial" pitchFamily="34" charset="0"/>
              </a:rPr>
              <a:t> command but works for GUIs:</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	message = sprintf(‘…..’, variable list)</a:t>
            </a: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	set(handles.Box1,’String’,message)</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r>
              <a:rPr lang="en-US" sz="2400" u="sng" dirty="0" smtClean="0">
                <a:solidFill>
                  <a:schemeClr val="accent1">
                    <a:lumMod val="50000"/>
                  </a:schemeClr>
                </a:solidFill>
                <a:latin typeface="Arial" pitchFamily="34" charset="0"/>
                <a:cs typeface="Arial" pitchFamily="34" charset="0"/>
              </a:rPr>
              <a:t>For example</a:t>
            </a:r>
            <a:r>
              <a:rPr lang="en-US" sz="2400" dirty="0" smtClean="0">
                <a:solidFill>
                  <a:schemeClr val="accent1">
                    <a:lumMod val="50000"/>
                  </a:schemeClr>
                </a:solidFill>
                <a:latin typeface="Arial" pitchFamily="34" charset="0"/>
                <a:cs typeface="Arial" pitchFamily="34" charset="0"/>
              </a:rPr>
              <a:t>:</a:t>
            </a:r>
          </a:p>
          <a:p>
            <a:pPr marL="0" indent="0">
              <a:buNone/>
            </a:pPr>
            <a:r>
              <a:rPr lang="en-US" sz="2400" dirty="0" smtClean="0">
                <a:solidFill>
                  <a:schemeClr val="accent1">
                    <a:lumMod val="50000"/>
                  </a:schemeClr>
                </a:solidFill>
                <a:latin typeface="Arial" pitchFamily="34" charset="0"/>
                <a:cs typeface="Arial" pitchFamily="34" charset="0"/>
              </a:rPr>
              <a:t>V = 23.5174; A = 14.2;</a:t>
            </a:r>
          </a:p>
          <a:p>
            <a:pPr marL="0" indent="0">
              <a:buNone/>
            </a:pPr>
            <a:r>
              <a:rPr lang="en-US" sz="2400" dirty="0">
                <a:solidFill>
                  <a:schemeClr val="accent1">
                    <a:lumMod val="50000"/>
                  </a:schemeClr>
                </a:solidFill>
                <a:latin typeface="Arial" pitchFamily="34" charset="0"/>
                <a:cs typeface="Arial" pitchFamily="34" charset="0"/>
              </a:rPr>
              <a:t>m</a:t>
            </a:r>
            <a:r>
              <a:rPr lang="en-US" sz="2400" dirty="0" smtClean="0">
                <a:solidFill>
                  <a:schemeClr val="accent1">
                    <a:lumMod val="50000"/>
                  </a:schemeClr>
                </a:solidFill>
                <a:latin typeface="Arial" pitchFamily="34" charset="0"/>
                <a:cs typeface="Arial" pitchFamily="34" charset="0"/>
              </a:rPr>
              <a:t>essage = sprintf(‘V = %0.4f and A = %0.1f’,V,A)</a:t>
            </a:r>
          </a:p>
          <a:p>
            <a:pPr marL="0" indent="0">
              <a:buNone/>
            </a:pPr>
            <a:r>
              <a:rPr lang="en-US" sz="2400" dirty="0">
                <a:solidFill>
                  <a:schemeClr val="accent1">
                    <a:lumMod val="50000"/>
                  </a:schemeClr>
                </a:solidFill>
                <a:latin typeface="Arial" pitchFamily="34" charset="0"/>
                <a:cs typeface="Arial" pitchFamily="34" charset="0"/>
              </a:rPr>
              <a:t>set(handles.Box1,’String’,message)</a:t>
            </a:r>
          </a:p>
          <a:p>
            <a:pPr marL="0" indent="0">
              <a:buNone/>
            </a:pPr>
            <a:endParaRPr lang="en-US" sz="2400" dirty="0" smtClean="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240977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b="1" dirty="0" smtClean="0">
                <a:solidFill>
                  <a:schemeClr val="accent3">
                    <a:lumMod val="50000"/>
                  </a:schemeClr>
                </a:solidFill>
              </a:rPr>
              <a:t>Enable and Visible Properties</a:t>
            </a:r>
            <a:endParaRPr lang="en-US" b="1" dirty="0">
              <a:solidFill>
                <a:schemeClr val="accent3">
                  <a:lumMod val="50000"/>
                </a:schemeClr>
              </a:solidFill>
            </a:endParaRPr>
          </a:p>
        </p:txBody>
      </p:sp>
      <p:sp>
        <p:nvSpPr>
          <p:cNvPr id="3" name="Content Placeholder 2"/>
          <p:cNvSpPr>
            <a:spLocks noGrp="1"/>
          </p:cNvSpPr>
          <p:nvPr>
            <p:ph idx="1"/>
          </p:nvPr>
        </p:nvSpPr>
        <p:spPr>
          <a:xfrm>
            <a:off x="228600" y="1752600"/>
            <a:ext cx="8686800" cy="4953000"/>
          </a:xfrm>
        </p:spPr>
        <p:txBody>
          <a:bodyPr>
            <a:normAutofit fontScale="92500" lnSpcReduction="10000"/>
          </a:bodyPr>
          <a:lstStyle/>
          <a:p>
            <a:pPr marL="0" indent="0">
              <a:buNone/>
            </a:pPr>
            <a:r>
              <a:rPr lang="en-US" sz="2400" dirty="0" smtClean="0">
                <a:solidFill>
                  <a:schemeClr val="accent1">
                    <a:lumMod val="50000"/>
                  </a:schemeClr>
                </a:solidFill>
                <a:latin typeface="Arial" pitchFamily="34" charset="0"/>
                <a:cs typeface="Arial" pitchFamily="34" charset="0"/>
              </a:rPr>
              <a:t>All components have Enable and Visible Properties.  Suppose you have an Edit Text Box with a tag of Box1.</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The command: </a:t>
            </a:r>
            <a:r>
              <a:rPr lang="en-US" sz="2400" dirty="0" smtClean="0">
                <a:solidFill>
                  <a:schemeClr val="accent1">
                    <a:lumMod val="50000"/>
                  </a:schemeClr>
                </a:solidFill>
                <a:latin typeface="Courier New" pitchFamily="49" charset="0"/>
                <a:cs typeface="Courier New" pitchFamily="49" charset="0"/>
              </a:rPr>
              <a:t>set(handles.Box1,’Enable’,’off’) </a:t>
            </a:r>
          </a:p>
          <a:p>
            <a:pPr marL="0" indent="0">
              <a:buNone/>
            </a:pPr>
            <a:r>
              <a:rPr lang="en-US" sz="2400" dirty="0" smtClean="0">
                <a:solidFill>
                  <a:schemeClr val="accent1">
                    <a:lumMod val="50000"/>
                  </a:schemeClr>
                </a:solidFill>
                <a:latin typeface="Arial" pitchFamily="34" charset="0"/>
                <a:cs typeface="Arial" pitchFamily="34" charset="0"/>
              </a:rPr>
              <a:t>    will disable Box1 so your user can’t write into it.</a:t>
            </a: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The command:  </a:t>
            </a:r>
            <a:r>
              <a:rPr lang="en-US" sz="2400" dirty="0" smtClean="0">
                <a:solidFill>
                  <a:schemeClr val="accent1">
                    <a:lumMod val="50000"/>
                  </a:schemeClr>
                </a:solidFill>
                <a:latin typeface="Courier New" pitchFamily="49" charset="0"/>
                <a:cs typeface="Courier New" pitchFamily="49" charset="0"/>
              </a:rPr>
              <a:t>set(handles.Box1,’Enable’,’on’) </a:t>
            </a:r>
          </a:p>
          <a:p>
            <a:pPr marL="0" indent="0">
              <a:buNone/>
            </a:pPr>
            <a:r>
              <a:rPr lang="en-US" sz="2400" dirty="0" smtClean="0">
                <a:solidFill>
                  <a:schemeClr val="accent1">
                    <a:lumMod val="50000"/>
                  </a:schemeClr>
                </a:solidFill>
                <a:latin typeface="Arial" pitchFamily="34" charset="0"/>
                <a:cs typeface="Arial" pitchFamily="34" charset="0"/>
              </a:rPr>
              <a:t>    will enable Box1 so the user can write into it.</a:t>
            </a: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The command        </a:t>
            </a:r>
          </a:p>
          <a:p>
            <a:pPr marL="0" indent="0">
              <a:buNone/>
            </a:pPr>
            <a:r>
              <a:rPr lang="en-US" sz="2400" dirty="0" smtClean="0">
                <a:solidFill>
                  <a:schemeClr val="accent1">
                    <a:lumMod val="50000"/>
                  </a:schemeClr>
                </a:solidFill>
                <a:latin typeface="Courier New" pitchFamily="49" charset="0"/>
                <a:cs typeface="Courier New" pitchFamily="49" charset="0"/>
              </a:rPr>
              <a:t>      set(handles.Box1,’Visible’,’off’)</a:t>
            </a: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    will make Box1</a:t>
            </a: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disappear.</a:t>
            </a:r>
          </a:p>
          <a:p>
            <a:pPr>
              <a:buFont typeface="Wingdings" pitchFamily="2" charset="2"/>
              <a:buChar char="q"/>
            </a:pPr>
            <a:r>
              <a:rPr lang="en-US" sz="2400" dirty="0">
                <a:solidFill>
                  <a:schemeClr val="accent1">
                    <a:lumMod val="50000"/>
                  </a:schemeClr>
                </a:solidFill>
                <a:latin typeface="Arial" pitchFamily="34" charset="0"/>
                <a:cs typeface="Arial" pitchFamily="34" charset="0"/>
              </a:rPr>
              <a:t>The </a:t>
            </a:r>
            <a:r>
              <a:rPr lang="en-US" sz="2400" dirty="0" smtClean="0">
                <a:solidFill>
                  <a:schemeClr val="accent1">
                    <a:lumMod val="50000"/>
                  </a:schemeClr>
                </a:solidFill>
                <a:latin typeface="Arial" pitchFamily="34" charset="0"/>
                <a:cs typeface="Arial" pitchFamily="34" charset="0"/>
              </a:rPr>
              <a:t>command        </a:t>
            </a:r>
            <a:endParaRPr lang="en-US" sz="2400" dirty="0">
              <a:solidFill>
                <a:schemeClr val="accent1">
                  <a:lumMod val="50000"/>
                </a:schemeClr>
              </a:solidFill>
              <a:latin typeface="Arial" pitchFamily="34" charset="0"/>
              <a:cs typeface="Arial" pitchFamily="34" charset="0"/>
            </a:endParaRPr>
          </a:p>
          <a:p>
            <a:pPr marL="0" indent="0">
              <a:buNone/>
            </a:pPr>
            <a:r>
              <a:rPr lang="en-US" sz="2400" dirty="0">
                <a:solidFill>
                  <a:schemeClr val="accent1">
                    <a:lumMod val="50000"/>
                  </a:schemeClr>
                </a:solidFill>
                <a:latin typeface="Courier New" pitchFamily="49" charset="0"/>
                <a:cs typeface="Courier New" pitchFamily="49" charset="0"/>
              </a:rPr>
              <a:t>      </a:t>
            </a:r>
            <a:r>
              <a:rPr lang="en-US" sz="2400" dirty="0" smtClean="0">
                <a:solidFill>
                  <a:schemeClr val="accent1">
                    <a:lumMod val="50000"/>
                  </a:schemeClr>
                </a:solidFill>
                <a:latin typeface="Courier New" pitchFamily="49" charset="0"/>
                <a:cs typeface="Courier New" pitchFamily="49" charset="0"/>
              </a:rPr>
              <a:t>set(handles.Box1,</a:t>
            </a:r>
            <a:r>
              <a:rPr lang="en-US" sz="2400" dirty="0">
                <a:solidFill>
                  <a:schemeClr val="accent1">
                    <a:lumMod val="50000"/>
                  </a:schemeClr>
                </a:solidFill>
                <a:latin typeface="Courier New" pitchFamily="49" charset="0"/>
                <a:cs typeface="Courier New" pitchFamily="49" charset="0"/>
              </a:rPr>
              <a:t>’Visible</a:t>
            </a:r>
            <a:r>
              <a:rPr lang="en-US" sz="2400" dirty="0" smtClean="0">
                <a:solidFill>
                  <a:schemeClr val="accent1">
                    <a:lumMod val="50000"/>
                  </a:schemeClr>
                </a:solidFill>
                <a:latin typeface="Courier New" pitchFamily="49" charset="0"/>
                <a:cs typeface="Courier New" pitchFamily="49" charset="0"/>
              </a:rPr>
              <a:t>’,’on’)</a:t>
            </a: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    will </a:t>
            </a:r>
            <a:r>
              <a:rPr lang="en-US" sz="2400" dirty="0">
                <a:solidFill>
                  <a:schemeClr val="accent1">
                    <a:lumMod val="50000"/>
                  </a:schemeClr>
                </a:solidFill>
                <a:latin typeface="Arial" pitchFamily="34" charset="0"/>
                <a:cs typeface="Arial" pitchFamily="34" charset="0"/>
              </a:rPr>
              <a:t>make Box1 </a:t>
            </a:r>
            <a:r>
              <a:rPr lang="en-US" sz="2400" dirty="0" smtClean="0">
                <a:solidFill>
                  <a:schemeClr val="accent1">
                    <a:lumMod val="50000"/>
                  </a:schemeClr>
                </a:solidFill>
                <a:latin typeface="Arial" pitchFamily="34" charset="0"/>
                <a:cs typeface="Arial" pitchFamily="34" charset="0"/>
              </a:rPr>
              <a:t>reappear.</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414610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7772400" cy="2286000"/>
          </a:xfrm>
        </p:spPr>
        <p:txBody>
          <a:bodyPr/>
          <a:lstStyle/>
          <a:p>
            <a:pPr algn="ctr"/>
            <a:r>
              <a:rPr lang="en-US" dirty="0" smtClean="0"/>
              <a:t>Getting Started</a:t>
            </a:r>
            <a:endParaRPr lang="en-US" dirty="0"/>
          </a:p>
        </p:txBody>
      </p:sp>
    </p:spTree>
    <p:extLst>
      <p:ext uri="{BB962C8B-B14F-4D97-AF65-F5344CB8AC3E}">
        <p14:creationId xmlns:p14="http://schemas.microsoft.com/office/powerpoint/2010/main" val="2266891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Push Buttons</a:t>
            </a:r>
            <a:endParaRPr lang="en-US" b="1" dirty="0">
              <a:solidFill>
                <a:schemeClr val="accent3">
                  <a:lumMod val="50000"/>
                </a:schemeClr>
              </a:solidFill>
            </a:endParaRPr>
          </a:p>
        </p:txBody>
      </p:sp>
      <p:sp>
        <p:nvSpPr>
          <p:cNvPr id="3" name="Content Placeholder 2"/>
          <p:cNvSpPr>
            <a:spLocks noGrp="1"/>
          </p:cNvSpPr>
          <p:nvPr>
            <p:ph idx="1"/>
          </p:nvPr>
        </p:nvSpPr>
        <p:spPr>
          <a:xfrm>
            <a:off x="228600" y="1905000"/>
            <a:ext cx="8686800" cy="49530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The key properties for a pushbutton are:</a:t>
            </a:r>
          </a:p>
          <a:p>
            <a:pPr marL="0" indent="0">
              <a:buNone/>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Tag:  identifier or name of the push button</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String:  text written on the button</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In the callback function for a push button, you simply write MATLAB code for whatever you want to happen when the user pushes the button.</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942114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b="1" dirty="0" smtClean="0">
                <a:solidFill>
                  <a:schemeClr val="accent3">
                    <a:lumMod val="50000"/>
                  </a:schemeClr>
                </a:solidFill>
              </a:rPr>
              <a:t>Sliders</a:t>
            </a:r>
            <a:endParaRPr lang="en-US" b="1" dirty="0">
              <a:solidFill>
                <a:schemeClr val="accent3">
                  <a:lumMod val="50000"/>
                </a:schemeClr>
              </a:solidFill>
            </a:endParaRPr>
          </a:p>
        </p:txBody>
      </p:sp>
      <p:sp>
        <p:nvSpPr>
          <p:cNvPr id="3" name="Content Placeholder 2"/>
          <p:cNvSpPr>
            <a:spLocks noGrp="1"/>
          </p:cNvSpPr>
          <p:nvPr>
            <p:ph idx="1"/>
          </p:nvPr>
        </p:nvSpPr>
        <p:spPr>
          <a:xfrm>
            <a:off x="228600" y="1600200"/>
            <a:ext cx="8686800" cy="4953000"/>
          </a:xfrm>
        </p:spPr>
        <p:txBody>
          <a:bodyPr>
            <a:normAutofit lnSpcReduction="10000"/>
          </a:bodyPr>
          <a:lstStyle/>
          <a:p>
            <a:pPr marL="0" indent="0">
              <a:buNone/>
            </a:pPr>
            <a:r>
              <a:rPr lang="en-US" sz="2400" dirty="0" smtClean="0">
                <a:solidFill>
                  <a:schemeClr val="accent1">
                    <a:lumMod val="50000"/>
                  </a:schemeClr>
                </a:solidFill>
                <a:latin typeface="Arial" pitchFamily="34" charset="0"/>
                <a:cs typeface="Arial" pitchFamily="34" charset="0"/>
              </a:rPr>
              <a:t>The key properties for a slider are:</a:t>
            </a:r>
          </a:p>
          <a:p>
            <a:pPr marL="0" indent="0">
              <a:buNone/>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Tag:  identifier or name of the slider</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Max:  maximum value for the slider</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Min:  minimum value for the slider</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Value:  value of the slider (must be in the range [Min Max]) </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These can all be set up using the Property Inspector when you first create your GUI using guide</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199403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pPr algn="ctr"/>
            <a:r>
              <a:rPr lang="en-US" b="1" dirty="0" smtClean="0">
                <a:solidFill>
                  <a:schemeClr val="accent3">
                    <a:lumMod val="50000"/>
                  </a:schemeClr>
                </a:solidFill>
              </a:rPr>
              <a:t>Sliders:  Retrieving the Value</a:t>
            </a:r>
            <a:endParaRPr lang="en-US" b="1" dirty="0">
              <a:solidFill>
                <a:schemeClr val="accent3">
                  <a:lumMod val="50000"/>
                </a:schemeClr>
              </a:solidFill>
            </a:endParaRPr>
          </a:p>
        </p:txBody>
      </p:sp>
      <p:sp>
        <p:nvSpPr>
          <p:cNvPr id="3" name="Content Placeholder 2"/>
          <p:cNvSpPr>
            <a:spLocks noGrp="1"/>
          </p:cNvSpPr>
          <p:nvPr>
            <p:ph idx="1"/>
          </p:nvPr>
        </p:nvSpPr>
        <p:spPr>
          <a:xfrm>
            <a:off x="228600" y="2209800"/>
            <a:ext cx="8686800" cy="4267200"/>
          </a:xfrm>
        </p:spPr>
        <p:txBody>
          <a:bodyPr>
            <a:normAutofit lnSpcReduction="10000"/>
          </a:bodyPr>
          <a:lstStyle/>
          <a:p>
            <a:pPr marL="0" indent="0">
              <a:buNone/>
            </a:pPr>
            <a:r>
              <a:rPr lang="en-US" sz="2400" dirty="0" smtClean="0">
                <a:solidFill>
                  <a:schemeClr val="accent1">
                    <a:lumMod val="50000"/>
                  </a:schemeClr>
                </a:solidFill>
                <a:latin typeface="Arial" pitchFamily="34" charset="0"/>
                <a:cs typeface="Arial" pitchFamily="34" charset="0"/>
              </a:rPr>
              <a:t>The Slider Value will change when the user moves the slider back and forth.  The Slider value will vary from Min to Max.</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Suppose you have a slider tagged Slider1</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The command:</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Courier New" pitchFamily="49" charset="0"/>
                <a:cs typeface="Courier New" pitchFamily="49" charset="0"/>
              </a:rPr>
              <a:t>  SliderValue = get(handles.Slider1,’Value’)</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will retrieve the value of the slider.</a:t>
            </a:r>
          </a:p>
          <a:p>
            <a:pPr marL="0" indent="0">
              <a:buNone/>
            </a:pPr>
            <a:endParaRPr lang="en-US" sz="2400" dirty="0" smtClean="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334055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lstStyle/>
          <a:p>
            <a:pPr algn="ctr"/>
            <a:r>
              <a:rPr lang="en-US" b="1" dirty="0" smtClean="0">
                <a:solidFill>
                  <a:schemeClr val="accent3">
                    <a:lumMod val="50000"/>
                  </a:schemeClr>
                </a:solidFill>
              </a:rPr>
              <a:t>Pop-Up Menus</a:t>
            </a:r>
            <a:endParaRPr lang="en-US" b="1" dirty="0">
              <a:solidFill>
                <a:schemeClr val="accent3">
                  <a:lumMod val="50000"/>
                </a:schemeClr>
              </a:solidFill>
            </a:endParaRPr>
          </a:p>
        </p:txBody>
      </p:sp>
      <p:sp>
        <p:nvSpPr>
          <p:cNvPr id="3" name="Content Placeholder 2"/>
          <p:cNvSpPr>
            <a:spLocks noGrp="1"/>
          </p:cNvSpPr>
          <p:nvPr>
            <p:ph idx="1"/>
          </p:nvPr>
        </p:nvSpPr>
        <p:spPr>
          <a:xfrm>
            <a:off x="228600" y="2286000"/>
            <a:ext cx="8686800" cy="37338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The key properties for a pop-up menu are:</a:t>
            </a:r>
          </a:p>
          <a:p>
            <a:pPr marL="0" indent="0">
              <a:buNone/>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Tag:  identifier or name of the pop-up menu</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String:  list of choices for the user in the pop-up menu</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543007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b="1" dirty="0" smtClean="0">
                <a:solidFill>
                  <a:schemeClr val="accent3">
                    <a:lumMod val="50000"/>
                  </a:schemeClr>
                </a:solidFill>
              </a:rPr>
              <a:t>Pop-Up Menus</a:t>
            </a:r>
            <a:endParaRPr lang="en-US" b="1" dirty="0">
              <a:solidFill>
                <a:schemeClr val="accent3">
                  <a:lumMod val="50000"/>
                </a:schemeClr>
              </a:solidFill>
            </a:endParaRPr>
          </a:p>
        </p:txBody>
      </p:sp>
      <p:sp>
        <p:nvSpPr>
          <p:cNvPr id="3" name="Content Placeholder 2"/>
          <p:cNvSpPr>
            <a:spLocks noGrp="1"/>
          </p:cNvSpPr>
          <p:nvPr>
            <p:ph idx="1"/>
          </p:nvPr>
        </p:nvSpPr>
        <p:spPr>
          <a:xfrm>
            <a:off x="228600" y="1600200"/>
            <a:ext cx="8686800" cy="4953000"/>
          </a:xfrm>
        </p:spPr>
        <p:txBody>
          <a:bodyPr>
            <a:normAutofit lnSpcReduction="10000"/>
          </a:bodyPr>
          <a:lstStyle/>
          <a:p>
            <a:pPr marL="0" indent="0">
              <a:buNone/>
            </a:pPr>
            <a:r>
              <a:rPr lang="en-US" sz="2400" dirty="0" smtClean="0">
                <a:solidFill>
                  <a:schemeClr val="accent1">
                    <a:lumMod val="50000"/>
                  </a:schemeClr>
                </a:solidFill>
                <a:latin typeface="Arial" pitchFamily="34" charset="0"/>
                <a:cs typeface="Arial" pitchFamily="34" charset="0"/>
              </a:rPr>
              <a:t>Suppose you have a pop-up menu with a tag, Menu1.</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Typical code in the Menu1_Callback would be:</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a:solidFill>
                  <a:schemeClr val="accent1">
                    <a:lumMod val="50000"/>
                  </a:schemeClr>
                </a:solidFill>
                <a:latin typeface="Courier New" pitchFamily="49" charset="0"/>
                <a:cs typeface="Courier New" pitchFamily="49" charset="0"/>
              </a:rPr>
              <a:t>c</a:t>
            </a:r>
            <a:r>
              <a:rPr lang="en-US" sz="2400" dirty="0" smtClean="0">
                <a:solidFill>
                  <a:schemeClr val="accent1">
                    <a:lumMod val="50000"/>
                  </a:schemeClr>
                </a:solidFill>
                <a:latin typeface="Courier New" pitchFamily="49" charset="0"/>
                <a:cs typeface="Courier New" pitchFamily="49" charset="0"/>
              </a:rPr>
              <a:t>hoice = get(handles.Menu1,’Value’);</a:t>
            </a:r>
          </a:p>
          <a:p>
            <a:pPr marL="0" indent="0">
              <a:buNone/>
            </a:pPr>
            <a:r>
              <a:rPr lang="en-US" sz="2400" dirty="0">
                <a:solidFill>
                  <a:schemeClr val="accent1">
                    <a:lumMod val="50000"/>
                  </a:schemeClr>
                </a:solidFill>
                <a:latin typeface="Courier New" pitchFamily="49" charset="0"/>
                <a:cs typeface="Courier New" pitchFamily="49" charset="0"/>
              </a:rPr>
              <a:t>s</a:t>
            </a:r>
            <a:r>
              <a:rPr lang="en-US" sz="2400" dirty="0" smtClean="0">
                <a:solidFill>
                  <a:schemeClr val="accent1">
                    <a:lumMod val="50000"/>
                  </a:schemeClr>
                </a:solidFill>
                <a:latin typeface="Courier New" pitchFamily="49" charset="0"/>
                <a:cs typeface="Courier New" pitchFamily="49" charset="0"/>
              </a:rPr>
              <a:t>witch choice</a:t>
            </a:r>
          </a:p>
          <a:p>
            <a:pPr marL="0" indent="0">
              <a:buNone/>
            </a:pPr>
            <a:r>
              <a:rPr lang="en-US" sz="2400" dirty="0" smtClean="0">
                <a:solidFill>
                  <a:schemeClr val="accent1">
                    <a:lumMod val="50000"/>
                  </a:schemeClr>
                </a:solidFill>
                <a:latin typeface="Courier New" pitchFamily="49" charset="0"/>
                <a:cs typeface="Courier New" pitchFamily="49" charset="0"/>
              </a:rPr>
              <a:t>	case 1   </a:t>
            </a:r>
            <a:r>
              <a:rPr lang="en-US" sz="2400" dirty="0" smtClean="0">
                <a:solidFill>
                  <a:srgbClr val="00B050"/>
                </a:solidFill>
                <a:latin typeface="Courier New" pitchFamily="49" charset="0"/>
                <a:cs typeface="Courier New" pitchFamily="49" charset="0"/>
              </a:rPr>
              <a:t>% User Picked First Item on Menu</a:t>
            </a:r>
          </a:p>
          <a:p>
            <a:pPr marL="0" indent="0">
              <a:buNone/>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	</a:t>
            </a:r>
            <a:r>
              <a:rPr lang="en-US" sz="2400" i="1" dirty="0" smtClean="0">
                <a:solidFill>
                  <a:schemeClr val="accent1">
                    <a:lumMod val="50000"/>
                  </a:schemeClr>
                </a:solidFill>
                <a:latin typeface="Arial" pitchFamily="34" charset="0"/>
                <a:cs typeface="Arial" pitchFamily="34" charset="0"/>
              </a:rPr>
              <a:t>Desired Code if user picks first item </a:t>
            </a:r>
          </a:p>
          <a:p>
            <a:pPr marL="0" indent="0">
              <a:buNone/>
            </a:pPr>
            <a:r>
              <a:rPr lang="en-US" sz="2400" dirty="0" smtClean="0">
                <a:solidFill>
                  <a:schemeClr val="accent1">
                    <a:lumMod val="50000"/>
                  </a:schemeClr>
                </a:solidFill>
                <a:latin typeface="Courier New" pitchFamily="49" charset="0"/>
                <a:cs typeface="Courier New" pitchFamily="49" charset="0"/>
              </a:rPr>
              <a:t>	case 2	</a:t>
            </a:r>
            <a:r>
              <a:rPr lang="en-US" sz="2400" dirty="0" smtClean="0">
                <a:solidFill>
                  <a:srgbClr val="00B050"/>
                </a:solidFill>
                <a:latin typeface="Courier New" pitchFamily="49" charset="0"/>
                <a:cs typeface="Courier New" pitchFamily="49" charset="0"/>
              </a:rPr>
              <a:t>% User Picked 2</a:t>
            </a:r>
            <a:r>
              <a:rPr lang="en-US" sz="2400" baseline="30000" dirty="0" smtClean="0">
                <a:solidFill>
                  <a:srgbClr val="00B050"/>
                </a:solidFill>
                <a:latin typeface="Courier New" pitchFamily="49" charset="0"/>
                <a:cs typeface="Courier New" pitchFamily="49" charset="0"/>
              </a:rPr>
              <a:t>nd</a:t>
            </a:r>
            <a:r>
              <a:rPr lang="en-US" sz="2400" dirty="0" smtClean="0">
                <a:solidFill>
                  <a:srgbClr val="00B050"/>
                </a:solidFill>
                <a:latin typeface="Courier New" pitchFamily="49" charset="0"/>
                <a:cs typeface="Courier New" pitchFamily="49" charset="0"/>
              </a:rPr>
              <a:t> Item on Menu</a:t>
            </a:r>
            <a:endParaRPr lang="en-US" sz="2400" dirty="0" smtClean="0">
              <a:solidFill>
                <a:schemeClr val="accent1">
                  <a:lumMod val="50000"/>
                </a:schemeClr>
              </a:solidFill>
              <a:latin typeface="Courier New" pitchFamily="49" charset="0"/>
              <a:cs typeface="Courier New" pitchFamily="49" charset="0"/>
            </a:endParaRPr>
          </a:p>
          <a:p>
            <a:pPr marL="0" indent="0">
              <a:buNone/>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	</a:t>
            </a:r>
            <a:r>
              <a:rPr lang="en-US" sz="2400" i="1" dirty="0" smtClean="0">
                <a:solidFill>
                  <a:schemeClr val="accent1">
                    <a:lumMod val="50000"/>
                  </a:schemeClr>
                </a:solidFill>
                <a:latin typeface="Arial" pitchFamily="34" charset="0"/>
                <a:cs typeface="Arial" pitchFamily="34" charset="0"/>
              </a:rPr>
              <a:t>Desired Code if user picks second item</a:t>
            </a:r>
          </a:p>
          <a:p>
            <a:pPr marL="0" indent="0">
              <a:buNone/>
            </a:pPr>
            <a:r>
              <a:rPr lang="en-US" sz="2400" dirty="0" smtClean="0">
                <a:solidFill>
                  <a:schemeClr val="accent1">
                    <a:lumMod val="50000"/>
                  </a:schemeClr>
                </a:solidFill>
                <a:latin typeface="Arial" pitchFamily="34" charset="0"/>
                <a:cs typeface="Arial" pitchFamily="34" charset="0"/>
              </a:rPr>
              <a:t>…</a:t>
            </a:r>
          </a:p>
          <a:p>
            <a:pPr marL="0" indent="0">
              <a:buNone/>
            </a:pPr>
            <a:r>
              <a:rPr lang="en-US" sz="2400" dirty="0" smtClean="0">
                <a:solidFill>
                  <a:schemeClr val="accent1">
                    <a:lumMod val="50000"/>
                  </a:schemeClr>
                </a:solidFill>
                <a:latin typeface="Courier New" pitchFamily="49" charset="0"/>
                <a:cs typeface="Courier New" pitchFamily="49" charset="0"/>
              </a:rPr>
              <a:t>end </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065386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pPr algn="ctr"/>
            <a:r>
              <a:rPr lang="en-US" b="1" dirty="0" smtClean="0">
                <a:solidFill>
                  <a:schemeClr val="accent3">
                    <a:lumMod val="50000"/>
                  </a:schemeClr>
                </a:solidFill>
              </a:rPr>
              <a:t>List Box</a:t>
            </a:r>
            <a:endParaRPr lang="en-US" b="1" dirty="0">
              <a:solidFill>
                <a:schemeClr val="accent3">
                  <a:lumMod val="50000"/>
                </a:schemeClr>
              </a:solidFill>
            </a:endParaRPr>
          </a:p>
        </p:txBody>
      </p:sp>
      <p:sp>
        <p:nvSpPr>
          <p:cNvPr id="3" name="Content Placeholder 2"/>
          <p:cNvSpPr>
            <a:spLocks noGrp="1"/>
          </p:cNvSpPr>
          <p:nvPr>
            <p:ph idx="1"/>
          </p:nvPr>
        </p:nvSpPr>
        <p:spPr>
          <a:xfrm>
            <a:off x="228600" y="1371600"/>
            <a:ext cx="8686800" cy="37338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A List Box is similar to a pop-up menu but it shows all of the choices at one (unless the list is really long in which you get a scroll bar).  The key properties for a list box are:</a:t>
            </a:r>
          </a:p>
          <a:p>
            <a:pPr marL="0" indent="0">
              <a:buNone/>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Tag:  identifier or name of the list box</a:t>
            </a: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String:  list of choices for the user shown in the box</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933776"/>
            <a:ext cx="3200400" cy="2924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9058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b="1" dirty="0" smtClean="0">
                <a:solidFill>
                  <a:schemeClr val="accent3">
                    <a:lumMod val="50000"/>
                  </a:schemeClr>
                </a:solidFill>
              </a:rPr>
              <a:t>List Box</a:t>
            </a:r>
            <a:endParaRPr lang="en-US" b="1" dirty="0">
              <a:solidFill>
                <a:schemeClr val="accent3">
                  <a:lumMod val="50000"/>
                </a:schemeClr>
              </a:solidFill>
            </a:endParaRPr>
          </a:p>
        </p:txBody>
      </p:sp>
      <p:sp>
        <p:nvSpPr>
          <p:cNvPr id="3" name="Content Placeholder 2"/>
          <p:cNvSpPr>
            <a:spLocks noGrp="1"/>
          </p:cNvSpPr>
          <p:nvPr>
            <p:ph idx="1"/>
          </p:nvPr>
        </p:nvSpPr>
        <p:spPr>
          <a:xfrm>
            <a:off x="228600" y="1600200"/>
            <a:ext cx="8686800" cy="4953000"/>
          </a:xfrm>
        </p:spPr>
        <p:txBody>
          <a:bodyPr>
            <a:normAutofit lnSpcReduction="10000"/>
          </a:bodyPr>
          <a:lstStyle/>
          <a:p>
            <a:pPr marL="0" indent="0">
              <a:buNone/>
            </a:pPr>
            <a:r>
              <a:rPr lang="en-US" sz="2400" dirty="0" smtClean="0">
                <a:solidFill>
                  <a:schemeClr val="accent1">
                    <a:lumMod val="50000"/>
                  </a:schemeClr>
                </a:solidFill>
                <a:latin typeface="Arial" pitchFamily="34" charset="0"/>
                <a:cs typeface="Arial" pitchFamily="34" charset="0"/>
              </a:rPr>
              <a:t>Suppose you have a list box with a tag, ListBox.</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Typical code in the ListBox_Callback would be:</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a:solidFill>
                  <a:schemeClr val="accent1">
                    <a:lumMod val="50000"/>
                  </a:schemeClr>
                </a:solidFill>
                <a:latin typeface="Courier New" pitchFamily="49" charset="0"/>
                <a:cs typeface="Courier New" pitchFamily="49" charset="0"/>
              </a:rPr>
              <a:t>c</a:t>
            </a:r>
            <a:r>
              <a:rPr lang="en-US" sz="2400" dirty="0" smtClean="0">
                <a:solidFill>
                  <a:schemeClr val="accent1">
                    <a:lumMod val="50000"/>
                  </a:schemeClr>
                </a:solidFill>
                <a:latin typeface="Courier New" pitchFamily="49" charset="0"/>
                <a:cs typeface="Courier New" pitchFamily="49" charset="0"/>
              </a:rPr>
              <a:t>hoice = get(handles.ListBox,’Value’);</a:t>
            </a:r>
          </a:p>
          <a:p>
            <a:pPr marL="0" indent="0">
              <a:buNone/>
            </a:pPr>
            <a:r>
              <a:rPr lang="en-US" sz="2400" dirty="0">
                <a:solidFill>
                  <a:schemeClr val="accent1">
                    <a:lumMod val="50000"/>
                  </a:schemeClr>
                </a:solidFill>
                <a:latin typeface="Courier New" pitchFamily="49" charset="0"/>
                <a:cs typeface="Courier New" pitchFamily="49" charset="0"/>
              </a:rPr>
              <a:t>s</a:t>
            </a:r>
            <a:r>
              <a:rPr lang="en-US" sz="2400" dirty="0" smtClean="0">
                <a:solidFill>
                  <a:schemeClr val="accent1">
                    <a:lumMod val="50000"/>
                  </a:schemeClr>
                </a:solidFill>
                <a:latin typeface="Courier New" pitchFamily="49" charset="0"/>
                <a:cs typeface="Courier New" pitchFamily="49" charset="0"/>
              </a:rPr>
              <a:t>witch choice</a:t>
            </a:r>
          </a:p>
          <a:p>
            <a:pPr marL="0" indent="0">
              <a:buNone/>
            </a:pPr>
            <a:r>
              <a:rPr lang="en-US" sz="2400" dirty="0" smtClean="0">
                <a:solidFill>
                  <a:schemeClr val="accent1">
                    <a:lumMod val="50000"/>
                  </a:schemeClr>
                </a:solidFill>
                <a:latin typeface="Courier New" pitchFamily="49" charset="0"/>
                <a:cs typeface="Courier New" pitchFamily="49" charset="0"/>
              </a:rPr>
              <a:t>	case 1   </a:t>
            </a:r>
            <a:r>
              <a:rPr lang="en-US" sz="2400" dirty="0" smtClean="0">
                <a:solidFill>
                  <a:srgbClr val="00B050"/>
                </a:solidFill>
                <a:latin typeface="Courier New" pitchFamily="49" charset="0"/>
                <a:cs typeface="Courier New" pitchFamily="49" charset="0"/>
              </a:rPr>
              <a:t>% User Picked First Item on List</a:t>
            </a:r>
          </a:p>
          <a:p>
            <a:pPr marL="0" indent="0">
              <a:buNone/>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	</a:t>
            </a:r>
            <a:r>
              <a:rPr lang="en-US" sz="2400" i="1" dirty="0" smtClean="0">
                <a:solidFill>
                  <a:schemeClr val="accent1">
                    <a:lumMod val="50000"/>
                  </a:schemeClr>
                </a:solidFill>
                <a:latin typeface="Arial" pitchFamily="34" charset="0"/>
                <a:cs typeface="Arial" pitchFamily="34" charset="0"/>
              </a:rPr>
              <a:t>Desired Code if user picks first item </a:t>
            </a:r>
          </a:p>
          <a:p>
            <a:pPr marL="0" indent="0">
              <a:buNone/>
            </a:pPr>
            <a:r>
              <a:rPr lang="en-US" sz="2400" dirty="0" smtClean="0">
                <a:solidFill>
                  <a:schemeClr val="accent1">
                    <a:lumMod val="50000"/>
                  </a:schemeClr>
                </a:solidFill>
                <a:latin typeface="Courier New" pitchFamily="49" charset="0"/>
                <a:cs typeface="Courier New" pitchFamily="49" charset="0"/>
              </a:rPr>
              <a:t>	case 2	</a:t>
            </a:r>
            <a:r>
              <a:rPr lang="en-US" sz="2400" dirty="0" smtClean="0">
                <a:solidFill>
                  <a:srgbClr val="00B050"/>
                </a:solidFill>
                <a:latin typeface="Courier New" pitchFamily="49" charset="0"/>
                <a:cs typeface="Courier New" pitchFamily="49" charset="0"/>
              </a:rPr>
              <a:t>% User Picked 2</a:t>
            </a:r>
            <a:r>
              <a:rPr lang="en-US" sz="2400" baseline="30000" dirty="0" smtClean="0">
                <a:solidFill>
                  <a:srgbClr val="00B050"/>
                </a:solidFill>
                <a:latin typeface="Courier New" pitchFamily="49" charset="0"/>
                <a:cs typeface="Courier New" pitchFamily="49" charset="0"/>
              </a:rPr>
              <a:t>nd</a:t>
            </a:r>
            <a:r>
              <a:rPr lang="en-US" sz="2400" dirty="0" smtClean="0">
                <a:solidFill>
                  <a:srgbClr val="00B050"/>
                </a:solidFill>
                <a:latin typeface="Courier New" pitchFamily="49" charset="0"/>
                <a:cs typeface="Courier New" pitchFamily="49" charset="0"/>
              </a:rPr>
              <a:t> Item on List</a:t>
            </a:r>
            <a:endParaRPr lang="en-US" sz="2400" dirty="0" smtClean="0">
              <a:solidFill>
                <a:schemeClr val="accent1">
                  <a:lumMod val="50000"/>
                </a:schemeClr>
              </a:solidFill>
              <a:latin typeface="Courier New" pitchFamily="49" charset="0"/>
              <a:cs typeface="Courier New" pitchFamily="49" charset="0"/>
            </a:endParaRPr>
          </a:p>
          <a:p>
            <a:pPr marL="0" indent="0">
              <a:buNone/>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	</a:t>
            </a:r>
            <a:r>
              <a:rPr lang="en-US" sz="2400" i="1" dirty="0" smtClean="0">
                <a:solidFill>
                  <a:schemeClr val="accent1">
                    <a:lumMod val="50000"/>
                  </a:schemeClr>
                </a:solidFill>
                <a:latin typeface="Arial" pitchFamily="34" charset="0"/>
                <a:cs typeface="Arial" pitchFamily="34" charset="0"/>
              </a:rPr>
              <a:t>Desired Code if user picks second item</a:t>
            </a:r>
          </a:p>
          <a:p>
            <a:pPr marL="0" indent="0">
              <a:buNone/>
            </a:pPr>
            <a:r>
              <a:rPr lang="en-US" sz="2400" dirty="0" smtClean="0">
                <a:solidFill>
                  <a:schemeClr val="accent1">
                    <a:lumMod val="50000"/>
                  </a:schemeClr>
                </a:solidFill>
                <a:latin typeface="Arial" pitchFamily="34" charset="0"/>
                <a:cs typeface="Arial" pitchFamily="34" charset="0"/>
              </a:rPr>
              <a:t>…</a:t>
            </a:r>
          </a:p>
          <a:p>
            <a:pPr marL="0" indent="0">
              <a:buNone/>
            </a:pPr>
            <a:r>
              <a:rPr lang="en-US" sz="2400" dirty="0" smtClean="0">
                <a:solidFill>
                  <a:schemeClr val="accent1">
                    <a:lumMod val="50000"/>
                  </a:schemeClr>
                </a:solidFill>
                <a:latin typeface="Courier New" pitchFamily="49" charset="0"/>
                <a:cs typeface="Courier New" pitchFamily="49" charset="0"/>
              </a:rPr>
              <a:t>end </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658335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pPr algn="ctr"/>
            <a:r>
              <a:rPr lang="en-US" b="1" dirty="0" smtClean="0">
                <a:solidFill>
                  <a:schemeClr val="accent3">
                    <a:lumMod val="50000"/>
                  </a:schemeClr>
                </a:solidFill>
              </a:rPr>
              <a:t>Check Boxes</a:t>
            </a:r>
            <a:endParaRPr lang="en-US" b="1" dirty="0">
              <a:solidFill>
                <a:schemeClr val="accent3">
                  <a:lumMod val="50000"/>
                </a:schemeClr>
              </a:solidFill>
            </a:endParaRPr>
          </a:p>
        </p:txBody>
      </p:sp>
      <p:sp>
        <p:nvSpPr>
          <p:cNvPr id="3" name="Content Placeholder 2"/>
          <p:cNvSpPr>
            <a:spLocks noGrp="1"/>
          </p:cNvSpPr>
          <p:nvPr>
            <p:ph idx="1"/>
          </p:nvPr>
        </p:nvSpPr>
        <p:spPr>
          <a:xfrm>
            <a:off x="228600" y="1524000"/>
            <a:ext cx="8686800" cy="5105400"/>
          </a:xfrm>
        </p:spPr>
        <p:txBody>
          <a:bodyPr>
            <a:normAutofit lnSpcReduction="10000"/>
          </a:bodyPr>
          <a:lstStyle/>
          <a:p>
            <a:pPr marL="0" indent="0">
              <a:buNone/>
            </a:pPr>
            <a:r>
              <a:rPr lang="en-US" sz="2400" dirty="0" smtClean="0">
                <a:solidFill>
                  <a:schemeClr val="accent1">
                    <a:lumMod val="50000"/>
                  </a:schemeClr>
                </a:solidFill>
                <a:latin typeface="Arial" pitchFamily="34" charset="0"/>
                <a:cs typeface="Arial" pitchFamily="34" charset="0"/>
              </a:rPr>
              <a:t>The key properties for a check box are:</a:t>
            </a:r>
          </a:p>
          <a:p>
            <a:pPr marL="0" indent="0">
              <a:buNone/>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Tag:  identifier or name of the pop-up menu</a:t>
            </a: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String: text to tell the user what the check box is for</a:t>
            </a:r>
          </a:p>
          <a:p>
            <a:pPr>
              <a:buFont typeface="Wingdings" pitchFamily="2" charset="2"/>
              <a:buChar char="q"/>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Max: the value of the box when it is checked (default is 1 which should be a perfectly good value)</a:t>
            </a:r>
          </a:p>
          <a:p>
            <a:pPr>
              <a:buFont typeface="Wingdings" pitchFamily="2" charset="2"/>
              <a:buChar char="q"/>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Min:  the value of the box when it is un-checked (default is 0 which again is a perfectly good value)</a:t>
            </a:r>
          </a:p>
          <a:p>
            <a:pPr>
              <a:buFont typeface="Wingdings" pitchFamily="2" charset="2"/>
              <a:buChar char="q"/>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Value: this will be Max when the user checks the box and Min when the user un-checks the box.  Initially (in the Property Inspector) Value is set to 0 so the box is unchecked when the GUI starts.  If you change it to 1, the box will be checked when the GUI starts.</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2620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pPr algn="ctr"/>
            <a:r>
              <a:rPr lang="en-US" b="1" dirty="0" smtClean="0">
                <a:solidFill>
                  <a:schemeClr val="accent3">
                    <a:lumMod val="50000"/>
                  </a:schemeClr>
                </a:solidFill>
              </a:rPr>
              <a:t>Check Boxes</a:t>
            </a:r>
            <a:endParaRPr lang="en-US" b="1" dirty="0">
              <a:solidFill>
                <a:schemeClr val="accent3">
                  <a:lumMod val="50000"/>
                </a:schemeClr>
              </a:solidFill>
            </a:endParaRPr>
          </a:p>
        </p:txBody>
      </p:sp>
      <p:sp>
        <p:nvSpPr>
          <p:cNvPr id="3" name="Content Placeholder 2"/>
          <p:cNvSpPr>
            <a:spLocks noGrp="1"/>
          </p:cNvSpPr>
          <p:nvPr>
            <p:ph idx="1"/>
          </p:nvPr>
        </p:nvSpPr>
        <p:spPr>
          <a:xfrm>
            <a:off x="228600" y="1600200"/>
            <a:ext cx="8686800" cy="5105400"/>
          </a:xfrm>
        </p:spPr>
        <p:txBody>
          <a:bodyPr>
            <a:normAutofit lnSpcReduction="10000"/>
          </a:bodyPr>
          <a:lstStyle/>
          <a:p>
            <a:pPr marL="0" indent="0">
              <a:buNone/>
            </a:pPr>
            <a:r>
              <a:rPr lang="en-US" sz="2400" dirty="0" smtClean="0">
                <a:solidFill>
                  <a:schemeClr val="accent1">
                    <a:lumMod val="50000"/>
                  </a:schemeClr>
                </a:solidFill>
                <a:latin typeface="Arial" pitchFamily="34" charset="0"/>
                <a:cs typeface="Arial" pitchFamily="34" charset="0"/>
              </a:rPr>
              <a:t>Suppose you have a check box with a tag, CheckBox1.  Typical code in the CheckBox1_Callback would be:</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200" dirty="0">
                <a:solidFill>
                  <a:schemeClr val="tx2">
                    <a:lumMod val="50000"/>
                  </a:schemeClr>
                </a:solidFill>
                <a:latin typeface="Courier New" pitchFamily="49" charset="0"/>
                <a:cs typeface="Courier New" pitchFamily="49" charset="0"/>
              </a:rPr>
              <a:t>choice = get(handles.CheckBox1,'Value');</a:t>
            </a:r>
          </a:p>
          <a:p>
            <a:pPr marL="0" indent="0">
              <a:buNone/>
            </a:pPr>
            <a:r>
              <a:rPr lang="en-US" sz="2200" dirty="0">
                <a:solidFill>
                  <a:schemeClr val="tx2">
                    <a:lumMod val="50000"/>
                  </a:schemeClr>
                </a:solidFill>
                <a:latin typeface="Courier New" pitchFamily="49" charset="0"/>
                <a:cs typeface="Courier New" pitchFamily="49" charset="0"/>
              </a:rPr>
              <a:t> </a:t>
            </a:r>
          </a:p>
          <a:p>
            <a:pPr marL="0" indent="0">
              <a:buNone/>
            </a:pPr>
            <a:r>
              <a:rPr lang="en-US" sz="2200" dirty="0">
                <a:solidFill>
                  <a:schemeClr val="tx2">
                    <a:lumMod val="50000"/>
                  </a:schemeClr>
                </a:solidFill>
                <a:latin typeface="Courier New" pitchFamily="49" charset="0"/>
                <a:cs typeface="Courier New" pitchFamily="49" charset="0"/>
              </a:rPr>
              <a:t>if choice == get(handles.CheckBox1,'Max')  </a:t>
            </a:r>
            <a:endParaRPr lang="en-US" sz="2200" dirty="0" smtClean="0">
              <a:solidFill>
                <a:schemeClr val="tx2">
                  <a:lumMod val="50000"/>
                </a:schemeClr>
              </a:solidFill>
              <a:latin typeface="Courier New" pitchFamily="49" charset="0"/>
              <a:cs typeface="Courier New" pitchFamily="49" charset="0"/>
            </a:endParaRPr>
          </a:p>
          <a:p>
            <a:pPr marL="0" indent="0">
              <a:buNone/>
            </a:pPr>
            <a:r>
              <a:rPr lang="en-US" sz="2200" dirty="0" smtClean="0">
                <a:solidFill>
                  <a:srgbClr val="00B050"/>
                </a:solidFill>
                <a:latin typeface="Courier New" pitchFamily="49" charset="0"/>
                <a:cs typeface="Courier New" pitchFamily="49" charset="0"/>
              </a:rPr>
              <a:t>% User Checked the Box</a:t>
            </a:r>
            <a:endParaRPr lang="en-US" sz="2200" dirty="0">
              <a:solidFill>
                <a:srgbClr val="00B050"/>
              </a:solidFill>
              <a:latin typeface="Courier New" pitchFamily="49" charset="0"/>
              <a:cs typeface="Courier New" pitchFamily="49" charset="0"/>
            </a:endParaRPr>
          </a:p>
          <a:p>
            <a:pPr marL="0" indent="0">
              <a:buNone/>
            </a:pPr>
            <a:r>
              <a:rPr lang="en-US" sz="2200" dirty="0" smtClean="0">
                <a:solidFill>
                  <a:schemeClr val="tx2">
                    <a:lumMod val="50000"/>
                  </a:schemeClr>
                </a:solidFill>
                <a:latin typeface="Courier New" pitchFamily="49" charset="0"/>
                <a:cs typeface="Courier New" pitchFamily="49" charset="0"/>
              </a:rPr>
              <a:t>	</a:t>
            </a:r>
            <a:r>
              <a:rPr lang="en-US" sz="2400" i="1" dirty="0" smtClean="0">
                <a:solidFill>
                  <a:schemeClr val="accent1">
                    <a:lumMod val="50000"/>
                  </a:schemeClr>
                </a:solidFill>
                <a:latin typeface="Arial" pitchFamily="34" charset="0"/>
                <a:cs typeface="Arial" pitchFamily="34" charset="0"/>
              </a:rPr>
              <a:t>Desired Code if user checks the box</a:t>
            </a:r>
          </a:p>
          <a:p>
            <a:pPr marL="0" indent="0">
              <a:buNone/>
            </a:pPr>
            <a:endParaRPr lang="en-US" sz="2400" dirty="0">
              <a:solidFill>
                <a:schemeClr val="tx2">
                  <a:lumMod val="50000"/>
                </a:schemeClr>
              </a:solidFill>
              <a:latin typeface="Arial" pitchFamily="34" charset="0"/>
              <a:cs typeface="Arial" pitchFamily="34" charset="0"/>
            </a:endParaRPr>
          </a:p>
          <a:p>
            <a:pPr marL="0" indent="0">
              <a:buNone/>
            </a:pPr>
            <a:r>
              <a:rPr lang="en-US" sz="2200" dirty="0" smtClean="0">
                <a:solidFill>
                  <a:schemeClr val="tx2">
                    <a:lumMod val="50000"/>
                  </a:schemeClr>
                </a:solidFill>
                <a:latin typeface="Courier New" pitchFamily="49" charset="0"/>
                <a:cs typeface="Courier New" pitchFamily="49" charset="0"/>
              </a:rPr>
              <a:t>elseif </a:t>
            </a:r>
            <a:r>
              <a:rPr lang="en-US" sz="2200" dirty="0">
                <a:solidFill>
                  <a:schemeClr val="tx2">
                    <a:lumMod val="50000"/>
                  </a:schemeClr>
                </a:solidFill>
                <a:latin typeface="Courier New" pitchFamily="49" charset="0"/>
                <a:cs typeface="Courier New" pitchFamily="49" charset="0"/>
              </a:rPr>
              <a:t>choice == get(handles.CheckBox1,'Min')  </a:t>
            </a:r>
            <a:endParaRPr lang="en-US" sz="2200" dirty="0" smtClean="0">
              <a:solidFill>
                <a:schemeClr val="tx2">
                  <a:lumMod val="50000"/>
                </a:schemeClr>
              </a:solidFill>
              <a:latin typeface="Courier New" pitchFamily="49" charset="0"/>
              <a:cs typeface="Courier New" pitchFamily="49" charset="0"/>
            </a:endParaRPr>
          </a:p>
          <a:p>
            <a:pPr marL="0" indent="0">
              <a:buNone/>
            </a:pPr>
            <a:r>
              <a:rPr lang="en-US" sz="2200" dirty="0" smtClean="0">
                <a:solidFill>
                  <a:srgbClr val="00B050"/>
                </a:solidFill>
                <a:latin typeface="Courier New" pitchFamily="49" charset="0"/>
                <a:cs typeface="Courier New" pitchFamily="49" charset="0"/>
              </a:rPr>
              <a:t>% User Un-Checked the Box</a:t>
            </a:r>
            <a:endParaRPr lang="en-US" sz="2200" dirty="0">
              <a:solidFill>
                <a:srgbClr val="00B050"/>
              </a:solidFill>
              <a:latin typeface="Courier New" pitchFamily="49" charset="0"/>
              <a:cs typeface="Courier New" pitchFamily="49" charset="0"/>
            </a:endParaRPr>
          </a:p>
          <a:p>
            <a:pPr marL="0" indent="0">
              <a:buNone/>
            </a:pPr>
            <a:r>
              <a:rPr lang="en-US" sz="2200" dirty="0">
                <a:solidFill>
                  <a:schemeClr val="tx2">
                    <a:lumMod val="50000"/>
                  </a:schemeClr>
                </a:solidFill>
                <a:latin typeface="Courier New" pitchFamily="49" charset="0"/>
                <a:cs typeface="Courier New" pitchFamily="49" charset="0"/>
              </a:rPr>
              <a:t>    </a:t>
            </a:r>
            <a:r>
              <a:rPr lang="en-US" sz="2200" dirty="0" smtClean="0">
                <a:solidFill>
                  <a:schemeClr val="tx2">
                    <a:lumMod val="50000"/>
                  </a:schemeClr>
                </a:solidFill>
                <a:latin typeface="Courier New" pitchFamily="49" charset="0"/>
                <a:cs typeface="Courier New" pitchFamily="49" charset="0"/>
              </a:rPr>
              <a:t>  </a:t>
            </a:r>
            <a:r>
              <a:rPr lang="en-US" sz="2400" i="1" dirty="0" smtClean="0">
                <a:solidFill>
                  <a:schemeClr val="accent1">
                    <a:lumMod val="50000"/>
                  </a:schemeClr>
                </a:solidFill>
                <a:latin typeface="Arial" pitchFamily="34" charset="0"/>
                <a:cs typeface="Arial" pitchFamily="34" charset="0"/>
              </a:rPr>
              <a:t>Desired </a:t>
            </a:r>
            <a:r>
              <a:rPr lang="en-US" sz="2400" i="1" dirty="0">
                <a:solidFill>
                  <a:schemeClr val="accent1">
                    <a:lumMod val="50000"/>
                  </a:schemeClr>
                </a:solidFill>
                <a:latin typeface="Arial" pitchFamily="34" charset="0"/>
                <a:cs typeface="Arial" pitchFamily="34" charset="0"/>
              </a:rPr>
              <a:t>Code if user </a:t>
            </a:r>
            <a:r>
              <a:rPr lang="en-US" sz="2400" i="1" dirty="0" smtClean="0">
                <a:solidFill>
                  <a:schemeClr val="accent1">
                    <a:lumMod val="50000"/>
                  </a:schemeClr>
                </a:solidFill>
                <a:latin typeface="Arial" pitchFamily="34" charset="0"/>
                <a:cs typeface="Arial" pitchFamily="34" charset="0"/>
              </a:rPr>
              <a:t>un-checks </a:t>
            </a:r>
            <a:r>
              <a:rPr lang="en-US" sz="2400" i="1" dirty="0">
                <a:solidFill>
                  <a:schemeClr val="accent1">
                    <a:lumMod val="50000"/>
                  </a:schemeClr>
                </a:solidFill>
                <a:latin typeface="Arial" pitchFamily="34" charset="0"/>
                <a:cs typeface="Arial" pitchFamily="34" charset="0"/>
              </a:rPr>
              <a:t>the box</a:t>
            </a:r>
            <a:endParaRPr lang="en-US" sz="2800" dirty="0">
              <a:solidFill>
                <a:schemeClr val="tx2">
                  <a:lumMod val="50000"/>
                </a:schemeClr>
              </a:solidFill>
              <a:latin typeface="Courier New" pitchFamily="49" charset="0"/>
              <a:cs typeface="Courier New" pitchFamily="49" charset="0"/>
            </a:endParaRPr>
          </a:p>
          <a:p>
            <a:pPr marL="0" indent="0">
              <a:buNone/>
            </a:pPr>
            <a:r>
              <a:rPr lang="en-US" sz="2200" dirty="0" smtClean="0">
                <a:solidFill>
                  <a:schemeClr val="tx2">
                    <a:lumMod val="50000"/>
                  </a:schemeClr>
                </a:solidFill>
                <a:latin typeface="Courier New" pitchFamily="49" charset="0"/>
                <a:cs typeface="Courier New" pitchFamily="49" charset="0"/>
              </a:rPr>
              <a:t>end</a:t>
            </a:r>
            <a:endParaRPr lang="en-US" sz="2200" dirty="0">
              <a:solidFill>
                <a:schemeClr val="tx2">
                  <a:lumMod val="50000"/>
                </a:schemeClr>
              </a:solidFill>
              <a:latin typeface="Courier New" pitchFamily="49" charset="0"/>
              <a:cs typeface="Courier New" pitchFamily="49"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23970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rmAutofit fontScale="90000"/>
          </a:bodyPr>
          <a:lstStyle/>
          <a:p>
            <a:pPr algn="ctr"/>
            <a:r>
              <a:rPr lang="en-US" b="1" dirty="0" smtClean="0">
                <a:solidFill>
                  <a:schemeClr val="accent3">
                    <a:lumMod val="50000"/>
                  </a:schemeClr>
                </a:solidFill>
              </a:rPr>
              <a:t>Radio Buttons and Toggle Buttons</a:t>
            </a:r>
            <a:endParaRPr lang="en-US" b="1" dirty="0">
              <a:solidFill>
                <a:schemeClr val="accent3">
                  <a:lumMod val="50000"/>
                </a:schemeClr>
              </a:solidFill>
            </a:endParaRPr>
          </a:p>
        </p:txBody>
      </p:sp>
      <p:sp>
        <p:nvSpPr>
          <p:cNvPr id="3" name="Content Placeholder 2"/>
          <p:cNvSpPr>
            <a:spLocks noGrp="1"/>
          </p:cNvSpPr>
          <p:nvPr>
            <p:ph idx="1"/>
          </p:nvPr>
        </p:nvSpPr>
        <p:spPr>
          <a:xfrm>
            <a:off x="304800" y="2971800"/>
            <a:ext cx="8382000" cy="12192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Radio Buttons and Toggle Buttons work the same way as Check Boxes – they just have a different appearance.</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091144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b="1" dirty="0" smtClean="0">
                <a:solidFill>
                  <a:schemeClr val="accent3">
                    <a:lumMod val="50000"/>
                  </a:schemeClr>
                </a:solidFill>
              </a:rPr>
              <a:t>Creating a GUI</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4800600"/>
          </a:xfrm>
        </p:spPr>
        <p:txBody>
          <a:bodyPr>
            <a:normAutofit/>
          </a:bodyPr>
          <a:lstStyle/>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At the command prompt, type  &gt;&gt; guide</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Select Create New GUI - Blank GUI (Default)</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Drag and Drop all the components you wish to use into the layout.</a:t>
            </a:r>
            <a:endParaRPr lang="en-US" sz="2400" dirty="0">
              <a:solidFill>
                <a:schemeClr val="accent1">
                  <a:lumMod val="50000"/>
                </a:schemeClr>
              </a:solidFill>
              <a:latin typeface="Arial" pitchFamily="34" charset="0"/>
              <a:cs typeface="Arial"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023695"/>
            <a:ext cx="4343400" cy="3681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394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a:bodyPr>
          <a:lstStyle/>
          <a:p>
            <a:pPr algn="ctr"/>
            <a:r>
              <a:rPr lang="en-US" b="1" dirty="0" smtClean="0">
                <a:solidFill>
                  <a:schemeClr val="accent3">
                    <a:lumMod val="50000"/>
                  </a:schemeClr>
                </a:solidFill>
              </a:rPr>
              <a:t>Button Group</a:t>
            </a:r>
            <a:endParaRPr lang="en-US" b="1" dirty="0">
              <a:solidFill>
                <a:schemeClr val="accent3">
                  <a:lumMod val="50000"/>
                </a:schemeClr>
              </a:solidFill>
            </a:endParaRPr>
          </a:p>
        </p:txBody>
      </p:sp>
      <p:sp>
        <p:nvSpPr>
          <p:cNvPr id="3" name="Content Placeholder 2"/>
          <p:cNvSpPr>
            <a:spLocks noGrp="1"/>
          </p:cNvSpPr>
          <p:nvPr>
            <p:ph idx="1"/>
          </p:nvPr>
        </p:nvSpPr>
        <p:spPr>
          <a:xfrm>
            <a:off x="228601" y="1524000"/>
            <a:ext cx="8772524" cy="762000"/>
          </a:xfrm>
        </p:spPr>
        <p:txBody>
          <a:bodyPr>
            <a:normAutofit/>
          </a:bodyPr>
          <a:lstStyle/>
          <a:p>
            <a:pPr marL="0" indent="0">
              <a:buNone/>
            </a:pPr>
            <a:r>
              <a:rPr lang="en-US" sz="2200" dirty="0" smtClean="0">
                <a:solidFill>
                  <a:schemeClr val="accent1">
                    <a:lumMod val="50000"/>
                  </a:schemeClr>
                </a:solidFill>
                <a:latin typeface="Arial" pitchFamily="34" charset="0"/>
                <a:cs typeface="Arial" pitchFamily="34" charset="0"/>
              </a:rPr>
              <a:t>A Button Group can be used to put together a group of radio buttons in which only one button can be selected at a time by the user.</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86000"/>
            <a:ext cx="572452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2897875"/>
            <a:ext cx="2362200" cy="1015663"/>
          </a:xfrm>
          <a:prstGeom prst="rect">
            <a:avLst/>
          </a:prstGeom>
          <a:noFill/>
        </p:spPr>
        <p:txBody>
          <a:bodyPr wrap="square" rtlCol="0">
            <a:spAutoFit/>
          </a:bodyPr>
          <a:lstStyle/>
          <a:p>
            <a:r>
              <a:rPr lang="en-US" sz="2000" dirty="0" smtClean="0">
                <a:solidFill>
                  <a:schemeClr val="accent1">
                    <a:lumMod val="50000"/>
                  </a:schemeClr>
                </a:solidFill>
                <a:latin typeface="Arial" pitchFamily="34" charset="0"/>
                <a:cs typeface="Arial" pitchFamily="34" charset="0"/>
              </a:rPr>
              <a:t>First drag and drop a Button Group into the layout.</a:t>
            </a:r>
            <a:endParaRPr lang="en-US" sz="2000" dirty="0">
              <a:solidFill>
                <a:schemeClr val="accent1">
                  <a:lumMod val="50000"/>
                </a:schemeClr>
              </a:solidFill>
              <a:latin typeface="Arial" pitchFamily="34" charset="0"/>
              <a:cs typeface="Arial" pitchFamily="34" charset="0"/>
            </a:endParaRPr>
          </a:p>
        </p:txBody>
      </p:sp>
      <p:sp>
        <p:nvSpPr>
          <p:cNvPr id="8" name="TextBox 7"/>
          <p:cNvSpPr txBox="1"/>
          <p:nvPr/>
        </p:nvSpPr>
        <p:spPr>
          <a:xfrm>
            <a:off x="381000" y="4924567"/>
            <a:ext cx="2362200" cy="1015663"/>
          </a:xfrm>
          <a:prstGeom prst="rect">
            <a:avLst/>
          </a:prstGeom>
          <a:noFill/>
        </p:spPr>
        <p:txBody>
          <a:bodyPr wrap="square" rtlCol="0">
            <a:spAutoFit/>
          </a:bodyPr>
          <a:lstStyle/>
          <a:p>
            <a:r>
              <a:rPr lang="en-US" sz="2000" dirty="0" smtClean="0">
                <a:solidFill>
                  <a:schemeClr val="accent1">
                    <a:lumMod val="50000"/>
                  </a:schemeClr>
                </a:solidFill>
                <a:latin typeface="Arial" pitchFamily="34" charset="0"/>
                <a:cs typeface="Arial" pitchFamily="34" charset="0"/>
              </a:rPr>
              <a:t>Then add radio buttons into the button group.</a:t>
            </a:r>
            <a:endParaRPr lang="en-US" sz="2000" dirty="0">
              <a:solidFill>
                <a:schemeClr val="accent1">
                  <a:lumMod val="50000"/>
                </a:schemeClr>
              </a:solidFill>
              <a:latin typeface="Arial" pitchFamily="34" charset="0"/>
              <a:cs typeface="Arial" pitchFamily="34" charset="0"/>
            </a:endParaRPr>
          </a:p>
        </p:txBody>
      </p:sp>
      <p:cxnSp>
        <p:nvCxnSpPr>
          <p:cNvPr id="6" name="Straight Arrow Connector 5"/>
          <p:cNvCxnSpPr>
            <a:stCxn id="4" idx="2"/>
          </p:cNvCxnSpPr>
          <p:nvPr/>
        </p:nvCxnSpPr>
        <p:spPr>
          <a:xfrm>
            <a:off x="1562100" y="3913538"/>
            <a:ext cx="1866900" cy="111566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8" idx="0"/>
          </p:cNvCxnSpPr>
          <p:nvPr/>
        </p:nvCxnSpPr>
        <p:spPr>
          <a:xfrm flipV="1">
            <a:off x="1562100" y="3733801"/>
            <a:ext cx="1866900" cy="119076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01172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a:bodyPr>
          <a:lstStyle/>
          <a:p>
            <a:pPr algn="ctr"/>
            <a:r>
              <a:rPr lang="en-US" b="1" dirty="0" smtClean="0">
                <a:solidFill>
                  <a:schemeClr val="accent3">
                    <a:lumMod val="50000"/>
                  </a:schemeClr>
                </a:solidFill>
              </a:rPr>
              <a:t>Button Group</a:t>
            </a:r>
            <a:endParaRPr lang="en-US" b="1" dirty="0">
              <a:solidFill>
                <a:schemeClr val="accent3">
                  <a:lumMod val="50000"/>
                </a:schemeClr>
              </a:solidFill>
            </a:endParaRPr>
          </a:p>
        </p:txBody>
      </p:sp>
      <p:sp>
        <p:nvSpPr>
          <p:cNvPr id="3" name="Content Placeholder 2"/>
          <p:cNvSpPr>
            <a:spLocks noGrp="1"/>
          </p:cNvSpPr>
          <p:nvPr>
            <p:ph idx="1"/>
          </p:nvPr>
        </p:nvSpPr>
        <p:spPr>
          <a:xfrm>
            <a:off x="228600" y="1600200"/>
            <a:ext cx="8772524" cy="762000"/>
          </a:xfrm>
        </p:spPr>
        <p:txBody>
          <a:bodyPr>
            <a:normAutofit/>
          </a:bodyPr>
          <a:lstStyle/>
          <a:p>
            <a:pPr marL="0" indent="0">
              <a:buNone/>
            </a:pPr>
            <a:r>
              <a:rPr lang="en-US" sz="2200" dirty="0" smtClean="0">
                <a:solidFill>
                  <a:schemeClr val="accent1">
                    <a:lumMod val="50000"/>
                  </a:schemeClr>
                </a:solidFill>
                <a:latin typeface="Arial" pitchFamily="34" charset="0"/>
                <a:cs typeface="Arial" pitchFamily="34" charset="0"/>
              </a:rPr>
              <a:t>The user will only be able to select one of the radio buttons at a time.</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514600"/>
            <a:ext cx="52101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257602" y="2514600"/>
            <a:ext cx="2924032" cy="1938992"/>
          </a:xfrm>
          <a:prstGeom prst="rect">
            <a:avLst/>
          </a:prstGeom>
          <a:noFill/>
        </p:spPr>
        <p:txBody>
          <a:bodyPr wrap="square" rtlCol="0">
            <a:spAutoFit/>
          </a:bodyPr>
          <a:lstStyle/>
          <a:p>
            <a:r>
              <a:rPr lang="en-US" sz="2000" dirty="0" smtClean="0">
                <a:solidFill>
                  <a:schemeClr val="accent1">
                    <a:lumMod val="50000"/>
                  </a:schemeClr>
                </a:solidFill>
                <a:latin typeface="Arial" pitchFamily="34" charset="0"/>
                <a:cs typeface="Arial" pitchFamily="34" charset="0"/>
              </a:rPr>
              <a:t>Use the Property Inspector to set up the tag and the string (text written next to the button) for each radio button.</a:t>
            </a:r>
            <a:endParaRPr lang="en-US" sz="2000" dirty="0">
              <a:solidFill>
                <a:schemeClr val="accent1">
                  <a:lumMod val="50000"/>
                </a:schemeClr>
              </a:solidFill>
              <a:latin typeface="Arial" pitchFamily="34" charset="0"/>
              <a:cs typeface="Arial" pitchFamily="34" charset="0"/>
            </a:endParaRPr>
          </a:p>
        </p:txBody>
      </p:sp>
      <p:sp>
        <p:nvSpPr>
          <p:cNvPr id="12" name="TextBox 11"/>
          <p:cNvSpPr txBox="1"/>
          <p:nvPr/>
        </p:nvSpPr>
        <p:spPr>
          <a:xfrm>
            <a:off x="228600" y="5039261"/>
            <a:ext cx="2982036" cy="1323439"/>
          </a:xfrm>
          <a:prstGeom prst="rect">
            <a:avLst/>
          </a:prstGeom>
          <a:noFill/>
        </p:spPr>
        <p:txBody>
          <a:bodyPr wrap="square" rtlCol="0">
            <a:spAutoFit/>
          </a:bodyPr>
          <a:lstStyle/>
          <a:p>
            <a:r>
              <a:rPr lang="en-US" sz="2000" dirty="0" smtClean="0">
                <a:solidFill>
                  <a:schemeClr val="accent1">
                    <a:lumMod val="50000"/>
                  </a:schemeClr>
                </a:solidFill>
                <a:latin typeface="Arial" pitchFamily="34" charset="0"/>
                <a:cs typeface="Arial" pitchFamily="34" charset="0"/>
              </a:rPr>
              <a:t>You can fill a button group with checkboxes instead of radio buttons.  Works exactly the same.</a:t>
            </a:r>
            <a:endParaRPr lang="en-US" sz="20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768882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normAutofit/>
          </a:bodyPr>
          <a:lstStyle/>
          <a:p>
            <a:pPr algn="ctr"/>
            <a:r>
              <a:rPr lang="en-US" b="1" dirty="0" smtClean="0">
                <a:solidFill>
                  <a:schemeClr val="accent3">
                    <a:lumMod val="50000"/>
                  </a:schemeClr>
                </a:solidFill>
              </a:rPr>
              <a:t>Button Group</a:t>
            </a:r>
            <a:endParaRPr lang="en-US" b="1" dirty="0">
              <a:solidFill>
                <a:schemeClr val="accent3">
                  <a:lumMod val="50000"/>
                </a:schemeClr>
              </a:solidFill>
            </a:endParaRPr>
          </a:p>
        </p:txBody>
      </p:sp>
      <p:sp>
        <p:nvSpPr>
          <p:cNvPr id="3" name="Content Placeholder 2"/>
          <p:cNvSpPr>
            <a:spLocks noGrp="1"/>
          </p:cNvSpPr>
          <p:nvPr>
            <p:ph idx="1"/>
          </p:nvPr>
        </p:nvSpPr>
        <p:spPr>
          <a:xfrm>
            <a:off x="304800" y="1752600"/>
            <a:ext cx="8534400" cy="5105400"/>
          </a:xfrm>
        </p:spPr>
        <p:txBody>
          <a:bodyPr>
            <a:normAutofit fontScale="92500" lnSpcReduction="20000"/>
          </a:bodyPr>
          <a:lstStyle/>
          <a:p>
            <a:pPr marL="0" indent="0">
              <a:buNone/>
            </a:pPr>
            <a:r>
              <a:rPr lang="en-US" dirty="0" smtClean="0">
                <a:solidFill>
                  <a:schemeClr val="accent1">
                    <a:lumMod val="50000"/>
                  </a:schemeClr>
                </a:solidFill>
                <a:latin typeface="Arial" pitchFamily="34" charset="0"/>
                <a:cs typeface="Arial" pitchFamily="34" charset="0"/>
              </a:rPr>
              <a:t>Instead of a callback function, button groups use something called a SelectionChangeFcn.  For some odd reason, this SelectionChangeFcn doesn’t get created automatically for you like all the Callback functions do.  So, you have to create it in the GUI layout (guide) by doing the following:</a:t>
            </a:r>
          </a:p>
          <a:p>
            <a:pPr marL="0" indent="0">
              <a:buNone/>
            </a:pPr>
            <a:endParaRPr lang="en-US" sz="2400" dirty="0">
              <a:solidFill>
                <a:schemeClr val="accent1">
                  <a:lumMod val="50000"/>
                </a:schemeClr>
              </a:solidFill>
              <a:latin typeface="Arial" pitchFamily="34" charset="0"/>
              <a:cs typeface="Arial" pitchFamily="34" charset="0"/>
            </a:endParaRPr>
          </a:p>
          <a:p>
            <a:pPr marL="457200" indent="-457200">
              <a:buAutoNum type="arabicPeriod"/>
            </a:pPr>
            <a:r>
              <a:rPr lang="en-US" dirty="0" smtClean="0">
                <a:solidFill>
                  <a:schemeClr val="accent1">
                    <a:lumMod val="50000"/>
                  </a:schemeClr>
                </a:solidFill>
                <a:latin typeface="Arial" pitchFamily="34" charset="0"/>
                <a:cs typeface="Arial" pitchFamily="34" charset="0"/>
              </a:rPr>
              <a:t>Right click on the Button Group</a:t>
            </a:r>
          </a:p>
          <a:p>
            <a:pPr marL="457200" indent="-457200">
              <a:buAutoNum type="arabicPeriod"/>
            </a:pPr>
            <a:r>
              <a:rPr lang="en-US" dirty="0" smtClean="0">
                <a:solidFill>
                  <a:schemeClr val="accent1">
                    <a:lumMod val="50000"/>
                  </a:schemeClr>
                </a:solidFill>
                <a:latin typeface="Arial" pitchFamily="34" charset="0"/>
                <a:cs typeface="Arial" pitchFamily="34" charset="0"/>
              </a:rPr>
              <a:t>Select View Callbacks</a:t>
            </a:r>
          </a:p>
          <a:p>
            <a:pPr marL="457200" indent="-457200">
              <a:buAutoNum type="arabicPeriod"/>
            </a:pPr>
            <a:r>
              <a:rPr lang="en-US" dirty="0" smtClean="0">
                <a:solidFill>
                  <a:schemeClr val="accent1">
                    <a:lumMod val="50000"/>
                  </a:schemeClr>
                </a:solidFill>
                <a:latin typeface="Arial" pitchFamily="34" charset="0"/>
                <a:cs typeface="Arial" pitchFamily="34" charset="0"/>
              </a:rPr>
              <a:t>Choose SelectionChangeFcn</a:t>
            </a:r>
          </a:p>
          <a:p>
            <a:pPr marL="0" indent="0">
              <a:buNone/>
            </a:pPr>
            <a:endParaRPr lang="en-US" dirty="0" smtClean="0">
              <a:solidFill>
                <a:schemeClr val="accent1">
                  <a:lumMod val="50000"/>
                </a:schemeClr>
              </a:solidFill>
              <a:latin typeface="Arial" pitchFamily="34" charset="0"/>
              <a:cs typeface="Arial" pitchFamily="34" charset="0"/>
            </a:endParaRPr>
          </a:p>
          <a:p>
            <a:pPr marL="0" indent="0">
              <a:buNone/>
            </a:pPr>
            <a:r>
              <a:rPr lang="en-US" dirty="0" smtClean="0">
                <a:solidFill>
                  <a:schemeClr val="accent1">
                    <a:lumMod val="50000"/>
                  </a:schemeClr>
                </a:solidFill>
                <a:latin typeface="Arial" pitchFamily="34" charset="0"/>
                <a:cs typeface="Arial" pitchFamily="34" charset="0"/>
              </a:rPr>
              <a:t>As soon as you do this, the SelectionChangeFcn will appear in your program allowing you to write code for your Button Group.</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 </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610744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normAutofit/>
          </a:bodyPr>
          <a:lstStyle/>
          <a:p>
            <a:pPr algn="ctr"/>
            <a:r>
              <a:rPr lang="en-US" b="1" dirty="0" smtClean="0">
                <a:solidFill>
                  <a:schemeClr val="accent3">
                    <a:lumMod val="50000"/>
                  </a:schemeClr>
                </a:solidFill>
              </a:rPr>
              <a:t>Button Group</a:t>
            </a:r>
            <a:endParaRPr lang="en-US" b="1" dirty="0">
              <a:solidFill>
                <a:schemeClr val="accent3">
                  <a:lumMod val="50000"/>
                </a:schemeClr>
              </a:solidFill>
            </a:endParaRPr>
          </a:p>
        </p:txBody>
      </p:sp>
      <p:sp>
        <p:nvSpPr>
          <p:cNvPr id="3" name="Content Placeholder 2"/>
          <p:cNvSpPr>
            <a:spLocks noGrp="1"/>
          </p:cNvSpPr>
          <p:nvPr>
            <p:ph idx="1"/>
          </p:nvPr>
        </p:nvSpPr>
        <p:spPr>
          <a:xfrm>
            <a:off x="304800" y="1828800"/>
            <a:ext cx="8686800" cy="4800600"/>
          </a:xfrm>
        </p:spPr>
        <p:txBody>
          <a:bodyPr>
            <a:normAutofit fontScale="77500" lnSpcReduction="20000"/>
          </a:bodyPr>
          <a:lstStyle/>
          <a:p>
            <a:pPr marL="0" indent="0">
              <a:buNone/>
            </a:pPr>
            <a:r>
              <a:rPr lang="en-US" sz="2800" dirty="0" smtClean="0">
                <a:solidFill>
                  <a:schemeClr val="accent1">
                    <a:lumMod val="50000"/>
                  </a:schemeClr>
                </a:solidFill>
                <a:latin typeface="Arial" pitchFamily="34" charset="0"/>
                <a:cs typeface="Arial" pitchFamily="34" charset="0"/>
              </a:rPr>
              <a:t>Suppose you have created a Button Group with three radio buttons.  Suppose the tags for these radio buttons are RB1, RB2, and RB3.  </a:t>
            </a:r>
          </a:p>
          <a:p>
            <a:pPr marL="0" indent="0">
              <a:buNone/>
            </a:pPr>
            <a:r>
              <a:rPr lang="en-US" sz="2800" dirty="0" smtClean="0">
                <a:solidFill>
                  <a:schemeClr val="accent1">
                    <a:lumMod val="50000"/>
                  </a:schemeClr>
                </a:solidFill>
                <a:latin typeface="Arial" pitchFamily="34" charset="0"/>
                <a:cs typeface="Arial" pitchFamily="34" charset="0"/>
              </a:rPr>
              <a:t>Typical code that you might include in the SelectionChangeFnc:</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Courier New" pitchFamily="49" charset="0"/>
                <a:cs typeface="Courier New" pitchFamily="49" charset="0"/>
              </a:rPr>
              <a:t>switch </a:t>
            </a:r>
            <a:r>
              <a:rPr lang="en-US" sz="2400" dirty="0">
                <a:solidFill>
                  <a:schemeClr val="accent1">
                    <a:lumMod val="50000"/>
                  </a:schemeClr>
                </a:solidFill>
                <a:latin typeface="Courier New" pitchFamily="49" charset="0"/>
                <a:cs typeface="Courier New" pitchFamily="49" charset="0"/>
              </a:rPr>
              <a:t>get(eventdata.NewValue,'Tag</a:t>
            </a:r>
            <a:r>
              <a:rPr lang="en-US" sz="2400" dirty="0" smtClean="0">
                <a:solidFill>
                  <a:schemeClr val="accent1">
                    <a:lumMod val="50000"/>
                  </a:schemeClr>
                </a:solidFill>
                <a:latin typeface="Courier New" pitchFamily="49" charset="0"/>
                <a:cs typeface="Courier New" pitchFamily="49" charset="0"/>
              </a:rPr>
              <a:t>')   </a:t>
            </a:r>
          </a:p>
          <a:p>
            <a:pPr marL="0" indent="0">
              <a:buNone/>
            </a:pPr>
            <a:r>
              <a:rPr lang="en-US" sz="2400" dirty="0" smtClean="0">
                <a:solidFill>
                  <a:srgbClr val="00B050"/>
                </a:solidFill>
                <a:latin typeface="Courier New" pitchFamily="49" charset="0"/>
                <a:cs typeface="Courier New" pitchFamily="49" charset="0"/>
              </a:rPr>
              <a:t>% Copy the above line exactly as is!!!</a:t>
            </a:r>
          </a:p>
          <a:p>
            <a:pPr marL="0" indent="0">
              <a:buNone/>
            </a:pPr>
            <a:r>
              <a:rPr lang="en-US" sz="2400" dirty="0" smtClean="0">
                <a:solidFill>
                  <a:srgbClr val="00B050"/>
                </a:solidFill>
                <a:latin typeface="Courier New" pitchFamily="49" charset="0"/>
                <a:cs typeface="Courier New" pitchFamily="49" charset="0"/>
              </a:rPr>
              <a:t>% Gets </a:t>
            </a:r>
            <a:r>
              <a:rPr lang="en-US" sz="2400" dirty="0">
                <a:solidFill>
                  <a:srgbClr val="00B050"/>
                </a:solidFill>
                <a:latin typeface="Courier New" pitchFamily="49" charset="0"/>
                <a:cs typeface="Courier New" pitchFamily="49" charset="0"/>
              </a:rPr>
              <a:t>Tag of selected </a:t>
            </a:r>
            <a:r>
              <a:rPr lang="en-US" sz="2400" dirty="0" smtClean="0">
                <a:solidFill>
                  <a:srgbClr val="00B050"/>
                </a:solidFill>
                <a:latin typeface="Courier New" pitchFamily="49" charset="0"/>
                <a:cs typeface="Courier New" pitchFamily="49" charset="0"/>
              </a:rPr>
              <a:t>button in the group.</a:t>
            </a:r>
            <a:endParaRPr lang="en-US" sz="2400" dirty="0">
              <a:solidFill>
                <a:srgbClr val="00B050"/>
              </a:solidFill>
              <a:latin typeface="Courier New" pitchFamily="49" charset="0"/>
              <a:cs typeface="Courier New" pitchFamily="49" charset="0"/>
            </a:endParaRPr>
          </a:p>
          <a:p>
            <a:pPr marL="0" indent="0">
              <a:buNone/>
            </a:pPr>
            <a:r>
              <a:rPr lang="en-US" sz="2400" dirty="0">
                <a:solidFill>
                  <a:schemeClr val="accent1">
                    <a:lumMod val="50000"/>
                  </a:schemeClr>
                </a:solidFill>
                <a:latin typeface="Courier New" pitchFamily="49" charset="0"/>
                <a:cs typeface="Courier New" pitchFamily="49" charset="0"/>
              </a:rPr>
              <a:t>    case </a:t>
            </a:r>
            <a:r>
              <a:rPr lang="en-US" sz="2400" dirty="0" smtClean="0">
                <a:solidFill>
                  <a:schemeClr val="accent1">
                    <a:lumMod val="50000"/>
                  </a:schemeClr>
                </a:solidFill>
                <a:latin typeface="Courier New" pitchFamily="49" charset="0"/>
                <a:cs typeface="Courier New" pitchFamily="49" charset="0"/>
              </a:rPr>
              <a:t>‘RB1</a:t>
            </a:r>
            <a:r>
              <a:rPr lang="en-US" sz="2400" dirty="0">
                <a:solidFill>
                  <a:schemeClr val="accent1">
                    <a:lumMod val="50000"/>
                  </a:schemeClr>
                </a:solidFill>
                <a:latin typeface="Courier New" pitchFamily="49" charset="0"/>
                <a:cs typeface="Courier New" pitchFamily="49" charset="0"/>
              </a:rPr>
              <a:t>'</a:t>
            </a:r>
          </a:p>
          <a:p>
            <a:pPr marL="0" indent="0">
              <a:buNone/>
            </a:pPr>
            <a:r>
              <a:rPr lang="en-US" sz="2400" dirty="0">
                <a:solidFill>
                  <a:schemeClr val="accent1">
                    <a:lumMod val="50000"/>
                  </a:schemeClr>
                </a:solidFill>
                <a:latin typeface="Courier New" pitchFamily="49" charset="0"/>
                <a:cs typeface="Courier New" pitchFamily="49" charset="0"/>
              </a:rPr>
              <a:t>        % Code for when </a:t>
            </a:r>
            <a:r>
              <a:rPr lang="en-US" sz="2400" dirty="0" smtClean="0">
                <a:solidFill>
                  <a:schemeClr val="accent1">
                    <a:lumMod val="50000"/>
                  </a:schemeClr>
                </a:solidFill>
                <a:latin typeface="Courier New" pitchFamily="49" charset="0"/>
                <a:cs typeface="Courier New" pitchFamily="49" charset="0"/>
              </a:rPr>
              <a:t>button tagged RB1 is selected</a:t>
            </a:r>
            <a:endParaRPr lang="en-US" sz="2400" dirty="0">
              <a:solidFill>
                <a:schemeClr val="accent1">
                  <a:lumMod val="50000"/>
                </a:schemeClr>
              </a:solidFill>
              <a:latin typeface="Courier New" pitchFamily="49" charset="0"/>
              <a:cs typeface="Courier New" pitchFamily="49" charset="0"/>
            </a:endParaRPr>
          </a:p>
          <a:p>
            <a:pPr marL="0" indent="0">
              <a:buNone/>
            </a:pPr>
            <a:r>
              <a:rPr lang="en-US" sz="2400" dirty="0">
                <a:solidFill>
                  <a:schemeClr val="accent1">
                    <a:lumMod val="50000"/>
                  </a:schemeClr>
                </a:solidFill>
                <a:latin typeface="Courier New" pitchFamily="49" charset="0"/>
                <a:cs typeface="Courier New" pitchFamily="49" charset="0"/>
              </a:rPr>
              <a:t>    case </a:t>
            </a:r>
            <a:r>
              <a:rPr lang="en-US" sz="2400" dirty="0" smtClean="0">
                <a:solidFill>
                  <a:schemeClr val="accent1">
                    <a:lumMod val="50000"/>
                  </a:schemeClr>
                </a:solidFill>
                <a:latin typeface="Courier New" pitchFamily="49" charset="0"/>
                <a:cs typeface="Courier New" pitchFamily="49" charset="0"/>
              </a:rPr>
              <a:t>‘RB2'</a:t>
            </a:r>
            <a:endParaRPr lang="en-US" sz="2400" dirty="0">
              <a:solidFill>
                <a:schemeClr val="accent1">
                  <a:lumMod val="50000"/>
                </a:schemeClr>
              </a:solidFill>
              <a:latin typeface="Courier New" pitchFamily="49" charset="0"/>
              <a:cs typeface="Courier New" pitchFamily="49" charset="0"/>
            </a:endParaRPr>
          </a:p>
          <a:p>
            <a:pPr marL="0" indent="0">
              <a:buNone/>
            </a:pPr>
            <a:r>
              <a:rPr lang="en-US" sz="2400" dirty="0">
                <a:solidFill>
                  <a:schemeClr val="accent1">
                    <a:lumMod val="50000"/>
                  </a:schemeClr>
                </a:solidFill>
                <a:latin typeface="Courier New" pitchFamily="49" charset="0"/>
                <a:cs typeface="Courier New" pitchFamily="49" charset="0"/>
              </a:rPr>
              <a:t>        % Code for when </a:t>
            </a:r>
            <a:r>
              <a:rPr lang="en-US" sz="2400" dirty="0" smtClean="0">
                <a:solidFill>
                  <a:schemeClr val="accent1">
                    <a:lumMod val="50000"/>
                  </a:schemeClr>
                </a:solidFill>
                <a:latin typeface="Courier New" pitchFamily="49" charset="0"/>
                <a:cs typeface="Courier New" pitchFamily="49" charset="0"/>
              </a:rPr>
              <a:t>button tagged RB2 is selected</a:t>
            </a:r>
            <a:endParaRPr lang="en-US" sz="2400" dirty="0">
              <a:solidFill>
                <a:schemeClr val="accent1">
                  <a:lumMod val="50000"/>
                </a:schemeClr>
              </a:solidFill>
              <a:latin typeface="Courier New" pitchFamily="49" charset="0"/>
              <a:cs typeface="Courier New" pitchFamily="49" charset="0"/>
            </a:endParaRPr>
          </a:p>
          <a:p>
            <a:pPr marL="0" indent="0">
              <a:buNone/>
            </a:pPr>
            <a:r>
              <a:rPr lang="en-US" sz="2400" dirty="0">
                <a:solidFill>
                  <a:schemeClr val="accent1">
                    <a:lumMod val="50000"/>
                  </a:schemeClr>
                </a:solidFill>
                <a:latin typeface="Courier New" pitchFamily="49" charset="0"/>
                <a:cs typeface="Courier New" pitchFamily="49" charset="0"/>
              </a:rPr>
              <a:t>    case </a:t>
            </a:r>
            <a:r>
              <a:rPr lang="en-US" sz="2400" dirty="0" smtClean="0">
                <a:solidFill>
                  <a:schemeClr val="accent1">
                    <a:lumMod val="50000"/>
                  </a:schemeClr>
                </a:solidFill>
                <a:latin typeface="Courier New" pitchFamily="49" charset="0"/>
                <a:cs typeface="Courier New" pitchFamily="49" charset="0"/>
              </a:rPr>
              <a:t>‘RB3'</a:t>
            </a:r>
            <a:endParaRPr lang="en-US" sz="2400" dirty="0">
              <a:solidFill>
                <a:schemeClr val="accent1">
                  <a:lumMod val="50000"/>
                </a:schemeClr>
              </a:solidFill>
              <a:latin typeface="Courier New" pitchFamily="49" charset="0"/>
              <a:cs typeface="Courier New" pitchFamily="49" charset="0"/>
            </a:endParaRPr>
          </a:p>
          <a:p>
            <a:pPr marL="0" indent="0">
              <a:buNone/>
            </a:pPr>
            <a:r>
              <a:rPr lang="en-US" sz="2400" dirty="0">
                <a:solidFill>
                  <a:schemeClr val="accent1">
                    <a:lumMod val="50000"/>
                  </a:schemeClr>
                </a:solidFill>
                <a:latin typeface="Courier New" pitchFamily="49" charset="0"/>
                <a:cs typeface="Courier New" pitchFamily="49" charset="0"/>
              </a:rPr>
              <a:t>        % Code for when </a:t>
            </a:r>
            <a:r>
              <a:rPr lang="en-US" sz="2400" dirty="0" smtClean="0">
                <a:solidFill>
                  <a:schemeClr val="accent1">
                    <a:lumMod val="50000"/>
                  </a:schemeClr>
                </a:solidFill>
                <a:latin typeface="Courier New" pitchFamily="49" charset="0"/>
                <a:cs typeface="Courier New" pitchFamily="49" charset="0"/>
              </a:rPr>
              <a:t>button tagged RB3 is selected</a:t>
            </a:r>
            <a:endParaRPr lang="en-US" sz="2400" dirty="0">
              <a:solidFill>
                <a:schemeClr val="accent1">
                  <a:lumMod val="50000"/>
                </a:schemeClr>
              </a:solidFill>
              <a:latin typeface="Courier New" pitchFamily="49" charset="0"/>
              <a:cs typeface="Courier New" pitchFamily="49" charset="0"/>
            </a:endParaRPr>
          </a:p>
          <a:p>
            <a:pPr marL="0" indent="0">
              <a:buNone/>
            </a:pPr>
            <a:r>
              <a:rPr lang="en-US" sz="2400" dirty="0" smtClean="0">
                <a:solidFill>
                  <a:schemeClr val="accent1">
                    <a:lumMod val="50000"/>
                  </a:schemeClr>
                </a:solidFill>
                <a:latin typeface="Courier New" pitchFamily="49" charset="0"/>
                <a:cs typeface="Courier New" pitchFamily="49" charset="0"/>
              </a:rPr>
              <a:t>end</a:t>
            </a:r>
          </a:p>
          <a:p>
            <a:pPr marL="0" indent="0">
              <a:buNone/>
            </a:pPr>
            <a:endParaRPr lang="en-US" sz="2400" dirty="0">
              <a:solidFill>
                <a:schemeClr val="accent1">
                  <a:lumMod val="50000"/>
                </a:schemeClr>
              </a:solidFill>
              <a:latin typeface="Courier New" pitchFamily="49" charset="0"/>
              <a:cs typeface="Courier New" pitchFamily="49" charset="0"/>
            </a:endParaRPr>
          </a:p>
          <a:p>
            <a:pPr marL="0" indent="0">
              <a:buNone/>
            </a:pPr>
            <a:r>
              <a:rPr lang="en-US" sz="2400" dirty="0" smtClean="0">
                <a:solidFill>
                  <a:schemeClr val="accent1">
                    <a:lumMod val="50000"/>
                  </a:schemeClr>
                </a:solidFill>
                <a:latin typeface="Arial" pitchFamily="34" charset="0"/>
                <a:cs typeface="Arial" pitchFamily="34" charset="0"/>
              </a:rPr>
              <a:t> </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748964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Tables</a:t>
            </a:r>
            <a:endParaRPr lang="en-US" b="1" dirty="0">
              <a:solidFill>
                <a:schemeClr val="accent3">
                  <a:lumMod val="50000"/>
                </a:schemeClr>
              </a:solidFill>
            </a:endParaRPr>
          </a:p>
        </p:txBody>
      </p:sp>
      <p:sp>
        <p:nvSpPr>
          <p:cNvPr id="3" name="Content Placeholder 2"/>
          <p:cNvSpPr>
            <a:spLocks noGrp="1"/>
          </p:cNvSpPr>
          <p:nvPr>
            <p:ph idx="1"/>
          </p:nvPr>
        </p:nvSpPr>
        <p:spPr>
          <a:xfrm>
            <a:off x="304800" y="2133600"/>
            <a:ext cx="8686800" cy="38100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The key properties for a table are:</a:t>
            </a:r>
          </a:p>
          <a:p>
            <a:pPr marL="0" indent="0">
              <a:buNone/>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smtClean="0">
                <a:solidFill>
                  <a:schemeClr val="accent1">
                    <a:lumMod val="50000"/>
                  </a:schemeClr>
                </a:solidFill>
                <a:latin typeface="Arial" pitchFamily="34" charset="0"/>
                <a:cs typeface="Arial" pitchFamily="34" charset="0"/>
              </a:rPr>
              <a:t>Tag:  identifier or name of the table</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itchFamily="2" charset="2"/>
              <a:buChar char="q"/>
            </a:pPr>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Data:  stuff in the table – must be a cell array.  Can have some columns with numbers and some columns with strings.</a:t>
            </a:r>
          </a:p>
          <a:p>
            <a:pPr>
              <a:buFont typeface="Wingdings" pitchFamily="2" charset="2"/>
              <a:buChar char="q"/>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Tables do not automatically have Callback Functions created.</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03464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Tables – Adding Contents</a:t>
            </a:r>
            <a:endParaRPr lang="en-US" b="1" dirty="0">
              <a:solidFill>
                <a:schemeClr val="accent3">
                  <a:lumMod val="50000"/>
                </a:schemeClr>
              </a:solidFill>
            </a:endParaRPr>
          </a:p>
        </p:txBody>
      </p:sp>
      <p:sp>
        <p:nvSpPr>
          <p:cNvPr id="3" name="Content Placeholder 2"/>
          <p:cNvSpPr>
            <a:spLocks noGrp="1"/>
          </p:cNvSpPr>
          <p:nvPr>
            <p:ph idx="1"/>
          </p:nvPr>
        </p:nvSpPr>
        <p:spPr>
          <a:xfrm>
            <a:off x="228600" y="1828800"/>
            <a:ext cx="8686800" cy="2590800"/>
          </a:xfrm>
        </p:spPr>
        <p:txBody>
          <a:bodyPr>
            <a:normAutofit/>
          </a:bodyPr>
          <a:lstStyle/>
          <a:p>
            <a:pPr marL="0" indent="0">
              <a:buNone/>
            </a:pPr>
            <a:r>
              <a:rPr lang="en-US" sz="2000" dirty="0" smtClean="0">
                <a:solidFill>
                  <a:schemeClr val="accent1">
                    <a:lumMod val="50000"/>
                  </a:schemeClr>
                </a:solidFill>
                <a:latin typeface="Arial" pitchFamily="34" charset="0"/>
                <a:cs typeface="Arial" pitchFamily="34" charset="0"/>
              </a:rPr>
              <a:t>Putting these two commands in the opening function of the GUI would create the table shown below (assuming the table has a tag of Table):</a:t>
            </a:r>
          </a:p>
          <a:p>
            <a:pPr marL="0" indent="0">
              <a:buNone/>
            </a:pPr>
            <a:endParaRPr lang="en-US" sz="2000" dirty="0" smtClean="0">
              <a:solidFill>
                <a:schemeClr val="accent1">
                  <a:lumMod val="50000"/>
                </a:schemeClr>
              </a:solidFill>
              <a:latin typeface="Courier New" pitchFamily="49" charset="0"/>
              <a:cs typeface="Courier New" pitchFamily="49" charset="0"/>
            </a:endParaRPr>
          </a:p>
          <a:p>
            <a:pPr marL="0" indent="0">
              <a:buNone/>
            </a:pPr>
            <a:r>
              <a:rPr lang="en-US" sz="2000" dirty="0" smtClean="0">
                <a:solidFill>
                  <a:schemeClr val="accent1">
                    <a:lumMod val="50000"/>
                  </a:schemeClr>
                </a:solidFill>
                <a:latin typeface="Courier New" pitchFamily="49" charset="0"/>
                <a:cs typeface="Courier New" pitchFamily="49" charset="0"/>
              </a:rPr>
              <a:t>Vals = {'sin(x)' 'cos(x)' 'sin(x)'; 'x^2' '2x' '2'; 'x^3' '3x^2' '6x'; 'cos(x)' '-sin(x)' '-cos(x)'};</a:t>
            </a:r>
          </a:p>
          <a:p>
            <a:pPr marL="0" indent="0">
              <a:buNone/>
            </a:pPr>
            <a:endParaRPr lang="en-US" sz="2000" dirty="0" smtClean="0">
              <a:solidFill>
                <a:schemeClr val="accent1">
                  <a:lumMod val="50000"/>
                </a:schemeClr>
              </a:solidFill>
              <a:latin typeface="Courier New" pitchFamily="49" charset="0"/>
              <a:cs typeface="Courier New" pitchFamily="49" charset="0"/>
            </a:endParaRPr>
          </a:p>
          <a:p>
            <a:pPr marL="0" indent="0">
              <a:buNone/>
            </a:pPr>
            <a:r>
              <a:rPr lang="en-US" sz="2000" dirty="0" smtClean="0">
                <a:solidFill>
                  <a:schemeClr val="accent1">
                    <a:lumMod val="50000"/>
                  </a:schemeClr>
                </a:solidFill>
                <a:latin typeface="Courier New" pitchFamily="49" charset="0"/>
                <a:cs typeface="Courier New" pitchFamily="49" charset="0"/>
              </a:rPr>
              <a:t>set(handles.Table,'Data',Vals);</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191000"/>
            <a:ext cx="3733800" cy="2572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623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Tables – Adding Contents</a:t>
            </a:r>
            <a:endParaRPr lang="en-US" b="1" dirty="0">
              <a:solidFill>
                <a:schemeClr val="accent3">
                  <a:lumMod val="50000"/>
                </a:schemeClr>
              </a:solidFill>
            </a:endParaRPr>
          </a:p>
        </p:txBody>
      </p:sp>
      <p:sp>
        <p:nvSpPr>
          <p:cNvPr id="3" name="Content Placeholder 2"/>
          <p:cNvSpPr>
            <a:spLocks noGrp="1"/>
          </p:cNvSpPr>
          <p:nvPr>
            <p:ph idx="1"/>
          </p:nvPr>
        </p:nvSpPr>
        <p:spPr>
          <a:xfrm>
            <a:off x="228600" y="1828801"/>
            <a:ext cx="8686800" cy="1905000"/>
          </a:xfrm>
        </p:spPr>
        <p:txBody>
          <a:bodyPr>
            <a:normAutofit/>
          </a:bodyPr>
          <a:lstStyle/>
          <a:p>
            <a:pPr marL="0" indent="0">
              <a:buNone/>
            </a:pPr>
            <a:r>
              <a:rPr lang="en-US" sz="2000" dirty="0" smtClean="0">
                <a:solidFill>
                  <a:schemeClr val="accent1">
                    <a:lumMod val="50000"/>
                  </a:schemeClr>
                </a:solidFill>
                <a:latin typeface="Arial" pitchFamily="34" charset="0"/>
                <a:cs typeface="Arial" pitchFamily="34" charset="0"/>
              </a:rPr>
              <a:t>Putting these two commands in the opening function of the GUI would create the table shown below (assuming the table has a tag of Table):</a:t>
            </a:r>
          </a:p>
          <a:p>
            <a:pPr marL="0" indent="0">
              <a:buNone/>
            </a:pPr>
            <a:endParaRPr lang="en-US" sz="2000" dirty="0" smtClean="0">
              <a:solidFill>
                <a:schemeClr val="accent1">
                  <a:lumMod val="50000"/>
                </a:schemeClr>
              </a:solidFill>
              <a:latin typeface="Arial" pitchFamily="34" charset="0"/>
              <a:cs typeface="Arial" pitchFamily="34" charset="0"/>
            </a:endParaRPr>
          </a:p>
          <a:p>
            <a:pPr marL="0" indent="0">
              <a:buNone/>
            </a:pPr>
            <a:r>
              <a:rPr lang="en-US" sz="2000" dirty="0">
                <a:solidFill>
                  <a:schemeClr val="accent1">
                    <a:lumMod val="50000"/>
                  </a:schemeClr>
                </a:solidFill>
                <a:latin typeface="Courier New" pitchFamily="49" charset="0"/>
                <a:cs typeface="Courier New" pitchFamily="49" charset="0"/>
              </a:rPr>
              <a:t>Vals = {2 'cm'; 3 'in'; 5 'km'; 6 'mm'; 10 'ft'};</a:t>
            </a:r>
          </a:p>
          <a:p>
            <a:pPr marL="0" indent="0">
              <a:buNone/>
            </a:pPr>
            <a:r>
              <a:rPr lang="en-US" sz="2000" dirty="0" smtClean="0">
                <a:solidFill>
                  <a:schemeClr val="accent1">
                    <a:lumMod val="50000"/>
                  </a:schemeClr>
                </a:solidFill>
                <a:latin typeface="Courier New" pitchFamily="49" charset="0"/>
                <a:cs typeface="Courier New" pitchFamily="49" charset="0"/>
              </a:rPr>
              <a:t>set(handles.Table,'Data',Vals);</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10000"/>
            <a:ext cx="4257676" cy="2928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941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Tables – Changing Contents</a:t>
            </a:r>
            <a:endParaRPr lang="en-US" b="1" dirty="0">
              <a:solidFill>
                <a:schemeClr val="accent3">
                  <a:lumMod val="50000"/>
                </a:schemeClr>
              </a:solidFill>
            </a:endParaRPr>
          </a:p>
        </p:txBody>
      </p:sp>
      <p:sp>
        <p:nvSpPr>
          <p:cNvPr id="3" name="Content Placeholder 2"/>
          <p:cNvSpPr>
            <a:spLocks noGrp="1"/>
          </p:cNvSpPr>
          <p:nvPr>
            <p:ph idx="1"/>
          </p:nvPr>
        </p:nvSpPr>
        <p:spPr>
          <a:xfrm>
            <a:off x="228600" y="1828800"/>
            <a:ext cx="8686800" cy="46482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Putting these commands somewhere in a callback function will allow you to change contents programmically:</a:t>
            </a:r>
          </a:p>
          <a:p>
            <a:pPr marL="0" indent="0">
              <a:buNone/>
            </a:pPr>
            <a:endParaRPr lang="en-US" sz="2000" dirty="0" smtClean="0">
              <a:solidFill>
                <a:schemeClr val="accent1">
                  <a:lumMod val="50000"/>
                </a:schemeClr>
              </a:solidFill>
              <a:latin typeface="Arial" pitchFamily="34" charset="0"/>
              <a:cs typeface="Arial" pitchFamily="34" charset="0"/>
            </a:endParaRPr>
          </a:p>
          <a:p>
            <a:pPr marL="0" indent="0">
              <a:buNone/>
            </a:pPr>
            <a:r>
              <a:rPr lang="en-US" sz="2000" dirty="0" smtClean="0">
                <a:solidFill>
                  <a:schemeClr val="accent1">
                    <a:lumMod val="50000"/>
                  </a:schemeClr>
                </a:solidFill>
                <a:latin typeface="Courier New" pitchFamily="49" charset="0"/>
                <a:cs typeface="Courier New" pitchFamily="49" charset="0"/>
              </a:rPr>
              <a:t>Vals = get(handles.Table</a:t>
            </a:r>
            <a:r>
              <a:rPr lang="en-US" sz="2000" dirty="0">
                <a:solidFill>
                  <a:schemeClr val="accent1">
                    <a:lumMod val="50000"/>
                  </a:schemeClr>
                </a:solidFill>
                <a:latin typeface="Courier New" pitchFamily="49" charset="0"/>
                <a:cs typeface="Courier New" pitchFamily="49" charset="0"/>
              </a:rPr>
              <a:t>,'Data</a:t>
            </a:r>
            <a:r>
              <a:rPr lang="en-US" sz="2000" dirty="0" smtClean="0">
                <a:solidFill>
                  <a:schemeClr val="accent1">
                    <a:lumMod val="50000"/>
                  </a:schemeClr>
                </a:solidFill>
                <a:latin typeface="Courier New" pitchFamily="49" charset="0"/>
                <a:cs typeface="Courier New" pitchFamily="49" charset="0"/>
              </a:rPr>
              <a:t>');  </a:t>
            </a:r>
          </a:p>
          <a:p>
            <a:pPr marL="0" indent="0">
              <a:buNone/>
            </a:pPr>
            <a:r>
              <a:rPr lang="en-US" sz="2000" dirty="0" smtClean="0">
                <a:solidFill>
                  <a:schemeClr val="accent1">
                    <a:lumMod val="50000"/>
                  </a:schemeClr>
                </a:solidFill>
                <a:latin typeface="Courier New" pitchFamily="49" charset="0"/>
                <a:cs typeface="Courier New" pitchFamily="49" charset="0"/>
              </a:rPr>
              <a:t>Vals{1,1} = 17;</a:t>
            </a:r>
            <a:endParaRPr lang="en-US" sz="2000" dirty="0" smtClean="0">
              <a:solidFill>
                <a:schemeClr val="accent1">
                  <a:lumMod val="50000"/>
                </a:schemeClr>
              </a:solidFill>
              <a:latin typeface="Arial" pitchFamily="34" charset="0"/>
              <a:cs typeface="Arial" pitchFamily="34" charset="0"/>
            </a:endParaRPr>
          </a:p>
          <a:p>
            <a:pPr marL="0" indent="0">
              <a:buNone/>
            </a:pPr>
            <a:r>
              <a:rPr lang="en-US" sz="2000" dirty="0" smtClean="0">
                <a:solidFill>
                  <a:schemeClr val="accent1">
                    <a:lumMod val="50000"/>
                  </a:schemeClr>
                </a:solidFill>
                <a:latin typeface="Courier New" pitchFamily="49" charset="0"/>
                <a:cs typeface="Courier New" pitchFamily="49" charset="0"/>
              </a:rPr>
              <a:t>set(handles.Table,'Data',Vals);</a:t>
            </a:r>
          </a:p>
          <a:p>
            <a:pPr marL="0" indent="0">
              <a:buNone/>
            </a:pPr>
            <a:endParaRPr lang="en-US" sz="2400" dirty="0" smtClean="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The commands listed above would simply change the value in the 1</a:t>
            </a:r>
            <a:r>
              <a:rPr lang="en-US" sz="2400" baseline="30000" dirty="0" smtClean="0">
                <a:solidFill>
                  <a:schemeClr val="accent1">
                    <a:lumMod val="50000"/>
                  </a:schemeClr>
                </a:solidFill>
                <a:latin typeface="Arial" pitchFamily="34" charset="0"/>
                <a:cs typeface="Arial" pitchFamily="34" charset="0"/>
              </a:rPr>
              <a:t>st</a:t>
            </a:r>
            <a:r>
              <a:rPr lang="en-US" sz="2400" dirty="0" smtClean="0">
                <a:solidFill>
                  <a:schemeClr val="accent1">
                    <a:lumMod val="50000"/>
                  </a:schemeClr>
                </a:solidFill>
                <a:latin typeface="Arial" pitchFamily="34" charset="0"/>
                <a:cs typeface="Arial" pitchFamily="34" charset="0"/>
              </a:rPr>
              <a:t> row and 1</a:t>
            </a:r>
            <a:r>
              <a:rPr lang="en-US" sz="2400" baseline="30000" dirty="0" smtClean="0">
                <a:solidFill>
                  <a:schemeClr val="accent1">
                    <a:lumMod val="50000"/>
                  </a:schemeClr>
                </a:solidFill>
                <a:latin typeface="Arial" pitchFamily="34" charset="0"/>
                <a:cs typeface="Arial" pitchFamily="34" charset="0"/>
              </a:rPr>
              <a:t>st</a:t>
            </a:r>
            <a:r>
              <a:rPr lang="en-US" sz="2400" dirty="0" smtClean="0">
                <a:solidFill>
                  <a:schemeClr val="accent1">
                    <a:lumMod val="50000"/>
                  </a:schemeClr>
                </a:solidFill>
                <a:latin typeface="Arial" pitchFamily="34" charset="0"/>
                <a:cs typeface="Arial" pitchFamily="34" charset="0"/>
              </a:rPr>
              <a:t> column to 17.  You could, of course, change several entries or all of the entries in one shot.</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843614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Tables – User Entries</a:t>
            </a:r>
            <a:endParaRPr lang="en-US" b="1" dirty="0">
              <a:solidFill>
                <a:schemeClr val="accent3">
                  <a:lumMod val="50000"/>
                </a:schemeClr>
              </a:solidFill>
            </a:endParaRPr>
          </a:p>
        </p:txBody>
      </p:sp>
      <p:sp>
        <p:nvSpPr>
          <p:cNvPr id="3" name="Content Placeholder 2"/>
          <p:cNvSpPr>
            <a:spLocks noGrp="1"/>
          </p:cNvSpPr>
          <p:nvPr>
            <p:ph idx="1"/>
          </p:nvPr>
        </p:nvSpPr>
        <p:spPr>
          <a:xfrm>
            <a:off x="228600" y="1828800"/>
            <a:ext cx="8686800" cy="4648200"/>
          </a:xfrm>
        </p:spPr>
        <p:txBody>
          <a:bodyPr>
            <a:normAutofit/>
          </a:bodyPr>
          <a:lstStyle/>
          <a:p>
            <a:pPr marL="0" indent="0">
              <a:buNone/>
            </a:pPr>
            <a:r>
              <a:rPr lang="en-US" sz="2400" dirty="0" smtClean="0">
                <a:solidFill>
                  <a:schemeClr val="accent1">
                    <a:lumMod val="50000"/>
                  </a:schemeClr>
                </a:solidFill>
                <a:latin typeface="Arial" pitchFamily="34" charset="0"/>
                <a:cs typeface="Arial" pitchFamily="34" charset="0"/>
              </a:rPr>
              <a:t>It is also possible to set up the table so the user can enter in values.  Using </a:t>
            </a:r>
            <a:r>
              <a:rPr lang="en-US" sz="2400" b="1" dirty="0" smtClean="0">
                <a:solidFill>
                  <a:schemeClr val="accent1">
                    <a:lumMod val="50000"/>
                  </a:schemeClr>
                </a:solidFill>
                <a:latin typeface="Arial" pitchFamily="34" charset="0"/>
                <a:cs typeface="Arial" pitchFamily="34" charset="0"/>
              </a:rPr>
              <a:t>guide</a:t>
            </a:r>
            <a:r>
              <a:rPr lang="en-US" sz="2400" dirty="0" smtClean="0">
                <a:solidFill>
                  <a:schemeClr val="accent1">
                    <a:lumMod val="50000"/>
                  </a:schemeClr>
                </a:solidFill>
                <a:latin typeface="Arial" pitchFamily="34" charset="0"/>
                <a:cs typeface="Arial" pitchFamily="34" charset="0"/>
              </a:rPr>
              <a:t>, right click on the table and choose Table Property Editor.  Then check off any columns you want the user to be able to edit.  </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Then right click on the table in </a:t>
            </a:r>
            <a:r>
              <a:rPr lang="en-US" sz="2400" b="1" dirty="0" smtClean="0">
                <a:solidFill>
                  <a:schemeClr val="accent1">
                    <a:lumMod val="50000"/>
                  </a:schemeClr>
                </a:solidFill>
                <a:latin typeface="Arial" pitchFamily="34" charset="0"/>
                <a:cs typeface="Arial" pitchFamily="34" charset="0"/>
              </a:rPr>
              <a:t>guide</a:t>
            </a:r>
            <a:r>
              <a:rPr lang="en-US" sz="2400" dirty="0" smtClean="0">
                <a:solidFill>
                  <a:schemeClr val="accent1">
                    <a:lumMod val="50000"/>
                  </a:schemeClr>
                </a:solidFill>
                <a:latin typeface="Arial" pitchFamily="34" charset="0"/>
                <a:cs typeface="Arial" pitchFamily="34" charset="0"/>
              </a:rPr>
              <a:t>, select View Callbacks, and click on CellEditCallback.  This will create a callback function so you can tell when a user has changed contents in a cell of the table and do something with the new content. </a:t>
            </a:r>
          </a:p>
          <a:p>
            <a:pPr marL="0" indent="0">
              <a:buNone/>
            </a:pPr>
            <a:endParaRPr lang="en-US" sz="2400" dirty="0">
              <a:solidFill>
                <a:schemeClr val="accent1">
                  <a:lumMod val="50000"/>
                </a:schemeClr>
              </a:solidFill>
              <a:latin typeface="Arial" pitchFamily="34" charset="0"/>
              <a:cs typeface="Arial" pitchFamily="34" charset="0"/>
            </a:endParaRPr>
          </a:p>
          <a:p>
            <a:pPr marL="0" indent="0">
              <a:buNone/>
            </a:pPr>
            <a:r>
              <a:rPr lang="en-US" sz="2400" dirty="0" smtClean="0">
                <a:solidFill>
                  <a:schemeClr val="accent1">
                    <a:lumMod val="50000"/>
                  </a:schemeClr>
                </a:solidFill>
                <a:latin typeface="Arial" pitchFamily="34" charset="0"/>
                <a:cs typeface="Arial" pitchFamily="34" charset="0"/>
              </a:rPr>
              <a:t>Consult Product Help in MATLAB for more information on this.</a:t>
            </a:r>
            <a:endParaRPr lang="en-US" sz="2400" dirty="0">
              <a:solidFill>
                <a:schemeClr val="accent1">
                  <a:lumMod val="50000"/>
                </a:schemeClr>
              </a:solidFill>
              <a:latin typeface="Arial" pitchFamily="34" charset="0"/>
              <a:cs typeface="Arial" pitchFamily="34"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049035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7772400" cy="2286000"/>
          </a:xfrm>
        </p:spPr>
        <p:txBody>
          <a:bodyPr/>
          <a:lstStyle/>
          <a:p>
            <a:pPr algn="ctr"/>
            <a:r>
              <a:rPr lang="en-US" dirty="0" smtClean="0"/>
              <a:t>Commonly Asked Questions</a:t>
            </a:r>
            <a:endParaRPr lang="en-US" dirty="0"/>
          </a:p>
        </p:txBody>
      </p:sp>
    </p:spTree>
    <p:extLst>
      <p:ext uri="{BB962C8B-B14F-4D97-AF65-F5344CB8AC3E}">
        <p14:creationId xmlns:p14="http://schemas.microsoft.com/office/powerpoint/2010/main" val="174016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4038600" cy="1143000"/>
          </a:xfrm>
        </p:spPr>
        <p:txBody>
          <a:bodyPr/>
          <a:lstStyle/>
          <a:p>
            <a:r>
              <a:rPr lang="en-US" b="1" dirty="0" smtClean="0">
                <a:solidFill>
                  <a:schemeClr val="accent3">
                    <a:lumMod val="50000"/>
                  </a:schemeClr>
                </a:solidFill>
              </a:rPr>
              <a:t>Creating a GUI</a:t>
            </a:r>
            <a:endParaRPr lang="en-US" b="1" dirty="0">
              <a:solidFill>
                <a:schemeClr val="accent3">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2" y="1719618"/>
            <a:ext cx="6048375"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98" y="1491154"/>
            <a:ext cx="3679209" cy="5366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5954402" y="685800"/>
            <a:ext cx="2590800" cy="914400"/>
          </a:xfrm>
        </p:spPr>
        <p:txBody>
          <a:bodyPr>
            <a:normAutofit fontScale="77500" lnSpcReduction="20000"/>
          </a:bodyPr>
          <a:lstStyle/>
          <a:p>
            <a:pPr marL="0" indent="0">
              <a:buNone/>
            </a:pPr>
            <a:r>
              <a:rPr lang="en-US" sz="2400" dirty="0" smtClean="0">
                <a:solidFill>
                  <a:schemeClr val="accent1">
                    <a:lumMod val="50000"/>
                  </a:schemeClr>
                </a:solidFill>
                <a:latin typeface="Arial" pitchFamily="34" charset="0"/>
                <a:cs typeface="Arial" pitchFamily="34" charset="0"/>
              </a:rPr>
              <a:t>Right click on any component to open the property inspector</a:t>
            </a: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9874493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ctr"/>
            <a:r>
              <a:rPr lang="en-US" b="1" dirty="0" smtClean="0">
                <a:solidFill>
                  <a:schemeClr val="accent3">
                    <a:lumMod val="50000"/>
                  </a:schemeClr>
                </a:solidFill>
              </a:rPr>
              <a:t>How Do I Add, Delete, or </a:t>
            </a:r>
            <a:br>
              <a:rPr lang="en-US" b="1" dirty="0" smtClean="0">
                <a:solidFill>
                  <a:schemeClr val="accent3">
                    <a:lumMod val="50000"/>
                  </a:schemeClr>
                </a:solidFill>
              </a:rPr>
            </a:br>
            <a:r>
              <a:rPr lang="en-US" b="1" dirty="0" smtClean="0">
                <a:solidFill>
                  <a:schemeClr val="accent3">
                    <a:lumMod val="50000"/>
                  </a:schemeClr>
                </a:solidFill>
              </a:rPr>
              <a:t>Re-size Components?</a:t>
            </a:r>
            <a:endParaRPr lang="en-US" b="1" dirty="0">
              <a:solidFill>
                <a:schemeClr val="accent3">
                  <a:lumMod val="50000"/>
                </a:schemeClr>
              </a:solidFill>
            </a:endParaRPr>
          </a:p>
        </p:txBody>
      </p:sp>
      <p:sp>
        <p:nvSpPr>
          <p:cNvPr id="3" name="Content Placeholder 2"/>
          <p:cNvSpPr>
            <a:spLocks noGrp="1"/>
          </p:cNvSpPr>
          <p:nvPr>
            <p:ph idx="1"/>
          </p:nvPr>
        </p:nvSpPr>
        <p:spPr>
          <a:xfrm>
            <a:off x="381000" y="2209800"/>
            <a:ext cx="8458200" cy="4419600"/>
          </a:xfrm>
        </p:spPr>
        <p:txBody>
          <a:bodyPr>
            <a:normAutofit/>
          </a:bodyPr>
          <a:lstStyle/>
          <a:p>
            <a:pPr marL="0" lvl="0" indent="0">
              <a:buNone/>
            </a:pPr>
            <a:r>
              <a:rPr lang="en-US" dirty="0">
                <a:solidFill>
                  <a:schemeClr val="accent1">
                    <a:lumMod val="50000"/>
                  </a:schemeClr>
                </a:solidFill>
                <a:latin typeface="Arial" pitchFamily="34" charset="0"/>
                <a:cs typeface="Arial" pitchFamily="34" charset="0"/>
              </a:rPr>
              <a:t>The original gui layout can be re-opened at any time by typing </a:t>
            </a:r>
            <a:r>
              <a:rPr lang="en-US" dirty="0" smtClean="0">
                <a:solidFill>
                  <a:schemeClr val="accent1">
                    <a:lumMod val="50000"/>
                  </a:schemeClr>
                </a:solidFill>
                <a:latin typeface="Arial" pitchFamily="34" charset="0"/>
                <a:cs typeface="Arial" pitchFamily="34" charset="0"/>
              </a:rPr>
              <a:t>&gt;&gt;</a:t>
            </a:r>
            <a:r>
              <a:rPr lang="en-US" dirty="0">
                <a:solidFill>
                  <a:schemeClr val="accent1">
                    <a:lumMod val="50000"/>
                  </a:schemeClr>
                </a:solidFill>
                <a:latin typeface="Arial" pitchFamily="34" charset="0"/>
                <a:cs typeface="Arial" pitchFamily="34" charset="0"/>
              </a:rPr>
              <a:t>guide and selecting </a:t>
            </a:r>
            <a:r>
              <a:rPr lang="en-US" dirty="0" smtClean="0">
                <a:solidFill>
                  <a:schemeClr val="accent1">
                    <a:lumMod val="50000"/>
                  </a:schemeClr>
                </a:solidFill>
                <a:latin typeface="Arial" pitchFamily="34" charset="0"/>
                <a:cs typeface="Arial" pitchFamily="34" charset="0"/>
              </a:rPr>
              <a:t>Open Existing GUI.  </a:t>
            </a:r>
          </a:p>
          <a:p>
            <a:pPr marL="0" lvl="0" indent="0">
              <a:buNone/>
            </a:pPr>
            <a:endParaRPr lang="en-US" dirty="0">
              <a:solidFill>
                <a:schemeClr val="accent1">
                  <a:lumMod val="50000"/>
                </a:schemeClr>
              </a:solidFill>
              <a:latin typeface="Arial" pitchFamily="34" charset="0"/>
              <a:cs typeface="Arial" pitchFamily="34" charset="0"/>
            </a:endParaRPr>
          </a:p>
          <a:p>
            <a:pPr marL="0" lvl="0" indent="0">
              <a:buNone/>
            </a:pPr>
            <a:r>
              <a:rPr lang="en-US" dirty="0" smtClean="0">
                <a:solidFill>
                  <a:schemeClr val="accent1">
                    <a:lumMod val="50000"/>
                  </a:schemeClr>
                </a:solidFill>
                <a:latin typeface="Arial" pitchFamily="34" charset="0"/>
                <a:cs typeface="Arial" pitchFamily="34" charset="0"/>
              </a:rPr>
              <a:t>Make whatever changes you wish then click on the green arrow to activate your changes.</a:t>
            </a:r>
            <a:r>
              <a:rPr lang="en-US" dirty="0"/>
              <a:t> </a:t>
            </a:r>
            <a:r>
              <a:rPr lang="en-US" dirty="0" smtClean="0"/>
              <a:t> </a:t>
            </a:r>
          </a:p>
          <a:p>
            <a:pPr marL="0" lvl="0" indent="0">
              <a:buNone/>
            </a:pPr>
            <a:endParaRPr lang="en-US" dirty="0">
              <a:solidFill>
                <a:schemeClr val="accent1">
                  <a:lumMod val="50000"/>
                </a:schemeClr>
              </a:solidFill>
              <a:latin typeface="Arial" pitchFamily="34" charset="0"/>
              <a:cs typeface="Arial" pitchFamily="34" charset="0"/>
            </a:endParaRPr>
          </a:p>
          <a:p>
            <a:pPr marL="0" lvl="0" indent="0">
              <a:buNone/>
            </a:pPr>
            <a:r>
              <a:rPr lang="en-US" dirty="0" smtClean="0">
                <a:solidFill>
                  <a:schemeClr val="accent1">
                    <a:lumMod val="50000"/>
                  </a:schemeClr>
                </a:solidFill>
                <a:latin typeface="Arial" pitchFamily="34" charset="0"/>
                <a:cs typeface="Arial" pitchFamily="34" charset="0"/>
              </a:rPr>
              <a:t>Note:  If you delete a component, any code that you have written for that component won’t be deleted in your m-file.  This is a nice feature in case you decide to put that component back.</a:t>
            </a:r>
            <a:endParaRPr lang="en-US"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6682407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b="1" dirty="0" smtClean="0">
                <a:solidFill>
                  <a:schemeClr val="accent3">
                    <a:lumMod val="50000"/>
                  </a:schemeClr>
                </a:solidFill>
              </a:rPr>
              <a:t>How </a:t>
            </a:r>
            <a:r>
              <a:rPr lang="en-US" b="1" dirty="0">
                <a:solidFill>
                  <a:schemeClr val="accent3">
                    <a:lumMod val="50000"/>
                  </a:schemeClr>
                </a:solidFill>
              </a:rPr>
              <a:t>D</a:t>
            </a:r>
            <a:r>
              <a:rPr lang="en-US" b="1" dirty="0" smtClean="0">
                <a:solidFill>
                  <a:schemeClr val="accent3">
                    <a:lumMod val="50000"/>
                  </a:schemeClr>
                </a:solidFill>
              </a:rPr>
              <a:t>o I Make My GUI Go ?</a:t>
            </a:r>
            <a:endParaRPr lang="en-US" b="1" dirty="0">
              <a:solidFill>
                <a:schemeClr val="accent3">
                  <a:lumMod val="50000"/>
                </a:schemeClr>
              </a:solidFill>
            </a:endParaRPr>
          </a:p>
        </p:txBody>
      </p:sp>
      <p:sp>
        <p:nvSpPr>
          <p:cNvPr id="3" name="Content Placeholder 2"/>
          <p:cNvSpPr>
            <a:spLocks noGrp="1"/>
          </p:cNvSpPr>
          <p:nvPr>
            <p:ph idx="1"/>
          </p:nvPr>
        </p:nvSpPr>
        <p:spPr>
          <a:xfrm>
            <a:off x="381000" y="1752600"/>
            <a:ext cx="8458200" cy="4876800"/>
          </a:xfrm>
        </p:spPr>
        <p:txBody>
          <a:bodyPr>
            <a:normAutofit lnSpcReduction="10000"/>
          </a:bodyPr>
          <a:lstStyle/>
          <a:p>
            <a:pPr marL="0" lvl="0" indent="0">
              <a:buNone/>
            </a:pPr>
            <a:r>
              <a:rPr lang="en-US" dirty="0" smtClean="0">
                <a:solidFill>
                  <a:schemeClr val="accent1">
                    <a:lumMod val="50000"/>
                  </a:schemeClr>
                </a:solidFill>
                <a:latin typeface="Arial" pitchFamily="34" charset="0"/>
                <a:cs typeface="Arial" pitchFamily="34" charset="0"/>
              </a:rPr>
              <a:t>Three ways to do this:</a:t>
            </a:r>
          </a:p>
          <a:p>
            <a:pPr marL="0" lvl="0" indent="0">
              <a:buNone/>
            </a:pPr>
            <a:endParaRPr lang="en-US" dirty="0" smtClean="0">
              <a:solidFill>
                <a:schemeClr val="accent1">
                  <a:lumMod val="50000"/>
                </a:schemeClr>
              </a:solidFill>
              <a:latin typeface="Arial" pitchFamily="34" charset="0"/>
              <a:cs typeface="Arial" pitchFamily="34" charset="0"/>
            </a:endParaRP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Simply type the filename of your GUI at the command prompt  (Example:  &gt;&gt; FirstGui)</a:t>
            </a: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Open the .m file for your GUI and click on the green activate arrow</a:t>
            </a: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Type the command  &gt;&gt; guide and open your GUI layout.  Then click on the green activate arrow.</a:t>
            </a:r>
          </a:p>
          <a:p>
            <a:pPr marL="0" lvl="0" indent="0">
              <a:buNone/>
            </a:pPr>
            <a:endParaRPr lang="en-US" dirty="0">
              <a:solidFill>
                <a:schemeClr val="accent1">
                  <a:lumMod val="50000"/>
                </a:schemeClr>
              </a:solidFill>
              <a:latin typeface="Arial" pitchFamily="34" charset="0"/>
              <a:cs typeface="Arial" pitchFamily="34" charset="0"/>
            </a:endParaRPr>
          </a:p>
          <a:p>
            <a:pPr marL="0" lvl="0" indent="0">
              <a:buNone/>
            </a:pPr>
            <a:r>
              <a:rPr lang="en-US" dirty="0" smtClean="0">
                <a:solidFill>
                  <a:schemeClr val="accent1">
                    <a:lumMod val="50000"/>
                  </a:schemeClr>
                </a:solidFill>
                <a:latin typeface="Arial" pitchFamily="34" charset="0"/>
                <a:cs typeface="Arial" pitchFamily="34" charset="0"/>
              </a:rPr>
              <a:t>Once you are done working on your GUI, the first option makes the most sense.  </a:t>
            </a:r>
            <a:r>
              <a:rPr lang="en-US" dirty="0" smtClean="0">
                <a:solidFill>
                  <a:srgbClr val="FF0000"/>
                </a:solidFill>
                <a:latin typeface="Arial" pitchFamily="34" charset="0"/>
                <a:cs typeface="Arial" pitchFamily="34" charset="0"/>
              </a:rPr>
              <a:t>Caution:  double clicking on the .fig file will not activate your GUI.</a:t>
            </a:r>
          </a:p>
          <a:p>
            <a:pPr marL="0" lvl="0" indent="0">
              <a:buNone/>
            </a:pPr>
            <a:endParaRPr lang="en-US" dirty="0">
              <a:solidFill>
                <a:schemeClr val="accent1">
                  <a:lumMod val="50000"/>
                </a:schemeClr>
              </a:solidFill>
              <a:latin typeface="Arial" pitchFamily="34" charset="0"/>
              <a:cs typeface="Arial" pitchFamily="34" charset="0"/>
            </a:endParaRPr>
          </a:p>
          <a:p>
            <a:pPr marL="0" lvl="0" indent="0">
              <a:buNone/>
            </a:pPr>
            <a:endParaRPr lang="en-US"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9395877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b="1" dirty="0" smtClean="0">
                <a:solidFill>
                  <a:schemeClr val="accent3">
                    <a:lumMod val="50000"/>
                  </a:schemeClr>
                </a:solidFill>
              </a:rPr>
              <a:t>What is handles?</a:t>
            </a:r>
            <a:endParaRPr lang="en-US" b="1" dirty="0">
              <a:solidFill>
                <a:schemeClr val="accent3">
                  <a:lumMod val="50000"/>
                </a:schemeClr>
              </a:solidFill>
            </a:endParaRPr>
          </a:p>
        </p:txBody>
      </p:sp>
      <p:sp>
        <p:nvSpPr>
          <p:cNvPr id="3" name="Content Placeholder 2"/>
          <p:cNvSpPr>
            <a:spLocks noGrp="1"/>
          </p:cNvSpPr>
          <p:nvPr>
            <p:ph idx="1"/>
          </p:nvPr>
        </p:nvSpPr>
        <p:spPr>
          <a:xfrm>
            <a:off x="381000" y="1752600"/>
            <a:ext cx="8458200" cy="4876800"/>
          </a:xfrm>
        </p:spPr>
        <p:txBody>
          <a:bodyPr>
            <a:normAutofit fontScale="92500"/>
          </a:bodyPr>
          <a:lstStyle/>
          <a:p>
            <a:pPr marL="0" lvl="0" indent="0">
              <a:buNone/>
            </a:pPr>
            <a:r>
              <a:rPr lang="en-US" dirty="0" smtClean="0">
                <a:solidFill>
                  <a:schemeClr val="accent1">
                    <a:lumMod val="50000"/>
                  </a:schemeClr>
                </a:solidFill>
                <a:latin typeface="Arial" pitchFamily="34" charset="0"/>
                <a:cs typeface="Arial" pitchFamily="34" charset="0"/>
              </a:rPr>
              <a:t>handles is a structure.  Think of it as a database that houses all the properties of all of the components in your GUI.  </a:t>
            </a:r>
          </a:p>
          <a:p>
            <a:pPr marL="0" lvl="0" indent="0">
              <a:buNone/>
            </a:pPr>
            <a:endParaRPr lang="en-US" dirty="0">
              <a:solidFill>
                <a:schemeClr val="accent1">
                  <a:lumMod val="50000"/>
                </a:schemeClr>
              </a:solidFill>
              <a:latin typeface="Arial" pitchFamily="34" charset="0"/>
              <a:cs typeface="Arial" pitchFamily="34" charset="0"/>
            </a:endParaRPr>
          </a:p>
          <a:p>
            <a:pPr marL="0" lvl="0" indent="0">
              <a:buNone/>
            </a:pPr>
            <a:r>
              <a:rPr lang="en-US" dirty="0" smtClean="0">
                <a:solidFill>
                  <a:schemeClr val="accent1">
                    <a:lumMod val="50000"/>
                  </a:schemeClr>
                </a:solidFill>
                <a:latin typeface="Arial" pitchFamily="34" charset="0"/>
                <a:cs typeface="Arial" pitchFamily="34" charset="0"/>
              </a:rPr>
              <a:t>Through handles, you can </a:t>
            </a:r>
            <a:r>
              <a:rPr lang="en-US" b="1" i="1" dirty="0" smtClean="0">
                <a:solidFill>
                  <a:schemeClr val="accent1">
                    <a:lumMod val="50000"/>
                  </a:schemeClr>
                </a:solidFill>
                <a:latin typeface="Arial" pitchFamily="34" charset="0"/>
                <a:cs typeface="Arial" pitchFamily="34" charset="0"/>
              </a:rPr>
              <a:t>get</a:t>
            </a:r>
            <a:r>
              <a:rPr lang="en-US" dirty="0" smtClean="0">
                <a:solidFill>
                  <a:schemeClr val="accent1">
                    <a:lumMod val="50000"/>
                  </a:schemeClr>
                </a:solidFill>
                <a:latin typeface="Arial" pitchFamily="34" charset="0"/>
                <a:cs typeface="Arial" pitchFamily="34" charset="0"/>
              </a:rPr>
              <a:t> or </a:t>
            </a:r>
            <a:r>
              <a:rPr lang="en-US" b="1" i="1" dirty="0" smtClean="0">
                <a:solidFill>
                  <a:schemeClr val="accent1">
                    <a:lumMod val="50000"/>
                  </a:schemeClr>
                </a:solidFill>
                <a:latin typeface="Arial" pitchFamily="34" charset="0"/>
                <a:cs typeface="Arial" pitchFamily="34" charset="0"/>
              </a:rPr>
              <a:t>set</a:t>
            </a:r>
            <a:r>
              <a:rPr lang="en-US" dirty="0" smtClean="0">
                <a:solidFill>
                  <a:schemeClr val="accent1">
                    <a:lumMod val="50000"/>
                  </a:schemeClr>
                </a:solidFill>
                <a:latin typeface="Arial" pitchFamily="34" charset="0"/>
                <a:cs typeface="Arial" pitchFamily="34" charset="0"/>
              </a:rPr>
              <a:t> any property of any component in your GUI.</a:t>
            </a:r>
          </a:p>
          <a:p>
            <a:pPr marL="0" lvl="0" indent="0">
              <a:buNone/>
            </a:pPr>
            <a:endParaRPr lang="en-US" dirty="0">
              <a:solidFill>
                <a:schemeClr val="accent1">
                  <a:lumMod val="50000"/>
                </a:schemeClr>
              </a:solidFill>
              <a:latin typeface="Arial" pitchFamily="34" charset="0"/>
              <a:cs typeface="Arial" pitchFamily="34" charset="0"/>
            </a:endParaRPr>
          </a:p>
          <a:p>
            <a:pPr marL="0" lvl="0" indent="0">
              <a:buNone/>
            </a:pPr>
            <a:r>
              <a:rPr lang="en-US" dirty="0" smtClean="0">
                <a:solidFill>
                  <a:schemeClr val="accent1">
                    <a:lumMod val="50000"/>
                  </a:schemeClr>
                </a:solidFill>
                <a:latin typeface="Arial" pitchFamily="34" charset="0"/>
                <a:cs typeface="Arial" pitchFamily="34" charset="0"/>
              </a:rPr>
              <a:t>For example, if you have a slider tagged as AmpSlider, you can access the current value of the slider wherever you want to in your program as follows:</a:t>
            </a:r>
          </a:p>
          <a:p>
            <a:pPr marL="0" lvl="0" indent="0">
              <a:buNone/>
            </a:pPr>
            <a:endParaRPr lang="en-US" dirty="0">
              <a:solidFill>
                <a:schemeClr val="accent1">
                  <a:lumMod val="50000"/>
                </a:schemeClr>
              </a:solidFill>
              <a:latin typeface="Arial" pitchFamily="34" charset="0"/>
              <a:cs typeface="Arial" pitchFamily="34" charset="0"/>
            </a:endParaRPr>
          </a:p>
          <a:p>
            <a:pPr marL="0" lvl="0" indent="0">
              <a:buNone/>
            </a:pPr>
            <a:r>
              <a:rPr lang="en-US" dirty="0" smtClean="0">
                <a:solidFill>
                  <a:schemeClr val="accent1">
                    <a:lumMod val="50000"/>
                  </a:schemeClr>
                </a:solidFill>
                <a:latin typeface="Courier New" pitchFamily="49" charset="0"/>
                <a:cs typeface="Courier New" pitchFamily="49" charset="0"/>
              </a:rPr>
              <a:t>SliderValue = get(handles.AmpSlider,’Value’)</a:t>
            </a:r>
            <a:endParaRPr lang="en-US" dirty="0">
              <a:solidFill>
                <a:schemeClr val="accent1">
                  <a:lumMod val="50000"/>
                </a:schemeClr>
              </a:solidFill>
              <a:latin typeface="Courier New" pitchFamily="49" charset="0"/>
              <a:cs typeface="Courier New" pitchFamily="49" charset="0"/>
            </a:endParaRPr>
          </a:p>
          <a:p>
            <a:pPr marL="0" lvl="0" indent="0">
              <a:buNone/>
            </a:pPr>
            <a:endParaRPr lang="en-US"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066010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pPr algn="ctr"/>
            <a:r>
              <a:rPr lang="en-US" b="1" dirty="0" smtClean="0">
                <a:solidFill>
                  <a:schemeClr val="accent3">
                    <a:lumMod val="50000"/>
                  </a:schemeClr>
                </a:solidFill>
              </a:rPr>
              <a:t>How Do I Share Variables I Create?</a:t>
            </a:r>
            <a:endParaRPr lang="en-US" b="1" dirty="0">
              <a:solidFill>
                <a:schemeClr val="accent3">
                  <a:lumMod val="50000"/>
                </a:schemeClr>
              </a:solidFill>
            </a:endParaRPr>
          </a:p>
        </p:txBody>
      </p:sp>
      <p:sp>
        <p:nvSpPr>
          <p:cNvPr id="3" name="Content Placeholder 2"/>
          <p:cNvSpPr>
            <a:spLocks noGrp="1"/>
          </p:cNvSpPr>
          <p:nvPr>
            <p:ph idx="1"/>
          </p:nvPr>
        </p:nvSpPr>
        <p:spPr>
          <a:xfrm>
            <a:off x="381000" y="2286000"/>
            <a:ext cx="8458200" cy="3810000"/>
          </a:xfrm>
        </p:spPr>
        <p:txBody>
          <a:bodyPr>
            <a:normAutofit/>
          </a:bodyPr>
          <a:lstStyle/>
          <a:p>
            <a:pPr lvl="0">
              <a:buFont typeface="Wingdings" pitchFamily="2" charset="2"/>
              <a:buChar char="q"/>
            </a:pPr>
            <a:r>
              <a:rPr lang="en-US" dirty="0" smtClean="0">
                <a:solidFill>
                  <a:schemeClr val="accent1">
                    <a:lumMod val="50000"/>
                  </a:schemeClr>
                </a:solidFill>
                <a:latin typeface="Arial" pitchFamily="34" charset="0"/>
                <a:cs typeface="Arial" pitchFamily="34" charset="0"/>
              </a:rPr>
              <a:t> If you create variables in one Callback function, none of these variables are available to the other Callback functions.  </a:t>
            </a:r>
          </a:p>
          <a:p>
            <a:pPr lvl="0">
              <a:buFont typeface="Wingdings" pitchFamily="2" charset="2"/>
              <a:buChar char="q"/>
            </a:pPr>
            <a:endParaRPr lang="en-US" dirty="0">
              <a:solidFill>
                <a:schemeClr val="accent1">
                  <a:lumMod val="50000"/>
                </a:schemeClr>
              </a:solidFill>
              <a:latin typeface="Arial" pitchFamily="34" charset="0"/>
              <a:cs typeface="Arial" pitchFamily="34" charset="0"/>
            </a:endParaRPr>
          </a:p>
          <a:p>
            <a:pPr lvl="0">
              <a:buFont typeface="Wingdings" pitchFamily="2" charset="2"/>
              <a:buChar char="q"/>
            </a:pPr>
            <a:r>
              <a:rPr lang="en-US" dirty="0" smtClean="0">
                <a:solidFill>
                  <a:schemeClr val="accent1">
                    <a:lumMod val="50000"/>
                  </a:schemeClr>
                </a:solidFill>
                <a:latin typeface="Arial" pitchFamily="34" charset="0"/>
                <a:cs typeface="Arial" pitchFamily="34" charset="0"/>
              </a:rPr>
              <a:t> If you want these variables to be shared, they must be added to the handles structure.  </a:t>
            </a:r>
          </a:p>
        </p:txBody>
      </p:sp>
    </p:spTree>
    <p:extLst>
      <p:ext uri="{BB962C8B-B14F-4D97-AF65-F5344CB8AC3E}">
        <p14:creationId xmlns:p14="http://schemas.microsoft.com/office/powerpoint/2010/main" val="36001902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pPr algn="ctr"/>
            <a:r>
              <a:rPr lang="en-US" b="1" dirty="0" smtClean="0">
                <a:solidFill>
                  <a:schemeClr val="accent3">
                    <a:lumMod val="50000"/>
                  </a:schemeClr>
                </a:solidFill>
              </a:rPr>
              <a:t>How Do I Share Variables I Create?</a:t>
            </a:r>
            <a:endParaRPr lang="en-US" b="1" dirty="0">
              <a:solidFill>
                <a:schemeClr val="accent3">
                  <a:lumMod val="50000"/>
                </a:schemeClr>
              </a:solidFill>
            </a:endParaRPr>
          </a:p>
        </p:txBody>
      </p:sp>
      <p:sp>
        <p:nvSpPr>
          <p:cNvPr id="3" name="Content Placeholder 2"/>
          <p:cNvSpPr>
            <a:spLocks noGrp="1"/>
          </p:cNvSpPr>
          <p:nvPr>
            <p:ph idx="1"/>
          </p:nvPr>
        </p:nvSpPr>
        <p:spPr>
          <a:xfrm>
            <a:off x="381000" y="1752600"/>
            <a:ext cx="8458200" cy="4876800"/>
          </a:xfrm>
        </p:spPr>
        <p:txBody>
          <a:bodyPr>
            <a:normAutofit fontScale="92500" lnSpcReduction="10000"/>
          </a:bodyPr>
          <a:lstStyle/>
          <a:p>
            <a:pPr marL="0" lvl="0" indent="0">
              <a:buNone/>
            </a:pPr>
            <a:r>
              <a:rPr lang="en-US" dirty="0" smtClean="0">
                <a:solidFill>
                  <a:schemeClr val="accent1">
                    <a:lumMod val="50000"/>
                  </a:schemeClr>
                </a:solidFill>
                <a:latin typeface="Arial" pitchFamily="34" charset="0"/>
                <a:cs typeface="Arial" pitchFamily="34" charset="0"/>
              </a:rPr>
              <a:t>For example, suppose you have an Edit Text box tagged Box1 and the user is supposed to enter in an equation.  </a:t>
            </a:r>
          </a:p>
          <a:p>
            <a:pPr marL="0" lvl="0" indent="0">
              <a:buNone/>
            </a:pPr>
            <a:r>
              <a:rPr lang="en-US" dirty="0" smtClean="0">
                <a:solidFill>
                  <a:schemeClr val="accent1">
                    <a:lumMod val="50000"/>
                  </a:schemeClr>
                </a:solidFill>
                <a:latin typeface="Arial" pitchFamily="34" charset="0"/>
                <a:cs typeface="Arial" pitchFamily="34" charset="0"/>
              </a:rPr>
              <a:t>The following commands will retrieve the equation as a symbolic, take a derivative and integral of the equation, and add the results to the handles structure:</a:t>
            </a:r>
            <a:endParaRPr lang="en-US" dirty="0">
              <a:solidFill>
                <a:schemeClr val="accent1">
                  <a:lumMod val="50000"/>
                </a:schemeClr>
              </a:solidFill>
              <a:latin typeface="Courier New" pitchFamily="49" charset="0"/>
              <a:cs typeface="Courier New" pitchFamily="49" charset="0"/>
            </a:endParaRPr>
          </a:p>
          <a:p>
            <a:pPr marL="0" lvl="0" indent="0">
              <a:buNone/>
            </a:pPr>
            <a:endParaRPr lang="en-US" dirty="0" smtClean="0">
              <a:solidFill>
                <a:schemeClr val="accent1">
                  <a:lumMod val="50000"/>
                </a:schemeClr>
              </a:solidFill>
              <a:latin typeface="Arial" pitchFamily="34" charset="0"/>
              <a:cs typeface="Arial" pitchFamily="34" charset="0"/>
            </a:endParaRPr>
          </a:p>
          <a:p>
            <a:pPr marL="0" lvl="0" indent="0">
              <a:buNone/>
            </a:pPr>
            <a:r>
              <a:rPr lang="en-US" sz="2000" dirty="0" smtClean="0">
                <a:solidFill>
                  <a:schemeClr val="accent1">
                    <a:lumMod val="50000"/>
                  </a:schemeClr>
                </a:solidFill>
                <a:latin typeface="Courier New" pitchFamily="49" charset="0"/>
                <a:cs typeface="Courier New" pitchFamily="49" charset="0"/>
              </a:rPr>
              <a:t>handles.func = sym(get(handles.Box1,’String’));</a:t>
            </a:r>
          </a:p>
          <a:p>
            <a:pPr marL="0" lvl="0" indent="0">
              <a:buNone/>
            </a:pPr>
            <a:r>
              <a:rPr lang="en-US" sz="2000" dirty="0">
                <a:solidFill>
                  <a:schemeClr val="accent1">
                    <a:lumMod val="50000"/>
                  </a:schemeClr>
                </a:solidFill>
                <a:latin typeface="Courier New" pitchFamily="49" charset="0"/>
                <a:cs typeface="Courier New" pitchFamily="49" charset="0"/>
              </a:rPr>
              <a:t>h</a:t>
            </a:r>
            <a:r>
              <a:rPr lang="en-US" sz="2000" dirty="0" smtClean="0">
                <a:solidFill>
                  <a:schemeClr val="accent1">
                    <a:lumMod val="50000"/>
                  </a:schemeClr>
                </a:solidFill>
                <a:latin typeface="Courier New" pitchFamily="49" charset="0"/>
                <a:cs typeface="Courier New" pitchFamily="49" charset="0"/>
              </a:rPr>
              <a:t>andles.derivative = diff(handles.func);</a:t>
            </a:r>
          </a:p>
          <a:p>
            <a:pPr marL="0" lvl="0" indent="0">
              <a:buNone/>
            </a:pPr>
            <a:r>
              <a:rPr lang="en-US" sz="2000" dirty="0">
                <a:solidFill>
                  <a:schemeClr val="accent1">
                    <a:lumMod val="50000"/>
                  </a:schemeClr>
                </a:solidFill>
                <a:latin typeface="Courier New" pitchFamily="49" charset="0"/>
                <a:cs typeface="Courier New" pitchFamily="49" charset="0"/>
              </a:rPr>
              <a:t>h</a:t>
            </a:r>
            <a:r>
              <a:rPr lang="en-US" sz="2000" dirty="0" smtClean="0">
                <a:solidFill>
                  <a:schemeClr val="accent1">
                    <a:lumMod val="50000"/>
                  </a:schemeClr>
                </a:solidFill>
                <a:latin typeface="Courier New" pitchFamily="49" charset="0"/>
                <a:cs typeface="Courier New" pitchFamily="49" charset="0"/>
              </a:rPr>
              <a:t>andles.integral = int(handles.func); </a:t>
            </a:r>
          </a:p>
          <a:p>
            <a:pPr marL="0" lvl="0" indent="0">
              <a:buNone/>
            </a:pPr>
            <a:r>
              <a:rPr lang="en-US" sz="2000" dirty="0">
                <a:solidFill>
                  <a:schemeClr val="accent1">
                    <a:lumMod val="50000"/>
                  </a:schemeClr>
                </a:solidFill>
                <a:latin typeface="Courier New" pitchFamily="49" charset="0"/>
                <a:cs typeface="Courier New" pitchFamily="49" charset="0"/>
              </a:rPr>
              <a:t>guidata(hObject,handles</a:t>
            </a:r>
            <a:r>
              <a:rPr lang="en-US" sz="2000" dirty="0" smtClean="0">
                <a:solidFill>
                  <a:schemeClr val="accent1">
                    <a:lumMod val="50000"/>
                  </a:schemeClr>
                </a:solidFill>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UPDATE HANDLES </a:t>
            </a:r>
          </a:p>
          <a:p>
            <a:pPr marL="0" lvl="0" indent="0">
              <a:buNone/>
            </a:pPr>
            <a:endParaRPr lang="en-US" sz="2000" dirty="0" smtClean="0">
              <a:solidFill>
                <a:schemeClr val="accent1">
                  <a:lumMod val="50000"/>
                </a:schemeClr>
              </a:solidFill>
              <a:latin typeface="Courier New" pitchFamily="49" charset="0"/>
              <a:cs typeface="Courier New" pitchFamily="49" charset="0"/>
            </a:endParaRPr>
          </a:p>
          <a:p>
            <a:pPr marL="0" lvl="0" indent="0">
              <a:buNone/>
            </a:pPr>
            <a:r>
              <a:rPr lang="en-US" dirty="0" smtClean="0">
                <a:solidFill>
                  <a:schemeClr val="accent1">
                    <a:lumMod val="50000"/>
                  </a:schemeClr>
                </a:solidFill>
                <a:latin typeface="Arial" pitchFamily="34" charset="0"/>
                <a:cs typeface="Arial" pitchFamily="34" charset="0"/>
              </a:rPr>
              <a:t>Now, anywhere in your program, you can refer to handles.func, handles.derivative, and handles.integral.</a:t>
            </a:r>
          </a:p>
          <a:p>
            <a:pPr marL="0" lvl="0" indent="0">
              <a:buNone/>
            </a:pPr>
            <a:endParaRPr lang="en-US"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6873740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ctr"/>
            <a:r>
              <a:rPr lang="en-US" b="1" dirty="0" smtClean="0">
                <a:solidFill>
                  <a:schemeClr val="accent3">
                    <a:lumMod val="50000"/>
                  </a:schemeClr>
                </a:solidFill>
              </a:rPr>
              <a:t>How Do I Change the Name </a:t>
            </a:r>
            <a:br>
              <a:rPr lang="en-US" b="1" dirty="0" smtClean="0">
                <a:solidFill>
                  <a:schemeClr val="accent3">
                    <a:lumMod val="50000"/>
                  </a:schemeClr>
                </a:solidFill>
              </a:rPr>
            </a:br>
            <a:r>
              <a:rPr lang="en-US" b="1" dirty="0" smtClean="0">
                <a:solidFill>
                  <a:schemeClr val="accent3">
                    <a:lumMod val="50000"/>
                  </a:schemeClr>
                </a:solidFill>
              </a:rPr>
              <a:t>of my GUI?</a:t>
            </a:r>
            <a:endParaRPr lang="en-US" b="1" dirty="0">
              <a:solidFill>
                <a:schemeClr val="accent3">
                  <a:lumMod val="50000"/>
                </a:schemeClr>
              </a:solidFill>
            </a:endParaRPr>
          </a:p>
        </p:txBody>
      </p:sp>
      <p:sp>
        <p:nvSpPr>
          <p:cNvPr id="3" name="Content Placeholder 2"/>
          <p:cNvSpPr>
            <a:spLocks noGrp="1"/>
          </p:cNvSpPr>
          <p:nvPr>
            <p:ph idx="1"/>
          </p:nvPr>
        </p:nvSpPr>
        <p:spPr>
          <a:xfrm>
            <a:off x="381000" y="2286000"/>
            <a:ext cx="8458200" cy="4419600"/>
          </a:xfrm>
        </p:spPr>
        <p:txBody>
          <a:bodyPr>
            <a:normAutofit lnSpcReduction="10000"/>
          </a:bodyPr>
          <a:lstStyle/>
          <a:p>
            <a:pPr marL="0" lvl="0" indent="0">
              <a:buNone/>
            </a:pPr>
            <a:r>
              <a:rPr lang="en-US" dirty="0" smtClean="0">
                <a:solidFill>
                  <a:schemeClr val="accent1">
                    <a:lumMod val="50000"/>
                  </a:schemeClr>
                </a:solidFill>
                <a:latin typeface="Arial" pitchFamily="34" charset="0"/>
                <a:cs typeface="Arial" pitchFamily="34" charset="0"/>
              </a:rPr>
              <a:t>To change the name of your GUI: </a:t>
            </a:r>
          </a:p>
          <a:p>
            <a:pPr marL="0" lvl="0" indent="0">
              <a:buNone/>
            </a:pPr>
            <a:endParaRPr lang="en-US" dirty="0">
              <a:solidFill>
                <a:schemeClr val="accent1">
                  <a:lumMod val="50000"/>
                </a:schemeClr>
              </a:solidFill>
              <a:latin typeface="Arial" pitchFamily="34" charset="0"/>
              <a:cs typeface="Arial" pitchFamily="34" charset="0"/>
            </a:endParaRP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Re-open the GUI using &gt;&gt; guide</a:t>
            </a: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Click on Save As and enter your desired filename</a:t>
            </a: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This will create a new .m file and a new .fig file with your desired filename.</a:t>
            </a:r>
          </a:p>
          <a:p>
            <a:pPr marL="0" lvl="0" indent="0">
              <a:buNone/>
            </a:pPr>
            <a:endParaRPr lang="en-US" dirty="0">
              <a:solidFill>
                <a:schemeClr val="accent1">
                  <a:lumMod val="50000"/>
                </a:schemeClr>
              </a:solidFill>
              <a:latin typeface="Arial" pitchFamily="34" charset="0"/>
              <a:cs typeface="Arial" pitchFamily="34" charset="0"/>
            </a:endParaRPr>
          </a:p>
          <a:p>
            <a:pPr marL="0" lvl="0" indent="0">
              <a:buNone/>
            </a:pPr>
            <a:r>
              <a:rPr lang="en-US" dirty="0" smtClean="0">
                <a:solidFill>
                  <a:srgbClr val="FF0000"/>
                </a:solidFill>
                <a:latin typeface="Arial" pitchFamily="34" charset="0"/>
                <a:cs typeface="Arial" pitchFamily="34" charset="0"/>
              </a:rPr>
              <a:t>Caution:  Do not right click on the files and attempt to re-name them.  This will disable your GUI.  If this happens to you, rename the files back to the original name.</a:t>
            </a:r>
            <a:endParaRPr lang="en-US"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9673285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09" y="1066800"/>
            <a:ext cx="8915400" cy="1143000"/>
          </a:xfrm>
        </p:spPr>
        <p:txBody>
          <a:bodyPr>
            <a:normAutofit fontScale="90000"/>
          </a:bodyPr>
          <a:lstStyle/>
          <a:p>
            <a:pPr algn="ctr"/>
            <a:r>
              <a:rPr lang="en-US" b="1" dirty="0" smtClean="0">
                <a:solidFill>
                  <a:schemeClr val="accent3">
                    <a:lumMod val="50000"/>
                  </a:schemeClr>
                </a:solidFill>
              </a:rPr>
              <a:t>How Can I Re-size My GUI so it Looks Right on Other Computers?</a:t>
            </a:r>
            <a:endParaRPr lang="en-US" b="1" dirty="0">
              <a:solidFill>
                <a:schemeClr val="accent3">
                  <a:lumMod val="50000"/>
                </a:schemeClr>
              </a:solidFill>
            </a:endParaRPr>
          </a:p>
        </p:txBody>
      </p:sp>
      <p:sp>
        <p:nvSpPr>
          <p:cNvPr id="3" name="Content Placeholder 2"/>
          <p:cNvSpPr>
            <a:spLocks noGrp="1"/>
          </p:cNvSpPr>
          <p:nvPr>
            <p:ph idx="1"/>
          </p:nvPr>
        </p:nvSpPr>
        <p:spPr>
          <a:xfrm>
            <a:off x="228600" y="2286000"/>
            <a:ext cx="8686800" cy="4267200"/>
          </a:xfrm>
        </p:spPr>
        <p:txBody>
          <a:bodyPr>
            <a:normAutofit/>
          </a:bodyPr>
          <a:lstStyle/>
          <a:p>
            <a:pPr marL="0" lvl="0" indent="0">
              <a:buNone/>
            </a:pPr>
            <a:r>
              <a:rPr lang="en-US" dirty="0" smtClean="0">
                <a:solidFill>
                  <a:schemeClr val="accent1">
                    <a:lumMod val="50000"/>
                  </a:schemeClr>
                </a:solidFill>
                <a:latin typeface="Arial" pitchFamily="34" charset="0"/>
                <a:cs typeface="Arial" pitchFamily="34" charset="0"/>
              </a:rPr>
              <a:t>If you find that your GUI fits just fine on one computer but doesn’t show up right on another computer, do the following:</a:t>
            </a:r>
          </a:p>
          <a:p>
            <a:pPr marL="0" lvl="0" indent="0">
              <a:buNone/>
            </a:pPr>
            <a:endParaRPr lang="en-US" dirty="0">
              <a:solidFill>
                <a:schemeClr val="accent1">
                  <a:lumMod val="50000"/>
                </a:schemeClr>
              </a:solidFill>
              <a:latin typeface="Arial" pitchFamily="34" charset="0"/>
              <a:cs typeface="Arial" pitchFamily="34" charset="0"/>
            </a:endParaRP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Re-open your GUI using &gt;&gt; guide</a:t>
            </a: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Click on Tools and Select GUI Options</a:t>
            </a: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Change Re-size Behavior from Non-resizable to Proportional.  Click on OK</a:t>
            </a: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Click on Save </a:t>
            </a:r>
          </a:p>
        </p:txBody>
      </p:sp>
    </p:spTree>
    <p:extLst>
      <p:ext uri="{BB962C8B-B14F-4D97-AF65-F5344CB8AC3E}">
        <p14:creationId xmlns:p14="http://schemas.microsoft.com/office/powerpoint/2010/main" val="1462458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b="1" dirty="0" smtClean="0">
                <a:solidFill>
                  <a:schemeClr val="accent3">
                    <a:lumMod val="50000"/>
                  </a:schemeClr>
                </a:solidFill>
              </a:rPr>
              <a:t>Can I Add Images to my GUI?</a:t>
            </a:r>
            <a:endParaRPr lang="en-US" b="1" dirty="0">
              <a:solidFill>
                <a:schemeClr val="accent3">
                  <a:lumMod val="50000"/>
                </a:schemeClr>
              </a:solidFill>
            </a:endParaRPr>
          </a:p>
        </p:txBody>
      </p:sp>
      <p:sp>
        <p:nvSpPr>
          <p:cNvPr id="3" name="Content Placeholder 2"/>
          <p:cNvSpPr>
            <a:spLocks noGrp="1"/>
          </p:cNvSpPr>
          <p:nvPr>
            <p:ph idx="1"/>
          </p:nvPr>
        </p:nvSpPr>
        <p:spPr>
          <a:xfrm>
            <a:off x="381000" y="1676400"/>
            <a:ext cx="8458200" cy="4876800"/>
          </a:xfrm>
        </p:spPr>
        <p:txBody>
          <a:bodyPr>
            <a:normAutofit fontScale="92500" lnSpcReduction="10000"/>
          </a:bodyPr>
          <a:lstStyle/>
          <a:p>
            <a:pPr marL="0" lvl="0" indent="0">
              <a:buNone/>
            </a:pPr>
            <a:r>
              <a:rPr lang="en-US" dirty="0" smtClean="0">
                <a:solidFill>
                  <a:schemeClr val="accent1">
                    <a:lumMod val="50000"/>
                  </a:schemeClr>
                </a:solidFill>
                <a:latin typeface="Arial" pitchFamily="34" charset="0"/>
                <a:cs typeface="Arial" pitchFamily="34" charset="0"/>
              </a:rPr>
              <a:t>Yes.  </a:t>
            </a: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Make sure your image file(s) are in the same directory as your GUI files.</a:t>
            </a:r>
          </a:p>
          <a:p>
            <a:pPr marL="514350" indent="-514350">
              <a:buFont typeface="+mj-lt"/>
              <a:buAutoNum type="arabicPeriod"/>
            </a:pPr>
            <a:r>
              <a:rPr lang="en-US" dirty="0" smtClean="0">
                <a:solidFill>
                  <a:schemeClr val="accent1">
                    <a:lumMod val="50000"/>
                  </a:schemeClr>
                </a:solidFill>
                <a:latin typeface="Arial" pitchFamily="34" charset="0"/>
                <a:cs typeface="Arial" pitchFamily="34" charset="0"/>
              </a:rPr>
              <a:t>In the opening function for your GUI, add the image(s) to the handles structure using imread:                </a:t>
            </a:r>
            <a:r>
              <a:rPr lang="en-US" sz="2800" dirty="0" smtClean="0">
                <a:solidFill>
                  <a:schemeClr val="accent1">
                    <a:lumMod val="50000"/>
                  </a:schemeClr>
                </a:solidFill>
                <a:latin typeface="Courier New" pitchFamily="49" charset="0"/>
                <a:cs typeface="Courier New" pitchFamily="49" charset="0"/>
              </a:rPr>
              <a:t>handles.pic1 </a:t>
            </a:r>
            <a:r>
              <a:rPr lang="en-US" sz="2800" dirty="0">
                <a:solidFill>
                  <a:schemeClr val="accent1">
                    <a:lumMod val="50000"/>
                  </a:schemeClr>
                </a:solidFill>
                <a:latin typeface="Courier New" pitchFamily="49" charset="0"/>
                <a:cs typeface="Courier New" pitchFamily="49" charset="0"/>
              </a:rPr>
              <a:t>= imread(‘filename.ext‘)</a:t>
            </a:r>
          </a:p>
          <a:p>
            <a:pPr marL="514350" lvl="0" indent="-514350">
              <a:buFont typeface="+mj-lt"/>
              <a:buAutoNum type="arabicPeriod"/>
            </a:pPr>
            <a:endParaRPr lang="en-US" dirty="0" smtClean="0">
              <a:solidFill>
                <a:schemeClr val="accent1">
                  <a:lumMod val="50000"/>
                </a:schemeClr>
              </a:solidFill>
              <a:latin typeface="Arial" pitchFamily="34" charset="0"/>
              <a:cs typeface="Arial" pitchFamily="34" charset="0"/>
            </a:endParaRPr>
          </a:p>
          <a:p>
            <a:pPr marL="514350" lvl="0" indent="-514350">
              <a:buFont typeface="+mj-lt"/>
              <a:buAutoNum type="arabicPeriod"/>
            </a:pPr>
            <a:r>
              <a:rPr lang="en-US" dirty="0" smtClean="0">
                <a:solidFill>
                  <a:schemeClr val="accent1">
                    <a:lumMod val="50000"/>
                  </a:schemeClr>
                </a:solidFill>
                <a:latin typeface="Arial" pitchFamily="34" charset="0"/>
                <a:cs typeface="Arial" pitchFamily="34" charset="0"/>
              </a:rPr>
              <a:t>Suppose you have an axes with a tag, axes1.  The following commands will show the image in axes1:</a:t>
            </a:r>
          </a:p>
          <a:p>
            <a:pPr marL="0" lvl="0" indent="0">
              <a:buNone/>
            </a:pPr>
            <a:r>
              <a:rPr lang="en-US" dirty="0" smtClean="0">
                <a:solidFill>
                  <a:schemeClr val="accent1">
                    <a:lumMod val="50000"/>
                  </a:schemeClr>
                </a:solidFill>
                <a:latin typeface="Arial" pitchFamily="34" charset="0"/>
                <a:cs typeface="Arial" pitchFamily="34" charset="0"/>
              </a:rPr>
              <a:t>             </a:t>
            </a:r>
            <a:endParaRPr lang="en-US" sz="2400" dirty="0">
              <a:solidFill>
                <a:schemeClr val="accent1">
                  <a:lumMod val="50000"/>
                </a:schemeClr>
              </a:solidFill>
              <a:latin typeface="Courier New" pitchFamily="49" charset="0"/>
              <a:cs typeface="Courier New" pitchFamily="49" charset="0"/>
            </a:endParaRPr>
          </a:p>
          <a:p>
            <a:pPr marL="0" indent="0">
              <a:buNone/>
            </a:pPr>
            <a:r>
              <a:rPr lang="en-US" dirty="0" smtClean="0">
                <a:solidFill>
                  <a:schemeClr val="accent1">
                    <a:lumMod val="50000"/>
                  </a:schemeClr>
                </a:solidFill>
                <a:latin typeface="Courier New" pitchFamily="49" charset="0"/>
                <a:cs typeface="Courier New" pitchFamily="49" charset="0"/>
              </a:rPr>
              <a:t>  	</a:t>
            </a:r>
            <a:r>
              <a:rPr lang="en-US" dirty="0" smtClean="0">
                <a:solidFill>
                  <a:schemeClr val="accent2">
                    <a:lumMod val="50000"/>
                  </a:schemeClr>
                </a:solidFill>
                <a:latin typeface="Courier New" pitchFamily="49" charset="0"/>
                <a:cs typeface="Courier New" pitchFamily="49" charset="0"/>
              </a:rPr>
              <a:t>axes(handles.axes1</a:t>
            </a:r>
            <a:r>
              <a:rPr lang="en-US" dirty="0">
                <a:solidFill>
                  <a:schemeClr val="accent2">
                    <a:lumMod val="50000"/>
                  </a:schemeClr>
                </a:solidFill>
                <a:latin typeface="Courier New" pitchFamily="49" charset="0"/>
                <a:cs typeface="Courier New" pitchFamily="49" charset="0"/>
              </a:rPr>
              <a:t>); cla;        </a:t>
            </a:r>
          </a:p>
          <a:p>
            <a:pPr marL="0" indent="0">
              <a:buNone/>
            </a:pPr>
            <a:r>
              <a:rPr lang="en-US" dirty="0" smtClean="0">
                <a:solidFill>
                  <a:schemeClr val="accent2">
                    <a:lumMod val="50000"/>
                  </a:schemeClr>
                </a:solidFill>
                <a:latin typeface="Courier New" pitchFamily="49" charset="0"/>
                <a:cs typeface="Courier New" pitchFamily="49" charset="0"/>
              </a:rPr>
              <a:t>  	imshow(handles.pic1);    </a:t>
            </a:r>
            <a:endParaRPr lang="en-US" dirty="0">
              <a:solidFill>
                <a:schemeClr val="accent2">
                  <a:lumMod val="50000"/>
                </a:schemeClr>
              </a:solidFill>
              <a:latin typeface="Courier New" pitchFamily="49" charset="0"/>
              <a:cs typeface="Courier New" pitchFamily="49" charset="0"/>
            </a:endParaRPr>
          </a:p>
          <a:p>
            <a:pPr marL="514350" lvl="0" indent="-514350">
              <a:buFont typeface="+mj-lt"/>
              <a:buAutoNum type="arabicPeriod"/>
            </a:pPr>
            <a:endParaRPr lang="en-US"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8524169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b="1" dirty="0" smtClean="0">
                <a:solidFill>
                  <a:schemeClr val="accent3">
                    <a:lumMod val="50000"/>
                  </a:schemeClr>
                </a:solidFill>
              </a:rPr>
              <a:t>Can I Add Sound to my GUI?</a:t>
            </a:r>
            <a:endParaRPr lang="en-US" b="1" dirty="0">
              <a:solidFill>
                <a:schemeClr val="accent3">
                  <a:lumMod val="50000"/>
                </a:schemeClr>
              </a:solidFill>
            </a:endParaRPr>
          </a:p>
        </p:txBody>
      </p:sp>
      <p:sp>
        <p:nvSpPr>
          <p:cNvPr id="3" name="Content Placeholder 2"/>
          <p:cNvSpPr>
            <a:spLocks noGrp="1"/>
          </p:cNvSpPr>
          <p:nvPr>
            <p:ph idx="1"/>
          </p:nvPr>
        </p:nvSpPr>
        <p:spPr>
          <a:xfrm>
            <a:off x="381000" y="1676400"/>
            <a:ext cx="8458200" cy="4876800"/>
          </a:xfrm>
        </p:spPr>
        <p:txBody>
          <a:bodyPr>
            <a:normAutofit fontScale="77500" lnSpcReduction="20000"/>
          </a:bodyPr>
          <a:lstStyle/>
          <a:p>
            <a:pPr marL="0" lvl="0" indent="0">
              <a:buNone/>
            </a:pPr>
            <a:r>
              <a:rPr lang="en-US" dirty="0" smtClean="0">
                <a:solidFill>
                  <a:schemeClr val="accent1">
                    <a:lumMod val="50000"/>
                  </a:schemeClr>
                </a:solidFill>
                <a:latin typeface="Arial" pitchFamily="34" charset="0"/>
                <a:cs typeface="Arial" pitchFamily="34" charset="0"/>
              </a:rPr>
              <a:t>Yes.  </a:t>
            </a:r>
          </a:p>
          <a:p>
            <a:pPr marL="514350" lvl="0" indent="-514350">
              <a:buFont typeface="+mj-lt"/>
              <a:buAutoNum type="arabicPeriod"/>
            </a:pPr>
            <a:r>
              <a:rPr lang="en-US" dirty="0">
                <a:solidFill>
                  <a:schemeClr val="accent1">
                    <a:lumMod val="50000"/>
                  </a:schemeClr>
                </a:solidFill>
                <a:latin typeface="Arial" pitchFamily="34" charset="0"/>
                <a:cs typeface="Arial" pitchFamily="34" charset="0"/>
              </a:rPr>
              <a:t>Make sure your </a:t>
            </a:r>
            <a:r>
              <a:rPr lang="en-US" dirty="0" smtClean="0">
                <a:solidFill>
                  <a:schemeClr val="accent1">
                    <a:lumMod val="50000"/>
                  </a:schemeClr>
                </a:solidFill>
                <a:latin typeface="Arial" pitchFamily="34" charset="0"/>
                <a:cs typeface="Arial" pitchFamily="34" charset="0"/>
              </a:rPr>
              <a:t>audio</a:t>
            </a:r>
            <a:r>
              <a:rPr lang="en-US" dirty="0" smtClean="0">
                <a:solidFill>
                  <a:schemeClr val="accent1">
                    <a:lumMod val="50000"/>
                  </a:schemeClr>
                </a:solidFill>
                <a:latin typeface="Arial" pitchFamily="34" charset="0"/>
                <a:cs typeface="Arial" pitchFamily="34" charset="0"/>
              </a:rPr>
              <a:t> </a:t>
            </a:r>
            <a:r>
              <a:rPr lang="en-US" dirty="0">
                <a:solidFill>
                  <a:schemeClr val="accent1">
                    <a:lumMod val="50000"/>
                  </a:schemeClr>
                </a:solidFill>
                <a:latin typeface="Arial" pitchFamily="34" charset="0"/>
                <a:cs typeface="Arial" pitchFamily="34" charset="0"/>
              </a:rPr>
              <a:t>file(s) are in the same directory as your GUI files.</a:t>
            </a:r>
          </a:p>
          <a:p>
            <a:pPr marL="514350" indent="-514350">
              <a:buFont typeface="+mj-lt"/>
              <a:buAutoNum type="arabicPeriod"/>
            </a:pPr>
            <a:r>
              <a:rPr lang="en-US" dirty="0">
                <a:solidFill>
                  <a:schemeClr val="accent1">
                    <a:lumMod val="50000"/>
                  </a:schemeClr>
                </a:solidFill>
                <a:latin typeface="Arial" pitchFamily="34" charset="0"/>
                <a:cs typeface="Arial" pitchFamily="34" charset="0"/>
              </a:rPr>
              <a:t>In the </a:t>
            </a:r>
            <a:r>
              <a:rPr lang="en-US" dirty="0">
                <a:solidFill>
                  <a:srgbClr val="FF0000"/>
                </a:solidFill>
                <a:latin typeface="Arial" pitchFamily="34" charset="0"/>
                <a:cs typeface="Arial" pitchFamily="34" charset="0"/>
              </a:rPr>
              <a:t>opening function </a:t>
            </a:r>
            <a:r>
              <a:rPr lang="en-US" dirty="0">
                <a:solidFill>
                  <a:schemeClr val="accent1">
                    <a:lumMod val="50000"/>
                  </a:schemeClr>
                </a:solidFill>
                <a:latin typeface="Arial" pitchFamily="34" charset="0"/>
                <a:cs typeface="Arial" pitchFamily="34" charset="0"/>
              </a:rPr>
              <a:t>for your GUI, add the </a:t>
            </a:r>
            <a:r>
              <a:rPr lang="en-US" dirty="0" smtClean="0">
                <a:solidFill>
                  <a:schemeClr val="accent1">
                    <a:lumMod val="50000"/>
                  </a:schemeClr>
                </a:solidFill>
                <a:latin typeface="Arial" pitchFamily="34" charset="0"/>
                <a:cs typeface="Arial" pitchFamily="34" charset="0"/>
              </a:rPr>
              <a:t>audio </a:t>
            </a:r>
            <a:r>
              <a:rPr lang="en-US" dirty="0" smtClean="0">
                <a:solidFill>
                  <a:schemeClr val="accent1">
                    <a:lumMod val="50000"/>
                  </a:schemeClr>
                </a:solidFill>
                <a:latin typeface="Arial" pitchFamily="34" charset="0"/>
                <a:cs typeface="Arial" pitchFamily="34" charset="0"/>
              </a:rPr>
              <a:t>file(s</a:t>
            </a:r>
            <a:r>
              <a:rPr lang="en-US" dirty="0">
                <a:solidFill>
                  <a:schemeClr val="accent1">
                    <a:lumMod val="50000"/>
                  </a:schemeClr>
                </a:solidFill>
                <a:latin typeface="Arial" pitchFamily="34" charset="0"/>
                <a:cs typeface="Arial" pitchFamily="34" charset="0"/>
              </a:rPr>
              <a:t>) to the handles structure </a:t>
            </a:r>
            <a:r>
              <a:rPr lang="en-US" dirty="0" smtClean="0">
                <a:solidFill>
                  <a:schemeClr val="accent1">
                    <a:lumMod val="50000"/>
                  </a:schemeClr>
                </a:solidFill>
                <a:latin typeface="Arial" pitchFamily="34" charset="0"/>
                <a:cs typeface="Arial" pitchFamily="34" charset="0"/>
              </a:rPr>
              <a:t>as follows:</a:t>
            </a:r>
          </a:p>
          <a:p>
            <a:pPr marL="0" indent="0">
              <a:buNone/>
            </a:pPr>
            <a:endParaRPr lang="en-US" dirty="0" smtClean="0">
              <a:solidFill>
                <a:schemeClr val="accent1">
                  <a:lumMod val="50000"/>
                </a:schemeClr>
              </a:solidFill>
              <a:latin typeface="Arial" pitchFamily="34" charset="0"/>
              <a:cs typeface="Arial" pitchFamily="34" charset="0"/>
            </a:endParaRPr>
          </a:p>
          <a:p>
            <a:pPr marL="0" indent="0">
              <a:buNone/>
            </a:pPr>
            <a:r>
              <a:rPr lang="en-US" dirty="0">
                <a:solidFill>
                  <a:schemeClr val="accent1">
                    <a:lumMod val="50000"/>
                  </a:schemeClr>
                </a:solidFill>
                <a:latin typeface="Courier New" pitchFamily="49" charset="0"/>
                <a:cs typeface="Courier New" pitchFamily="49" charset="0"/>
              </a:rPr>
              <a:t>	</a:t>
            </a:r>
            <a:r>
              <a:rPr lang="en-US" dirty="0" smtClean="0">
                <a:solidFill>
                  <a:schemeClr val="accent1">
                    <a:lumMod val="50000"/>
                  </a:schemeClr>
                </a:solidFill>
                <a:latin typeface="Courier New" pitchFamily="49" charset="0"/>
                <a:cs typeface="Courier New" pitchFamily="49" charset="0"/>
              </a:rPr>
              <a:t>[y, Fs] </a:t>
            </a:r>
            <a:r>
              <a:rPr lang="en-US" dirty="0">
                <a:solidFill>
                  <a:schemeClr val="accent1">
                    <a:lumMod val="50000"/>
                  </a:schemeClr>
                </a:solidFill>
                <a:latin typeface="Courier New" pitchFamily="49" charset="0"/>
                <a:cs typeface="Courier New" pitchFamily="49" charset="0"/>
              </a:rPr>
              <a:t>= </a:t>
            </a:r>
            <a:r>
              <a:rPr lang="en-US" dirty="0" smtClean="0">
                <a:solidFill>
                  <a:schemeClr val="accent1">
                    <a:lumMod val="50000"/>
                  </a:schemeClr>
                </a:solidFill>
                <a:latin typeface="Courier New" pitchFamily="49" charset="0"/>
                <a:cs typeface="Courier New" pitchFamily="49" charset="0"/>
              </a:rPr>
              <a:t>audioread</a:t>
            </a:r>
            <a:r>
              <a:rPr lang="en-US" dirty="0" smtClean="0">
                <a:solidFill>
                  <a:schemeClr val="accent1">
                    <a:lumMod val="50000"/>
                  </a:schemeClr>
                </a:solidFill>
                <a:latin typeface="Courier New" pitchFamily="49" charset="0"/>
                <a:cs typeface="Courier New" pitchFamily="49" charset="0"/>
              </a:rPr>
              <a:t>(‘filename');  </a:t>
            </a:r>
            <a:endParaRPr lang="en-US" dirty="0" smtClean="0">
              <a:solidFill>
                <a:schemeClr val="accent1">
                  <a:lumMod val="50000"/>
                </a:schemeClr>
              </a:solidFill>
              <a:latin typeface="Courier New" pitchFamily="49" charset="0"/>
              <a:cs typeface="Courier New" pitchFamily="49" charset="0"/>
            </a:endParaRPr>
          </a:p>
          <a:p>
            <a:pPr marL="0" indent="0">
              <a:buNone/>
            </a:pPr>
            <a:r>
              <a:rPr lang="en-US" dirty="0" smtClean="0">
                <a:solidFill>
                  <a:srgbClr val="00B050"/>
                </a:solidFill>
                <a:latin typeface="Courier New" pitchFamily="49" charset="0"/>
                <a:cs typeface="Courier New" pitchFamily="49" charset="0"/>
              </a:rPr>
              <a:t>	% </a:t>
            </a:r>
            <a:r>
              <a:rPr lang="en-US" dirty="0">
                <a:solidFill>
                  <a:srgbClr val="00B050"/>
                </a:solidFill>
                <a:latin typeface="Courier New" pitchFamily="49" charset="0"/>
                <a:cs typeface="Courier New" pitchFamily="49" charset="0"/>
              </a:rPr>
              <a:t>Reads </a:t>
            </a:r>
            <a:r>
              <a:rPr lang="en-US" dirty="0" smtClean="0">
                <a:solidFill>
                  <a:srgbClr val="00B050"/>
                </a:solidFill>
                <a:latin typeface="Courier New" pitchFamily="49" charset="0"/>
                <a:cs typeface="Courier New" pitchFamily="49" charset="0"/>
              </a:rPr>
              <a:t>audio file</a:t>
            </a:r>
            <a:endParaRPr lang="en-US" dirty="0">
              <a:solidFill>
                <a:srgbClr val="00B050"/>
              </a:solidFill>
              <a:latin typeface="Courier New" pitchFamily="49" charset="0"/>
              <a:cs typeface="Courier New" pitchFamily="49" charset="0"/>
            </a:endParaRPr>
          </a:p>
          <a:p>
            <a:pPr marL="0" indent="0">
              <a:buNone/>
            </a:pPr>
            <a:r>
              <a:rPr lang="en-US" dirty="0">
                <a:solidFill>
                  <a:schemeClr val="accent1">
                    <a:lumMod val="50000"/>
                  </a:schemeClr>
                </a:solidFill>
                <a:latin typeface="Courier New" pitchFamily="49" charset="0"/>
                <a:cs typeface="Courier New" pitchFamily="49" charset="0"/>
              </a:rPr>
              <a:t> </a:t>
            </a:r>
          </a:p>
          <a:p>
            <a:pPr marL="0" indent="0">
              <a:buNone/>
            </a:pPr>
            <a:r>
              <a:rPr lang="en-US" dirty="0" smtClean="0">
                <a:solidFill>
                  <a:schemeClr val="accent1">
                    <a:lumMod val="50000"/>
                  </a:schemeClr>
                </a:solidFill>
                <a:latin typeface="Courier New" pitchFamily="49" charset="0"/>
                <a:cs typeface="Courier New" pitchFamily="49" charset="0"/>
              </a:rPr>
              <a:t>	handles.song1 </a:t>
            </a:r>
            <a:r>
              <a:rPr lang="en-US" dirty="0">
                <a:solidFill>
                  <a:schemeClr val="accent1">
                    <a:lumMod val="50000"/>
                  </a:schemeClr>
                </a:solidFill>
                <a:latin typeface="Courier New" pitchFamily="49" charset="0"/>
                <a:cs typeface="Courier New" pitchFamily="49" charset="0"/>
              </a:rPr>
              <a:t>= </a:t>
            </a:r>
            <a:r>
              <a:rPr lang="en-US" dirty="0" smtClean="0">
                <a:solidFill>
                  <a:schemeClr val="accent1">
                    <a:lumMod val="50000"/>
                  </a:schemeClr>
                </a:solidFill>
                <a:latin typeface="Courier New" pitchFamily="49" charset="0"/>
                <a:cs typeface="Courier New" pitchFamily="49" charset="0"/>
              </a:rPr>
              <a:t>audioplayer(y,Fs);  </a:t>
            </a:r>
            <a:endParaRPr lang="en-US" dirty="0">
              <a:solidFill>
                <a:schemeClr val="accent1">
                  <a:lumMod val="50000"/>
                </a:schemeClr>
              </a:solidFill>
              <a:latin typeface="Courier New" pitchFamily="49" charset="0"/>
              <a:cs typeface="Courier New" pitchFamily="49" charset="0"/>
            </a:endParaRPr>
          </a:p>
          <a:p>
            <a:pPr marL="0" indent="0">
              <a:buNone/>
            </a:pPr>
            <a:endParaRPr lang="en-US" dirty="0" smtClean="0">
              <a:solidFill>
                <a:schemeClr val="accent1">
                  <a:lumMod val="50000"/>
                </a:schemeClr>
              </a:solidFill>
              <a:latin typeface="Courier New" pitchFamily="49" charset="0"/>
              <a:cs typeface="Courier New" pitchFamily="49" charset="0"/>
            </a:endParaRPr>
          </a:p>
          <a:p>
            <a:pPr marL="0" indent="0">
              <a:buNone/>
            </a:pPr>
            <a:r>
              <a:rPr lang="en-US" dirty="0">
                <a:solidFill>
                  <a:schemeClr val="accent1">
                    <a:lumMod val="50000"/>
                  </a:schemeClr>
                </a:solidFill>
                <a:latin typeface="Courier New" pitchFamily="49" charset="0"/>
                <a:cs typeface="Courier New" pitchFamily="49" charset="0"/>
              </a:rPr>
              <a:t> </a:t>
            </a:r>
            <a:endParaRPr lang="en-US" dirty="0" smtClean="0">
              <a:solidFill>
                <a:schemeClr val="accent1">
                  <a:lumMod val="50000"/>
                </a:schemeClr>
              </a:solidFill>
              <a:latin typeface="Arial" pitchFamily="34" charset="0"/>
              <a:cs typeface="Arial" pitchFamily="34" charset="0"/>
            </a:endParaRPr>
          </a:p>
          <a:p>
            <a:pPr marL="0" indent="0">
              <a:buNone/>
            </a:pPr>
            <a:r>
              <a:rPr lang="en-US" dirty="0" smtClean="0">
                <a:solidFill>
                  <a:schemeClr val="accent1">
                    <a:lumMod val="50000"/>
                  </a:schemeClr>
                </a:solidFill>
                <a:latin typeface="Arial" pitchFamily="34" charset="0"/>
                <a:cs typeface="Arial" pitchFamily="34" charset="0"/>
              </a:rPr>
              <a:t>Wherever you want to play the sound file:</a:t>
            </a:r>
            <a:endParaRPr lang="en-US" dirty="0">
              <a:solidFill>
                <a:schemeClr val="accent1">
                  <a:lumMod val="50000"/>
                </a:schemeClr>
              </a:solidFill>
              <a:latin typeface="Arial" pitchFamily="34" charset="0"/>
              <a:cs typeface="Arial" pitchFamily="34" charset="0"/>
            </a:endParaRPr>
          </a:p>
          <a:p>
            <a:pPr marL="0" indent="0">
              <a:buNone/>
            </a:pPr>
            <a:r>
              <a:rPr lang="en-US" dirty="0">
                <a:solidFill>
                  <a:schemeClr val="accent1">
                    <a:lumMod val="50000"/>
                  </a:schemeClr>
                </a:solidFill>
                <a:latin typeface="Courier New" pitchFamily="49" charset="0"/>
                <a:cs typeface="Courier New" pitchFamily="49" charset="0"/>
              </a:rPr>
              <a:t>	</a:t>
            </a:r>
            <a:r>
              <a:rPr lang="en-US" dirty="0" smtClean="0">
                <a:solidFill>
                  <a:schemeClr val="accent1">
                    <a:lumMod val="50000"/>
                  </a:schemeClr>
                </a:solidFill>
                <a:latin typeface="Courier New" pitchFamily="49" charset="0"/>
                <a:cs typeface="Courier New" pitchFamily="49" charset="0"/>
              </a:rPr>
              <a:t>play(handles.song1)   </a:t>
            </a:r>
            <a:r>
              <a:rPr lang="en-US" dirty="0">
                <a:solidFill>
                  <a:srgbClr val="00B050"/>
                </a:solidFill>
                <a:latin typeface="Courier New" pitchFamily="49" charset="0"/>
                <a:cs typeface="Courier New" pitchFamily="49" charset="0"/>
              </a:rPr>
              <a:t>% Plays the </a:t>
            </a:r>
            <a:r>
              <a:rPr lang="en-US" dirty="0" smtClean="0">
                <a:solidFill>
                  <a:srgbClr val="00B050"/>
                </a:solidFill>
                <a:latin typeface="Courier New" pitchFamily="49" charset="0"/>
                <a:cs typeface="Courier New" pitchFamily="49" charset="0"/>
              </a:rPr>
              <a:t>sound clip</a:t>
            </a:r>
            <a:endParaRPr lang="en-US" dirty="0">
              <a:solidFill>
                <a:srgbClr val="00B050"/>
              </a:solidFill>
              <a:latin typeface="Courier New" pitchFamily="49" charset="0"/>
              <a:cs typeface="Courier New" pitchFamily="49" charset="0"/>
            </a:endParaRPr>
          </a:p>
          <a:p>
            <a:pPr marL="0" indent="0">
              <a:buNone/>
            </a:pPr>
            <a:r>
              <a:rPr lang="en-US" dirty="0">
                <a:solidFill>
                  <a:schemeClr val="accent1">
                    <a:lumMod val="50000"/>
                  </a:schemeClr>
                </a:solidFill>
                <a:latin typeface="Courier New" pitchFamily="49" charset="0"/>
                <a:cs typeface="Courier New" pitchFamily="49" charset="0"/>
              </a:rPr>
              <a:t>	</a:t>
            </a:r>
            <a:r>
              <a:rPr lang="en-US" dirty="0" smtClean="0">
                <a:solidFill>
                  <a:schemeClr val="accent1">
                    <a:lumMod val="50000"/>
                  </a:schemeClr>
                </a:solidFill>
                <a:latin typeface="Courier New" pitchFamily="49" charset="0"/>
                <a:cs typeface="Courier New" pitchFamily="49" charset="0"/>
              </a:rPr>
              <a:t>stop(handles.song1)   </a:t>
            </a:r>
            <a:r>
              <a:rPr lang="en-US" dirty="0">
                <a:solidFill>
                  <a:srgbClr val="00B050"/>
                </a:solidFill>
                <a:latin typeface="Courier New" pitchFamily="49" charset="0"/>
                <a:cs typeface="Courier New" pitchFamily="49" charset="0"/>
              </a:rPr>
              <a:t>% Stops the </a:t>
            </a:r>
            <a:r>
              <a:rPr lang="en-US" dirty="0" smtClean="0">
                <a:solidFill>
                  <a:srgbClr val="00B050"/>
                </a:solidFill>
                <a:latin typeface="Courier New" pitchFamily="49" charset="0"/>
                <a:cs typeface="Courier New" pitchFamily="49" charset="0"/>
              </a:rPr>
              <a:t>sound clip</a:t>
            </a:r>
            <a:endParaRPr lang="en-US" dirty="0">
              <a:solidFill>
                <a:srgbClr val="00B050"/>
              </a:solidFill>
              <a:latin typeface="Courier New" pitchFamily="49" charset="0"/>
              <a:cs typeface="Courier New" pitchFamily="49" charset="0"/>
            </a:endParaRPr>
          </a:p>
          <a:p>
            <a:pPr marL="514350" lvl="0" indent="-514350">
              <a:buFont typeface="+mj-lt"/>
              <a:buAutoNum type="arabicPeriod"/>
            </a:pPr>
            <a:endParaRPr lang="en-US"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89583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7772400" cy="2286000"/>
          </a:xfrm>
        </p:spPr>
        <p:txBody>
          <a:bodyPr/>
          <a:lstStyle/>
          <a:p>
            <a:pPr algn="ctr"/>
            <a:r>
              <a:rPr lang="en-US" dirty="0" smtClean="0"/>
              <a:t>Common Errors</a:t>
            </a:r>
            <a:endParaRPr lang="en-US" dirty="0"/>
          </a:p>
        </p:txBody>
      </p:sp>
    </p:spTree>
    <p:extLst>
      <p:ext uri="{BB962C8B-B14F-4D97-AF65-F5344CB8AC3E}">
        <p14:creationId xmlns:p14="http://schemas.microsoft.com/office/powerpoint/2010/main" val="2174334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Creating a GUI</a:t>
            </a:r>
            <a:endParaRPr lang="en-US" b="1" dirty="0">
              <a:solidFill>
                <a:schemeClr val="accent3">
                  <a:lumMod val="50000"/>
                </a:schemeClr>
              </a:solidFill>
            </a:endParaRPr>
          </a:p>
        </p:txBody>
      </p:sp>
      <p:sp>
        <p:nvSpPr>
          <p:cNvPr id="3" name="Content Placeholder 2"/>
          <p:cNvSpPr>
            <a:spLocks noGrp="1"/>
          </p:cNvSpPr>
          <p:nvPr>
            <p:ph idx="1"/>
          </p:nvPr>
        </p:nvSpPr>
        <p:spPr>
          <a:xfrm>
            <a:off x="381000" y="1752600"/>
            <a:ext cx="8458200" cy="4953000"/>
          </a:xfrm>
        </p:spPr>
        <p:txBody>
          <a:bodyPr>
            <a:normAutofit/>
          </a:bodyPr>
          <a:lstStyle/>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Set the desired properties of your components using the Property Inspector (tag, string, …).  Refer to the components section in this presentation for more detail on the key properties for specific components.</a:t>
            </a:r>
          </a:p>
          <a:p>
            <a:pPr marL="457200" indent="-457200">
              <a:buFont typeface="+mj-lt"/>
              <a:buAutoNum type="arabicPeriod"/>
            </a:pPr>
            <a:r>
              <a:rPr lang="en-US" sz="2400" dirty="0" smtClean="0">
                <a:solidFill>
                  <a:schemeClr val="accent1">
                    <a:lumMod val="50000"/>
                  </a:schemeClr>
                </a:solidFill>
                <a:latin typeface="Arial" pitchFamily="34" charset="0"/>
                <a:cs typeface="Arial" pitchFamily="34" charset="0"/>
              </a:rPr>
              <a:t>Pick good names for the tag of your components.  </a:t>
            </a:r>
          </a:p>
          <a:p>
            <a:pPr lvl="1">
              <a:buFont typeface="Wingdings" pitchFamily="2" charset="2"/>
              <a:buChar char="§"/>
            </a:pPr>
            <a:r>
              <a:rPr lang="en-US" sz="2200" dirty="0" smtClean="0">
                <a:solidFill>
                  <a:schemeClr val="accent1">
                    <a:lumMod val="50000"/>
                  </a:schemeClr>
                </a:solidFill>
                <a:latin typeface="Arial" pitchFamily="34" charset="0"/>
                <a:cs typeface="Arial" pitchFamily="34" charset="0"/>
              </a:rPr>
              <a:t>The tag is how you will access this component </a:t>
            </a:r>
          </a:p>
          <a:p>
            <a:pPr lvl="1">
              <a:buFont typeface="Wingdings" pitchFamily="2" charset="2"/>
              <a:buChar char="§"/>
            </a:pPr>
            <a:r>
              <a:rPr lang="en-US" sz="2200" dirty="0" smtClean="0">
                <a:solidFill>
                  <a:schemeClr val="accent1">
                    <a:lumMod val="50000"/>
                  </a:schemeClr>
                </a:solidFill>
                <a:latin typeface="Arial" pitchFamily="34" charset="0"/>
                <a:cs typeface="Arial" pitchFamily="34" charset="0"/>
              </a:rPr>
              <a:t>The tag must start with a letter (just like variable names) </a:t>
            </a:r>
            <a:endParaRPr lang="en-US" sz="2200" dirty="0">
              <a:solidFill>
                <a:schemeClr val="accent1">
                  <a:lumMod val="50000"/>
                </a:schemeClr>
              </a:solidFill>
              <a:latin typeface="Arial" pitchFamily="34" charset="0"/>
              <a:cs typeface="Arial" pitchFamily="34" charset="0"/>
            </a:endParaRPr>
          </a:p>
          <a:p>
            <a:pPr lvl="1">
              <a:buFont typeface="Wingdings" pitchFamily="2" charset="2"/>
              <a:buChar char="§"/>
            </a:pPr>
            <a:r>
              <a:rPr lang="en-US" sz="2200" dirty="0" smtClean="0">
                <a:solidFill>
                  <a:schemeClr val="accent1">
                    <a:lumMod val="50000"/>
                  </a:schemeClr>
                </a:solidFill>
                <a:latin typeface="Arial" pitchFamily="34" charset="0"/>
                <a:cs typeface="Arial" pitchFamily="34" charset="0"/>
              </a:rPr>
              <a:t>The tag should reflect what the component’s function is. </a:t>
            </a:r>
          </a:p>
          <a:p>
            <a:pPr lvl="1">
              <a:buFont typeface="Wingdings" pitchFamily="2" charset="2"/>
              <a:buChar char="§"/>
            </a:pPr>
            <a:r>
              <a:rPr lang="en-US" sz="2200" dirty="0" smtClean="0">
                <a:solidFill>
                  <a:schemeClr val="accent1">
                    <a:lumMod val="50000"/>
                  </a:schemeClr>
                </a:solidFill>
                <a:latin typeface="Arial" pitchFamily="34" charset="0"/>
                <a:cs typeface="Arial" pitchFamily="34" charset="0"/>
              </a:rPr>
              <a:t>The tag should be easy to remember</a:t>
            </a:r>
          </a:p>
          <a:p>
            <a:pPr lvl="1">
              <a:buFont typeface="Wingdings" pitchFamily="2" charset="2"/>
              <a:buChar char="§"/>
            </a:pPr>
            <a:r>
              <a:rPr lang="en-US" sz="2200" dirty="0" smtClean="0">
                <a:solidFill>
                  <a:schemeClr val="accent1">
                    <a:lumMod val="50000"/>
                  </a:schemeClr>
                </a:solidFill>
                <a:latin typeface="Arial" pitchFamily="34" charset="0"/>
                <a:cs typeface="Arial" pitchFamily="34" charset="0"/>
              </a:rPr>
              <a:t>The tag must be unique – don’t use it for any other component or as a variable name in your program</a:t>
            </a:r>
            <a:endParaRPr lang="en-US" sz="22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69271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Common Errors</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4876800"/>
          </a:xfrm>
        </p:spPr>
        <p:txBody>
          <a:bodyPr>
            <a:normAutofit lnSpcReduction="10000"/>
          </a:bodyPr>
          <a:lstStyle/>
          <a:p>
            <a:pPr lvl="0">
              <a:buFont typeface="Wingdings" pitchFamily="2" charset="2"/>
              <a:buChar char="q"/>
            </a:pPr>
            <a:r>
              <a:rPr lang="en-US" dirty="0" smtClean="0">
                <a:solidFill>
                  <a:schemeClr val="accent1">
                    <a:lumMod val="50000"/>
                  </a:schemeClr>
                </a:solidFill>
                <a:latin typeface="Arial" pitchFamily="34" charset="0"/>
                <a:cs typeface="Arial" pitchFamily="34" charset="0"/>
              </a:rPr>
              <a:t>The usual syntax errors and spelling errors that create problems in writing any program.  Learn to spell handles!</a:t>
            </a:r>
          </a:p>
          <a:p>
            <a:pPr lvl="0">
              <a:buFont typeface="Wingdings" pitchFamily="2" charset="2"/>
              <a:buChar char="q"/>
            </a:pPr>
            <a:r>
              <a:rPr lang="en-US" dirty="0" smtClean="0">
                <a:solidFill>
                  <a:schemeClr val="accent1">
                    <a:lumMod val="50000"/>
                  </a:schemeClr>
                </a:solidFill>
                <a:latin typeface="Arial" pitchFamily="34" charset="0"/>
                <a:cs typeface="Arial" pitchFamily="34" charset="0"/>
              </a:rPr>
              <a:t>Using the same </a:t>
            </a:r>
            <a:r>
              <a:rPr lang="en-US" dirty="0">
                <a:solidFill>
                  <a:schemeClr val="accent1">
                    <a:lumMod val="50000"/>
                  </a:schemeClr>
                </a:solidFill>
                <a:latin typeface="Arial" pitchFamily="34" charset="0"/>
                <a:cs typeface="Arial" pitchFamily="34" charset="0"/>
              </a:rPr>
              <a:t>name for a </a:t>
            </a:r>
            <a:r>
              <a:rPr lang="en-US" b="1" dirty="0">
                <a:solidFill>
                  <a:schemeClr val="accent1">
                    <a:lumMod val="50000"/>
                  </a:schemeClr>
                </a:solidFill>
                <a:latin typeface="Arial" pitchFamily="34" charset="0"/>
                <a:cs typeface="Arial" pitchFamily="34" charset="0"/>
              </a:rPr>
              <a:t>tag</a:t>
            </a:r>
            <a:r>
              <a:rPr lang="en-US" dirty="0">
                <a:solidFill>
                  <a:schemeClr val="accent1">
                    <a:lumMod val="50000"/>
                  </a:schemeClr>
                </a:solidFill>
                <a:latin typeface="Arial" pitchFamily="34" charset="0"/>
                <a:cs typeface="Arial" pitchFamily="34" charset="0"/>
              </a:rPr>
              <a:t> and for a </a:t>
            </a:r>
            <a:r>
              <a:rPr lang="en-US" b="1" dirty="0">
                <a:solidFill>
                  <a:schemeClr val="accent1">
                    <a:lumMod val="50000"/>
                  </a:schemeClr>
                </a:solidFill>
                <a:latin typeface="Arial" pitchFamily="34" charset="0"/>
                <a:cs typeface="Arial" pitchFamily="34" charset="0"/>
              </a:rPr>
              <a:t>variable</a:t>
            </a:r>
            <a:r>
              <a:rPr lang="en-US" dirty="0">
                <a:solidFill>
                  <a:schemeClr val="accent1">
                    <a:lumMod val="50000"/>
                  </a:schemeClr>
                </a:solidFill>
                <a:latin typeface="Arial" pitchFamily="34" charset="0"/>
                <a:cs typeface="Arial" pitchFamily="34" charset="0"/>
              </a:rPr>
              <a:t>.  For example, if you have an edit box that has a tag, Amplitude, don’t use Amplitude as a variable name in your program.</a:t>
            </a:r>
          </a:p>
          <a:p>
            <a:pPr lvl="0">
              <a:buFont typeface="Wingdings" pitchFamily="2" charset="2"/>
              <a:buChar char="q"/>
            </a:pPr>
            <a:r>
              <a:rPr lang="en-US" dirty="0" smtClean="0">
                <a:solidFill>
                  <a:schemeClr val="accent1">
                    <a:lumMod val="50000"/>
                  </a:schemeClr>
                </a:solidFill>
                <a:latin typeface="Arial" pitchFamily="34" charset="0"/>
                <a:cs typeface="Arial" pitchFamily="34" charset="0"/>
              </a:rPr>
              <a:t>Don’t </a:t>
            </a:r>
            <a:r>
              <a:rPr lang="en-US" dirty="0">
                <a:solidFill>
                  <a:schemeClr val="accent1">
                    <a:lumMod val="50000"/>
                  </a:schemeClr>
                </a:solidFill>
                <a:latin typeface="Arial" pitchFamily="34" charset="0"/>
                <a:cs typeface="Arial" pitchFamily="34" charset="0"/>
              </a:rPr>
              <a:t>e</a:t>
            </a:r>
            <a:r>
              <a:rPr lang="en-US" dirty="0" smtClean="0">
                <a:solidFill>
                  <a:schemeClr val="accent1">
                    <a:lumMod val="50000"/>
                  </a:schemeClr>
                </a:solidFill>
                <a:latin typeface="Arial" pitchFamily="34" charset="0"/>
                <a:cs typeface="Arial" pitchFamily="34" charset="0"/>
              </a:rPr>
              <a:t>nd </a:t>
            </a:r>
            <a:r>
              <a:rPr lang="en-US" dirty="0">
                <a:solidFill>
                  <a:schemeClr val="accent1">
                    <a:lumMod val="50000"/>
                  </a:schemeClr>
                </a:solidFill>
                <a:latin typeface="Arial" pitchFamily="34" charset="0"/>
                <a:cs typeface="Arial" pitchFamily="34" charset="0"/>
              </a:rPr>
              <a:t>the individual callback functions.  If you do, all functions underneath won’t be recognized – you’ll get a red line under all remaining functions.  Of course, you do have to include end statements for all conditional statements and loops.</a:t>
            </a:r>
          </a:p>
          <a:p>
            <a:endParaRPr lang="en-US" dirty="0"/>
          </a:p>
        </p:txBody>
      </p:sp>
    </p:spTree>
    <p:extLst>
      <p:ext uri="{BB962C8B-B14F-4D97-AF65-F5344CB8AC3E}">
        <p14:creationId xmlns:p14="http://schemas.microsoft.com/office/powerpoint/2010/main" val="3044115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Common Errors</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4876800"/>
          </a:xfrm>
        </p:spPr>
        <p:txBody>
          <a:bodyPr>
            <a:normAutofit lnSpcReduction="10000"/>
          </a:bodyPr>
          <a:lstStyle/>
          <a:p>
            <a:pPr lvl="0">
              <a:buFont typeface="Wingdings" pitchFamily="2" charset="2"/>
              <a:buChar char="q"/>
            </a:pPr>
            <a:r>
              <a:rPr lang="en-US" dirty="0" smtClean="0">
                <a:solidFill>
                  <a:schemeClr val="accent1">
                    <a:lumMod val="50000"/>
                  </a:schemeClr>
                </a:solidFill>
                <a:latin typeface="Arial" pitchFamily="34" charset="0"/>
                <a:cs typeface="Arial" pitchFamily="34" charset="0"/>
              </a:rPr>
              <a:t> Double clicking on the .fig file will not activate your GUI.  It will look OK but when you try to do something, you will get errors.  You activate your GUI by typing the name of the GUI .m file at the command prompt or by opening the .m file and clicking on the green activate arrow.</a:t>
            </a:r>
          </a:p>
          <a:p>
            <a:pPr lvl="0">
              <a:buFont typeface="Wingdings" pitchFamily="2" charset="2"/>
              <a:buChar char="q"/>
            </a:pPr>
            <a:r>
              <a:rPr lang="en-US" dirty="0" smtClean="0">
                <a:solidFill>
                  <a:schemeClr val="accent1">
                    <a:lumMod val="50000"/>
                  </a:schemeClr>
                </a:solidFill>
                <a:latin typeface="Arial" pitchFamily="34" charset="0"/>
                <a:cs typeface="Arial" pitchFamily="34" charset="0"/>
              </a:rPr>
              <a:t> If </a:t>
            </a:r>
            <a:r>
              <a:rPr lang="en-US" dirty="0">
                <a:solidFill>
                  <a:schemeClr val="accent1">
                    <a:lumMod val="50000"/>
                  </a:schemeClr>
                </a:solidFill>
                <a:latin typeface="Arial" pitchFamily="34" charset="0"/>
                <a:cs typeface="Arial" pitchFamily="34" charset="0"/>
              </a:rPr>
              <a:t>you decide for some reason to re-name your GUI, you cannot do this by simply re-naming the .m and .fig files.  You must re-open your </a:t>
            </a:r>
            <a:r>
              <a:rPr lang="en-US" dirty="0" smtClean="0">
                <a:solidFill>
                  <a:schemeClr val="accent1">
                    <a:lumMod val="50000"/>
                  </a:schemeClr>
                </a:solidFill>
                <a:latin typeface="Arial" pitchFamily="34" charset="0"/>
                <a:cs typeface="Arial" pitchFamily="34" charset="0"/>
              </a:rPr>
              <a:t>GUI </a:t>
            </a:r>
            <a:r>
              <a:rPr lang="en-US" dirty="0">
                <a:solidFill>
                  <a:schemeClr val="accent1">
                    <a:lumMod val="50000"/>
                  </a:schemeClr>
                </a:solidFill>
                <a:latin typeface="Arial" pitchFamily="34" charset="0"/>
                <a:cs typeface="Arial" pitchFamily="34" charset="0"/>
              </a:rPr>
              <a:t>using guide, then do a </a:t>
            </a:r>
            <a:r>
              <a:rPr lang="en-US" b="1" dirty="0">
                <a:solidFill>
                  <a:schemeClr val="accent1">
                    <a:lumMod val="50000"/>
                  </a:schemeClr>
                </a:solidFill>
                <a:latin typeface="Arial" pitchFamily="34" charset="0"/>
                <a:cs typeface="Arial" pitchFamily="34" charset="0"/>
              </a:rPr>
              <a:t>save as</a:t>
            </a:r>
            <a:r>
              <a:rPr lang="en-US" dirty="0">
                <a:solidFill>
                  <a:schemeClr val="accent1">
                    <a:lumMod val="50000"/>
                  </a:schemeClr>
                </a:solidFill>
                <a:latin typeface="Arial" pitchFamily="34" charset="0"/>
                <a:cs typeface="Arial" pitchFamily="34" charset="0"/>
              </a:rPr>
              <a:t> with the new name.  MATLAB will create a new .m and .fig file with the new name.  The .m file will have all of your original code but is adapted to the new name.</a:t>
            </a:r>
          </a:p>
          <a:p>
            <a:endParaRPr lang="en-US" dirty="0"/>
          </a:p>
        </p:txBody>
      </p:sp>
    </p:spTree>
    <p:extLst>
      <p:ext uri="{BB962C8B-B14F-4D97-AF65-F5344CB8AC3E}">
        <p14:creationId xmlns:p14="http://schemas.microsoft.com/office/powerpoint/2010/main" val="42555808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Common Errors</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4876800"/>
          </a:xfrm>
        </p:spPr>
        <p:txBody>
          <a:bodyPr>
            <a:normAutofit/>
          </a:bodyPr>
          <a:lstStyle/>
          <a:p>
            <a:pPr lvl="0">
              <a:buFont typeface="Wingdings" pitchFamily="2" charset="2"/>
              <a:buChar char="q"/>
            </a:pPr>
            <a:r>
              <a:rPr lang="en-US" dirty="0" smtClean="0">
                <a:solidFill>
                  <a:schemeClr val="accent1">
                    <a:lumMod val="50000"/>
                  </a:schemeClr>
                </a:solidFill>
                <a:latin typeface="Arial" pitchFamily="34" charset="0"/>
                <a:cs typeface="Arial" pitchFamily="34" charset="0"/>
              </a:rPr>
              <a:t> In addition to a CallBack Function, each component also generates a Create Function in your m-file.  Don’t delete these Create Functions.  If you do inadvertently delete one, simply go back to your GUI layout (guide).  Right click on the component, select View Callbacks, then click on Create Function.  This will put the Create Function back in your m-file.</a:t>
            </a:r>
            <a:endParaRPr lang="en-US" dirty="0"/>
          </a:p>
        </p:txBody>
      </p:sp>
    </p:spTree>
    <p:extLst>
      <p:ext uri="{BB962C8B-B14F-4D97-AF65-F5344CB8AC3E}">
        <p14:creationId xmlns:p14="http://schemas.microsoft.com/office/powerpoint/2010/main" val="2546502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pPr algn="ctr"/>
            <a:r>
              <a:rPr lang="en-US" b="1" dirty="0" smtClean="0">
                <a:solidFill>
                  <a:schemeClr val="accent3">
                    <a:lumMod val="50000"/>
                  </a:schemeClr>
                </a:solidFill>
              </a:rPr>
              <a:t>Creating a GUI</a:t>
            </a:r>
            <a:endParaRPr lang="en-US" b="1" dirty="0">
              <a:solidFill>
                <a:schemeClr val="accent3">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41227"/>
            <a:ext cx="5867400" cy="4898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553200" y="2209800"/>
            <a:ext cx="2438400" cy="3785652"/>
          </a:xfrm>
          <a:prstGeom prst="rect">
            <a:avLst/>
          </a:prstGeom>
          <a:noFill/>
        </p:spPr>
        <p:txBody>
          <a:bodyPr wrap="square" rtlCol="0">
            <a:spAutoFit/>
          </a:bodyPr>
          <a:lstStyle/>
          <a:p>
            <a:r>
              <a:rPr lang="en-US" sz="2000" dirty="0" smtClean="0">
                <a:solidFill>
                  <a:schemeClr val="tx2">
                    <a:lumMod val="50000"/>
                  </a:schemeClr>
                </a:solidFill>
                <a:latin typeface="Arial" pitchFamily="34" charset="0"/>
                <a:cs typeface="Arial" pitchFamily="34" charset="0"/>
              </a:rPr>
              <a:t>Once you have set up all of your components, click on the green play button to launch the gui and create an m-file for your GUI.</a:t>
            </a:r>
          </a:p>
          <a:p>
            <a:endParaRPr lang="en-US" sz="2000" dirty="0">
              <a:solidFill>
                <a:schemeClr val="tx2">
                  <a:lumMod val="50000"/>
                </a:schemeClr>
              </a:solidFill>
              <a:latin typeface="Arial" pitchFamily="34" charset="0"/>
              <a:cs typeface="Arial" pitchFamily="34" charset="0"/>
            </a:endParaRPr>
          </a:p>
          <a:p>
            <a:r>
              <a:rPr lang="en-US" sz="2000" dirty="0" smtClean="0">
                <a:solidFill>
                  <a:schemeClr val="tx2">
                    <a:lumMod val="50000"/>
                  </a:schemeClr>
                </a:solidFill>
                <a:latin typeface="Arial" pitchFamily="34" charset="0"/>
                <a:cs typeface="Arial" pitchFamily="34" charset="0"/>
              </a:rPr>
              <a:t>The first time you do this, you will be prompted for a file name for your GUI</a:t>
            </a:r>
            <a:endParaRPr lang="en-US" sz="2000" dirty="0">
              <a:solidFill>
                <a:schemeClr val="tx2">
                  <a:lumMod val="50000"/>
                </a:schemeClr>
              </a:solidFill>
              <a:latin typeface="Arial" pitchFamily="34" charset="0"/>
              <a:cs typeface="Arial" pitchFamily="34" charset="0"/>
            </a:endParaRPr>
          </a:p>
        </p:txBody>
      </p:sp>
      <p:cxnSp>
        <p:nvCxnSpPr>
          <p:cNvPr id="7" name="Straight Arrow Connector 6"/>
          <p:cNvCxnSpPr/>
          <p:nvPr/>
        </p:nvCxnSpPr>
        <p:spPr>
          <a:xfrm flipH="1" flipV="1">
            <a:off x="4038600" y="2368154"/>
            <a:ext cx="2514600" cy="98464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4153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7772400" cy="1362456"/>
          </a:xfrm>
        </p:spPr>
        <p:txBody>
          <a:bodyPr/>
          <a:lstStyle/>
          <a:p>
            <a:pPr algn="ctr"/>
            <a:r>
              <a:rPr lang="en-US" dirty="0" smtClean="0"/>
              <a:t>Programming a GUI</a:t>
            </a:r>
            <a:endParaRPr lang="en-US" dirty="0"/>
          </a:p>
        </p:txBody>
      </p:sp>
    </p:spTree>
    <p:extLst>
      <p:ext uri="{BB962C8B-B14F-4D97-AF65-F5344CB8AC3E}">
        <p14:creationId xmlns:p14="http://schemas.microsoft.com/office/powerpoint/2010/main" val="3889432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164" y="228600"/>
            <a:ext cx="8229600" cy="1143000"/>
          </a:xfrm>
        </p:spPr>
        <p:txBody>
          <a:bodyPr/>
          <a:lstStyle/>
          <a:p>
            <a:pPr algn="ctr"/>
            <a:r>
              <a:rPr lang="en-US" b="1" dirty="0" smtClean="0">
                <a:solidFill>
                  <a:schemeClr val="accent3">
                    <a:lumMod val="50000"/>
                  </a:schemeClr>
                </a:solidFill>
              </a:rPr>
              <a:t>Programming a GUI</a:t>
            </a:r>
            <a:endParaRPr lang="en-US" b="1" dirty="0">
              <a:solidFill>
                <a:schemeClr val="accent3">
                  <a:lumMod val="50000"/>
                </a:schemeClr>
              </a:solidFill>
            </a:endParaRPr>
          </a:p>
        </p:txBody>
      </p:sp>
      <p:sp>
        <p:nvSpPr>
          <p:cNvPr id="3" name="Content Placeholder 2"/>
          <p:cNvSpPr>
            <a:spLocks noGrp="1"/>
          </p:cNvSpPr>
          <p:nvPr>
            <p:ph idx="1"/>
          </p:nvPr>
        </p:nvSpPr>
        <p:spPr>
          <a:xfrm>
            <a:off x="423081" y="1453488"/>
            <a:ext cx="8229600" cy="1405718"/>
          </a:xfrm>
        </p:spPr>
        <p:txBody>
          <a:bodyPr>
            <a:normAutofit lnSpcReduction="10000"/>
          </a:bodyPr>
          <a:lstStyle/>
          <a:p>
            <a:pPr marL="0" indent="0">
              <a:buNone/>
            </a:pPr>
            <a:r>
              <a:rPr lang="en-US" sz="2200" dirty="0" smtClean="0">
                <a:solidFill>
                  <a:schemeClr val="accent1">
                    <a:lumMod val="50000"/>
                  </a:schemeClr>
                </a:solidFill>
                <a:latin typeface="Arial" pitchFamily="34" charset="0"/>
                <a:cs typeface="Arial" pitchFamily="34" charset="0"/>
              </a:rPr>
              <a:t>When you activate your GUI (green play button), two files will be created.  One is a .m file where you can write code for your GUI.  Any executable MATLAB commands will run in a GUI.  The other file is a .fig file.</a:t>
            </a:r>
            <a:endParaRPr lang="en-US" sz="2200" dirty="0">
              <a:solidFill>
                <a:schemeClr val="accent1">
                  <a:lumMod val="50000"/>
                </a:schemeClr>
              </a:solidFill>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550" y="2514600"/>
            <a:ext cx="638045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48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64198" y="1469591"/>
            <a:ext cx="1726325" cy="5355312"/>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If you click on the blue </a:t>
            </a:r>
            <a:r>
              <a:rPr lang="en-US" b="1" dirty="0" smtClean="0">
                <a:solidFill>
                  <a:srgbClr val="0070C0"/>
                </a:solidFill>
                <a:latin typeface="Arial" pitchFamily="34" charset="0"/>
                <a:cs typeface="Arial" pitchFamily="34" charset="0"/>
              </a:rPr>
              <a:t>Go To Arrow</a:t>
            </a:r>
            <a:r>
              <a:rPr lang="en-US" dirty="0" smtClean="0">
                <a:solidFill>
                  <a:schemeClr val="accent1">
                    <a:lumMod val="50000"/>
                  </a:schemeClr>
                </a:solidFill>
                <a:latin typeface="Arial" pitchFamily="34" charset="0"/>
                <a:cs typeface="Arial" pitchFamily="34" charset="0"/>
              </a:rPr>
              <a:t>, you get a list of functions already in your program corresponding to your components.</a:t>
            </a:r>
          </a:p>
          <a:p>
            <a:endParaRPr lang="en-US" dirty="0">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Clicking on one of the functions on this list takes you directly to that function (better than scrolling!)</a:t>
            </a:r>
            <a:endParaRPr lang="en-US" dirty="0">
              <a:solidFill>
                <a:schemeClr val="accent1">
                  <a:lumMod val="50000"/>
                </a:schemeClr>
              </a:solidFill>
              <a:latin typeface="Arial" pitchFamily="34" charset="0"/>
              <a:cs typeface="Arial" pitchFamily="34" charset="0"/>
            </a:endParaRPr>
          </a:p>
        </p:txBody>
      </p:sp>
      <p:sp>
        <p:nvSpPr>
          <p:cNvPr id="16"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Programming a GUI</a:t>
            </a:r>
            <a:endParaRPr lang="en-US" b="1" dirty="0">
              <a:solidFill>
                <a:schemeClr val="accent3">
                  <a:lumMod val="50000"/>
                </a:schemeClr>
              </a:solidFill>
            </a:endParaRPr>
          </a:p>
        </p:txBody>
      </p:sp>
      <p:pic>
        <p:nvPicPr>
          <p:cNvPr id="2" name="Picture 1"/>
          <p:cNvPicPr>
            <a:picLocks noChangeAspect="1"/>
          </p:cNvPicPr>
          <p:nvPr/>
        </p:nvPicPr>
        <p:blipFill>
          <a:blip r:embed="rId2"/>
          <a:stretch>
            <a:fillRect/>
          </a:stretch>
        </p:blipFill>
        <p:spPr>
          <a:xfrm>
            <a:off x="1" y="1752600"/>
            <a:ext cx="7361922" cy="4789295"/>
          </a:xfrm>
          <a:prstGeom prst="rect">
            <a:avLst/>
          </a:prstGeom>
        </p:spPr>
      </p:pic>
    </p:spTree>
    <p:extLst>
      <p:ext uri="{BB962C8B-B14F-4D97-AF65-F5344CB8AC3E}">
        <p14:creationId xmlns:p14="http://schemas.microsoft.com/office/powerpoint/2010/main" val="33457863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5166</TotalTime>
  <Words>3239</Words>
  <Application>Microsoft Office PowerPoint</Application>
  <PresentationFormat>On-screen Show (4:3)</PresentationFormat>
  <Paragraphs>381</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Constantia</vt:lpstr>
      <vt:lpstr>Courier New</vt:lpstr>
      <vt:lpstr>Wingdings</vt:lpstr>
      <vt:lpstr>Wingdings 2</vt:lpstr>
      <vt:lpstr>Flow</vt:lpstr>
      <vt:lpstr> Guide to GUIs </vt:lpstr>
      <vt:lpstr>Getting Started</vt:lpstr>
      <vt:lpstr>Creating a GUI</vt:lpstr>
      <vt:lpstr>Creating a GUI</vt:lpstr>
      <vt:lpstr>Creating a GUI</vt:lpstr>
      <vt:lpstr>Creating a GUI</vt:lpstr>
      <vt:lpstr>Programming a GUI</vt:lpstr>
      <vt:lpstr>Programming a GUI</vt:lpstr>
      <vt:lpstr>Programming a GUI</vt:lpstr>
      <vt:lpstr>Programming a GUI</vt:lpstr>
      <vt:lpstr>Programming a GUI:  Key Commands</vt:lpstr>
      <vt:lpstr>Debugging Your Program</vt:lpstr>
      <vt:lpstr>Components</vt:lpstr>
      <vt:lpstr>Static Text Boxes</vt:lpstr>
      <vt:lpstr>Edit Text Boxes</vt:lpstr>
      <vt:lpstr>Edit Text Boxes:  Retrieving Content</vt:lpstr>
      <vt:lpstr>Writing to an Edit Text Box</vt:lpstr>
      <vt:lpstr>Writing to an Edit Text Box</vt:lpstr>
      <vt:lpstr>Enable and Visible Properties</vt:lpstr>
      <vt:lpstr>Push Buttons</vt:lpstr>
      <vt:lpstr>Sliders</vt:lpstr>
      <vt:lpstr>Sliders:  Retrieving the Value</vt:lpstr>
      <vt:lpstr>Pop-Up Menus</vt:lpstr>
      <vt:lpstr>Pop-Up Menus</vt:lpstr>
      <vt:lpstr>List Box</vt:lpstr>
      <vt:lpstr>List Box</vt:lpstr>
      <vt:lpstr>Check Boxes</vt:lpstr>
      <vt:lpstr>Check Boxes</vt:lpstr>
      <vt:lpstr>Radio Buttons and Toggle Buttons</vt:lpstr>
      <vt:lpstr>Button Group</vt:lpstr>
      <vt:lpstr>Button Group</vt:lpstr>
      <vt:lpstr>Button Group</vt:lpstr>
      <vt:lpstr>Button Group</vt:lpstr>
      <vt:lpstr>Tables</vt:lpstr>
      <vt:lpstr>Tables – Adding Contents</vt:lpstr>
      <vt:lpstr>Tables – Adding Contents</vt:lpstr>
      <vt:lpstr>Tables – Changing Contents</vt:lpstr>
      <vt:lpstr>Tables – User Entries</vt:lpstr>
      <vt:lpstr>Commonly Asked Questions</vt:lpstr>
      <vt:lpstr>How Do I Add, Delete, or  Re-size Components?</vt:lpstr>
      <vt:lpstr>How Do I Make My GUI Go ?</vt:lpstr>
      <vt:lpstr>What is handles?</vt:lpstr>
      <vt:lpstr>How Do I Share Variables I Create?</vt:lpstr>
      <vt:lpstr>How Do I Share Variables I Create?</vt:lpstr>
      <vt:lpstr>How Do I Change the Name  of my GUI?</vt:lpstr>
      <vt:lpstr>How Can I Re-size My GUI so it Looks Right on Other Computers?</vt:lpstr>
      <vt:lpstr>Can I Add Images to my GUI?</vt:lpstr>
      <vt:lpstr>Can I Add Sound to my GUI?</vt:lpstr>
      <vt:lpstr>Common Errors</vt:lpstr>
      <vt:lpstr>Common Errors</vt:lpstr>
      <vt:lpstr>Common Errors</vt:lpstr>
      <vt:lpstr>Common Errors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SIGNAL PROCESSING</dc:title>
  <dc:creator>Kathy</dc:creator>
  <cp:lastModifiedBy>Ossmanka</cp:lastModifiedBy>
  <cp:revision>478</cp:revision>
  <dcterms:created xsi:type="dcterms:W3CDTF">2009-01-04T18:54:06Z</dcterms:created>
  <dcterms:modified xsi:type="dcterms:W3CDTF">2016-02-29T16:08:30Z</dcterms:modified>
</cp:coreProperties>
</file>