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2844" y="-12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EAAB-E3D2-4618-9999-D9F399F2A037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FC14AA-AB23-4AB6-B274-07DC1C034C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EAAB-E3D2-4618-9999-D9F399F2A037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14AA-AB23-4AB6-B274-07DC1C034C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EAAB-E3D2-4618-9999-D9F399F2A037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14AA-AB23-4AB6-B274-07DC1C034C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EAAB-E3D2-4618-9999-D9F399F2A037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14AA-AB23-4AB6-B274-07DC1C034C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EAAB-E3D2-4618-9999-D9F399F2A037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14AA-AB23-4AB6-B274-07DC1C034C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EAAB-E3D2-4618-9999-D9F399F2A037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14AA-AB23-4AB6-B274-07DC1C034C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EAAB-E3D2-4618-9999-D9F399F2A037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14AA-AB23-4AB6-B274-07DC1C034C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EAAB-E3D2-4618-9999-D9F399F2A037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14AA-AB23-4AB6-B274-07DC1C034C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EAAB-E3D2-4618-9999-D9F399F2A037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14AA-AB23-4AB6-B274-07DC1C034C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EAAB-E3D2-4618-9999-D9F399F2A037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14AA-AB23-4AB6-B274-07DC1C034C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EAAB-E3D2-4618-9999-D9F399F2A037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14AA-AB23-4AB6-B274-07DC1C034C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13EEAAB-E3D2-4618-9999-D9F399F2A037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3FC14AA-AB23-4AB6-B274-07DC1C034C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151980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ko-KR" alt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584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9832" y="980728"/>
            <a:ext cx="3070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3600" b="1" dirty="0"/>
              <a:t>8</a:t>
            </a:r>
            <a:r>
              <a:rPr lang="en-US" altLang="ko-KR" sz="3600" b="1" dirty="0" smtClean="0"/>
              <a:t>. </a:t>
            </a:r>
            <a:r>
              <a:rPr lang="ko-KR" altLang="en-US" sz="3600" b="1" dirty="0" smtClean="0"/>
              <a:t>자손</a:t>
            </a:r>
            <a:r>
              <a:rPr lang="ko-KR" altLang="ko-KR" sz="3600" b="1" dirty="0" smtClean="0"/>
              <a:t> </a:t>
            </a:r>
            <a:r>
              <a:rPr lang="ko-KR" altLang="ko-KR" sz="3600" b="1" dirty="0" err="1" smtClean="0"/>
              <a:t>선택자</a:t>
            </a:r>
            <a:endParaRPr lang="ko-KR" altLang="ko-KR" sz="3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73682"/>
              </p:ext>
            </p:extLst>
          </p:nvPr>
        </p:nvGraphicFramePr>
        <p:xfrm>
          <a:off x="467544" y="3284984"/>
          <a:ext cx="8496944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0360"/>
                <a:gridCol w="5256584"/>
              </a:tblGrid>
              <a:tr h="228600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kern="0" dirty="0">
                          <a:effectLst/>
                        </a:rPr>
                        <a:t> </a:t>
                      </a:r>
                      <a:r>
                        <a:rPr lang="ko-KR" sz="2400" kern="0" dirty="0" err="1">
                          <a:effectLst/>
                        </a:rPr>
                        <a:t>선택자</a:t>
                      </a:r>
                      <a:r>
                        <a:rPr lang="en-US" sz="2400" kern="0" dirty="0">
                          <a:effectLst/>
                        </a:rPr>
                        <a:t>A </a:t>
                      </a:r>
                      <a:r>
                        <a:rPr lang="en-US" sz="2400" kern="0" dirty="0" smtClean="0">
                          <a:effectLst/>
                        </a:rPr>
                        <a:t>&gt; </a:t>
                      </a:r>
                      <a:r>
                        <a:rPr lang="ko-KR" sz="2400" kern="0" dirty="0" err="1" smtClean="0">
                          <a:effectLst/>
                        </a:rPr>
                        <a:t>선택자</a:t>
                      </a:r>
                      <a:r>
                        <a:rPr lang="en-US" sz="2400" kern="0" dirty="0">
                          <a:effectLst/>
                        </a:rPr>
                        <a:t>B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kern="0" dirty="0">
                          <a:effectLst/>
                        </a:rPr>
                        <a:t> </a:t>
                      </a:r>
                      <a:r>
                        <a:rPr lang="ko-KR" sz="2400" kern="0" dirty="0" err="1">
                          <a:effectLst/>
                        </a:rPr>
                        <a:t>선택자</a:t>
                      </a:r>
                      <a:r>
                        <a:rPr lang="en-US" sz="2400" kern="0" dirty="0">
                          <a:effectLst/>
                        </a:rPr>
                        <a:t>A</a:t>
                      </a:r>
                      <a:r>
                        <a:rPr lang="ko-KR" sz="2400" kern="0" dirty="0">
                          <a:effectLst/>
                        </a:rPr>
                        <a:t>의 </a:t>
                      </a:r>
                      <a:r>
                        <a:rPr lang="ko-KR" altLang="en-US" sz="2400" kern="0" dirty="0" smtClean="0">
                          <a:effectLst/>
                        </a:rPr>
                        <a:t>자</a:t>
                      </a:r>
                      <a:r>
                        <a:rPr lang="ko-KR" sz="2400" kern="0" dirty="0" smtClean="0">
                          <a:effectLst/>
                        </a:rPr>
                        <a:t>손에 </a:t>
                      </a:r>
                      <a:r>
                        <a:rPr lang="ko-KR" sz="2400" kern="0" dirty="0">
                          <a:effectLst/>
                        </a:rPr>
                        <a:t>위치하는 </a:t>
                      </a:r>
                      <a:r>
                        <a:rPr lang="ko-KR" sz="2400" kern="0" dirty="0" err="1">
                          <a:effectLst/>
                        </a:rPr>
                        <a:t>선택자</a:t>
                      </a:r>
                      <a:r>
                        <a:rPr lang="en-US" sz="2400" kern="0" dirty="0">
                          <a:effectLst/>
                        </a:rPr>
                        <a:t>B</a:t>
                      </a:r>
                      <a:r>
                        <a:rPr lang="ko-KR" sz="2400" kern="0" dirty="0">
                          <a:effectLst/>
                        </a:rPr>
                        <a:t>를 선택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72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9832" y="980728"/>
            <a:ext cx="43011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3600" b="1" dirty="0"/>
              <a:t>9</a:t>
            </a:r>
            <a:r>
              <a:rPr lang="en-US" altLang="ko-KR" sz="3600" b="1" dirty="0" smtClean="0"/>
              <a:t>. </a:t>
            </a:r>
            <a:r>
              <a:rPr lang="ko-KR" altLang="en-US" sz="3600" b="1" dirty="0" smtClean="0"/>
              <a:t>동위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형제</a:t>
            </a:r>
            <a:r>
              <a:rPr lang="en-US" altLang="ko-KR" sz="3600" b="1" dirty="0" smtClean="0"/>
              <a:t>)</a:t>
            </a:r>
            <a:r>
              <a:rPr lang="ko-KR" altLang="ko-KR" sz="3600" b="1" dirty="0" smtClean="0"/>
              <a:t> </a:t>
            </a:r>
            <a:r>
              <a:rPr lang="ko-KR" altLang="ko-KR" sz="3600" b="1" dirty="0" err="1" smtClean="0"/>
              <a:t>선택자</a:t>
            </a:r>
            <a:endParaRPr lang="ko-KR" altLang="ko-KR" sz="36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52833"/>
              </p:ext>
            </p:extLst>
          </p:nvPr>
        </p:nvGraphicFramePr>
        <p:xfrm>
          <a:off x="823292" y="3114656"/>
          <a:ext cx="7277100" cy="1682496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3312368"/>
                <a:gridCol w="3964732"/>
              </a:tblGrid>
              <a:tr h="228600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kern="0" dirty="0">
                          <a:effectLst/>
                        </a:rPr>
                        <a:t> </a:t>
                      </a:r>
                      <a:r>
                        <a:rPr lang="ko-KR" sz="2400" kern="0" dirty="0" err="1">
                          <a:effectLst/>
                        </a:rPr>
                        <a:t>선택자</a:t>
                      </a:r>
                      <a:r>
                        <a:rPr lang="en-US" sz="2400" kern="0" dirty="0">
                          <a:effectLst/>
                        </a:rPr>
                        <a:t>A + </a:t>
                      </a:r>
                      <a:r>
                        <a:rPr lang="ko-KR" sz="2400" kern="0" dirty="0" err="1">
                          <a:effectLst/>
                        </a:rPr>
                        <a:t>선택자</a:t>
                      </a:r>
                      <a:r>
                        <a:rPr lang="en-US" sz="2400" kern="0" dirty="0">
                          <a:effectLst/>
                        </a:rPr>
                        <a:t>B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r>
                        <a:rPr lang="ko-KR" sz="2400" kern="0">
                          <a:effectLst/>
                        </a:rPr>
                        <a:t>선택자</a:t>
                      </a:r>
                      <a:r>
                        <a:rPr lang="en-US" sz="2400" kern="0">
                          <a:effectLst/>
                        </a:rPr>
                        <a:t>A </a:t>
                      </a:r>
                      <a:r>
                        <a:rPr lang="ko-KR" sz="2400" kern="0">
                          <a:effectLst/>
                        </a:rPr>
                        <a:t>바로 뒤에 위치한 선택자</a:t>
                      </a:r>
                      <a:r>
                        <a:rPr lang="en-US" sz="2400" kern="0">
                          <a:effectLst/>
                        </a:rPr>
                        <a:t>B</a:t>
                      </a:r>
                      <a:r>
                        <a:rPr lang="ko-KR" sz="2400" kern="0">
                          <a:effectLst/>
                        </a:rPr>
                        <a:t>를 선택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r>
                        <a:rPr lang="ko-KR" sz="2400" kern="0">
                          <a:effectLst/>
                        </a:rPr>
                        <a:t>선택자</a:t>
                      </a:r>
                      <a:r>
                        <a:rPr lang="en-US" sz="2400" kern="0">
                          <a:effectLst/>
                        </a:rPr>
                        <a:t>A ~ </a:t>
                      </a:r>
                      <a:r>
                        <a:rPr lang="ko-KR" sz="2400" kern="0">
                          <a:effectLst/>
                        </a:rPr>
                        <a:t>선택자</a:t>
                      </a:r>
                      <a:r>
                        <a:rPr lang="en-US" sz="2400" kern="0">
                          <a:effectLst/>
                        </a:rPr>
                        <a:t>B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kern="0" dirty="0">
                          <a:effectLst/>
                        </a:rPr>
                        <a:t> </a:t>
                      </a:r>
                      <a:r>
                        <a:rPr lang="ko-KR" sz="2400" kern="0" dirty="0" err="1">
                          <a:effectLst/>
                        </a:rPr>
                        <a:t>선택자</a:t>
                      </a:r>
                      <a:r>
                        <a:rPr lang="en-US" sz="2400" kern="0" dirty="0">
                          <a:effectLst/>
                        </a:rPr>
                        <a:t>A </a:t>
                      </a:r>
                      <a:r>
                        <a:rPr lang="ko-KR" sz="2400" kern="0" dirty="0">
                          <a:effectLst/>
                        </a:rPr>
                        <a:t>뒤에 위치하는 모든 </a:t>
                      </a:r>
                      <a:r>
                        <a:rPr lang="ko-KR" sz="2400" kern="0" dirty="0" err="1">
                          <a:effectLst/>
                        </a:rPr>
                        <a:t>선택자</a:t>
                      </a:r>
                      <a:r>
                        <a:rPr lang="en-US" sz="2400" kern="0" dirty="0">
                          <a:effectLst/>
                        </a:rPr>
                        <a:t>B</a:t>
                      </a:r>
                      <a:r>
                        <a:rPr lang="ko-KR" sz="2400" kern="0" dirty="0">
                          <a:effectLst/>
                        </a:rPr>
                        <a:t>를 선택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59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9832" y="980728"/>
            <a:ext cx="3300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3600" b="1" dirty="0" smtClean="0"/>
              <a:t>10. </a:t>
            </a:r>
            <a:r>
              <a:rPr lang="ko-KR" altLang="en-US" sz="3600" b="1" dirty="0" smtClean="0"/>
              <a:t>구</a:t>
            </a:r>
            <a:r>
              <a:rPr lang="ko-KR" altLang="en-US" sz="3600" b="1" dirty="0"/>
              <a:t>조</a:t>
            </a:r>
            <a:r>
              <a:rPr lang="ko-KR" altLang="ko-KR" sz="3600" b="1" dirty="0" smtClean="0"/>
              <a:t> </a:t>
            </a:r>
            <a:r>
              <a:rPr lang="ko-KR" altLang="ko-KR" sz="3600" b="1" dirty="0" err="1" smtClean="0"/>
              <a:t>선택자</a:t>
            </a:r>
            <a:endParaRPr lang="ko-KR" altLang="ko-KR" sz="36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31430"/>
              </p:ext>
            </p:extLst>
          </p:nvPr>
        </p:nvGraphicFramePr>
        <p:xfrm>
          <a:off x="107504" y="3284984"/>
          <a:ext cx="8856984" cy="1682496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3240360"/>
                <a:gridCol w="5616624"/>
              </a:tblGrid>
              <a:tr h="2286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</a:rPr>
                        <a:t> :first-child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r>
                        <a:rPr lang="ko-KR" sz="2400" kern="100">
                          <a:effectLst/>
                        </a:rPr>
                        <a:t>첫 번째에 위치하는 자손을 선택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0" marR="0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</a:rPr>
                        <a:t> :last-child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r>
                        <a:rPr lang="ko-KR" sz="2400" kern="100">
                          <a:effectLst/>
                        </a:rPr>
                        <a:t>마지막에 위치하는 자손을 선택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0" marR="0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</a:rPr>
                        <a:t> :nth-child(</a:t>
                      </a:r>
                      <a:r>
                        <a:rPr lang="ko-KR" sz="2400" kern="100">
                          <a:effectLst/>
                        </a:rPr>
                        <a:t>수열</a:t>
                      </a:r>
                      <a:r>
                        <a:rPr lang="en-US" sz="2400" kern="100">
                          <a:effectLst/>
                        </a:rPr>
                        <a:t>)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r>
                        <a:rPr lang="ko-KR" sz="2400" kern="100">
                          <a:effectLst/>
                        </a:rPr>
                        <a:t>앞에서 수열 번째에 있는 자손을 선택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0" marR="0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</a:rPr>
                        <a:t> :nth-last-child(</a:t>
                      </a:r>
                      <a:r>
                        <a:rPr lang="ko-KR" sz="2400" kern="100">
                          <a:effectLst/>
                        </a:rPr>
                        <a:t>수열</a:t>
                      </a:r>
                      <a:r>
                        <a:rPr lang="en-US" sz="2400" kern="100">
                          <a:effectLst/>
                        </a:rPr>
                        <a:t>)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r>
                        <a:rPr lang="ko-KR" sz="2400" kern="100" dirty="0">
                          <a:effectLst/>
                        </a:rPr>
                        <a:t>뒤에서 수열 번째에 있는 자손을 선택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76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SS3, 선택자, 스타일, CSS, 스타일시트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0"/>
            <a:ext cx="9001000" cy="6309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017599" y="6388288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http://www.w3.org/TR/CSS/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7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87824" y="908720"/>
            <a:ext cx="3366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3600" b="1" dirty="0" smtClean="0"/>
              <a:t>1. </a:t>
            </a:r>
            <a:r>
              <a:rPr lang="ko-KR" altLang="ko-KR" sz="3600" b="1" dirty="0" smtClean="0"/>
              <a:t>전체 </a:t>
            </a:r>
            <a:r>
              <a:rPr lang="ko-KR" altLang="ko-KR" sz="3600" b="1" dirty="0" err="1"/>
              <a:t>선택자</a:t>
            </a:r>
            <a:r>
              <a:rPr lang="en-US" altLang="ko-KR" sz="3600" b="1" dirty="0"/>
              <a:t> </a:t>
            </a:r>
            <a:endParaRPr lang="ko-KR" altLang="ko-KR" sz="3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31640" y="2780928"/>
            <a:ext cx="6192688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/>
              <a:t>*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58464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87824" y="657562"/>
            <a:ext cx="3204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3600" b="1" dirty="0"/>
              <a:t>2. </a:t>
            </a:r>
            <a:r>
              <a:rPr lang="ko-KR" altLang="ko-KR" sz="3600" b="1" dirty="0"/>
              <a:t>태그 </a:t>
            </a:r>
            <a:r>
              <a:rPr lang="ko-KR" altLang="ko-KR" sz="3600" b="1" dirty="0" err="1"/>
              <a:t>선택자</a:t>
            </a:r>
            <a:endParaRPr lang="ko-KR" altLang="ko-KR" sz="3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31640" y="2636912"/>
            <a:ext cx="6192688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TagName</a:t>
            </a:r>
            <a:endParaRPr lang="en-US" altLang="ko-KR" sz="3200" dirty="0" smtClean="0"/>
          </a:p>
          <a:p>
            <a:pPr algn="ctr"/>
            <a:r>
              <a:rPr lang="en-US" altLang="ko-KR" sz="3200" dirty="0" err="1" smtClean="0"/>
              <a:t>TagName</a:t>
            </a:r>
            <a:r>
              <a:rPr lang="en-US" altLang="ko-KR" sz="3200" dirty="0" smtClean="0"/>
              <a:t>, </a:t>
            </a:r>
            <a:r>
              <a:rPr lang="en-US" altLang="ko-KR" sz="3200" dirty="0" err="1" smtClean="0"/>
              <a:t>TagName</a:t>
            </a:r>
            <a:endParaRPr lang="ko-KR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5614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9832" y="980728"/>
            <a:ext cx="3666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3600" b="1" dirty="0" smtClean="0"/>
              <a:t>3. </a:t>
            </a:r>
            <a:r>
              <a:rPr lang="ko-KR" altLang="ko-KR" sz="3600" b="1" dirty="0"/>
              <a:t>아이디 </a:t>
            </a:r>
            <a:r>
              <a:rPr lang="ko-KR" altLang="ko-KR" sz="3600" b="1" dirty="0" err="1" smtClean="0"/>
              <a:t>선택자</a:t>
            </a:r>
            <a:endParaRPr lang="ko-KR" altLang="ko-KR" sz="3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31640" y="2636912"/>
            <a:ext cx="6192688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/>
              <a:t>#id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90488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9832" y="980728"/>
            <a:ext cx="3666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3600" b="1" dirty="0" smtClean="0"/>
              <a:t>4. </a:t>
            </a:r>
            <a:r>
              <a:rPr lang="ko-KR" altLang="en-US" sz="3600" b="1" dirty="0" smtClean="0"/>
              <a:t>클래</a:t>
            </a:r>
            <a:r>
              <a:rPr lang="ko-KR" altLang="en-US" sz="3600" b="1" dirty="0"/>
              <a:t>스</a:t>
            </a:r>
            <a:r>
              <a:rPr lang="ko-KR" altLang="ko-KR" sz="3600" b="1" dirty="0" smtClean="0"/>
              <a:t> </a:t>
            </a:r>
            <a:r>
              <a:rPr lang="ko-KR" altLang="ko-KR" sz="3600" b="1" dirty="0" err="1" smtClean="0"/>
              <a:t>선택자</a:t>
            </a:r>
            <a:endParaRPr lang="ko-KR" altLang="ko-KR" sz="3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31640" y="2636912"/>
            <a:ext cx="6192688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/>
              <a:t>.class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92864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9832" y="980728"/>
            <a:ext cx="3070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3600" b="1" dirty="0"/>
              <a:t>5</a:t>
            </a:r>
            <a:r>
              <a:rPr lang="en-US" altLang="ko-KR" sz="3600" b="1" dirty="0" smtClean="0"/>
              <a:t>. </a:t>
            </a:r>
            <a:r>
              <a:rPr lang="ko-KR" altLang="en-US" sz="3600" b="1" dirty="0" smtClean="0"/>
              <a:t>속</a:t>
            </a:r>
            <a:r>
              <a:rPr lang="ko-KR" altLang="en-US" sz="3600" b="1" dirty="0"/>
              <a:t>성</a:t>
            </a:r>
            <a:r>
              <a:rPr lang="ko-KR" altLang="ko-KR" sz="3600" b="1" dirty="0" smtClean="0"/>
              <a:t> </a:t>
            </a:r>
            <a:r>
              <a:rPr lang="ko-KR" altLang="ko-KR" sz="3600" b="1" dirty="0" err="1" smtClean="0"/>
              <a:t>선택자</a:t>
            </a:r>
            <a:endParaRPr lang="ko-KR" altLang="ko-KR" sz="3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61804"/>
              </p:ext>
            </p:extLst>
          </p:nvPr>
        </p:nvGraphicFramePr>
        <p:xfrm>
          <a:off x="251520" y="3212976"/>
          <a:ext cx="8784975" cy="2061872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3236569"/>
                <a:gridCol w="5548406"/>
              </a:tblGrid>
              <a:tr h="720080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kern="0" dirty="0">
                          <a:effectLst/>
                        </a:rPr>
                        <a:t> </a:t>
                      </a:r>
                      <a:r>
                        <a:rPr lang="ko-KR" sz="2400" kern="0" dirty="0" err="1">
                          <a:effectLst/>
                        </a:rPr>
                        <a:t>선택자</a:t>
                      </a:r>
                      <a:r>
                        <a:rPr lang="en-US" sz="2400" kern="0" dirty="0">
                          <a:effectLst/>
                        </a:rPr>
                        <a:t>[</a:t>
                      </a:r>
                      <a:r>
                        <a:rPr lang="ko-KR" sz="2400" kern="0" dirty="0">
                          <a:effectLst/>
                        </a:rPr>
                        <a:t>속성</a:t>
                      </a:r>
                      <a:r>
                        <a:rPr lang="en-US" sz="2400" kern="0" dirty="0">
                          <a:effectLst/>
                        </a:rPr>
                        <a:t>]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r>
                        <a:rPr lang="ko-KR" sz="2400" kern="0">
                          <a:effectLst/>
                        </a:rPr>
                        <a:t>특정한 속성이 있는 태그를 선택</a:t>
                      </a:r>
                      <a:r>
                        <a:rPr lang="en-US" sz="2400" kern="0">
                          <a:effectLst/>
                        </a:rPr>
                        <a:t> 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341792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r>
                        <a:rPr lang="ko-KR" sz="2400" kern="0">
                          <a:effectLst/>
                        </a:rPr>
                        <a:t>선택자</a:t>
                      </a:r>
                      <a:r>
                        <a:rPr lang="en-US" sz="2400" kern="0">
                          <a:effectLst/>
                        </a:rPr>
                        <a:t>[</a:t>
                      </a:r>
                      <a:r>
                        <a:rPr lang="ko-KR" sz="2400" kern="0">
                          <a:effectLst/>
                        </a:rPr>
                        <a:t>속성</a:t>
                      </a:r>
                      <a:r>
                        <a:rPr lang="en-US" sz="2400" kern="0">
                          <a:effectLst/>
                        </a:rPr>
                        <a:t>=</a:t>
                      </a:r>
                      <a:r>
                        <a:rPr lang="ko-KR" sz="2400" kern="0">
                          <a:effectLst/>
                        </a:rPr>
                        <a:t>값</a:t>
                      </a:r>
                      <a:r>
                        <a:rPr lang="en-US" sz="2400" kern="0">
                          <a:effectLst/>
                        </a:rPr>
                        <a:t>]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kern="0" dirty="0">
                          <a:effectLst/>
                        </a:rPr>
                        <a:t> </a:t>
                      </a:r>
                      <a:r>
                        <a:rPr lang="ko-KR" sz="2400" kern="0" dirty="0">
                          <a:effectLst/>
                        </a:rPr>
                        <a:t>특정한 속성 안의 값이 </a:t>
                      </a:r>
                      <a:r>
                        <a:rPr lang="ko-KR" sz="2400" kern="0" dirty="0" err="1">
                          <a:effectLst/>
                        </a:rPr>
                        <a:t>특정값과</a:t>
                      </a:r>
                      <a:r>
                        <a:rPr lang="ko-KR" sz="2400" kern="0" dirty="0">
                          <a:effectLst/>
                        </a:rPr>
                        <a:t> 같은 문서 객체를 선택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37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9832" y="980728"/>
            <a:ext cx="4455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3600" b="1" dirty="0"/>
              <a:t>6</a:t>
            </a:r>
            <a:r>
              <a:rPr lang="en-US" altLang="ko-KR" sz="3600" b="1" dirty="0" smtClean="0"/>
              <a:t>. </a:t>
            </a:r>
            <a:r>
              <a:rPr lang="ko-KR" altLang="en-US" sz="3600" b="1" dirty="0" smtClean="0"/>
              <a:t>문자열속성</a:t>
            </a:r>
            <a:r>
              <a:rPr lang="ko-KR" altLang="ko-KR" sz="3600" b="1" dirty="0" smtClean="0"/>
              <a:t> </a:t>
            </a:r>
            <a:r>
              <a:rPr lang="ko-KR" altLang="ko-KR" sz="3600" b="1" dirty="0" err="1" smtClean="0"/>
              <a:t>선택자</a:t>
            </a:r>
            <a:endParaRPr lang="ko-KR" altLang="ko-KR" sz="36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708740"/>
              </p:ext>
            </p:extLst>
          </p:nvPr>
        </p:nvGraphicFramePr>
        <p:xfrm>
          <a:off x="107504" y="1959064"/>
          <a:ext cx="8964488" cy="420624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3164958"/>
                <a:gridCol w="5799530"/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r>
                        <a:rPr lang="ko-KR" sz="2400" kern="0">
                          <a:effectLst/>
                        </a:rPr>
                        <a:t>선택자</a:t>
                      </a:r>
                      <a:r>
                        <a:rPr lang="en-US" sz="2400" kern="0">
                          <a:effectLst/>
                        </a:rPr>
                        <a:t>[</a:t>
                      </a:r>
                      <a:r>
                        <a:rPr lang="ko-KR" sz="2400" kern="0">
                          <a:effectLst/>
                        </a:rPr>
                        <a:t>속성</a:t>
                      </a:r>
                      <a:r>
                        <a:rPr lang="en-US" sz="2400" kern="0">
                          <a:effectLst/>
                        </a:rPr>
                        <a:t>~=</a:t>
                      </a:r>
                      <a:r>
                        <a:rPr lang="ko-KR" sz="2400" kern="0">
                          <a:effectLst/>
                        </a:rPr>
                        <a:t>값</a:t>
                      </a:r>
                      <a:r>
                        <a:rPr lang="en-US" sz="2400" kern="0">
                          <a:effectLst/>
                        </a:rPr>
                        <a:t>]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r>
                        <a:rPr lang="ko-KR" sz="2400" kern="0">
                          <a:effectLst/>
                        </a:rPr>
                        <a:t>속성 안의 값이 특정 값을 단어로 포함하는 태그를 선택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r>
                        <a:rPr lang="ko-KR" sz="2400" kern="0">
                          <a:effectLst/>
                        </a:rPr>
                        <a:t>선택자</a:t>
                      </a:r>
                      <a:r>
                        <a:rPr lang="en-US" sz="2400" kern="0">
                          <a:effectLst/>
                        </a:rPr>
                        <a:t>[</a:t>
                      </a:r>
                      <a:r>
                        <a:rPr lang="ko-KR" sz="2400" kern="0">
                          <a:effectLst/>
                        </a:rPr>
                        <a:t>속성</a:t>
                      </a:r>
                      <a:r>
                        <a:rPr lang="en-US" sz="2400" kern="0">
                          <a:effectLst/>
                        </a:rPr>
                        <a:t>|=</a:t>
                      </a:r>
                      <a:r>
                        <a:rPr lang="ko-KR" sz="2400" kern="0">
                          <a:effectLst/>
                        </a:rPr>
                        <a:t>값</a:t>
                      </a:r>
                      <a:r>
                        <a:rPr lang="en-US" sz="2400" kern="0">
                          <a:effectLst/>
                        </a:rPr>
                        <a:t>]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r>
                        <a:rPr lang="ko-KR" sz="2400" kern="0">
                          <a:effectLst/>
                        </a:rPr>
                        <a:t>속성 안의 값이 특정 값을 단어로 포함하는 태그를 선택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r>
                        <a:rPr lang="ko-KR" sz="2400" kern="0">
                          <a:effectLst/>
                        </a:rPr>
                        <a:t>선택자</a:t>
                      </a:r>
                      <a:r>
                        <a:rPr lang="en-US" sz="2400" kern="0">
                          <a:effectLst/>
                        </a:rPr>
                        <a:t>[</a:t>
                      </a:r>
                      <a:r>
                        <a:rPr lang="ko-KR" sz="2400" kern="0">
                          <a:effectLst/>
                        </a:rPr>
                        <a:t>속성</a:t>
                      </a:r>
                      <a:r>
                        <a:rPr lang="en-US" sz="2400" kern="0">
                          <a:effectLst/>
                        </a:rPr>
                        <a:t>^=</a:t>
                      </a:r>
                      <a:r>
                        <a:rPr lang="ko-KR" sz="2400" kern="0">
                          <a:effectLst/>
                        </a:rPr>
                        <a:t>값</a:t>
                      </a:r>
                      <a:r>
                        <a:rPr lang="en-US" sz="2400" kern="0">
                          <a:effectLst/>
                        </a:rPr>
                        <a:t>]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r>
                        <a:rPr lang="ko-KR" sz="2400" kern="0">
                          <a:effectLst/>
                        </a:rPr>
                        <a:t>속성 안의 값이 특정 값으로 시작하는 태그를 선택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r>
                        <a:rPr lang="ko-KR" sz="2400" kern="0">
                          <a:effectLst/>
                        </a:rPr>
                        <a:t>선택자</a:t>
                      </a:r>
                      <a:r>
                        <a:rPr lang="en-US" sz="2400" kern="0">
                          <a:effectLst/>
                        </a:rPr>
                        <a:t>[</a:t>
                      </a:r>
                      <a:r>
                        <a:rPr lang="ko-KR" sz="2400" kern="0">
                          <a:effectLst/>
                        </a:rPr>
                        <a:t>속성</a:t>
                      </a:r>
                      <a:r>
                        <a:rPr lang="en-US" sz="2400" kern="0">
                          <a:effectLst/>
                        </a:rPr>
                        <a:t>$=</a:t>
                      </a:r>
                      <a:r>
                        <a:rPr lang="ko-KR" sz="2400" kern="0">
                          <a:effectLst/>
                        </a:rPr>
                        <a:t>값</a:t>
                      </a:r>
                      <a:r>
                        <a:rPr lang="en-US" sz="2400" kern="0">
                          <a:effectLst/>
                        </a:rPr>
                        <a:t>]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r>
                        <a:rPr lang="ko-KR" sz="2400" kern="0">
                          <a:effectLst/>
                        </a:rPr>
                        <a:t>속성 안의 값이 특정 값으로 끝나는 태그를 선택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r>
                        <a:rPr lang="ko-KR" sz="2400" kern="0">
                          <a:effectLst/>
                        </a:rPr>
                        <a:t>선택자</a:t>
                      </a:r>
                      <a:r>
                        <a:rPr lang="en-US" sz="2400" kern="0">
                          <a:effectLst/>
                        </a:rPr>
                        <a:t>[</a:t>
                      </a:r>
                      <a:r>
                        <a:rPr lang="ko-KR" sz="2400" kern="0">
                          <a:effectLst/>
                        </a:rPr>
                        <a:t>속성</a:t>
                      </a:r>
                      <a:r>
                        <a:rPr lang="en-US" sz="2400" kern="0">
                          <a:effectLst/>
                        </a:rPr>
                        <a:t>*=</a:t>
                      </a:r>
                      <a:r>
                        <a:rPr lang="ko-KR" sz="2400" kern="0">
                          <a:effectLst/>
                        </a:rPr>
                        <a:t>값</a:t>
                      </a:r>
                      <a:r>
                        <a:rPr lang="en-US" sz="2400" kern="0">
                          <a:effectLst/>
                        </a:rPr>
                        <a:t>]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kern="0" dirty="0">
                          <a:effectLst/>
                        </a:rPr>
                        <a:t> </a:t>
                      </a:r>
                      <a:r>
                        <a:rPr lang="ko-KR" sz="2400" kern="0" dirty="0">
                          <a:effectLst/>
                        </a:rPr>
                        <a:t>속성 안의 값이 특정 값을 포함하는 태그를 선택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74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9832" y="980728"/>
            <a:ext cx="3070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3600" b="1" dirty="0"/>
              <a:t>7</a:t>
            </a:r>
            <a:r>
              <a:rPr lang="en-US" altLang="ko-KR" sz="3600" b="1" dirty="0" smtClean="0"/>
              <a:t>. </a:t>
            </a:r>
            <a:r>
              <a:rPr lang="ko-KR" altLang="en-US" sz="3600" b="1" dirty="0" smtClean="0"/>
              <a:t>후손</a:t>
            </a:r>
            <a:r>
              <a:rPr lang="ko-KR" altLang="ko-KR" sz="3600" b="1" dirty="0" smtClean="0"/>
              <a:t> </a:t>
            </a:r>
            <a:r>
              <a:rPr lang="ko-KR" altLang="ko-KR" sz="3600" b="1" dirty="0" err="1" smtClean="0"/>
              <a:t>선택자</a:t>
            </a:r>
            <a:endParaRPr lang="ko-KR" altLang="ko-KR" sz="3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88912"/>
              </p:ext>
            </p:extLst>
          </p:nvPr>
        </p:nvGraphicFramePr>
        <p:xfrm>
          <a:off x="467544" y="3284984"/>
          <a:ext cx="8496944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0360"/>
                <a:gridCol w="5256584"/>
              </a:tblGrid>
              <a:tr h="228600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r>
                        <a:rPr lang="ko-KR" sz="2400" kern="0">
                          <a:effectLst/>
                        </a:rPr>
                        <a:t>선택자</a:t>
                      </a:r>
                      <a:r>
                        <a:rPr lang="en-US" sz="2400" kern="0">
                          <a:effectLst/>
                        </a:rPr>
                        <a:t>A </a:t>
                      </a:r>
                      <a:r>
                        <a:rPr lang="ko-KR" sz="2400" kern="0">
                          <a:effectLst/>
                        </a:rPr>
                        <a:t>선택자</a:t>
                      </a:r>
                      <a:r>
                        <a:rPr lang="en-US" sz="2400" kern="0">
                          <a:effectLst/>
                        </a:rPr>
                        <a:t>B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kern="0" dirty="0">
                          <a:effectLst/>
                        </a:rPr>
                        <a:t> </a:t>
                      </a:r>
                      <a:r>
                        <a:rPr lang="ko-KR" sz="2400" kern="0" dirty="0" err="1">
                          <a:effectLst/>
                        </a:rPr>
                        <a:t>선택자</a:t>
                      </a:r>
                      <a:r>
                        <a:rPr lang="en-US" sz="2400" kern="0" dirty="0">
                          <a:effectLst/>
                        </a:rPr>
                        <a:t>A</a:t>
                      </a:r>
                      <a:r>
                        <a:rPr lang="ko-KR" sz="2400" kern="0" dirty="0">
                          <a:effectLst/>
                        </a:rPr>
                        <a:t>의 후손에 위치하는 </a:t>
                      </a:r>
                      <a:r>
                        <a:rPr lang="ko-KR" sz="2400" kern="0" dirty="0" err="1">
                          <a:effectLst/>
                        </a:rPr>
                        <a:t>선택자</a:t>
                      </a:r>
                      <a:r>
                        <a:rPr lang="en-US" sz="2400" kern="0" dirty="0">
                          <a:effectLst/>
                        </a:rPr>
                        <a:t>B</a:t>
                      </a:r>
                      <a:r>
                        <a:rPr lang="ko-KR" sz="2400" kern="0" dirty="0">
                          <a:effectLst/>
                        </a:rPr>
                        <a:t>를 선택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153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42</TotalTime>
  <Words>58</Words>
  <Application>Microsoft Office PowerPoint</Application>
  <PresentationFormat>화면 슬라이드 쇼(4:3)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실행</vt:lpstr>
      <vt:lpstr> Selector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mobilelab</dc:creator>
  <cp:lastModifiedBy>Windows 사용자</cp:lastModifiedBy>
  <cp:revision>9</cp:revision>
  <dcterms:created xsi:type="dcterms:W3CDTF">2013-11-14T02:41:31Z</dcterms:created>
  <dcterms:modified xsi:type="dcterms:W3CDTF">2019-03-06T23:59:24Z</dcterms:modified>
</cp:coreProperties>
</file>