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9" r:id="rId11"/>
    <p:sldId id="265" r:id="rId12"/>
    <p:sldId id="270" r:id="rId13"/>
    <p:sldId id="271" r:id="rId14"/>
    <p:sldId id="267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8"/>
    <p:restoredTop sz="94647"/>
  </p:normalViewPr>
  <p:slideViewPr>
    <p:cSldViewPr snapToGrid="0" snapToObjects="1" showGuides="1">
      <p:cViewPr varScale="1">
        <p:scale>
          <a:sx n="129" d="100"/>
          <a:sy n="129" d="100"/>
        </p:scale>
        <p:origin x="232" y="5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58ADF-7021-3A46-9356-4B0525A33741}" type="doc">
      <dgm:prSet loTypeId="urn:microsoft.com/office/officeart/2005/8/layout/hList3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FC5F45-27C6-8F48-BBBD-5E93BD068D65}">
      <dgm:prSet phldrT="[Text]"/>
      <dgm:spPr/>
      <dgm:t>
        <a:bodyPr/>
        <a:lstStyle/>
        <a:p>
          <a:pPr algn="ctr"/>
          <a:r>
            <a:rPr lang="en-US" dirty="0" smtClean="0"/>
            <a:t>NA </a:t>
          </a:r>
        </a:p>
        <a:p>
          <a:pPr algn="l"/>
          <a:r>
            <a:rPr lang="en-US" dirty="0" smtClean="0"/>
            <a:t>Na &gt; None      Na &gt; 0        Na &gt; Mode</a:t>
          </a:r>
          <a:endParaRPr lang="en-US" dirty="0"/>
        </a:p>
      </dgm:t>
    </dgm:pt>
    <dgm:pt modelId="{6DA77314-9B11-5A44-92D5-CBFF3EDCC1F7}" type="parTrans" cxnId="{DFB91D04-1034-5E48-99E0-CBDD24EDD0D2}">
      <dgm:prSet/>
      <dgm:spPr/>
      <dgm:t>
        <a:bodyPr/>
        <a:lstStyle/>
        <a:p>
          <a:endParaRPr lang="en-US"/>
        </a:p>
      </dgm:t>
    </dgm:pt>
    <dgm:pt modelId="{E43FB538-6229-394A-9470-ADE766EC7C62}" type="sibTrans" cxnId="{DFB91D04-1034-5E48-99E0-CBDD24EDD0D2}">
      <dgm:prSet/>
      <dgm:spPr/>
      <dgm:t>
        <a:bodyPr/>
        <a:lstStyle/>
        <a:p>
          <a:endParaRPr lang="en-US"/>
        </a:p>
      </dgm:t>
    </dgm:pt>
    <dgm:pt modelId="{A9BB4515-E619-A54F-8521-F6E2CF255A46}">
      <dgm:prSet phldrT="[Text]"/>
      <dgm:spPr/>
      <dgm:t>
        <a:bodyPr/>
        <a:lstStyle/>
        <a:p>
          <a:r>
            <a:rPr lang="en-US" dirty="0" err="1" smtClean="0"/>
            <a:t>PoolQC</a:t>
          </a:r>
          <a:r>
            <a:rPr lang="en-US" dirty="0" smtClean="0"/>
            <a:t> </a:t>
          </a:r>
        </a:p>
        <a:p>
          <a:r>
            <a:rPr lang="en-US" dirty="0" err="1" smtClean="0"/>
            <a:t>MiscFeature</a:t>
          </a:r>
          <a:endParaRPr lang="en-US" dirty="0" smtClean="0"/>
        </a:p>
        <a:p>
          <a:r>
            <a:rPr lang="en-US" dirty="0" smtClean="0"/>
            <a:t>Alley</a:t>
          </a:r>
        </a:p>
        <a:p>
          <a:r>
            <a:rPr lang="en-US" dirty="0" smtClean="0"/>
            <a:t>Fence</a:t>
          </a:r>
        </a:p>
        <a:p>
          <a:r>
            <a:rPr lang="en-US" dirty="0" err="1" smtClean="0"/>
            <a:t>FirePlaceQu</a:t>
          </a:r>
          <a:endParaRPr lang="en-US" dirty="0" smtClean="0"/>
        </a:p>
        <a:p>
          <a:r>
            <a:rPr lang="en-US" dirty="0" err="1" smtClean="0"/>
            <a:t>GarageType</a:t>
          </a:r>
          <a:endParaRPr lang="en-US" dirty="0" smtClean="0"/>
        </a:p>
        <a:p>
          <a:r>
            <a:rPr lang="en-US" dirty="0" err="1" smtClean="0"/>
            <a:t>GarageFinish</a:t>
          </a:r>
          <a:endParaRPr lang="en-US" dirty="0" smtClean="0"/>
        </a:p>
        <a:p>
          <a:r>
            <a:rPr lang="en-US" dirty="0" err="1" smtClean="0"/>
            <a:t>GarageQual</a:t>
          </a:r>
          <a:endParaRPr lang="en-US" dirty="0" smtClean="0"/>
        </a:p>
        <a:p>
          <a:r>
            <a:rPr lang="en-US" dirty="0" err="1" smtClean="0"/>
            <a:t>GarageCond</a:t>
          </a:r>
          <a:endParaRPr lang="en-US" dirty="0" smtClean="0"/>
        </a:p>
        <a:p>
          <a:r>
            <a:rPr lang="en-US" dirty="0" err="1" smtClean="0"/>
            <a:t>BsmtQual</a:t>
          </a:r>
          <a:endParaRPr lang="en-US" dirty="0" smtClean="0"/>
        </a:p>
        <a:p>
          <a:r>
            <a:rPr lang="en-US" dirty="0" err="1" smtClean="0"/>
            <a:t>BsmtCond</a:t>
          </a:r>
          <a:endParaRPr lang="en-US" dirty="0" smtClean="0"/>
        </a:p>
        <a:p>
          <a:r>
            <a:rPr lang="en-US" dirty="0" err="1" smtClean="0"/>
            <a:t>BsmtExposure</a:t>
          </a:r>
          <a:endParaRPr lang="en-US" dirty="0" smtClean="0"/>
        </a:p>
        <a:p>
          <a:r>
            <a:rPr lang="en-US" dirty="0" smtClean="0"/>
            <a:t>BsmtFinType1</a:t>
          </a:r>
        </a:p>
        <a:p>
          <a:r>
            <a:rPr lang="en-US" dirty="0" smtClean="0"/>
            <a:t>BsmtFinTyp2</a:t>
          </a:r>
        </a:p>
        <a:p>
          <a:r>
            <a:rPr lang="en-US" dirty="0" err="1" smtClean="0"/>
            <a:t>MasVnrType</a:t>
          </a:r>
          <a:endParaRPr lang="en-US" dirty="0" smtClean="0"/>
        </a:p>
        <a:p>
          <a:r>
            <a:rPr lang="en-US" dirty="0" err="1" smtClean="0"/>
            <a:t>MSSubClass</a:t>
          </a:r>
          <a:endParaRPr lang="en-US" dirty="0" smtClean="0"/>
        </a:p>
      </dgm:t>
    </dgm:pt>
    <dgm:pt modelId="{51D2FE66-B2C9-374B-931D-CCC9424216A1}" type="parTrans" cxnId="{407BA0DF-87FA-FD42-88B8-166762F60A35}">
      <dgm:prSet/>
      <dgm:spPr/>
      <dgm:t>
        <a:bodyPr/>
        <a:lstStyle/>
        <a:p>
          <a:endParaRPr lang="en-US"/>
        </a:p>
      </dgm:t>
    </dgm:pt>
    <dgm:pt modelId="{D43ABB8B-F22E-7A46-BFAA-648CA78EA976}" type="sibTrans" cxnId="{407BA0DF-87FA-FD42-88B8-166762F60A35}">
      <dgm:prSet/>
      <dgm:spPr/>
      <dgm:t>
        <a:bodyPr/>
        <a:lstStyle/>
        <a:p>
          <a:endParaRPr lang="en-US"/>
        </a:p>
      </dgm:t>
    </dgm:pt>
    <dgm:pt modelId="{C2E12A13-AF00-0F4F-86F7-32E2B138361F}">
      <dgm:prSet phldrT="[Text]"/>
      <dgm:spPr/>
      <dgm:t>
        <a:bodyPr/>
        <a:lstStyle/>
        <a:p>
          <a:r>
            <a:rPr lang="en-US" dirty="0" err="1" smtClean="0"/>
            <a:t>GarageYrBlt</a:t>
          </a:r>
          <a:endParaRPr lang="en-US" dirty="0" smtClean="0"/>
        </a:p>
        <a:p>
          <a:r>
            <a:rPr lang="en-US" dirty="0" err="1" smtClean="0"/>
            <a:t>GarageArea</a:t>
          </a:r>
          <a:endParaRPr lang="en-US" dirty="0" smtClean="0"/>
        </a:p>
        <a:p>
          <a:r>
            <a:rPr lang="en-US" dirty="0" err="1" smtClean="0"/>
            <a:t>GarageCars</a:t>
          </a:r>
          <a:endParaRPr lang="en-US" dirty="0" smtClean="0"/>
        </a:p>
        <a:p>
          <a:r>
            <a:rPr lang="en-US" dirty="0" smtClean="0"/>
            <a:t>BsmtFinSF1</a:t>
          </a:r>
        </a:p>
        <a:p>
          <a:r>
            <a:rPr lang="en-US" dirty="0" smtClean="0"/>
            <a:t>BsmtFinSF2</a:t>
          </a:r>
        </a:p>
        <a:p>
          <a:r>
            <a:rPr lang="en-US" dirty="0" err="1" smtClean="0"/>
            <a:t>BsmtUnfSF</a:t>
          </a:r>
          <a:endParaRPr lang="en-US" dirty="0" smtClean="0"/>
        </a:p>
        <a:p>
          <a:r>
            <a:rPr lang="en-US" dirty="0" err="1" smtClean="0"/>
            <a:t>TotalBsmtSF</a:t>
          </a:r>
          <a:endParaRPr lang="en-US" dirty="0" smtClean="0"/>
        </a:p>
        <a:p>
          <a:r>
            <a:rPr lang="en-US" dirty="0" err="1" smtClean="0"/>
            <a:t>BsmtFullBath</a:t>
          </a:r>
          <a:endParaRPr lang="en-US" dirty="0" smtClean="0"/>
        </a:p>
        <a:p>
          <a:r>
            <a:rPr lang="en-US" dirty="0" err="1" smtClean="0"/>
            <a:t>BsmtHalfBath</a:t>
          </a:r>
          <a:endParaRPr lang="en-US" dirty="0" smtClean="0"/>
        </a:p>
        <a:p>
          <a:r>
            <a:rPr lang="en-US" dirty="0" err="1" smtClean="0"/>
            <a:t>MasVnrArea</a:t>
          </a:r>
          <a:endParaRPr lang="en-US" dirty="0"/>
        </a:p>
      </dgm:t>
    </dgm:pt>
    <dgm:pt modelId="{25F86460-2497-6D41-B999-FBDC95933A63}" type="parTrans" cxnId="{FFED27AD-83AE-4B49-AA94-43D245684CEC}">
      <dgm:prSet/>
      <dgm:spPr/>
      <dgm:t>
        <a:bodyPr/>
        <a:lstStyle/>
        <a:p>
          <a:endParaRPr lang="en-US"/>
        </a:p>
      </dgm:t>
    </dgm:pt>
    <dgm:pt modelId="{869B0845-C187-D748-A350-C197B34582BD}" type="sibTrans" cxnId="{FFED27AD-83AE-4B49-AA94-43D245684CEC}">
      <dgm:prSet/>
      <dgm:spPr/>
      <dgm:t>
        <a:bodyPr/>
        <a:lstStyle/>
        <a:p>
          <a:endParaRPr lang="en-US"/>
        </a:p>
      </dgm:t>
    </dgm:pt>
    <dgm:pt modelId="{77B836AF-E432-0549-A1AC-E5719613D987}">
      <dgm:prSet phldrT="[Text]"/>
      <dgm:spPr/>
      <dgm:t>
        <a:bodyPr/>
        <a:lstStyle/>
        <a:p>
          <a:r>
            <a:rPr lang="en-US" dirty="0" err="1" smtClean="0"/>
            <a:t>MSZoning</a:t>
          </a:r>
          <a:endParaRPr lang="en-US" dirty="0" smtClean="0"/>
        </a:p>
        <a:p>
          <a:r>
            <a:rPr lang="en-US" dirty="0" smtClean="0"/>
            <a:t>Electrical</a:t>
          </a:r>
        </a:p>
        <a:p>
          <a:r>
            <a:rPr lang="en-US" dirty="0" err="1" smtClean="0"/>
            <a:t>KitchenQual</a:t>
          </a:r>
          <a:endParaRPr lang="en-US" dirty="0" smtClean="0"/>
        </a:p>
        <a:p>
          <a:r>
            <a:rPr lang="en-US" dirty="0" smtClean="0"/>
            <a:t>Exterior1st</a:t>
          </a:r>
        </a:p>
        <a:p>
          <a:r>
            <a:rPr lang="en-US" dirty="0" smtClean="0"/>
            <a:t>Exterior2nd</a:t>
          </a:r>
        </a:p>
        <a:p>
          <a:r>
            <a:rPr lang="en-US" dirty="0" err="1" smtClean="0"/>
            <a:t>SaleType</a:t>
          </a:r>
          <a:endParaRPr lang="en-US" dirty="0" smtClean="0"/>
        </a:p>
      </dgm:t>
    </dgm:pt>
    <dgm:pt modelId="{31DA5DEA-6CD1-3946-83A5-2F477ACC05FF}" type="parTrans" cxnId="{F251F96F-517E-BE4D-9CFB-E2CE1A18AC64}">
      <dgm:prSet/>
      <dgm:spPr/>
      <dgm:t>
        <a:bodyPr/>
        <a:lstStyle/>
        <a:p>
          <a:endParaRPr lang="en-US"/>
        </a:p>
      </dgm:t>
    </dgm:pt>
    <dgm:pt modelId="{271EE020-0494-B44A-87A6-0EE08D48B776}" type="sibTrans" cxnId="{F251F96F-517E-BE4D-9CFB-E2CE1A18AC64}">
      <dgm:prSet/>
      <dgm:spPr/>
      <dgm:t>
        <a:bodyPr/>
        <a:lstStyle/>
        <a:p>
          <a:endParaRPr lang="en-US"/>
        </a:p>
      </dgm:t>
    </dgm:pt>
    <dgm:pt modelId="{FD3F38C9-1BE9-574E-B484-70D258E4134A}" type="pres">
      <dgm:prSet presAssocID="{06D58ADF-7021-3A46-9356-4B0525A3374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9D04FD-AF11-E74F-B118-FD6D46E0AD9E}" type="pres">
      <dgm:prSet presAssocID="{ECFC5F45-27C6-8F48-BBBD-5E93BD068D65}" presName="roof" presStyleLbl="dkBgShp" presStyleIdx="0" presStyleCnt="2"/>
      <dgm:spPr/>
      <dgm:t>
        <a:bodyPr/>
        <a:lstStyle/>
        <a:p>
          <a:endParaRPr lang="en-US"/>
        </a:p>
      </dgm:t>
    </dgm:pt>
    <dgm:pt modelId="{BF5F376B-E748-7748-96FA-27DB8B431F65}" type="pres">
      <dgm:prSet presAssocID="{ECFC5F45-27C6-8F48-BBBD-5E93BD068D65}" presName="pillars" presStyleCnt="0"/>
      <dgm:spPr/>
    </dgm:pt>
    <dgm:pt modelId="{E0A46965-35BE-C94C-9E5A-1293F86481BE}" type="pres">
      <dgm:prSet presAssocID="{ECFC5F45-27C6-8F48-BBBD-5E93BD068D65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14D59-7FE7-ED4B-9CF6-5854C5B4D404}" type="pres">
      <dgm:prSet presAssocID="{C2E12A13-AF00-0F4F-86F7-32E2B138361F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9E27B-D8F1-8645-BFAF-FA954428987B}" type="pres">
      <dgm:prSet presAssocID="{77B836AF-E432-0549-A1AC-E5719613D987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BEF8F-0ED5-C04C-82D5-39EB0DB3B90D}" type="pres">
      <dgm:prSet presAssocID="{ECFC5F45-27C6-8F48-BBBD-5E93BD068D65}" presName="base" presStyleLbl="dkBgShp" presStyleIdx="1" presStyleCnt="2"/>
      <dgm:spPr/>
    </dgm:pt>
  </dgm:ptLst>
  <dgm:cxnLst>
    <dgm:cxn modelId="{8A685022-C5C4-9048-8D9A-A29B8517AB79}" type="presOf" srcId="{77B836AF-E432-0549-A1AC-E5719613D987}" destId="{5A09E27B-D8F1-8645-BFAF-FA954428987B}" srcOrd="0" destOrd="0" presId="urn:microsoft.com/office/officeart/2005/8/layout/hList3"/>
    <dgm:cxn modelId="{407BA0DF-87FA-FD42-88B8-166762F60A35}" srcId="{ECFC5F45-27C6-8F48-BBBD-5E93BD068D65}" destId="{A9BB4515-E619-A54F-8521-F6E2CF255A46}" srcOrd="0" destOrd="0" parTransId="{51D2FE66-B2C9-374B-931D-CCC9424216A1}" sibTransId="{D43ABB8B-F22E-7A46-BFAA-648CA78EA976}"/>
    <dgm:cxn modelId="{FFED27AD-83AE-4B49-AA94-43D245684CEC}" srcId="{ECFC5F45-27C6-8F48-BBBD-5E93BD068D65}" destId="{C2E12A13-AF00-0F4F-86F7-32E2B138361F}" srcOrd="1" destOrd="0" parTransId="{25F86460-2497-6D41-B999-FBDC95933A63}" sibTransId="{869B0845-C187-D748-A350-C197B34582BD}"/>
    <dgm:cxn modelId="{DFB91D04-1034-5E48-99E0-CBDD24EDD0D2}" srcId="{06D58ADF-7021-3A46-9356-4B0525A33741}" destId="{ECFC5F45-27C6-8F48-BBBD-5E93BD068D65}" srcOrd="0" destOrd="0" parTransId="{6DA77314-9B11-5A44-92D5-CBFF3EDCC1F7}" sibTransId="{E43FB538-6229-394A-9470-ADE766EC7C62}"/>
    <dgm:cxn modelId="{248495A5-6463-304C-8C99-56D1D8A2515C}" type="presOf" srcId="{A9BB4515-E619-A54F-8521-F6E2CF255A46}" destId="{E0A46965-35BE-C94C-9E5A-1293F86481BE}" srcOrd="0" destOrd="0" presId="urn:microsoft.com/office/officeart/2005/8/layout/hList3"/>
    <dgm:cxn modelId="{F251F96F-517E-BE4D-9CFB-E2CE1A18AC64}" srcId="{ECFC5F45-27C6-8F48-BBBD-5E93BD068D65}" destId="{77B836AF-E432-0549-A1AC-E5719613D987}" srcOrd="2" destOrd="0" parTransId="{31DA5DEA-6CD1-3946-83A5-2F477ACC05FF}" sibTransId="{271EE020-0494-B44A-87A6-0EE08D48B776}"/>
    <dgm:cxn modelId="{354D10F6-1279-2741-8046-1395C88A4B8B}" type="presOf" srcId="{ECFC5F45-27C6-8F48-BBBD-5E93BD068D65}" destId="{EA9D04FD-AF11-E74F-B118-FD6D46E0AD9E}" srcOrd="0" destOrd="0" presId="urn:microsoft.com/office/officeart/2005/8/layout/hList3"/>
    <dgm:cxn modelId="{1321D61E-165C-694B-9D05-8266A921A971}" type="presOf" srcId="{C2E12A13-AF00-0F4F-86F7-32E2B138361F}" destId="{71714D59-7FE7-ED4B-9CF6-5854C5B4D404}" srcOrd="0" destOrd="0" presId="urn:microsoft.com/office/officeart/2005/8/layout/hList3"/>
    <dgm:cxn modelId="{C94516A4-C9AF-0942-AE3E-CF73A536510A}" type="presOf" srcId="{06D58ADF-7021-3A46-9356-4B0525A33741}" destId="{FD3F38C9-1BE9-574E-B484-70D258E4134A}" srcOrd="0" destOrd="0" presId="urn:microsoft.com/office/officeart/2005/8/layout/hList3"/>
    <dgm:cxn modelId="{5729EEDF-291F-E148-9C98-27F04E2091B7}" type="presParOf" srcId="{FD3F38C9-1BE9-574E-B484-70D258E4134A}" destId="{EA9D04FD-AF11-E74F-B118-FD6D46E0AD9E}" srcOrd="0" destOrd="0" presId="urn:microsoft.com/office/officeart/2005/8/layout/hList3"/>
    <dgm:cxn modelId="{EE5E7934-1C09-6A44-85B2-69CAB96CC8F8}" type="presParOf" srcId="{FD3F38C9-1BE9-574E-B484-70D258E4134A}" destId="{BF5F376B-E748-7748-96FA-27DB8B431F65}" srcOrd="1" destOrd="0" presId="urn:microsoft.com/office/officeart/2005/8/layout/hList3"/>
    <dgm:cxn modelId="{9C3E2CF8-3E3B-0045-B07B-24EB366132E2}" type="presParOf" srcId="{BF5F376B-E748-7748-96FA-27DB8B431F65}" destId="{E0A46965-35BE-C94C-9E5A-1293F86481BE}" srcOrd="0" destOrd="0" presId="urn:microsoft.com/office/officeart/2005/8/layout/hList3"/>
    <dgm:cxn modelId="{9675163A-E307-274D-99B6-60788B154AAF}" type="presParOf" srcId="{BF5F376B-E748-7748-96FA-27DB8B431F65}" destId="{71714D59-7FE7-ED4B-9CF6-5854C5B4D404}" srcOrd="1" destOrd="0" presId="urn:microsoft.com/office/officeart/2005/8/layout/hList3"/>
    <dgm:cxn modelId="{072BA5D6-3FAD-1643-91F8-9EA5B85A3A3E}" type="presParOf" srcId="{BF5F376B-E748-7748-96FA-27DB8B431F65}" destId="{5A09E27B-D8F1-8645-BFAF-FA954428987B}" srcOrd="2" destOrd="0" presId="urn:microsoft.com/office/officeart/2005/8/layout/hList3"/>
    <dgm:cxn modelId="{1E97F110-2DF4-0C4C-9FA7-BB2F089A8F06}" type="presParOf" srcId="{FD3F38C9-1BE9-574E-B484-70D258E4134A}" destId="{931BEF8F-0ED5-C04C-82D5-39EB0DB3B90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1CEDFC-3E63-CD4B-9064-1E9E53C579B6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82DED-E075-8744-87DB-154E36F8FB9A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55F2E066-7D71-9B43-87D6-5B386F5F84A9}" type="parTrans" cxnId="{0187E0A8-8D0D-844B-905F-31BD314D04C1}">
      <dgm:prSet/>
      <dgm:spPr/>
      <dgm:t>
        <a:bodyPr/>
        <a:lstStyle/>
        <a:p>
          <a:endParaRPr lang="en-US"/>
        </a:p>
      </dgm:t>
    </dgm:pt>
    <dgm:pt modelId="{4DE5FA13-49B5-244D-B29E-FB6060E4A933}" type="sibTrans" cxnId="{0187E0A8-8D0D-844B-905F-31BD314D04C1}">
      <dgm:prSet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51D176A8-A7A8-9D4B-8692-B287635A299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Pre-Processing</a:t>
          </a:r>
          <a:endParaRPr lang="en-US" dirty="0"/>
        </a:p>
      </dgm:t>
    </dgm:pt>
    <dgm:pt modelId="{1FEAC4FF-F4C1-0A47-81CB-DECCC23BD772}" type="parTrans" cxnId="{6C18C700-A878-6448-B2D7-8E14DFB32DCD}">
      <dgm:prSet/>
      <dgm:spPr/>
      <dgm:t>
        <a:bodyPr/>
        <a:lstStyle/>
        <a:p>
          <a:endParaRPr lang="en-US"/>
        </a:p>
      </dgm:t>
    </dgm:pt>
    <dgm:pt modelId="{0E266B23-68D1-394D-A785-3AC7DCFC8D5B}" type="sibTrans" cxnId="{6C18C700-A878-6448-B2D7-8E14DFB32DCD}">
      <dgm:prSet/>
      <dgm:spPr/>
      <dgm:t>
        <a:bodyPr/>
        <a:lstStyle/>
        <a:p>
          <a:endParaRPr lang="en-US"/>
        </a:p>
      </dgm:t>
    </dgm:pt>
    <dgm:pt modelId="{21A2160E-114F-5746-ADE2-1033B7C95A1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Model Library</a:t>
          </a:r>
        </a:p>
        <a:p>
          <a:r>
            <a:rPr lang="en-US" dirty="0" smtClean="0"/>
            <a:t>Elastic Net, </a:t>
          </a:r>
          <a:r>
            <a:rPr lang="en-US" dirty="0" err="1" smtClean="0"/>
            <a:t>Gboost</a:t>
          </a:r>
          <a:r>
            <a:rPr lang="en-US" dirty="0" smtClean="0"/>
            <a:t>, </a:t>
          </a:r>
        </a:p>
        <a:p>
          <a:r>
            <a:rPr lang="en-US" dirty="0" err="1" smtClean="0"/>
            <a:t>XGboost</a:t>
          </a:r>
          <a:endParaRPr lang="en-US" dirty="0"/>
        </a:p>
      </dgm:t>
    </dgm:pt>
    <dgm:pt modelId="{11A933E0-E538-A149-9DD1-A04A043A7C9B}" type="parTrans" cxnId="{28DFD1C1-8A24-7C47-93BC-0FA0C3C06C47}">
      <dgm:prSet/>
      <dgm:spPr/>
      <dgm:t>
        <a:bodyPr/>
        <a:lstStyle/>
        <a:p>
          <a:endParaRPr lang="en-US"/>
        </a:p>
      </dgm:t>
    </dgm:pt>
    <dgm:pt modelId="{E71AFA83-4B89-2D4D-A2A5-B8E54A0B6E2F}" type="sibTrans" cxnId="{28DFD1C1-8A24-7C47-93BC-0FA0C3C06C47}">
      <dgm:prSet/>
      <dgm:spPr/>
      <dgm:t>
        <a:bodyPr/>
        <a:lstStyle/>
        <a:p>
          <a:endParaRPr lang="en-US"/>
        </a:p>
      </dgm:t>
    </dgm:pt>
    <dgm:pt modelId="{9EC2CEEC-98FD-6B42-9D9D-E63DF465869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err="1" smtClean="0"/>
            <a:t>Ensembling</a:t>
          </a:r>
          <a:r>
            <a:rPr lang="en-US" dirty="0" smtClean="0"/>
            <a:t>:</a:t>
          </a:r>
        </a:p>
        <a:p>
          <a:r>
            <a:rPr lang="en-US" dirty="0" smtClean="0"/>
            <a:t>lasso</a:t>
          </a:r>
          <a:endParaRPr lang="en-US" dirty="0"/>
        </a:p>
      </dgm:t>
    </dgm:pt>
    <dgm:pt modelId="{98207A70-7A08-AF48-A044-C37547777203}" type="parTrans" cxnId="{06344214-AD2D-2642-8AAF-351BA5E872D2}">
      <dgm:prSet/>
      <dgm:spPr/>
      <dgm:t>
        <a:bodyPr/>
        <a:lstStyle/>
        <a:p>
          <a:endParaRPr lang="en-US"/>
        </a:p>
      </dgm:t>
    </dgm:pt>
    <dgm:pt modelId="{CB9FF0C9-F67B-D341-A6FA-0CDA23114995}" type="sibTrans" cxnId="{06344214-AD2D-2642-8AAF-351BA5E872D2}">
      <dgm:prSet/>
      <dgm:spPr/>
      <dgm:t>
        <a:bodyPr/>
        <a:lstStyle/>
        <a:p>
          <a:endParaRPr lang="en-US"/>
        </a:p>
      </dgm:t>
    </dgm:pt>
    <dgm:pt modelId="{EA56345F-A8E1-4945-8398-1131689FA7A8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DEFDBBBB-08D9-004E-BA6F-4D4E59A3F46F}" type="parTrans" cxnId="{615BB4F3-F013-564E-9E86-5F1180E4E8DF}">
      <dgm:prSet/>
      <dgm:spPr/>
      <dgm:t>
        <a:bodyPr/>
        <a:lstStyle/>
        <a:p>
          <a:endParaRPr lang="en-US"/>
        </a:p>
      </dgm:t>
    </dgm:pt>
    <dgm:pt modelId="{E0750332-18F5-3D4E-A277-975BB118552B}" type="sibTrans" cxnId="{615BB4F3-F013-564E-9E86-5F1180E4E8DF}">
      <dgm:prSet/>
      <dgm:spPr/>
      <dgm:t>
        <a:bodyPr/>
        <a:lstStyle/>
        <a:p>
          <a:endParaRPr lang="en-US"/>
        </a:p>
      </dgm:t>
    </dgm:pt>
    <dgm:pt modelId="{6A202875-466E-4149-93CF-F1C97A313FC2}" type="pres">
      <dgm:prSet presAssocID="{5E1CEDFC-3E63-CD4B-9064-1E9E53C579B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AFD24F-7431-FB42-AF02-666D6EE7BBB6}" type="pres">
      <dgm:prSet presAssocID="{67482DED-E075-8744-87DB-154E36F8FB9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3D868-5AED-274D-92A1-2B20AA1B0249}" type="pres">
      <dgm:prSet presAssocID="{67482DED-E075-8744-87DB-154E36F8FB9A}" presName="spNode" presStyleCnt="0"/>
      <dgm:spPr/>
    </dgm:pt>
    <dgm:pt modelId="{0AEC02B4-3B36-9A45-9BED-9E4B4C9E5FAF}" type="pres">
      <dgm:prSet presAssocID="{4DE5FA13-49B5-244D-B29E-FB6060E4A933}" presName="sibTrans" presStyleLbl="sibTrans1D1" presStyleIdx="0" presStyleCnt="5"/>
      <dgm:spPr/>
      <dgm:t>
        <a:bodyPr/>
        <a:lstStyle/>
        <a:p>
          <a:endParaRPr lang="en-US"/>
        </a:p>
      </dgm:t>
    </dgm:pt>
    <dgm:pt modelId="{4E5D4A22-F0B5-E643-AFF2-6AC4FC88163D}" type="pres">
      <dgm:prSet presAssocID="{51D176A8-A7A8-9D4B-8692-B287635A299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C11BE-E7C1-6545-B52B-7EC05DAAC3E0}" type="pres">
      <dgm:prSet presAssocID="{51D176A8-A7A8-9D4B-8692-B287635A299C}" presName="spNode" presStyleCnt="0"/>
      <dgm:spPr/>
    </dgm:pt>
    <dgm:pt modelId="{A65C3D18-AD1A-7A46-8748-D391A2CE3583}" type="pres">
      <dgm:prSet presAssocID="{0E266B23-68D1-394D-A785-3AC7DCFC8D5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520435C9-3078-DF45-8A33-6E2C98722E5D}" type="pres">
      <dgm:prSet presAssocID="{21A2160E-114F-5746-ADE2-1033B7C95A1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87DED-21B8-C048-9FB0-EDADBA99CC05}" type="pres">
      <dgm:prSet presAssocID="{21A2160E-114F-5746-ADE2-1033B7C95A16}" presName="spNode" presStyleCnt="0"/>
      <dgm:spPr/>
    </dgm:pt>
    <dgm:pt modelId="{B7765F42-DD0C-4647-ABE3-912C5D7BC441}" type="pres">
      <dgm:prSet presAssocID="{E71AFA83-4B89-2D4D-A2A5-B8E54A0B6E2F}" presName="sibTrans" presStyleLbl="sibTrans1D1" presStyleIdx="2" presStyleCnt="5"/>
      <dgm:spPr/>
      <dgm:t>
        <a:bodyPr/>
        <a:lstStyle/>
        <a:p>
          <a:endParaRPr lang="en-US"/>
        </a:p>
      </dgm:t>
    </dgm:pt>
    <dgm:pt modelId="{5531D645-178D-D648-9869-5D9E5FF2F06B}" type="pres">
      <dgm:prSet presAssocID="{9EC2CEEC-98FD-6B42-9D9D-E63DF465869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F4894-5688-D447-B227-E693F92F1796}" type="pres">
      <dgm:prSet presAssocID="{9EC2CEEC-98FD-6B42-9D9D-E63DF465869C}" presName="spNode" presStyleCnt="0"/>
      <dgm:spPr/>
    </dgm:pt>
    <dgm:pt modelId="{76D5B416-156B-6F40-8CFB-5DEB2A2B89A7}" type="pres">
      <dgm:prSet presAssocID="{CB9FF0C9-F67B-D341-A6FA-0CDA23114995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ABA455E-FC65-F44C-8C9A-59B6D3B8007C}" type="pres">
      <dgm:prSet presAssocID="{EA56345F-A8E1-4945-8398-1131689FA7A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750BE-2BD8-344B-8235-5C90DA4B25F2}" type="pres">
      <dgm:prSet presAssocID="{EA56345F-A8E1-4945-8398-1131689FA7A8}" presName="spNode" presStyleCnt="0"/>
      <dgm:spPr/>
    </dgm:pt>
    <dgm:pt modelId="{5DF7CADF-DDE3-0F43-9C1E-052520FE873A}" type="pres">
      <dgm:prSet presAssocID="{E0750332-18F5-3D4E-A277-975BB118552B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28DFD1C1-8A24-7C47-93BC-0FA0C3C06C47}" srcId="{5E1CEDFC-3E63-CD4B-9064-1E9E53C579B6}" destId="{21A2160E-114F-5746-ADE2-1033B7C95A16}" srcOrd="2" destOrd="0" parTransId="{11A933E0-E538-A149-9DD1-A04A043A7C9B}" sibTransId="{E71AFA83-4B89-2D4D-A2A5-B8E54A0B6E2F}"/>
    <dgm:cxn modelId="{C0CC8705-6D01-0B4B-B028-1FEFEB7BE6C5}" type="presOf" srcId="{67482DED-E075-8744-87DB-154E36F8FB9A}" destId="{00AFD24F-7431-FB42-AF02-666D6EE7BBB6}" srcOrd="0" destOrd="0" presId="urn:microsoft.com/office/officeart/2005/8/layout/cycle5"/>
    <dgm:cxn modelId="{06344214-AD2D-2642-8AAF-351BA5E872D2}" srcId="{5E1CEDFC-3E63-CD4B-9064-1E9E53C579B6}" destId="{9EC2CEEC-98FD-6B42-9D9D-E63DF465869C}" srcOrd="3" destOrd="0" parTransId="{98207A70-7A08-AF48-A044-C37547777203}" sibTransId="{CB9FF0C9-F67B-D341-A6FA-0CDA23114995}"/>
    <dgm:cxn modelId="{96F721F7-0F51-2D43-882E-C54549A202E0}" type="presOf" srcId="{4DE5FA13-49B5-244D-B29E-FB6060E4A933}" destId="{0AEC02B4-3B36-9A45-9BED-9E4B4C9E5FAF}" srcOrd="0" destOrd="0" presId="urn:microsoft.com/office/officeart/2005/8/layout/cycle5"/>
    <dgm:cxn modelId="{D47B502B-2F73-AC4E-B65F-7D1682F5B8CE}" type="presOf" srcId="{0E266B23-68D1-394D-A785-3AC7DCFC8D5B}" destId="{A65C3D18-AD1A-7A46-8748-D391A2CE3583}" srcOrd="0" destOrd="0" presId="urn:microsoft.com/office/officeart/2005/8/layout/cycle5"/>
    <dgm:cxn modelId="{E033D65D-B02E-D646-9D8B-5E79488B25D4}" type="presOf" srcId="{EA56345F-A8E1-4945-8398-1131689FA7A8}" destId="{8ABA455E-FC65-F44C-8C9A-59B6D3B8007C}" srcOrd="0" destOrd="0" presId="urn:microsoft.com/office/officeart/2005/8/layout/cycle5"/>
    <dgm:cxn modelId="{9A935867-F99A-7C48-B1AB-FDC61DF9578F}" type="presOf" srcId="{CB9FF0C9-F67B-D341-A6FA-0CDA23114995}" destId="{76D5B416-156B-6F40-8CFB-5DEB2A2B89A7}" srcOrd="0" destOrd="0" presId="urn:microsoft.com/office/officeart/2005/8/layout/cycle5"/>
    <dgm:cxn modelId="{9A995D5C-9BE7-0741-AB23-4BB21C6C3BC3}" type="presOf" srcId="{E0750332-18F5-3D4E-A277-975BB118552B}" destId="{5DF7CADF-DDE3-0F43-9C1E-052520FE873A}" srcOrd="0" destOrd="0" presId="urn:microsoft.com/office/officeart/2005/8/layout/cycle5"/>
    <dgm:cxn modelId="{4896328C-8980-6D48-8186-CCA6B196BB3D}" type="presOf" srcId="{9EC2CEEC-98FD-6B42-9D9D-E63DF465869C}" destId="{5531D645-178D-D648-9869-5D9E5FF2F06B}" srcOrd="0" destOrd="0" presId="urn:microsoft.com/office/officeart/2005/8/layout/cycle5"/>
    <dgm:cxn modelId="{8C1170DE-BF27-BC48-9D69-F4D6FC24A0F2}" type="presOf" srcId="{E71AFA83-4B89-2D4D-A2A5-B8E54A0B6E2F}" destId="{B7765F42-DD0C-4647-ABE3-912C5D7BC441}" srcOrd="0" destOrd="0" presId="urn:microsoft.com/office/officeart/2005/8/layout/cycle5"/>
    <dgm:cxn modelId="{388F5C2E-DEBB-7C43-83AD-18052DB2BA23}" type="presOf" srcId="{51D176A8-A7A8-9D4B-8692-B287635A299C}" destId="{4E5D4A22-F0B5-E643-AFF2-6AC4FC88163D}" srcOrd="0" destOrd="0" presId="urn:microsoft.com/office/officeart/2005/8/layout/cycle5"/>
    <dgm:cxn modelId="{615BB4F3-F013-564E-9E86-5F1180E4E8DF}" srcId="{5E1CEDFC-3E63-CD4B-9064-1E9E53C579B6}" destId="{EA56345F-A8E1-4945-8398-1131689FA7A8}" srcOrd="4" destOrd="0" parTransId="{DEFDBBBB-08D9-004E-BA6F-4D4E59A3F46F}" sibTransId="{E0750332-18F5-3D4E-A277-975BB118552B}"/>
    <dgm:cxn modelId="{350F3346-2482-664B-9930-E54775F33CB6}" type="presOf" srcId="{21A2160E-114F-5746-ADE2-1033B7C95A16}" destId="{520435C9-3078-DF45-8A33-6E2C98722E5D}" srcOrd="0" destOrd="0" presId="urn:microsoft.com/office/officeart/2005/8/layout/cycle5"/>
    <dgm:cxn modelId="{05BD9EEC-DBE8-9341-8B6D-3B413F723427}" type="presOf" srcId="{5E1CEDFC-3E63-CD4B-9064-1E9E53C579B6}" destId="{6A202875-466E-4149-93CF-F1C97A313FC2}" srcOrd="0" destOrd="0" presId="urn:microsoft.com/office/officeart/2005/8/layout/cycle5"/>
    <dgm:cxn modelId="{0187E0A8-8D0D-844B-905F-31BD314D04C1}" srcId="{5E1CEDFC-3E63-CD4B-9064-1E9E53C579B6}" destId="{67482DED-E075-8744-87DB-154E36F8FB9A}" srcOrd="0" destOrd="0" parTransId="{55F2E066-7D71-9B43-87D6-5B386F5F84A9}" sibTransId="{4DE5FA13-49B5-244D-B29E-FB6060E4A933}"/>
    <dgm:cxn modelId="{6C18C700-A878-6448-B2D7-8E14DFB32DCD}" srcId="{5E1CEDFC-3E63-CD4B-9064-1E9E53C579B6}" destId="{51D176A8-A7A8-9D4B-8692-B287635A299C}" srcOrd="1" destOrd="0" parTransId="{1FEAC4FF-F4C1-0A47-81CB-DECCC23BD772}" sibTransId="{0E266B23-68D1-394D-A785-3AC7DCFC8D5B}"/>
    <dgm:cxn modelId="{4F151EA0-184E-CA47-9EA4-5D9F163721DB}" type="presParOf" srcId="{6A202875-466E-4149-93CF-F1C97A313FC2}" destId="{00AFD24F-7431-FB42-AF02-666D6EE7BBB6}" srcOrd="0" destOrd="0" presId="urn:microsoft.com/office/officeart/2005/8/layout/cycle5"/>
    <dgm:cxn modelId="{352FC87B-D20C-2D4C-ACED-6CBA8F5421CD}" type="presParOf" srcId="{6A202875-466E-4149-93CF-F1C97A313FC2}" destId="{A0E3D868-5AED-274D-92A1-2B20AA1B0249}" srcOrd="1" destOrd="0" presId="urn:microsoft.com/office/officeart/2005/8/layout/cycle5"/>
    <dgm:cxn modelId="{B30C34AF-D24D-FA41-B569-F9A1242C6589}" type="presParOf" srcId="{6A202875-466E-4149-93CF-F1C97A313FC2}" destId="{0AEC02B4-3B36-9A45-9BED-9E4B4C9E5FAF}" srcOrd="2" destOrd="0" presId="urn:microsoft.com/office/officeart/2005/8/layout/cycle5"/>
    <dgm:cxn modelId="{874C851F-D8B5-5C44-AFBC-F57AB32DE8DC}" type="presParOf" srcId="{6A202875-466E-4149-93CF-F1C97A313FC2}" destId="{4E5D4A22-F0B5-E643-AFF2-6AC4FC88163D}" srcOrd="3" destOrd="0" presId="urn:microsoft.com/office/officeart/2005/8/layout/cycle5"/>
    <dgm:cxn modelId="{5B1393B8-8148-F741-8DEE-58FD02C6B360}" type="presParOf" srcId="{6A202875-466E-4149-93CF-F1C97A313FC2}" destId="{085C11BE-E7C1-6545-B52B-7EC05DAAC3E0}" srcOrd="4" destOrd="0" presId="urn:microsoft.com/office/officeart/2005/8/layout/cycle5"/>
    <dgm:cxn modelId="{7152FD45-150C-7341-B43E-2CB17567E8D9}" type="presParOf" srcId="{6A202875-466E-4149-93CF-F1C97A313FC2}" destId="{A65C3D18-AD1A-7A46-8748-D391A2CE3583}" srcOrd="5" destOrd="0" presId="urn:microsoft.com/office/officeart/2005/8/layout/cycle5"/>
    <dgm:cxn modelId="{20EB9327-A434-7246-9495-FF315E430609}" type="presParOf" srcId="{6A202875-466E-4149-93CF-F1C97A313FC2}" destId="{520435C9-3078-DF45-8A33-6E2C98722E5D}" srcOrd="6" destOrd="0" presId="urn:microsoft.com/office/officeart/2005/8/layout/cycle5"/>
    <dgm:cxn modelId="{51C78943-71EE-B74D-87CF-DEF8EE8BE985}" type="presParOf" srcId="{6A202875-466E-4149-93CF-F1C97A313FC2}" destId="{2F687DED-21B8-C048-9FB0-EDADBA99CC05}" srcOrd="7" destOrd="0" presId="urn:microsoft.com/office/officeart/2005/8/layout/cycle5"/>
    <dgm:cxn modelId="{2436D9C0-A568-3A48-91C3-F2574361CFFD}" type="presParOf" srcId="{6A202875-466E-4149-93CF-F1C97A313FC2}" destId="{B7765F42-DD0C-4647-ABE3-912C5D7BC441}" srcOrd="8" destOrd="0" presId="urn:microsoft.com/office/officeart/2005/8/layout/cycle5"/>
    <dgm:cxn modelId="{10D480A1-E503-CF49-8468-684BCEAA5980}" type="presParOf" srcId="{6A202875-466E-4149-93CF-F1C97A313FC2}" destId="{5531D645-178D-D648-9869-5D9E5FF2F06B}" srcOrd="9" destOrd="0" presId="urn:microsoft.com/office/officeart/2005/8/layout/cycle5"/>
    <dgm:cxn modelId="{468E7D88-19AE-CE42-AFD1-BFDD31AA7634}" type="presParOf" srcId="{6A202875-466E-4149-93CF-F1C97A313FC2}" destId="{6C5F4894-5688-D447-B227-E693F92F1796}" srcOrd="10" destOrd="0" presId="urn:microsoft.com/office/officeart/2005/8/layout/cycle5"/>
    <dgm:cxn modelId="{69769F4E-67C9-F442-B6CD-A29CD951B37B}" type="presParOf" srcId="{6A202875-466E-4149-93CF-F1C97A313FC2}" destId="{76D5B416-156B-6F40-8CFB-5DEB2A2B89A7}" srcOrd="11" destOrd="0" presId="urn:microsoft.com/office/officeart/2005/8/layout/cycle5"/>
    <dgm:cxn modelId="{1BDA1F95-8054-5543-8B4E-C3B00E8D7840}" type="presParOf" srcId="{6A202875-466E-4149-93CF-F1C97A313FC2}" destId="{8ABA455E-FC65-F44C-8C9A-59B6D3B8007C}" srcOrd="12" destOrd="0" presId="urn:microsoft.com/office/officeart/2005/8/layout/cycle5"/>
    <dgm:cxn modelId="{97A83C1D-F081-3C4F-84BF-339C926D519E}" type="presParOf" srcId="{6A202875-466E-4149-93CF-F1C97A313FC2}" destId="{51E750BE-2BD8-344B-8235-5C90DA4B25F2}" srcOrd="13" destOrd="0" presId="urn:microsoft.com/office/officeart/2005/8/layout/cycle5"/>
    <dgm:cxn modelId="{5F2A5132-1E9C-C442-8E74-C63A13368DA8}" type="presParOf" srcId="{6A202875-466E-4149-93CF-F1C97A313FC2}" destId="{5DF7CADF-DDE3-0F43-9C1E-052520FE873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D04FD-AF11-E74F-B118-FD6D46E0AD9E}">
      <dsp:nvSpPr>
        <dsp:cNvPr id="0" name=""/>
        <dsp:cNvSpPr/>
      </dsp:nvSpPr>
      <dsp:spPr>
        <a:xfrm>
          <a:off x="0" y="0"/>
          <a:ext cx="6756400" cy="1390395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NA 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Na &gt; None      Na &gt; 0        Na &gt; Mode</a:t>
          </a:r>
          <a:endParaRPr lang="en-US" sz="3100" kern="1200" dirty="0"/>
        </a:p>
      </dsp:txBody>
      <dsp:txXfrm>
        <a:off x="0" y="0"/>
        <a:ext cx="6756400" cy="1390395"/>
      </dsp:txXfrm>
    </dsp:sp>
    <dsp:sp modelId="{E0A46965-35BE-C94C-9E5A-1293F86481BE}">
      <dsp:nvSpPr>
        <dsp:cNvPr id="0" name=""/>
        <dsp:cNvSpPr/>
      </dsp:nvSpPr>
      <dsp:spPr>
        <a:xfrm>
          <a:off x="3299" y="1390395"/>
          <a:ext cx="2249933" cy="29198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PoolQC</a:t>
          </a:r>
          <a:r>
            <a:rPr lang="en-US" sz="1000" kern="1200" dirty="0" smtClean="0"/>
            <a:t>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MiscFeature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Alley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Fence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FirePlaceQu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GarageType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GarageFinish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GarageQual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GarageCond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BsmtQual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BsmtCond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BsmtExposure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BsmtFinType1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BsmtFinTyp2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MasVnrType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MSSubClass</a:t>
          </a:r>
          <a:endParaRPr lang="en-US" sz="1000" kern="1200" dirty="0" smtClean="0"/>
        </a:p>
      </dsp:txBody>
      <dsp:txXfrm>
        <a:off x="3299" y="1390395"/>
        <a:ext cx="2249933" cy="2919831"/>
      </dsp:txXfrm>
    </dsp:sp>
    <dsp:sp modelId="{71714D59-7FE7-ED4B-9CF6-5854C5B4D404}">
      <dsp:nvSpPr>
        <dsp:cNvPr id="0" name=""/>
        <dsp:cNvSpPr/>
      </dsp:nvSpPr>
      <dsp:spPr>
        <a:xfrm>
          <a:off x="2253233" y="1390395"/>
          <a:ext cx="2249933" cy="2919831"/>
        </a:xfrm>
        <a:prstGeom prst="rect">
          <a:avLst/>
        </a:prstGeom>
        <a:gradFill rotWithShape="0">
          <a:gsLst>
            <a:gs pos="0">
              <a:schemeClr val="accent5">
                <a:hueOff val="-1654279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9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GarageYrBlt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GarageArea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GarageCars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BsmtFinSF1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BsmtFinSF2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BsmtUnfSF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TotalBsmtSF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BsmtFullBath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BsmtHalfBath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MasVnrArea</a:t>
          </a:r>
          <a:endParaRPr lang="en-US" sz="1000" kern="1200" dirty="0"/>
        </a:p>
      </dsp:txBody>
      <dsp:txXfrm>
        <a:off x="2253233" y="1390395"/>
        <a:ext cx="2249933" cy="2919831"/>
      </dsp:txXfrm>
    </dsp:sp>
    <dsp:sp modelId="{5A09E27B-D8F1-8645-BFAF-FA954428987B}">
      <dsp:nvSpPr>
        <dsp:cNvPr id="0" name=""/>
        <dsp:cNvSpPr/>
      </dsp:nvSpPr>
      <dsp:spPr>
        <a:xfrm>
          <a:off x="4503166" y="1390395"/>
          <a:ext cx="2249933" cy="2919831"/>
        </a:xfrm>
        <a:prstGeom prst="rect">
          <a:avLst/>
        </a:prstGeom>
        <a:gradFill rotWithShape="0">
          <a:gsLst>
            <a:gs pos="0">
              <a:schemeClr val="accent5">
                <a:hueOff val="-3308558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8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MSZoning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Electrical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KitchenQual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Exterior1st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Exterior2nd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SaleType</a:t>
          </a:r>
          <a:endParaRPr lang="en-US" sz="1000" kern="1200" dirty="0" smtClean="0"/>
        </a:p>
      </dsp:txBody>
      <dsp:txXfrm>
        <a:off x="4503166" y="1390395"/>
        <a:ext cx="2249933" cy="2919831"/>
      </dsp:txXfrm>
    </dsp:sp>
    <dsp:sp modelId="{931BEF8F-0ED5-C04C-82D5-39EB0DB3B90D}">
      <dsp:nvSpPr>
        <dsp:cNvPr id="0" name=""/>
        <dsp:cNvSpPr/>
      </dsp:nvSpPr>
      <dsp:spPr>
        <a:xfrm>
          <a:off x="0" y="4310227"/>
          <a:ext cx="6756400" cy="324425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FD24F-7431-FB42-AF02-666D6EE7BBB6}">
      <dsp:nvSpPr>
        <dsp:cNvPr id="0" name=""/>
        <dsp:cNvSpPr/>
      </dsp:nvSpPr>
      <dsp:spPr>
        <a:xfrm>
          <a:off x="4244391" y="912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</a:t>
          </a:r>
          <a:endParaRPr lang="en-US" sz="1200" kern="1200" dirty="0"/>
        </a:p>
      </dsp:txBody>
      <dsp:txXfrm>
        <a:off x="4289360" y="45881"/>
        <a:ext cx="1327277" cy="831252"/>
      </dsp:txXfrm>
    </dsp:sp>
    <dsp:sp modelId="{0AEC02B4-3B36-9A45-9BED-9E4B4C9E5FAF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2739222" y="234207"/>
              </a:moveTo>
              <a:arcTo wR="1840693" hR="1840693" stAng="17953132" swAng="12120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D4A22-F0B5-E643-AFF2-6AC4FC88163D}">
      <dsp:nvSpPr>
        <dsp:cNvPr id="0" name=""/>
        <dsp:cNvSpPr/>
      </dsp:nvSpPr>
      <dsp:spPr>
        <a:xfrm>
          <a:off x="5994994" y="1272799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Pre-Processing</a:t>
          </a:r>
          <a:endParaRPr lang="en-US" sz="1200" kern="1200" dirty="0"/>
        </a:p>
      </dsp:txBody>
      <dsp:txXfrm>
        <a:off x="6039963" y="1317768"/>
        <a:ext cx="1327277" cy="831252"/>
      </dsp:txXfrm>
    </dsp:sp>
    <dsp:sp modelId="{A65C3D18-AD1A-7A46-8748-D391A2CE3583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3676977" y="1968027"/>
              </a:moveTo>
              <a:arcTo wR="1840693" hR="1840693" stAng="21838004" swAng="136009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435C9-3078-DF45-8A33-6E2C98722E5D}">
      <dsp:nvSpPr>
        <dsp:cNvPr id="0" name=""/>
        <dsp:cNvSpPr/>
      </dsp:nvSpPr>
      <dsp:spPr>
        <a:xfrm>
          <a:off x="5326323" y="3330757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 Library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Elastic Net, </a:t>
          </a:r>
          <a:r>
            <a:rPr lang="en-US" sz="1200" kern="1200" dirty="0" err="1" smtClean="0"/>
            <a:t>Gboost</a:t>
          </a:r>
          <a:r>
            <a:rPr lang="en-US" sz="1200" kern="1200" dirty="0" smtClean="0"/>
            <a:t>,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XGboost</a:t>
          </a:r>
          <a:endParaRPr lang="en-US" sz="1200" kern="1200" dirty="0"/>
        </a:p>
      </dsp:txBody>
      <dsp:txXfrm>
        <a:off x="5371292" y="3375726"/>
        <a:ext cx="1327277" cy="831252"/>
      </dsp:txXfrm>
    </dsp:sp>
    <dsp:sp modelId="{B7765F42-DD0C-4647-ABE3-912C5D7BC441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2066724" y="3667456"/>
              </a:moveTo>
              <a:arcTo wR="1840693" hR="1840693" stAng="4976788" swAng="84642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1D645-178D-D648-9869-5D9E5FF2F06B}">
      <dsp:nvSpPr>
        <dsp:cNvPr id="0" name=""/>
        <dsp:cNvSpPr/>
      </dsp:nvSpPr>
      <dsp:spPr>
        <a:xfrm>
          <a:off x="3162458" y="3330757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Ensembling</a:t>
          </a:r>
          <a:r>
            <a:rPr lang="en-US" sz="1200" kern="1200" dirty="0" smtClean="0"/>
            <a:t>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lasso</a:t>
          </a:r>
          <a:endParaRPr lang="en-US" sz="1200" kern="1200" dirty="0"/>
        </a:p>
      </dsp:txBody>
      <dsp:txXfrm>
        <a:off x="3207427" y="3375726"/>
        <a:ext cx="1327277" cy="831252"/>
      </dsp:txXfrm>
    </dsp:sp>
    <dsp:sp modelId="{76D5B416-156B-6F40-8CFB-5DEB2A2B89A7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195334" y="2665887"/>
              </a:moveTo>
              <a:arcTo wR="1840693" hR="1840693" stAng="9201897" swAng="136009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A455E-FC65-F44C-8C9A-59B6D3B8007C}">
      <dsp:nvSpPr>
        <dsp:cNvPr id="0" name=""/>
        <dsp:cNvSpPr/>
      </dsp:nvSpPr>
      <dsp:spPr>
        <a:xfrm>
          <a:off x="2493787" y="1272799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Output</a:t>
          </a:r>
          <a:endParaRPr lang="en-US" sz="1200" kern="1200" dirty="0"/>
        </a:p>
      </dsp:txBody>
      <dsp:txXfrm>
        <a:off x="2538756" y="1317768"/>
        <a:ext cx="1327277" cy="831252"/>
      </dsp:txXfrm>
    </dsp:sp>
    <dsp:sp modelId="{5DF7CADF-DDE3-0F43-9C1E-052520FE873A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442706" y="643286"/>
              </a:moveTo>
              <a:arcTo wR="1840693" hR="1840693" stAng="13234848" swAng="12120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62647-67EA-564B-B04D-1658CF24ABA5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09E0-3851-7F44-985C-4C7F8395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competition: advanced regression techniques on house prices of Ames Iowa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NYCDSA Machine learning project </a:t>
            </a:r>
          </a:p>
          <a:p>
            <a:r>
              <a:rPr lang="en-US" dirty="0" smtClean="0"/>
              <a:t>Eda, missing value imputation, feature engineering, modeling &amp; stacking</a:t>
            </a:r>
          </a:p>
          <a:p>
            <a:r>
              <a:rPr lang="en-US" dirty="0" err="1" smtClean="0"/>
              <a:t>Team_Dummified</a:t>
            </a:r>
            <a:r>
              <a:rPr lang="en-US" dirty="0" smtClean="0"/>
              <a:t>[0:2] = [‘</a:t>
            </a:r>
            <a:r>
              <a:rPr lang="en-US" dirty="0" err="1" smtClean="0"/>
              <a:t>rudin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/>
              <a:t>’, ‘Gregory </a:t>
            </a:r>
            <a:r>
              <a:rPr lang="en-US" dirty="0" smtClean="0"/>
              <a:t>Fortunato’]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mr-IN" dirty="0"/>
              <a:t>–</a:t>
            </a:r>
            <a:r>
              <a:rPr lang="en-US" dirty="0"/>
              <a:t> Model implementations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048689"/>
            <a:ext cx="9906000" cy="2836822"/>
          </a:xfrm>
        </p:spPr>
      </p:pic>
      <p:sp>
        <p:nvSpPr>
          <p:cNvPr id="5" name="Rectangle 4"/>
          <p:cNvSpPr/>
          <p:nvPr/>
        </p:nvSpPr>
        <p:spPr>
          <a:xfrm>
            <a:off x="1950720" y="5115353"/>
            <a:ext cx="829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tlas Grotesk" charset="0"/>
              </a:rPr>
              <a:t>The test set predictions from the 1st layer form a feature in the 2nd layer. </a:t>
            </a:r>
            <a:r>
              <a:rPr lang="en-US" dirty="0" smtClean="0">
                <a:latin typeface="Atlas Grotesk" charset="0"/>
              </a:rPr>
              <a:t>It learns another </a:t>
            </a:r>
            <a:r>
              <a:rPr lang="en-US" dirty="0">
                <a:latin typeface="Atlas Grotesk" charset="0"/>
              </a:rPr>
              <a:t>model on the train predictions from layer 1 and predict another set of test predictions on the test predictions from layer 1. That becomes </a:t>
            </a:r>
            <a:r>
              <a:rPr lang="en-US" dirty="0" smtClean="0">
                <a:latin typeface="Atlas Grotesk" charset="0"/>
              </a:rPr>
              <a:t>the final </a:t>
            </a:r>
            <a:r>
              <a:rPr lang="en-US" dirty="0">
                <a:latin typeface="Atlas Grotesk" charset="0"/>
              </a:rPr>
              <a:t>set of test </a:t>
            </a:r>
            <a:r>
              <a:rPr lang="en-US" dirty="0" smtClean="0">
                <a:latin typeface="Atlas Grotesk" charset="0"/>
              </a:rPr>
              <a:t>predictions.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mr-IN" dirty="0" smtClean="0"/>
              <a:t>–</a:t>
            </a:r>
            <a:r>
              <a:rPr lang="en-US" dirty="0" smtClean="0"/>
              <a:t> Model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RMSE scores of models without hyper-parameter tuning (Robust </a:t>
            </a:r>
            <a:r>
              <a:rPr lang="en-US" dirty="0" err="1" smtClean="0"/>
              <a:t>Regressor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Ridge 0.1467</a:t>
            </a:r>
          </a:p>
          <a:p>
            <a:pPr lvl="1"/>
            <a:r>
              <a:rPr lang="en-US" dirty="0" smtClean="0"/>
              <a:t>Lasso 0.1224</a:t>
            </a:r>
          </a:p>
          <a:p>
            <a:pPr lvl="1"/>
            <a:r>
              <a:rPr lang="en-US" dirty="0" err="1" smtClean="0"/>
              <a:t>ElasticNet</a:t>
            </a:r>
            <a:r>
              <a:rPr lang="en-US" dirty="0" smtClean="0"/>
              <a:t> 0.1224</a:t>
            </a:r>
          </a:p>
          <a:p>
            <a:pPr lvl="1"/>
            <a:r>
              <a:rPr lang="en-US" dirty="0" err="1" smtClean="0"/>
              <a:t>Gboost</a:t>
            </a:r>
            <a:r>
              <a:rPr lang="en-US" dirty="0" smtClean="0"/>
              <a:t> 0.1232</a:t>
            </a:r>
          </a:p>
          <a:p>
            <a:pPr lvl="1"/>
            <a:r>
              <a:rPr lang="en-US" dirty="0" err="1" smtClean="0"/>
              <a:t>Xgboost</a:t>
            </a:r>
            <a:r>
              <a:rPr lang="en-US" dirty="0" smtClean="0"/>
              <a:t> 0.1219</a:t>
            </a:r>
          </a:p>
          <a:p>
            <a:pPr lvl="1"/>
            <a:r>
              <a:rPr lang="en-US" dirty="0" smtClean="0"/>
              <a:t>Random Forrest 0.1419</a:t>
            </a:r>
          </a:p>
          <a:p>
            <a:pPr lvl="1"/>
            <a:r>
              <a:rPr lang="en-US" dirty="0" err="1" smtClean="0"/>
              <a:t>ExtraTreeRegressor</a:t>
            </a:r>
            <a:r>
              <a:rPr lang="en-US" dirty="0" smtClean="0"/>
              <a:t> 0.1353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mr-IN" dirty="0"/>
              <a:t>–</a:t>
            </a:r>
            <a:r>
              <a:rPr lang="en-US" dirty="0"/>
              <a:t> Model implementations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32928"/>
            <a:ext cx="8777095" cy="4205909"/>
          </a:xfrm>
        </p:spPr>
      </p:pic>
      <p:sp>
        <p:nvSpPr>
          <p:cNvPr id="6" name="TextBox 5"/>
          <p:cNvSpPr txBox="1"/>
          <p:nvPr/>
        </p:nvSpPr>
        <p:spPr>
          <a:xfrm>
            <a:off x="2001520" y="621166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Score: 0.12623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56000" y="6228080"/>
            <a:ext cx="225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Stacking with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mr-IN" dirty="0"/>
              <a:t>–</a:t>
            </a:r>
            <a:r>
              <a:rPr lang="en-US" dirty="0"/>
              <a:t> Model implementations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763176"/>
              </p:ext>
            </p:extLst>
          </p:nvPr>
        </p:nvGraphicFramePr>
        <p:xfrm>
          <a:off x="1141413" y="2249488"/>
          <a:ext cx="9905998" cy="4313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5600" y="5315634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Score: 0.12320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3428" y="5961965"/>
            <a:ext cx="259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Stacking with Meta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25600" y="4137242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Score: </a:t>
            </a:r>
            <a:r>
              <a:rPr lang="is-IS" dirty="0"/>
              <a:t>0.12469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51573" y="4829740"/>
            <a:ext cx="295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Stacking with </a:t>
            </a:r>
            <a:r>
              <a:rPr lang="en-US" dirty="0" smtClean="0"/>
              <a:t>simple ensemble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mr-IN" dirty="0" smtClean="0"/>
              <a:t>–</a:t>
            </a:r>
            <a:r>
              <a:rPr lang="en-US" dirty="0" smtClean="0"/>
              <a:t> Model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RMSE scores of models after hyper-parameter tuning </a:t>
            </a:r>
          </a:p>
          <a:p>
            <a:pPr lvl="1"/>
            <a:r>
              <a:rPr lang="en-US" dirty="0" smtClean="0"/>
              <a:t>Ridge 0.1380	</a:t>
            </a:r>
          </a:p>
          <a:p>
            <a:pPr lvl="1"/>
            <a:r>
              <a:rPr lang="en-US" dirty="0" smtClean="0"/>
              <a:t>Lasso 0.1224</a:t>
            </a:r>
          </a:p>
          <a:p>
            <a:pPr lvl="1"/>
            <a:r>
              <a:rPr lang="en-US" dirty="0" err="1" smtClean="0"/>
              <a:t>ElasticNet</a:t>
            </a:r>
            <a:r>
              <a:rPr lang="en-US" dirty="0" smtClean="0"/>
              <a:t> 0.1224</a:t>
            </a:r>
          </a:p>
          <a:p>
            <a:pPr lvl="1"/>
            <a:r>
              <a:rPr lang="en-US" dirty="0" err="1" smtClean="0"/>
              <a:t>Gboost</a:t>
            </a:r>
            <a:r>
              <a:rPr lang="en-US" dirty="0" smtClean="0"/>
              <a:t> 0.1228</a:t>
            </a:r>
          </a:p>
          <a:p>
            <a:pPr lvl="1"/>
            <a:r>
              <a:rPr lang="en-US" dirty="0" err="1" smtClean="0"/>
              <a:t>Xgboost</a:t>
            </a:r>
            <a:r>
              <a:rPr lang="en-US" dirty="0" smtClean="0"/>
              <a:t> 0.1213</a:t>
            </a:r>
          </a:p>
        </p:txBody>
      </p:sp>
    </p:spTree>
    <p:extLst>
      <p:ext uri="{BB962C8B-B14F-4D97-AF65-F5344CB8AC3E}">
        <p14:creationId xmlns:p14="http://schemas.microsoft.com/office/powerpoint/2010/main" val="7980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hyper-parameter tuning of </a:t>
            </a:r>
            <a:r>
              <a:rPr lang="en-US" dirty="0" err="1" smtClean="0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163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Baysian</a:t>
            </a:r>
            <a:r>
              <a:rPr lang="en-US" dirty="0" smtClean="0"/>
              <a:t> Optimization Package</a:t>
            </a:r>
          </a:p>
          <a:p>
            <a:pPr lvl="1"/>
            <a:r>
              <a:rPr lang="en-US" dirty="0" smtClean="0"/>
              <a:t>After manual tuning of hyper-parameters of Elastic </a:t>
            </a:r>
            <a:r>
              <a:rPr lang="en-US" dirty="0"/>
              <a:t>Net, </a:t>
            </a:r>
            <a:r>
              <a:rPr lang="en-US" dirty="0" err="1" smtClean="0"/>
              <a:t>Gboost</a:t>
            </a:r>
            <a:r>
              <a:rPr lang="en-US" dirty="0" smtClean="0"/>
              <a:t>, lasso </a:t>
            </a:r>
          </a:p>
          <a:p>
            <a:pPr lvl="1"/>
            <a:r>
              <a:rPr lang="en-US" dirty="0" err="1" smtClean="0"/>
              <a:t>Kaggle</a:t>
            </a:r>
            <a:r>
              <a:rPr lang="en-US" dirty="0" smtClean="0"/>
              <a:t> Score with simple ensemble stacking model: 0.12342</a:t>
            </a:r>
          </a:p>
          <a:p>
            <a:pPr lvl="1"/>
            <a:r>
              <a:rPr lang="en-US" dirty="0" err="1" smtClean="0"/>
              <a:t>Kaggle</a:t>
            </a:r>
            <a:r>
              <a:rPr lang="en-US" dirty="0" smtClean="0"/>
              <a:t> Score with stacking with meta model : 0.12212</a:t>
            </a:r>
          </a:p>
          <a:p>
            <a:r>
              <a:rPr lang="en-US" dirty="0" smtClean="0"/>
              <a:t>Manual Tuning using </a:t>
            </a:r>
            <a:r>
              <a:rPr lang="en-US" dirty="0" err="1" smtClean="0"/>
              <a:t>GridSearchCV</a:t>
            </a:r>
            <a:endParaRPr lang="en-US" dirty="0" smtClean="0"/>
          </a:p>
          <a:p>
            <a:pPr lvl="1"/>
            <a:r>
              <a:rPr lang="en-US" dirty="0" err="1"/>
              <a:t>Kaggle</a:t>
            </a:r>
            <a:r>
              <a:rPr lang="en-US" dirty="0"/>
              <a:t> Score with stacking with meta model : </a:t>
            </a:r>
            <a:r>
              <a:rPr lang="en-US" dirty="0" smtClean="0"/>
              <a:t>0.12378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rmse</a:t>
            </a:r>
            <a:r>
              <a:rPr lang="en-US" dirty="0" smtClean="0"/>
              <a:t> score went up tremendously </a:t>
            </a:r>
          </a:p>
          <a:p>
            <a:pPr lvl="2"/>
            <a:r>
              <a:rPr lang="en-US" dirty="0" smtClean="0"/>
              <a:t>Stacking with </a:t>
            </a:r>
            <a:r>
              <a:rPr lang="en-US" dirty="0" err="1" smtClean="0"/>
              <a:t>metamodel</a:t>
            </a:r>
            <a:r>
              <a:rPr lang="en-US" dirty="0" smtClean="0"/>
              <a:t>: 0.0829281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r>
              <a:rPr lang="en-US" dirty="0" err="1" smtClean="0"/>
              <a:t>Xgboost_model</a:t>
            </a:r>
            <a:r>
              <a:rPr lang="en-US" dirty="0" smtClean="0"/>
              <a:t> alone: </a:t>
            </a:r>
            <a:r>
              <a:rPr lang="is-IS" dirty="0" smtClean="0"/>
              <a:t>06790322...</a:t>
            </a:r>
          </a:p>
          <a:p>
            <a:pPr lvl="2"/>
            <a:r>
              <a:rPr lang="is-IS" dirty="0" smtClean="0"/>
              <a:t>However...OVERFIT?</a:t>
            </a:r>
            <a:endParaRPr lang="en-US" dirty="0" smtClean="0"/>
          </a:p>
          <a:p>
            <a:pPr lvl="1"/>
            <a:r>
              <a:rPr lang="en-US" dirty="0" err="1" smtClean="0"/>
              <a:t>Kaggle</a:t>
            </a:r>
            <a:r>
              <a:rPr lang="en-US" dirty="0" smtClean="0"/>
              <a:t> Score with weight factors</a:t>
            </a:r>
          </a:p>
          <a:p>
            <a:pPr lvl="2"/>
            <a:r>
              <a:rPr lang="en-US" dirty="0" smtClean="0"/>
              <a:t>0.7*</a:t>
            </a:r>
            <a:r>
              <a:rPr lang="en-US" dirty="0" err="1" smtClean="0"/>
              <a:t>stacked_model</a:t>
            </a:r>
            <a:r>
              <a:rPr lang="en-US" dirty="0" smtClean="0"/>
              <a:t> + 0.3*</a:t>
            </a:r>
            <a:r>
              <a:rPr lang="en-US" dirty="0" err="1" smtClean="0"/>
              <a:t>xgboost</a:t>
            </a:r>
            <a:endParaRPr lang="en-US" dirty="0"/>
          </a:p>
          <a:p>
            <a:pPr lvl="2"/>
            <a:r>
              <a:rPr lang="en-US" dirty="0" err="1" smtClean="0"/>
              <a:t>Kaggle</a:t>
            </a:r>
            <a:r>
              <a:rPr lang="en-US" dirty="0" smtClean="0"/>
              <a:t> Score with stacking with meta model: 0.12298</a:t>
            </a:r>
          </a:p>
          <a:p>
            <a:r>
              <a:rPr lang="en-US" dirty="0" err="1" smtClean="0"/>
              <a:t>Baysian</a:t>
            </a:r>
            <a:r>
              <a:rPr lang="en-US" dirty="0" smtClean="0"/>
              <a:t> Optimization Package gave the best result, but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Rmse</a:t>
            </a:r>
            <a:r>
              <a:rPr lang="en-US" dirty="0" smtClean="0"/>
              <a:t> score of </a:t>
            </a:r>
            <a:r>
              <a:rPr lang="en-US" dirty="0" err="1" smtClean="0"/>
              <a:t>XGBoost</a:t>
            </a:r>
            <a:r>
              <a:rPr lang="en-US" dirty="0" smtClean="0"/>
              <a:t> itself improved from 0.1211 to 0.1191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Experiments</a:t>
            </a:r>
          </a:p>
          <a:p>
            <a:r>
              <a:rPr lang="en-US" dirty="0" smtClean="0"/>
              <a:t>Deeper understanding of Theories</a:t>
            </a:r>
          </a:p>
          <a:p>
            <a:r>
              <a:rPr lang="en-US" dirty="0" smtClean="0"/>
              <a:t>Creative methods for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9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352834"/>
            <a:ext cx="5537200" cy="349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0" y="2352834"/>
            <a:ext cx="5397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eda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909" y="1904047"/>
            <a:ext cx="1931247" cy="4330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156" y="1904047"/>
            <a:ext cx="1917271" cy="4330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3" y="1891324"/>
            <a:ext cx="4978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97088"/>
            <a:ext cx="3146107" cy="40105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45" y="1357803"/>
            <a:ext cx="3847626" cy="5232400"/>
          </a:xfrm>
          <a:prstGeom prst="rect">
            <a:avLst/>
          </a:prstGeom>
        </p:spPr>
      </p:pic>
      <p:sp>
        <p:nvSpPr>
          <p:cNvPr id="6" name="Chevron 5"/>
          <p:cNvSpPr/>
          <p:nvPr/>
        </p:nvSpPr>
        <p:spPr>
          <a:xfrm>
            <a:off x="5547360" y="3147090"/>
            <a:ext cx="724211" cy="1292101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086908" y="3220720"/>
            <a:ext cx="639677" cy="1127759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64865" y="3307999"/>
            <a:ext cx="568960" cy="947145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 imputation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706" y="1761807"/>
            <a:ext cx="1632214" cy="4702719"/>
          </a:xfr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1598377"/>
              </p:ext>
            </p:extLst>
          </p:nvPr>
        </p:nvGraphicFramePr>
        <p:xfrm>
          <a:off x="3728720" y="1757680"/>
          <a:ext cx="6756400" cy="463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3728720" y="6104965"/>
            <a:ext cx="6756400" cy="28736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3308558"/>
              <a:satOff val="-17770"/>
              <a:lumOff val="6078"/>
              <a:alphaOff val="0"/>
            </a:schemeClr>
          </a:fillRef>
          <a:effectRef idx="2">
            <a:schemeClr val="accent5">
              <a:hueOff val="-3308558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NA &gt; Group By Median: Lot Frontage</a:t>
            </a:r>
          </a:p>
        </p:txBody>
      </p:sp>
    </p:spTree>
    <p:extLst>
      <p:ext uri="{BB962C8B-B14F-4D97-AF65-F5344CB8AC3E}">
        <p14:creationId xmlns:p14="http://schemas.microsoft.com/office/powerpoint/2010/main" val="18699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70918"/>
            <a:ext cx="9905998" cy="1478570"/>
          </a:xfrm>
        </p:spPr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026" name="Picture 2" descr="https://lh6.googleusercontent.com/vckhrYle_WpcCptUT1OV6FVwr3pddYA5NS9MeM-qrvTQuxa5ftawTE3b3D13xhRPs-XXkng0vAhIbmC5XRyxJYym9Mpa3CHO0N2vWT90afbvD9aft8wDioCNyeQmyNjVLIyON3DNGM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177" y="322043"/>
            <a:ext cx="6378210" cy="62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2249487"/>
            <a:ext cx="27447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Top 10 correlated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features &gt;Polynomial regression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(Square, Cube)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OverallGrade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OverallQual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OverallCond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GarageScore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GarageArea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GarageQual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ExterGrade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ExterQual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ExterCond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KitchenScore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KitchenAbvGr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KitchenQual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FireplaceScore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["Fireplaces"]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FireplaceQu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PoolScore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PoolArea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PoolQC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TotalBath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BsmtFullBath</a:t>
            </a:r>
            <a:r>
              <a:rPr lang="en-US" dirty="0"/>
              <a:t>"] + (0.5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BsmtHalfBath</a:t>
            </a:r>
            <a:r>
              <a:rPr lang="en-US" dirty="0"/>
              <a:t>"]) +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FullBath</a:t>
            </a:r>
            <a:r>
              <a:rPr lang="en-US" dirty="0"/>
              <a:t>"] + (0.5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HalfBath</a:t>
            </a:r>
            <a:r>
              <a:rPr lang="en-US" dirty="0"/>
              <a:t>"])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AllSF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GrLivArea</a:t>
            </a:r>
            <a:r>
              <a:rPr lang="en-US" dirty="0"/>
              <a:t>"] +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TotalBsmtSF</a:t>
            </a:r>
            <a:r>
              <a:rPr lang="en-US" dirty="0" smtClean="0"/>
              <a:t>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120" y="2097088"/>
            <a:ext cx="4788741" cy="3541714"/>
          </a:xfrm>
        </p:spPr>
        <p:txBody>
          <a:bodyPr>
            <a:normAutofit/>
          </a:bodyPr>
          <a:lstStyle/>
          <a:p>
            <a:r>
              <a:rPr lang="en-US" dirty="0"/>
              <a:t>Box Cox transformation of skewed </a:t>
            </a:r>
            <a:r>
              <a:rPr lang="en-US" dirty="0" smtClean="0"/>
              <a:t>variables: skewness over 0.75</a:t>
            </a:r>
          </a:p>
          <a:p>
            <a:r>
              <a:rPr lang="en-US" dirty="0" smtClean="0"/>
              <a:t>Divided the data frame into categorical and numerical ones and </a:t>
            </a:r>
            <a:r>
              <a:rPr lang="en-US" dirty="0" err="1" smtClean="0"/>
              <a:t>dummified</a:t>
            </a:r>
            <a:r>
              <a:rPr lang="en-US" dirty="0" smtClean="0"/>
              <a:t> categorical features</a:t>
            </a:r>
          </a:p>
          <a:p>
            <a:r>
              <a:rPr lang="en-US" dirty="0" smtClean="0"/>
              <a:t>Added them back together, create a new complete </a:t>
            </a:r>
            <a:r>
              <a:rPr lang="en-US" dirty="0" err="1" smtClean="0"/>
              <a:t>dataframe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96736"/>
              </p:ext>
            </p:extLst>
          </p:nvPr>
        </p:nvGraphicFramePr>
        <p:xfrm>
          <a:off x="1480502" y="2097088"/>
          <a:ext cx="1721026" cy="3897496"/>
        </p:xfrm>
        <a:graphic>
          <a:graphicData uri="http://schemas.openxmlformats.org/drawingml/2006/table">
            <a:tbl>
              <a:tblPr/>
              <a:tblGrid>
                <a:gridCol w="1155051"/>
                <a:gridCol w="565975"/>
              </a:tblGrid>
              <a:tr h="615652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Skew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MiscVal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21.947</a:t>
                      </a:r>
                      <a:endParaRPr lang="nb-NO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PoolArea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16.898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LotArea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12.822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LowQualFinSF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12.089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3SsnPorch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11.376</a:t>
                      </a:r>
                      <a:endParaRPr lang="nb-NO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6063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KitchenAbvGr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4.302</a:t>
                      </a:r>
                      <a:endParaRPr lang="nb-NO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BsmtFinSF2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4.145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EnclosedPorch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4.004</a:t>
                      </a:r>
                      <a:endParaRPr lang="is-I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ScreenPorch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3.947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BsmtHalfBath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3.930</a:t>
                      </a:r>
                      <a:endParaRPr lang="hr-HR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0502" y="3466941"/>
            <a:ext cx="16187133" cy="53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mr-IN" dirty="0"/>
              <a:t>–</a:t>
            </a:r>
            <a:r>
              <a:rPr lang="en-US" dirty="0"/>
              <a:t> Model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Stacking(Ensemble Learning Technique)</a:t>
            </a:r>
          </a:p>
          <a:p>
            <a:pPr lvl="1"/>
            <a:r>
              <a:rPr lang="en-US" dirty="0" smtClean="0"/>
              <a:t>Simple average ensemble</a:t>
            </a:r>
          </a:p>
          <a:p>
            <a:pPr lvl="2"/>
            <a:r>
              <a:rPr lang="en-US" dirty="0" smtClean="0"/>
              <a:t>Get predictions from the list of model input and get the average value of the predictions</a:t>
            </a:r>
          </a:p>
          <a:p>
            <a:pPr lvl="2"/>
            <a:r>
              <a:rPr lang="en-US" dirty="0" smtClean="0"/>
              <a:t>Get </a:t>
            </a:r>
            <a:r>
              <a:rPr lang="en-US" dirty="0" err="1" smtClean="0"/>
              <a:t>rmse</a:t>
            </a:r>
            <a:r>
              <a:rPr lang="en-US" dirty="0" smtClean="0"/>
              <a:t> score using cross validation score function of </a:t>
            </a:r>
            <a:r>
              <a:rPr lang="en-US" dirty="0" err="1" smtClean="0"/>
              <a:t>Sklearn</a:t>
            </a:r>
            <a:endParaRPr lang="en-US" dirty="0" smtClean="0"/>
          </a:p>
          <a:p>
            <a:pPr lvl="1"/>
            <a:r>
              <a:rPr lang="en-US" dirty="0" smtClean="0"/>
              <a:t>Stacking with Meta-Model</a:t>
            </a:r>
          </a:p>
          <a:p>
            <a:pPr lvl="2"/>
            <a:r>
              <a:rPr lang="en-US" dirty="0"/>
              <a:t>Split the total training set into two disjoint sets </a:t>
            </a:r>
            <a:r>
              <a:rPr lang="en-US" dirty="0" smtClean="0"/>
              <a:t>(</a:t>
            </a:r>
            <a:r>
              <a:rPr lang="en-US" dirty="0" err="1" smtClean="0"/>
              <a:t>df_train</a:t>
            </a:r>
            <a:r>
              <a:rPr lang="en-US" dirty="0"/>
              <a:t> and </a:t>
            </a:r>
            <a:r>
              <a:rPr lang="en-US" dirty="0" smtClean="0"/>
              <a:t>.holdout</a:t>
            </a:r>
            <a:r>
              <a:rPr lang="en-US" b="1" dirty="0" smtClean="0"/>
              <a:t> </a:t>
            </a:r>
            <a:r>
              <a:rPr lang="en-US" dirty="0"/>
              <a:t> )</a:t>
            </a:r>
          </a:p>
          <a:p>
            <a:pPr lvl="2"/>
            <a:r>
              <a:rPr lang="en-US" dirty="0"/>
              <a:t>Train several base models on the first part </a:t>
            </a:r>
            <a:r>
              <a:rPr lang="en-US" dirty="0" smtClean="0"/>
              <a:t>(</a:t>
            </a:r>
            <a:r>
              <a:rPr lang="en-US" dirty="0" err="1" smtClean="0"/>
              <a:t>df_train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Test these base models on the second part (holdout)</a:t>
            </a:r>
          </a:p>
          <a:p>
            <a:pPr lvl="2"/>
            <a:r>
              <a:rPr lang="en-US" dirty="0"/>
              <a:t>Use the predictions from 3) </a:t>
            </a:r>
            <a:r>
              <a:rPr lang="en-US" dirty="0" smtClean="0"/>
              <a:t>(out-of-folds </a:t>
            </a:r>
            <a:r>
              <a:rPr lang="en-US" dirty="0"/>
              <a:t>predictions) as the inputs, and the correct responses </a:t>
            </a:r>
            <a:r>
              <a:rPr lang="en-US" dirty="0" smtClean="0"/>
              <a:t>(Sale Prices) </a:t>
            </a:r>
            <a:r>
              <a:rPr lang="en-US" dirty="0"/>
              <a:t>as the outputs to train a higher level learner called </a:t>
            </a:r>
            <a:r>
              <a:rPr lang="en-US" b="1" dirty="0"/>
              <a:t>meta-model</a:t>
            </a:r>
            <a:r>
              <a:rPr lang="en-US" dirty="0"/>
              <a:t>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781</TotalTime>
  <Words>613</Words>
  <Application>Microsoft Macintosh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Atlas Grotesk</vt:lpstr>
      <vt:lpstr>Calibri</vt:lpstr>
      <vt:lpstr>Mangal</vt:lpstr>
      <vt:lpstr>Trebuchet MS</vt:lpstr>
      <vt:lpstr>Tw Cen MT</vt:lpstr>
      <vt:lpstr>Arial</vt:lpstr>
      <vt:lpstr>Circuit</vt:lpstr>
      <vt:lpstr>Kaggle competition: advanced regression techniques on house prices of Ames Iowa</vt:lpstr>
      <vt:lpstr>Basic eda</vt:lpstr>
      <vt:lpstr>Basic eda</vt:lpstr>
      <vt:lpstr>Basic EDA</vt:lpstr>
      <vt:lpstr>Missing Value imputation</vt:lpstr>
      <vt:lpstr>Feature  engineering</vt:lpstr>
      <vt:lpstr>Feature engineering</vt:lpstr>
      <vt:lpstr>Feature engineering</vt:lpstr>
      <vt:lpstr>Modeling – Model implementations</vt:lpstr>
      <vt:lpstr>Modeling – Model implementations</vt:lpstr>
      <vt:lpstr>Modeling – Model implementations</vt:lpstr>
      <vt:lpstr>Modeling – Model implementations</vt:lpstr>
      <vt:lpstr>Modeling – Model implementations</vt:lpstr>
      <vt:lpstr>Modeling – Model implementations</vt:lpstr>
      <vt:lpstr>hyper-parameter tuning of XGboost</vt:lpstr>
      <vt:lpstr>Future work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competition: advanced regression techniques on house prices</dc:title>
  <dc:creator>Joon Soo Ro</dc:creator>
  <cp:lastModifiedBy>Joon Soo Ro</cp:lastModifiedBy>
  <cp:revision>30</cp:revision>
  <dcterms:created xsi:type="dcterms:W3CDTF">2019-03-06T06:05:56Z</dcterms:created>
  <dcterms:modified xsi:type="dcterms:W3CDTF">2019-03-06T19:21:19Z</dcterms:modified>
</cp:coreProperties>
</file>