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F3079-F9E7-49EB-AF7E-CE74AC346D63}" v="1897" dt="2022-04-29T12:00:38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F7893-0B1B-AA3F-6A60-95E3AD5742DE}"/>
              </a:ext>
            </a:extLst>
          </p:cNvPr>
          <p:cNvSpPr txBox="1"/>
          <p:nvPr/>
        </p:nvSpPr>
        <p:spPr>
          <a:xfrm>
            <a:off x="2184400" y="590331"/>
            <a:ext cx="59488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판매 완료 상품 내역 조회 UI </a:t>
            </a:r>
            <a:r>
              <a:rPr lang="ko-KR" altLang="en-US" sz="2400" dirty="0" err="1">
                <a:ea typeface="맑은 고딕"/>
              </a:rPr>
              <a:t>design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17D2-58EC-5461-9D32-5D92D0EBF5A6}"/>
              </a:ext>
            </a:extLst>
          </p:cNvPr>
          <p:cNvSpPr/>
          <p:nvPr/>
        </p:nvSpPr>
        <p:spPr>
          <a:xfrm>
            <a:off x="2181882" y="1459296"/>
            <a:ext cx="5334002" cy="529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2FE64-8530-250D-3966-8BA0ECA6A371}"/>
              </a:ext>
            </a:extLst>
          </p:cNvPr>
          <p:cNvSpPr txBox="1"/>
          <p:nvPr/>
        </p:nvSpPr>
        <p:spPr>
          <a:xfrm>
            <a:off x="3269922" y="1710886"/>
            <a:ext cx="3146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판매 완료 상품 내역 리스트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9D20E2-D80B-94A5-DBE3-37E0325A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02444"/>
              </p:ext>
            </p:extLst>
          </p:nvPr>
        </p:nvGraphicFramePr>
        <p:xfrm>
          <a:off x="2329792" y="2434896"/>
          <a:ext cx="5062378" cy="351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589">
                  <a:extLst>
                    <a:ext uri="{9D8B030D-6E8A-4147-A177-3AD203B41FA5}">
                      <a16:colId xmlns:a16="http://schemas.microsoft.com/office/drawing/2014/main" val="2978217271"/>
                    </a:ext>
                  </a:extLst>
                </a:gridCol>
                <a:gridCol w="1151758">
                  <a:extLst>
                    <a:ext uri="{9D8B030D-6E8A-4147-A177-3AD203B41FA5}">
                      <a16:colId xmlns:a16="http://schemas.microsoft.com/office/drawing/2014/main" val="4054310070"/>
                    </a:ext>
                  </a:extLst>
                </a:gridCol>
                <a:gridCol w="753241">
                  <a:extLst>
                    <a:ext uri="{9D8B030D-6E8A-4147-A177-3AD203B41FA5}">
                      <a16:colId xmlns:a16="http://schemas.microsoft.com/office/drawing/2014/main" val="2623763013"/>
                    </a:ext>
                  </a:extLst>
                </a:gridCol>
                <a:gridCol w="961003">
                  <a:extLst>
                    <a:ext uri="{9D8B030D-6E8A-4147-A177-3AD203B41FA5}">
                      <a16:colId xmlns:a16="http://schemas.microsoft.com/office/drawing/2014/main" val="3405223874"/>
                    </a:ext>
                  </a:extLst>
                </a:gridCol>
                <a:gridCol w="1459787">
                  <a:extLst>
                    <a:ext uri="{9D8B030D-6E8A-4147-A177-3AD203B41FA5}">
                      <a16:colId xmlns:a16="http://schemas.microsoft.com/office/drawing/2014/main" val="3398904403"/>
                    </a:ext>
                  </a:extLst>
                </a:gridCol>
              </a:tblGrid>
              <a:tr h="575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판매된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구매 만족도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27091"/>
                  </a:ext>
                </a:extLst>
              </a:tr>
              <a:tr h="575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76638"/>
                  </a:ext>
                </a:extLst>
              </a:tr>
              <a:tr h="575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56606"/>
                  </a:ext>
                </a:extLst>
              </a:tr>
              <a:tr h="575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48658"/>
                  </a:ext>
                </a:extLst>
              </a:tr>
              <a:tr h="575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27485"/>
                  </a:ext>
                </a:extLst>
              </a:tr>
              <a:tr h="575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4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9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F7893-0B1B-AA3F-6A60-95E3AD5742DE}"/>
              </a:ext>
            </a:extLst>
          </p:cNvPr>
          <p:cNvSpPr txBox="1"/>
          <p:nvPr/>
        </p:nvSpPr>
        <p:spPr>
          <a:xfrm>
            <a:off x="1115848" y="318814"/>
            <a:ext cx="57999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상품 정보 조회 및 상품 구매 UI </a:t>
            </a:r>
            <a:r>
              <a:rPr lang="ko-KR" altLang="en-US" sz="2400" dirty="0" err="1">
                <a:ea typeface="맑은 고딕"/>
              </a:rPr>
              <a:t>design</a:t>
            </a:r>
            <a:endParaRPr lang="ko-KR" altLang="en-US" sz="240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F12E4E-0D5F-66CC-E85D-D2E8F414ED55}"/>
              </a:ext>
            </a:extLst>
          </p:cNvPr>
          <p:cNvSpPr/>
          <p:nvPr/>
        </p:nvSpPr>
        <p:spPr>
          <a:xfrm>
            <a:off x="1119352" y="1132490"/>
            <a:ext cx="4300482" cy="5053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84EC9-CA5E-D6F3-BB5B-56E9F34B085C}"/>
              </a:ext>
            </a:extLst>
          </p:cNvPr>
          <p:cNvSpPr txBox="1"/>
          <p:nvPr/>
        </p:nvSpPr>
        <p:spPr>
          <a:xfrm>
            <a:off x="1763439" y="1264196"/>
            <a:ext cx="3005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상품 정보 조회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865605-A886-353A-559C-3B9F794F006A}"/>
              </a:ext>
            </a:extLst>
          </p:cNvPr>
          <p:cNvSpPr/>
          <p:nvPr/>
        </p:nvSpPr>
        <p:spPr>
          <a:xfrm>
            <a:off x="1767490" y="2498834"/>
            <a:ext cx="192690" cy="1926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B6FF84-4619-C89E-4AED-B46B7AA06D5F}"/>
              </a:ext>
            </a:extLst>
          </p:cNvPr>
          <p:cNvSpPr/>
          <p:nvPr/>
        </p:nvSpPr>
        <p:spPr>
          <a:xfrm>
            <a:off x="1767489" y="3330902"/>
            <a:ext cx="192690" cy="1926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3EDA2-42CB-2FC4-BBA4-114D40705E71}"/>
              </a:ext>
            </a:extLst>
          </p:cNvPr>
          <p:cNvSpPr txBox="1"/>
          <p:nvPr/>
        </p:nvSpPr>
        <p:spPr>
          <a:xfrm>
            <a:off x="2026744" y="2403364"/>
            <a:ext cx="3216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상품명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02FB4-03AF-01A6-A345-BAD52F709C64}"/>
              </a:ext>
            </a:extLst>
          </p:cNvPr>
          <p:cNvSpPr txBox="1"/>
          <p:nvPr/>
        </p:nvSpPr>
        <p:spPr>
          <a:xfrm>
            <a:off x="2026743" y="3235432"/>
            <a:ext cx="3216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평균 구매만족도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C6632D-235E-73DF-79F8-A3737221B1FB}"/>
              </a:ext>
            </a:extLst>
          </p:cNvPr>
          <p:cNvSpPr/>
          <p:nvPr/>
        </p:nvSpPr>
        <p:spPr>
          <a:xfrm>
            <a:off x="1814020" y="3368674"/>
            <a:ext cx="105104" cy="105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E2B262A-DD54-B636-6592-816E85487E48}"/>
              </a:ext>
            </a:extLst>
          </p:cNvPr>
          <p:cNvSpPr/>
          <p:nvPr/>
        </p:nvSpPr>
        <p:spPr>
          <a:xfrm>
            <a:off x="1814019" y="2536604"/>
            <a:ext cx="105104" cy="105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962F24-2D3D-9CB8-D1F7-55941DD0F90B}"/>
              </a:ext>
            </a:extLst>
          </p:cNvPr>
          <p:cNvSpPr txBox="1"/>
          <p:nvPr/>
        </p:nvSpPr>
        <p:spPr>
          <a:xfrm>
            <a:off x="1710886" y="4347230"/>
            <a:ext cx="3005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ea typeface="맑은 고딕"/>
              </a:rPr>
              <a:t>검색 내용을 </a:t>
            </a:r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  <a:ea typeface="맑은 고딕"/>
              </a:rPr>
              <a:t>입력하시오</a:t>
            </a:r>
            <a:endParaRPr lang="ko-KR" altLang="en-US" dirty="0">
              <a:solidFill>
                <a:schemeClr val="bg2">
                  <a:lumMod val="90000"/>
                </a:schemeClr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D1766-8139-9834-1777-4058188B8934}"/>
              </a:ext>
            </a:extLst>
          </p:cNvPr>
          <p:cNvSpPr txBox="1"/>
          <p:nvPr/>
        </p:nvSpPr>
        <p:spPr>
          <a:xfrm>
            <a:off x="1710886" y="3716609"/>
            <a:ext cx="1797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검색 창</a:t>
            </a:r>
          </a:p>
        </p:txBody>
      </p:sp>
      <p:pic>
        <p:nvPicPr>
          <p:cNvPr id="21" name="그래픽 21" descr="돋보기 단색으로 채워진">
            <a:extLst>
              <a:ext uri="{FF2B5EF4-FFF2-40B4-BE49-F238E27FC236}">
                <a16:creationId xmlns:a16="http://schemas.microsoft.com/office/drawing/2014/main" id="{84082F87-3EC0-FD4A-E15D-C7855C7B3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317" y="4390696"/>
            <a:ext cx="345091" cy="327573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6125F0-316A-E9BA-454D-7E6561B4FAC9}"/>
              </a:ext>
            </a:extLst>
          </p:cNvPr>
          <p:cNvSpPr/>
          <p:nvPr/>
        </p:nvSpPr>
        <p:spPr>
          <a:xfrm>
            <a:off x="5980131" y="1790778"/>
            <a:ext cx="770759" cy="2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84577-E655-63D2-3060-4314D7BF6882}"/>
              </a:ext>
            </a:extLst>
          </p:cNvPr>
          <p:cNvSpPr txBox="1"/>
          <p:nvPr/>
        </p:nvSpPr>
        <p:spPr>
          <a:xfrm>
            <a:off x="5880537" y="2158123"/>
            <a:ext cx="1306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상품 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AFAB68-0D0C-23AD-A14D-7CEAAF0077E6}"/>
              </a:ext>
            </a:extLst>
          </p:cNvPr>
          <p:cNvSpPr/>
          <p:nvPr/>
        </p:nvSpPr>
        <p:spPr>
          <a:xfrm>
            <a:off x="7635764" y="169039"/>
            <a:ext cx="4309241" cy="3415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BAED97-94F9-BDC0-B629-74B79687DCBF}"/>
              </a:ext>
            </a:extLst>
          </p:cNvPr>
          <p:cNvSpPr txBox="1"/>
          <p:nvPr/>
        </p:nvSpPr>
        <p:spPr>
          <a:xfrm>
            <a:off x="8542610" y="318264"/>
            <a:ext cx="2585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상품 정보 리스트</a:t>
            </a:r>
          </a:p>
        </p:txBody>
      </p:sp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D9463531-5EE8-85B6-C9C5-E53F7E82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90093"/>
              </p:ext>
            </p:extLst>
          </p:nvPr>
        </p:nvGraphicFramePr>
        <p:xfrm>
          <a:off x="7742619" y="1410138"/>
          <a:ext cx="4141899" cy="207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04">
                  <a:extLst>
                    <a:ext uri="{9D8B030D-6E8A-4147-A177-3AD203B41FA5}">
                      <a16:colId xmlns:a16="http://schemas.microsoft.com/office/drawing/2014/main" val="2978217271"/>
                    </a:ext>
                  </a:extLst>
                </a:gridCol>
                <a:gridCol w="1121101">
                  <a:extLst>
                    <a:ext uri="{9D8B030D-6E8A-4147-A177-3AD203B41FA5}">
                      <a16:colId xmlns:a16="http://schemas.microsoft.com/office/drawing/2014/main" val="405431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23763013"/>
                    </a:ext>
                  </a:extLst>
                </a:gridCol>
                <a:gridCol w="823310">
                  <a:extLst>
                    <a:ext uri="{9D8B030D-6E8A-4147-A177-3AD203B41FA5}">
                      <a16:colId xmlns:a16="http://schemas.microsoft.com/office/drawing/2014/main" val="3405223874"/>
                    </a:ext>
                  </a:extLst>
                </a:gridCol>
                <a:gridCol w="971284">
                  <a:extLst>
                    <a:ext uri="{9D8B030D-6E8A-4147-A177-3AD203B41FA5}">
                      <a16:colId xmlns:a16="http://schemas.microsoft.com/office/drawing/2014/main" val="3398904403"/>
                    </a:ext>
                  </a:extLst>
                </a:gridCol>
              </a:tblGrid>
              <a:tr h="425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판매된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평균 구매 만족도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27091"/>
                  </a:ext>
                </a:extLst>
              </a:tr>
              <a:tr h="41289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76638"/>
                  </a:ext>
                </a:extLst>
              </a:tr>
              <a:tr h="41289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56606"/>
                  </a:ext>
                </a:extLst>
              </a:tr>
              <a:tr h="41289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48658"/>
                  </a:ext>
                </a:extLst>
              </a:tr>
              <a:tr h="41289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27485"/>
                  </a:ext>
                </a:extLst>
              </a:tr>
            </a:tbl>
          </a:graphicData>
        </a:graphic>
      </p:graphicFrame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1758A27A-C286-5D72-E80A-96193B1DA7F7}"/>
              </a:ext>
            </a:extLst>
          </p:cNvPr>
          <p:cNvSpPr/>
          <p:nvPr/>
        </p:nvSpPr>
        <p:spPr>
          <a:xfrm>
            <a:off x="7813674" y="1100193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7E1DCC83-338F-73DF-DE15-BDEAF6D5DDA2}"/>
              </a:ext>
            </a:extLst>
          </p:cNvPr>
          <p:cNvSpPr/>
          <p:nvPr/>
        </p:nvSpPr>
        <p:spPr>
          <a:xfrm>
            <a:off x="9749328" y="1108951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7509F5-3179-EFCA-FE5F-EB47B3E73CD9}"/>
              </a:ext>
            </a:extLst>
          </p:cNvPr>
          <p:cNvSpPr txBox="1"/>
          <p:nvPr/>
        </p:nvSpPr>
        <p:spPr>
          <a:xfrm>
            <a:off x="1763437" y="1973643"/>
            <a:ext cx="1797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검색 조건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94197-D8D3-BE59-984C-BF47D2B9F491}"/>
              </a:ext>
            </a:extLst>
          </p:cNvPr>
          <p:cNvSpPr txBox="1"/>
          <p:nvPr/>
        </p:nvSpPr>
        <p:spPr>
          <a:xfrm>
            <a:off x="7719298" y="773710"/>
            <a:ext cx="1359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검색 조건 선택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AC8B7-AF65-E189-B005-E7BF1732E9AC}"/>
              </a:ext>
            </a:extLst>
          </p:cNvPr>
          <p:cNvSpPr txBox="1"/>
          <p:nvPr/>
        </p:nvSpPr>
        <p:spPr>
          <a:xfrm>
            <a:off x="7991365" y="1098331"/>
            <a:ext cx="7637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상품명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E6025-0C9E-DBE2-1A04-821C64C2E964}"/>
              </a:ext>
            </a:extLst>
          </p:cNvPr>
          <p:cNvSpPr txBox="1"/>
          <p:nvPr/>
        </p:nvSpPr>
        <p:spPr>
          <a:xfrm>
            <a:off x="9927020" y="1107089"/>
            <a:ext cx="130678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평균 구매만족도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E93D6F-2987-6763-7966-3F78E450B261}"/>
              </a:ext>
            </a:extLst>
          </p:cNvPr>
          <p:cNvSpPr/>
          <p:nvPr/>
        </p:nvSpPr>
        <p:spPr>
          <a:xfrm>
            <a:off x="7635763" y="3716279"/>
            <a:ext cx="4309241" cy="2890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3C6E3-5703-7D4B-25A7-50D45E7E7BCC}"/>
              </a:ext>
            </a:extLst>
          </p:cNvPr>
          <p:cNvSpPr txBox="1"/>
          <p:nvPr/>
        </p:nvSpPr>
        <p:spPr>
          <a:xfrm>
            <a:off x="5609018" y="3252949"/>
            <a:ext cx="14644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구매하고자 </a:t>
            </a:r>
          </a:p>
          <a:p>
            <a:r>
              <a:rPr lang="ko-KR" altLang="en-US" dirty="0">
                <a:ea typeface="맑은 고딕"/>
              </a:rPr>
              <a:t>하는 </a:t>
            </a:r>
          </a:p>
          <a:p>
            <a:r>
              <a:rPr lang="ko-KR" altLang="en-US" dirty="0">
                <a:ea typeface="맑은 고딕"/>
              </a:rPr>
              <a:t>상품 선택</a:t>
            </a:r>
            <a:endParaRPr lang="ko-KR" dirty="0">
              <a:ea typeface="맑은 고딕" panose="020B05030200000200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05B3FB-F427-C84B-6C88-D619255A8AFD}"/>
              </a:ext>
            </a:extLst>
          </p:cNvPr>
          <p:cNvSpPr txBox="1"/>
          <p:nvPr/>
        </p:nvSpPr>
        <p:spPr>
          <a:xfrm>
            <a:off x="7815646" y="3900539"/>
            <a:ext cx="111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상품명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518F1A-9F1D-B36B-215C-10DCE6BB57F0}"/>
              </a:ext>
            </a:extLst>
          </p:cNvPr>
          <p:cNvSpPr/>
          <p:nvPr/>
        </p:nvSpPr>
        <p:spPr>
          <a:xfrm>
            <a:off x="7810934" y="4469519"/>
            <a:ext cx="1340069" cy="823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상품이미지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F48664-BA59-0796-99B5-7CB5D385336E}"/>
              </a:ext>
            </a:extLst>
          </p:cNvPr>
          <p:cNvSpPr txBox="1"/>
          <p:nvPr/>
        </p:nvSpPr>
        <p:spPr>
          <a:xfrm>
            <a:off x="9339645" y="4469849"/>
            <a:ext cx="7287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판매자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21AE29-4739-FBF7-EA5B-B2FEEC8EB763}"/>
              </a:ext>
            </a:extLst>
          </p:cNvPr>
          <p:cNvSpPr txBox="1"/>
          <p:nvPr/>
        </p:nvSpPr>
        <p:spPr>
          <a:xfrm>
            <a:off x="10189231" y="4469848"/>
            <a:ext cx="12892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제작회사명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46163-6CBB-DDF1-CFD5-981C47CB4CCA}"/>
              </a:ext>
            </a:extLst>
          </p:cNvPr>
          <p:cNvSpPr txBox="1"/>
          <p:nvPr/>
        </p:nvSpPr>
        <p:spPr>
          <a:xfrm>
            <a:off x="7815644" y="5538400"/>
            <a:ext cx="7287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가격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B49DF-E15C-8324-74F3-526212171AD7}"/>
              </a:ext>
            </a:extLst>
          </p:cNvPr>
          <p:cNvSpPr txBox="1"/>
          <p:nvPr/>
        </p:nvSpPr>
        <p:spPr>
          <a:xfrm>
            <a:off x="7815644" y="5906262"/>
            <a:ext cx="88637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남은 수량</a:t>
            </a:r>
          </a:p>
        </p:txBody>
      </p:sp>
      <p:graphicFrame>
        <p:nvGraphicFramePr>
          <p:cNvPr id="59" name="표 7">
            <a:extLst>
              <a:ext uri="{FF2B5EF4-FFF2-40B4-BE49-F238E27FC236}">
                <a16:creationId xmlns:a16="http://schemas.microsoft.com/office/drawing/2014/main" id="{B709457C-1B64-C2EB-4FCE-1DCE5A152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44530"/>
              </p:ext>
            </p:extLst>
          </p:nvPr>
        </p:nvGraphicFramePr>
        <p:xfrm>
          <a:off x="9669517" y="4843517"/>
          <a:ext cx="2065337" cy="123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64">
                  <a:extLst>
                    <a:ext uri="{9D8B030D-6E8A-4147-A177-3AD203B41FA5}">
                      <a16:colId xmlns:a16="http://schemas.microsoft.com/office/drawing/2014/main" val="2978217271"/>
                    </a:ext>
                  </a:extLst>
                </a:gridCol>
                <a:gridCol w="1258873">
                  <a:extLst>
                    <a:ext uri="{9D8B030D-6E8A-4147-A177-3AD203B41FA5}">
                      <a16:colId xmlns:a16="http://schemas.microsoft.com/office/drawing/2014/main" val="4054310070"/>
                    </a:ext>
                  </a:extLst>
                </a:gridCol>
              </a:tblGrid>
              <a:tr h="262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추가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27091"/>
                  </a:ext>
                </a:extLst>
              </a:tr>
              <a:tr h="22155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76638"/>
                  </a:ext>
                </a:extLst>
              </a:tr>
              <a:tr h="22155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56606"/>
                  </a:ext>
                </a:extLst>
              </a:tr>
              <a:tr h="221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48658"/>
                  </a:ext>
                </a:extLst>
              </a:tr>
              <a:tr h="209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27485"/>
                  </a:ext>
                </a:extLst>
              </a:tr>
            </a:tbl>
          </a:graphicData>
        </a:graphic>
      </p:graphicFrame>
      <p:sp>
        <p:nvSpPr>
          <p:cNvPr id="60" name="원형: 비어 있음 59">
            <a:extLst>
              <a:ext uri="{FF2B5EF4-FFF2-40B4-BE49-F238E27FC236}">
                <a16:creationId xmlns:a16="http://schemas.microsoft.com/office/drawing/2014/main" id="{3B4E3F3D-F803-3D4E-7784-CCD529093D98}"/>
              </a:ext>
            </a:extLst>
          </p:cNvPr>
          <p:cNvSpPr/>
          <p:nvPr/>
        </p:nvSpPr>
        <p:spPr>
          <a:xfrm>
            <a:off x="9398982" y="5067847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원형: 비어 있음 60">
            <a:extLst>
              <a:ext uri="{FF2B5EF4-FFF2-40B4-BE49-F238E27FC236}">
                <a16:creationId xmlns:a16="http://schemas.microsoft.com/office/drawing/2014/main" id="{DE9C1155-984B-B48F-72A4-00F17D7A9B5C}"/>
              </a:ext>
            </a:extLst>
          </p:cNvPr>
          <p:cNvSpPr/>
          <p:nvPr/>
        </p:nvSpPr>
        <p:spPr>
          <a:xfrm>
            <a:off x="9398982" y="5356881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원형: 비어 있음 61">
            <a:extLst>
              <a:ext uri="{FF2B5EF4-FFF2-40B4-BE49-F238E27FC236}">
                <a16:creationId xmlns:a16="http://schemas.microsoft.com/office/drawing/2014/main" id="{E423598C-BD79-A19D-DB32-CECE97409252}"/>
              </a:ext>
            </a:extLst>
          </p:cNvPr>
          <p:cNvSpPr/>
          <p:nvPr/>
        </p:nvSpPr>
        <p:spPr>
          <a:xfrm>
            <a:off x="9398982" y="5637157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원형: 비어 있음 62">
            <a:extLst>
              <a:ext uri="{FF2B5EF4-FFF2-40B4-BE49-F238E27FC236}">
                <a16:creationId xmlns:a16="http://schemas.microsoft.com/office/drawing/2014/main" id="{369CA88E-F509-B976-25EB-8682412FA2CB}"/>
              </a:ext>
            </a:extLst>
          </p:cNvPr>
          <p:cNvSpPr/>
          <p:nvPr/>
        </p:nvSpPr>
        <p:spPr>
          <a:xfrm>
            <a:off x="9398982" y="5908674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C14B6CD-1D2D-6D92-3A69-ECA23F22AE18}"/>
              </a:ext>
            </a:extLst>
          </p:cNvPr>
          <p:cNvSpPr/>
          <p:nvPr/>
        </p:nvSpPr>
        <p:spPr>
          <a:xfrm>
            <a:off x="10735771" y="6185665"/>
            <a:ext cx="963447" cy="34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결제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1DA06-DD31-0BA1-8A2F-7BB782851542}"/>
              </a:ext>
            </a:extLst>
          </p:cNvPr>
          <p:cNvSpPr txBox="1"/>
          <p:nvPr/>
        </p:nvSpPr>
        <p:spPr>
          <a:xfrm>
            <a:off x="9033092" y="3988124"/>
            <a:ext cx="9739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판매종료일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C14434-BFFD-7616-AFA3-96CD4B1D503E}"/>
              </a:ext>
            </a:extLst>
          </p:cNvPr>
          <p:cNvSpPr txBox="1"/>
          <p:nvPr/>
        </p:nvSpPr>
        <p:spPr>
          <a:xfrm>
            <a:off x="10889918" y="3953089"/>
            <a:ext cx="9389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평균 구매만족도</a:t>
            </a:r>
          </a:p>
        </p:txBody>
      </p:sp>
      <p:sp>
        <p:nvSpPr>
          <p:cNvPr id="67" name="화살표: 오른쪽으로 구부러짐 66">
            <a:extLst>
              <a:ext uri="{FF2B5EF4-FFF2-40B4-BE49-F238E27FC236}">
                <a16:creationId xmlns:a16="http://schemas.microsoft.com/office/drawing/2014/main" id="{0991C0B8-DEAA-4E67-8179-F7DE5CE4A17B}"/>
              </a:ext>
            </a:extLst>
          </p:cNvPr>
          <p:cNvSpPr/>
          <p:nvPr/>
        </p:nvSpPr>
        <p:spPr>
          <a:xfrm>
            <a:off x="6827257" y="3007045"/>
            <a:ext cx="735724" cy="1217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F7893-0B1B-AA3F-6A60-95E3AD5742DE}"/>
              </a:ext>
            </a:extLst>
          </p:cNvPr>
          <p:cNvSpPr txBox="1"/>
          <p:nvPr/>
        </p:nvSpPr>
        <p:spPr>
          <a:xfrm>
            <a:off x="1115848" y="318814"/>
            <a:ext cx="57999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결제 UI </a:t>
            </a:r>
            <a:r>
              <a:rPr lang="ko-KR" altLang="en-US" sz="2400" dirty="0" err="1">
                <a:ea typeface="맑은 고딕"/>
              </a:rPr>
              <a:t>design</a:t>
            </a:r>
            <a:endParaRPr lang="ko-KR" altLang="en-US" sz="2400">
              <a:ea typeface="맑은 고딕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6EE4C4-601A-F30E-5590-95D324D09082}"/>
              </a:ext>
            </a:extLst>
          </p:cNvPr>
          <p:cNvSpPr/>
          <p:nvPr/>
        </p:nvSpPr>
        <p:spPr>
          <a:xfrm>
            <a:off x="2555762" y="1009864"/>
            <a:ext cx="4501930" cy="551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234BAE-6AC0-932C-B41F-B270D639C664}"/>
              </a:ext>
            </a:extLst>
          </p:cNvPr>
          <p:cNvSpPr txBox="1"/>
          <p:nvPr/>
        </p:nvSpPr>
        <p:spPr>
          <a:xfrm>
            <a:off x="3944334" y="1167849"/>
            <a:ext cx="1604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결제 화면</a:t>
            </a:r>
          </a:p>
        </p:txBody>
      </p:sp>
      <p:graphicFrame>
        <p:nvGraphicFramePr>
          <p:cNvPr id="81" name="표 7">
            <a:extLst>
              <a:ext uri="{FF2B5EF4-FFF2-40B4-BE49-F238E27FC236}">
                <a16:creationId xmlns:a16="http://schemas.microsoft.com/office/drawing/2014/main" id="{F67903FA-1B96-407C-7ECC-3E000D94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38496"/>
              </p:ext>
            </p:extLst>
          </p:nvPr>
        </p:nvGraphicFramePr>
        <p:xfrm>
          <a:off x="2855309" y="2776482"/>
          <a:ext cx="2608428" cy="1257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28">
                  <a:extLst>
                    <a:ext uri="{9D8B030D-6E8A-4147-A177-3AD203B41FA5}">
                      <a16:colId xmlns:a16="http://schemas.microsoft.com/office/drawing/2014/main" val="2978217271"/>
                    </a:ext>
                  </a:extLst>
                </a:gridCol>
                <a:gridCol w="1589900">
                  <a:extLst>
                    <a:ext uri="{9D8B030D-6E8A-4147-A177-3AD203B41FA5}">
                      <a16:colId xmlns:a16="http://schemas.microsoft.com/office/drawing/2014/main" val="4054310070"/>
                    </a:ext>
                  </a:extLst>
                </a:gridCol>
              </a:tblGrid>
              <a:tr h="262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추가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27091"/>
                  </a:ext>
                </a:extLst>
              </a:tr>
              <a:tr h="22155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76638"/>
                  </a:ext>
                </a:extLst>
              </a:tr>
              <a:tr h="26275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56606"/>
                  </a:ext>
                </a:extLst>
              </a:tr>
              <a:tr h="221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48658"/>
                  </a:ext>
                </a:extLst>
              </a:tr>
              <a:tr h="209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27485"/>
                  </a:ext>
                </a:extLst>
              </a:tr>
            </a:tbl>
          </a:graphicData>
        </a:graphic>
      </p:graphicFrame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093F287-1436-2114-5871-88C1A7FAC186}"/>
              </a:ext>
            </a:extLst>
          </p:cNvPr>
          <p:cNvSpPr/>
          <p:nvPr/>
        </p:nvSpPr>
        <p:spPr>
          <a:xfrm>
            <a:off x="3685081" y="5931664"/>
            <a:ext cx="963447" cy="34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결제</a:t>
            </a:r>
            <a:endParaRPr lang="ko-KR" altLang="en-US" dirty="0"/>
          </a:p>
        </p:txBody>
      </p:sp>
      <p:graphicFrame>
        <p:nvGraphicFramePr>
          <p:cNvPr id="104" name="표 7">
            <a:extLst>
              <a:ext uri="{FF2B5EF4-FFF2-40B4-BE49-F238E27FC236}">
                <a16:creationId xmlns:a16="http://schemas.microsoft.com/office/drawing/2014/main" id="{5A73350E-FC34-063A-5CC2-5F193F9C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26329"/>
              </p:ext>
            </p:extLst>
          </p:nvPr>
        </p:nvGraphicFramePr>
        <p:xfrm>
          <a:off x="2820274" y="1777999"/>
          <a:ext cx="3729538" cy="88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35">
                  <a:extLst>
                    <a:ext uri="{9D8B030D-6E8A-4147-A177-3AD203B41FA5}">
                      <a16:colId xmlns:a16="http://schemas.microsoft.com/office/drawing/2014/main" val="3789726577"/>
                    </a:ext>
                  </a:extLst>
                </a:gridCol>
                <a:gridCol w="1047335">
                  <a:extLst>
                    <a:ext uri="{9D8B030D-6E8A-4147-A177-3AD203B41FA5}">
                      <a16:colId xmlns:a16="http://schemas.microsoft.com/office/drawing/2014/main" val="2978217271"/>
                    </a:ext>
                  </a:extLst>
                </a:gridCol>
                <a:gridCol w="1634868">
                  <a:extLst>
                    <a:ext uri="{9D8B030D-6E8A-4147-A177-3AD203B41FA5}">
                      <a16:colId xmlns:a16="http://schemas.microsoft.com/office/drawing/2014/main" val="4054310070"/>
                    </a:ext>
                  </a:extLst>
                </a:gridCol>
              </a:tblGrid>
              <a:tr h="350344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 dirty="0"/>
                    </a:p>
                    <a:p>
                      <a:pPr lvl="0" algn="ctr">
                        <a:buNone/>
                      </a:pPr>
                      <a:endParaRPr lang="ko-KR" altLang="en-US" sz="1000" dirty="0"/>
                    </a:p>
                    <a:p>
                      <a:pPr lvl="0" algn="ctr">
                        <a:buNone/>
                      </a:pPr>
                      <a:r>
                        <a:rPr lang="ko-KR" altLang="en-US" sz="1000" dirty="0"/>
                        <a:t>상품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27091"/>
                  </a:ext>
                </a:extLst>
              </a:tr>
              <a:tr h="53069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76638"/>
                  </a:ext>
                </a:extLst>
              </a:tr>
            </a:tbl>
          </a:graphicData>
        </a:graphic>
      </p:graphicFrame>
      <p:sp>
        <p:nvSpPr>
          <p:cNvPr id="105" name="원형: 비어 있음 104">
            <a:extLst>
              <a:ext uri="{FF2B5EF4-FFF2-40B4-BE49-F238E27FC236}">
                <a16:creationId xmlns:a16="http://schemas.microsoft.com/office/drawing/2014/main" id="{6581C81A-A99B-3C95-6866-D67FC61A51B6}"/>
              </a:ext>
            </a:extLst>
          </p:cNvPr>
          <p:cNvSpPr/>
          <p:nvPr/>
        </p:nvSpPr>
        <p:spPr>
          <a:xfrm>
            <a:off x="2996432" y="4673710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원형: 비어 있음 105">
            <a:extLst>
              <a:ext uri="{FF2B5EF4-FFF2-40B4-BE49-F238E27FC236}">
                <a16:creationId xmlns:a16="http://schemas.microsoft.com/office/drawing/2014/main" id="{06A14C4F-C34E-BBD3-F531-FF4826F6F002}"/>
              </a:ext>
            </a:extLst>
          </p:cNvPr>
          <p:cNvSpPr/>
          <p:nvPr/>
        </p:nvSpPr>
        <p:spPr>
          <a:xfrm>
            <a:off x="4932086" y="4682468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155FA4-9DA9-16A2-544C-B70AAC9EFC7A}"/>
              </a:ext>
            </a:extLst>
          </p:cNvPr>
          <p:cNvSpPr txBox="1"/>
          <p:nvPr/>
        </p:nvSpPr>
        <p:spPr>
          <a:xfrm>
            <a:off x="2902056" y="4189572"/>
            <a:ext cx="178851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포인트 사용 여부 선택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9A5D2C-272B-3577-7B30-7D3CAABAAA62}"/>
              </a:ext>
            </a:extLst>
          </p:cNvPr>
          <p:cNvSpPr txBox="1"/>
          <p:nvPr/>
        </p:nvSpPr>
        <p:spPr>
          <a:xfrm>
            <a:off x="3174123" y="4671848"/>
            <a:ext cx="7637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사용함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31F5F4-20C9-10B9-3B21-994C03BD72CB}"/>
              </a:ext>
            </a:extLst>
          </p:cNvPr>
          <p:cNvSpPr txBox="1"/>
          <p:nvPr/>
        </p:nvSpPr>
        <p:spPr>
          <a:xfrm>
            <a:off x="5109778" y="4680606"/>
            <a:ext cx="130678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사용 안함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4D1D249-7E57-D94A-78DD-8F9DCD7C4480}"/>
              </a:ext>
            </a:extLst>
          </p:cNvPr>
          <p:cNvSpPr/>
          <p:nvPr/>
        </p:nvSpPr>
        <p:spPr>
          <a:xfrm>
            <a:off x="4727356" y="5940421"/>
            <a:ext cx="1331308" cy="3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결제 취소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D0A4A4-9B3A-4A14-3B98-CDEABAB45691}"/>
              </a:ext>
            </a:extLst>
          </p:cNvPr>
          <p:cNvSpPr txBox="1"/>
          <p:nvPr/>
        </p:nvSpPr>
        <p:spPr>
          <a:xfrm>
            <a:off x="2910813" y="4977847"/>
            <a:ext cx="178851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ea typeface="맑은 고딕"/>
              </a:rPr>
              <a:t>포인트 사용시 금액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20F6F-B52F-245D-1FE5-F819560D7D2F}"/>
              </a:ext>
            </a:extLst>
          </p:cNvPr>
          <p:cNvSpPr txBox="1"/>
          <p:nvPr/>
        </p:nvSpPr>
        <p:spPr>
          <a:xfrm>
            <a:off x="4882055" y="4190124"/>
            <a:ext cx="19724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  <a:ea typeface="맑은 고딕"/>
              </a:rPr>
              <a:t>3000 포인트 이상부터</a:t>
            </a:r>
            <a:endParaRPr lang="ko-KR" dirty="0">
              <a:solidFill>
                <a:srgbClr val="FF0000"/>
              </a:solidFill>
              <a:ea typeface="맑은 고딕"/>
            </a:endParaRPr>
          </a:p>
          <a:p>
            <a:endParaRPr lang="ko-KR" altLang="en-US" sz="600" dirty="0">
              <a:solidFill>
                <a:srgbClr val="FF0000"/>
              </a:solidFill>
              <a:ea typeface="맑은 고딕" panose="020B0503020000020004" pitchFamily="34" charset="-127"/>
            </a:endParaRPr>
          </a:p>
          <a:p>
            <a:r>
              <a:rPr lang="ko-KR" altLang="en-US" sz="600" dirty="0">
                <a:solidFill>
                  <a:srgbClr val="FF0000"/>
                </a:solidFill>
                <a:ea typeface="맑은 고딕"/>
              </a:rPr>
              <a:t>사용이 가능합니다</a:t>
            </a:r>
            <a:r>
              <a:rPr lang="ko-KR" altLang="en-US" sz="800" dirty="0">
                <a:ea typeface="맑은 고딕"/>
              </a:rPr>
              <a:t>.</a:t>
            </a:r>
            <a:endParaRPr lang="ko-KR">
              <a:ea typeface="맑은 고딕"/>
            </a:endParaRP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0BFD2D75-F4ED-3E10-1523-495BD354B5F1}"/>
              </a:ext>
            </a:extLst>
          </p:cNvPr>
          <p:cNvSpPr/>
          <p:nvPr/>
        </p:nvSpPr>
        <p:spPr>
          <a:xfrm rot="10800000">
            <a:off x="1962544" y="4642262"/>
            <a:ext cx="875862" cy="26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71052A-461C-7322-ABE6-3CD128036B2B}"/>
              </a:ext>
            </a:extLst>
          </p:cNvPr>
          <p:cNvSpPr txBox="1"/>
          <p:nvPr/>
        </p:nvSpPr>
        <p:spPr>
          <a:xfrm>
            <a:off x="99847" y="4645572"/>
            <a:ext cx="1946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3000포인트 이하 시</a:t>
            </a:r>
          </a:p>
          <a:p>
            <a:r>
              <a:rPr lang="ko-KR" altLang="en-US" sz="1000" dirty="0">
                <a:ea typeface="맑은 고딕"/>
              </a:rPr>
              <a:t>버튼 활성화 </a:t>
            </a:r>
            <a:r>
              <a:rPr lang="ko-KR" altLang="en-US" sz="1000" dirty="0" err="1">
                <a:ea typeface="맑은 고딕"/>
              </a:rPr>
              <a:t>X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94C96D6-A33B-976A-C9A6-BAAB42914E3B}"/>
              </a:ext>
            </a:extLst>
          </p:cNvPr>
          <p:cNvSpPr/>
          <p:nvPr/>
        </p:nvSpPr>
        <p:spPr>
          <a:xfrm>
            <a:off x="7407786" y="1309054"/>
            <a:ext cx="770759" cy="2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60C201-4B4C-1037-25BA-25686B258AB5}"/>
              </a:ext>
            </a:extLst>
          </p:cNvPr>
          <p:cNvSpPr/>
          <p:nvPr/>
        </p:nvSpPr>
        <p:spPr>
          <a:xfrm>
            <a:off x="8389003" y="957311"/>
            <a:ext cx="3363310" cy="268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AE982A-7EC2-BA09-2342-84A4F6ECC74C}"/>
              </a:ext>
            </a:extLst>
          </p:cNvPr>
          <p:cNvSpPr txBox="1"/>
          <p:nvPr/>
        </p:nvSpPr>
        <p:spPr>
          <a:xfrm>
            <a:off x="9260816" y="1124055"/>
            <a:ext cx="1604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결제 화면</a:t>
            </a:r>
          </a:p>
        </p:txBody>
      </p:sp>
      <p:sp>
        <p:nvSpPr>
          <p:cNvPr id="118" name="원형: 비어 있음 117">
            <a:extLst>
              <a:ext uri="{FF2B5EF4-FFF2-40B4-BE49-F238E27FC236}">
                <a16:creationId xmlns:a16="http://schemas.microsoft.com/office/drawing/2014/main" id="{A1F4EE10-5F5C-4DD0-29F9-ECD8AF25385F}"/>
              </a:ext>
            </a:extLst>
          </p:cNvPr>
          <p:cNvSpPr/>
          <p:nvPr/>
        </p:nvSpPr>
        <p:spPr>
          <a:xfrm>
            <a:off x="8724569" y="1730812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ADE5759-6D5E-DF44-386C-357C1DDF98A1}"/>
              </a:ext>
            </a:extLst>
          </p:cNvPr>
          <p:cNvSpPr txBox="1"/>
          <p:nvPr/>
        </p:nvSpPr>
        <p:spPr>
          <a:xfrm>
            <a:off x="8902260" y="1720192"/>
            <a:ext cx="163961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네이버페이로 결제</a:t>
            </a:r>
          </a:p>
        </p:txBody>
      </p:sp>
      <p:sp>
        <p:nvSpPr>
          <p:cNvPr id="120" name="원형: 비어 있음 119">
            <a:extLst>
              <a:ext uri="{FF2B5EF4-FFF2-40B4-BE49-F238E27FC236}">
                <a16:creationId xmlns:a16="http://schemas.microsoft.com/office/drawing/2014/main" id="{A9A89B26-2BDF-4CCA-A533-ADAA9A4DA743}"/>
              </a:ext>
            </a:extLst>
          </p:cNvPr>
          <p:cNvSpPr/>
          <p:nvPr/>
        </p:nvSpPr>
        <p:spPr>
          <a:xfrm>
            <a:off x="8707051" y="2589156"/>
            <a:ext cx="175173" cy="183932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A726784-F4E0-F6EA-EF8F-EE1F9A955DAD}"/>
              </a:ext>
            </a:extLst>
          </p:cNvPr>
          <p:cNvSpPr txBox="1"/>
          <p:nvPr/>
        </p:nvSpPr>
        <p:spPr>
          <a:xfrm>
            <a:off x="8884742" y="2578536"/>
            <a:ext cx="163961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카카오페이로 결제</a:t>
            </a:r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903793B6-A8F4-04F7-4FAC-863164BBEE8A}"/>
              </a:ext>
            </a:extLst>
          </p:cNvPr>
          <p:cNvSpPr/>
          <p:nvPr/>
        </p:nvSpPr>
        <p:spPr>
          <a:xfrm rot="5400000">
            <a:off x="8782888" y="3814019"/>
            <a:ext cx="508001" cy="39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676BE5A-4D32-6FB9-0FB2-47458AA46CE8}"/>
              </a:ext>
            </a:extLst>
          </p:cNvPr>
          <p:cNvSpPr/>
          <p:nvPr/>
        </p:nvSpPr>
        <p:spPr>
          <a:xfrm>
            <a:off x="10307140" y="4408206"/>
            <a:ext cx="1742967" cy="197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2CE494E-22D0-46D8-76E1-FFC71E48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607" y="4910366"/>
            <a:ext cx="2322787" cy="148664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774E2A8-BDCC-484C-1441-8239465E4E47}"/>
              </a:ext>
            </a:extLst>
          </p:cNvPr>
          <p:cNvSpPr txBox="1"/>
          <p:nvPr/>
        </p:nvSpPr>
        <p:spPr>
          <a:xfrm>
            <a:off x="7220056" y="4408537"/>
            <a:ext cx="1981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외부 결제 시스템</a:t>
            </a:r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A6381054-DB8F-C2A7-9593-C554D65C0F70}"/>
              </a:ext>
            </a:extLst>
          </p:cNvPr>
          <p:cNvSpPr/>
          <p:nvPr/>
        </p:nvSpPr>
        <p:spPr>
          <a:xfrm>
            <a:off x="9693784" y="5276709"/>
            <a:ext cx="464208" cy="37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A0502A-7099-8D21-E3C1-B21A30E56320}"/>
              </a:ext>
            </a:extLst>
          </p:cNvPr>
          <p:cNvSpPr txBox="1"/>
          <p:nvPr/>
        </p:nvSpPr>
        <p:spPr>
          <a:xfrm>
            <a:off x="10294880" y="5109777"/>
            <a:ext cx="130678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ea typeface="맑은 고딕"/>
              </a:rPr>
              <a:t>결제가 완료되었습니다.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504703D8-7F1F-5D81-73F5-9B32AB7C308D}"/>
              </a:ext>
            </a:extLst>
          </p:cNvPr>
          <p:cNvSpPr/>
          <p:nvPr/>
        </p:nvSpPr>
        <p:spPr>
          <a:xfrm>
            <a:off x="10420460" y="5931663"/>
            <a:ext cx="1506481" cy="350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홈페이지로 돌아가기</a:t>
            </a:r>
            <a:endParaRPr lang="ko-KR" altLang="en-US" sz="8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A18EBDA-B69D-2F45-372D-21BE3E779EF1}"/>
              </a:ext>
            </a:extLst>
          </p:cNvPr>
          <p:cNvSpPr txBox="1"/>
          <p:nvPr/>
        </p:nvSpPr>
        <p:spPr>
          <a:xfrm>
            <a:off x="10723502" y="4487364"/>
            <a:ext cx="9038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결제 완료</a:t>
            </a:r>
          </a:p>
        </p:txBody>
      </p:sp>
    </p:spTree>
    <p:extLst>
      <p:ext uri="{BB962C8B-B14F-4D97-AF65-F5344CB8AC3E}">
        <p14:creationId xmlns:p14="http://schemas.microsoft.com/office/powerpoint/2010/main" val="180740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353</cp:revision>
  <dcterms:created xsi:type="dcterms:W3CDTF">2022-04-29T11:04:03Z</dcterms:created>
  <dcterms:modified xsi:type="dcterms:W3CDTF">2022-04-29T12:02:00Z</dcterms:modified>
</cp:coreProperties>
</file>