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3534-6BF2-45CC-84C2-8FD075CAF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D04619-E37A-430F-AD9A-F888F918DC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DCEB9B-A51C-4C23-91BD-0B907B0941DB}"/>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5" name="Footer Placeholder 4">
            <a:extLst>
              <a:ext uri="{FF2B5EF4-FFF2-40B4-BE49-F238E27FC236}">
                <a16:creationId xmlns:a16="http://schemas.microsoft.com/office/drawing/2014/main" id="{FF33FABB-56FC-401B-B289-F5D0FA8FA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E469B-735F-4B0C-96B8-C4AF7CBC436B}"/>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416385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D08A-5B28-4D19-9D11-80412AE4A8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DCBE6-12EC-4B2E-8E14-B467ADE90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103A4-E9C7-44FA-818A-A2764A7E1CFF}"/>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5" name="Footer Placeholder 4">
            <a:extLst>
              <a:ext uri="{FF2B5EF4-FFF2-40B4-BE49-F238E27FC236}">
                <a16:creationId xmlns:a16="http://schemas.microsoft.com/office/drawing/2014/main" id="{2C40B8C2-DEBB-4694-9ABD-AA4EFBFD0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E386-5AD1-4849-8D17-81069C61C910}"/>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98206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BF6BA-4955-4640-8A3A-A32C9700DB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14DA50-7657-4493-8338-82DCFC53AC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1E2F5-7ABB-4A4C-A7F1-1236FF6C37CC}"/>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5" name="Footer Placeholder 4">
            <a:extLst>
              <a:ext uri="{FF2B5EF4-FFF2-40B4-BE49-F238E27FC236}">
                <a16:creationId xmlns:a16="http://schemas.microsoft.com/office/drawing/2014/main" id="{ECA52BE8-AB4C-4AD0-A7B2-6A374046F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238CE-A6C0-4008-957F-FB0538EC1450}"/>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385439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4B86-E4B3-4E1D-A9D8-C3A601E86C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E6FE6-2A35-4E7C-BC08-FB07DEE4E9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25383-F4FE-4644-9302-5A76856F4D3D}"/>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5" name="Footer Placeholder 4">
            <a:extLst>
              <a:ext uri="{FF2B5EF4-FFF2-40B4-BE49-F238E27FC236}">
                <a16:creationId xmlns:a16="http://schemas.microsoft.com/office/drawing/2014/main" id="{2872AC39-9625-4E30-93BA-34867B463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27EF1-5359-4556-9A18-3FA043124CEA}"/>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363125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F365-6E63-4B29-9936-C61783FA74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A36B1F-DBCD-4F51-82CF-3D0D85D2BD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21AA7-79AE-4286-9E8E-17F3B8D102AD}"/>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5" name="Footer Placeholder 4">
            <a:extLst>
              <a:ext uri="{FF2B5EF4-FFF2-40B4-BE49-F238E27FC236}">
                <a16:creationId xmlns:a16="http://schemas.microsoft.com/office/drawing/2014/main" id="{8CFD9376-88C2-446C-A852-40C6BFE49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CC675-4F04-4F7D-9498-F7BCC7207607}"/>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351923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5734-81EE-41DB-A0C8-359992F9E1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0DF8F1-6D97-4AD2-89CF-484EC1F53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388A1-EC0E-4525-B3ED-201121BFF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24F06-03E7-4066-896A-8DD81E5FF0C6}"/>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6" name="Footer Placeholder 5">
            <a:extLst>
              <a:ext uri="{FF2B5EF4-FFF2-40B4-BE49-F238E27FC236}">
                <a16:creationId xmlns:a16="http://schemas.microsoft.com/office/drawing/2014/main" id="{98B88557-A38D-4ACC-90B0-46F5D6101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79F91-ACD7-4743-A83A-A9E112038CC0}"/>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375220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40AD-24AE-4D88-A7D3-0FF5D7D439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1C4F73-C0E6-40B0-9624-3DCEDA2E0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AF3F2E-8B86-4C72-B7C7-EC4E5DE82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803AA5-976D-4800-8161-8AB4D3C9A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46EDC-9A7E-4828-A574-76A84E69C5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F48B47-EDB9-4C60-83AC-0594312CCC87}"/>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8" name="Footer Placeholder 7">
            <a:extLst>
              <a:ext uri="{FF2B5EF4-FFF2-40B4-BE49-F238E27FC236}">
                <a16:creationId xmlns:a16="http://schemas.microsoft.com/office/drawing/2014/main" id="{90ABDDEE-A0A3-4F1A-B010-420CA43EBC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882071-138F-452C-A019-A32659AE8013}"/>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50472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EBDC-EA19-4D2D-8584-3791C1F7A7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59A2F1-BD50-4711-BEF9-8A31EEAB54C3}"/>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4" name="Footer Placeholder 3">
            <a:extLst>
              <a:ext uri="{FF2B5EF4-FFF2-40B4-BE49-F238E27FC236}">
                <a16:creationId xmlns:a16="http://schemas.microsoft.com/office/drawing/2014/main" id="{529F6FB2-5DD9-451B-8B05-8E8556BA0B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F21406-E8FE-419C-9465-02A39D35D40F}"/>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393401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4C9DD-19A7-43FD-9EDF-88EEA15632DA}"/>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3" name="Footer Placeholder 2">
            <a:extLst>
              <a:ext uri="{FF2B5EF4-FFF2-40B4-BE49-F238E27FC236}">
                <a16:creationId xmlns:a16="http://schemas.microsoft.com/office/drawing/2014/main" id="{92F10621-03E0-42F5-8CD7-7DBD1B572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2664FA-8751-4300-B831-8C2179987A49}"/>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209432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874E-6E21-44CA-8127-F0CD42EF8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B09EB6-DF03-45EE-A7ED-41A45A833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905D66-A0F9-412C-9589-907948640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1FD27-B2C4-4A24-B973-6F67CBB70A25}"/>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6" name="Footer Placeholder 5">
            <a:extLst>
              <a:ext uri="{FF2B5EF4-FFF2-40B4-BE49-F238E27FC236}">
                <a16:creationId xmlns:a16="http://schemas.microsoft.com/office/drawing/2014/main" id="{AAE3193B-5039-4C4B-B241-D13299018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68EE5-CA9D-416C-84A3-6A46A4D1FE1D}"/>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1212943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EF82-20DF-4579-93DA-499B7521D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566F94-23E2-444E-88E6-E20BFEF4D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7A6BCA-DBA0-4654-A91E-CB5770098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D5F6E-DF5B-4955-BD39-794A3FF56A4B}"/>
              </a:ext>
            </a:extLst>
          </p:cNvPr>
          <p:cNvSpPr>
            <a:spLocks noGrp="1"/>
          </p:cNvSpPr>
          <p:nvPr>
            <p:ph type="dt" sz="half" idx="10"/>
          </p:nvPr>
        </p:nvSpPr>
        <p:spPr/>
        <p:txBody>
          <a:bodyPr/>
          <a:lstStyle/>
          <a:p>
            <a:fld id="{5F7C890C-683C-412C-8E69-12A3E024DE21}" type="datetimeFigureOut">
              <a:rPr lang="en-US" smtClean="0"/>
              <a:t>12/12/2020</a:t>
            </a:fld>
            <a:endParaRPr lang="en-US"/>
          </a:p>
        </p:txBody>
      </p:sp>
      <p:sp>
        <p:nvSpPr>
          <p:cNvPr id="6" name="Footer Placeholder 5">
            <a:extLst>
              <a:ext uri="{FF2B5EF4-FFF2-40B4-BE49-F238E27FC236}">
                <a16:creationId xmlns:a16="http://schemas.microsoft.com/office/drawing/2014/main" id="{1935EF8F-73CD-4ED9-A34D-C92A473AA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F8CEF-707C-4AB6-A512-E18D70302F67}"/>
              </a:ext>
            </a:extLst>
          </p:cNvPr>
          <p:cNvSpPr>
            <a:spLocks noGrp="1"/>
          </p:cNvSpPr>
          <p:nvPr>
            <p:ph type="sldNum" sz="quarter" idx="12"/>
          </p:nvPr>
        </p:nvSpPr>
        <p:spPr/>
        <p:txBody>
          <a:bodyPr/>
          <a:lstStyle/>
          <a:p>
            <a:fld id="{8D0ED626-F16F-40D0-BB82-35E1C37E6117}" type="slidenum">
              <a:rPr lang="en-US" smtClean="0"/>
              <a:t>‹#›</a:t>
            </a:fld>
            <a:endParaRPr lang="en-US"/>
          </a:p>
        </p:txBody>
      </p:sp>
    </p:spTree>
    <p:extLst>
      <p:ext uri="{BB962C8B-B14F-4D97-AF65-F5344CB8AC3E}">
        <p14:creationId xmlns:p14="http://schemas.microsoft.com/office/powerpoint/2010/main" val="392720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D63CD4-2238-48C2-A9EE-CC85668C4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A11AC-A71C-4183-8E25-9F1154C84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9821A-E037-4C9F-B743-CE69BB7253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C890C-683C-412C-8E69-12A3E024DE21}" type="datetimeFigureOut">
              <a:rPr lang="en-US" smtClean="0"/>
              <a:t>12/12/2020</a:t>
            </a:fld>
            <a:endParaRPr lang="en-US"/>
          </a:p>
        </p:txBody>
      </p:sp>
      <p:sp>
        <p:nvSpPr>
          <p:cNvPr id="5" name="Footer Placeholder 4">
            <a:extLst>
              <a:ext uri="{FF2B5EF4-FFF2-40B4-BE49-F238E27FC236}">
                <a16:creationId xmlns:a16="http://schemas.microsoft.com/office/drawing/2014/main" id="{F6EB4A8B-19F6-4C84-A6BE-FDA64E20C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B9E1ED-46A9-4972-AFF7-49FD060366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ED626-F16F-40D0-BB82-35E1C37E6117}" type="slidenum">
              <a:rPr lang="en-US" smtClean="0"/>
              <a:t>‹#›</a:t>
            </a:fld>
            <a:endParaRPr lang="en-US"/>
          </a:p>
        </p:txBody>
      </p:sp>
    </p:spTree>
    <p:extLst>
      <p:ext uri="{BB962C8B-B14F-4D97-AF65-F5344CB8AC3E}">
        <p14:creationId xmlns:p14="http://schemas.microsoft.com/office/powerpoint/2010/main" val="229236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040F04-774D-4700-B804-C08ED85CE6F4}"/>
              </a:ext>
            </a:extLst>
          </p:cNvPr>
          <p:cNvSpPr>
            <a:spLocks noGrp="1"/>
          </p:cNvSpPr>
          <p:nvPr>
            <p:ph type="subTitle" idx="1"/>
          </p:nvPr>
        </p:nvSpPr>
        <p:spPr>
          <a:xfrm>
            <a:off x="1741503" y="2721388"/>
            <a:ext cx="8803688" cy="3240349"/>
          </a:xfrm>
        </p:spPr>
        <p:txBody>
          <a:bodyPr>
            <a:normAutofit lnSpcReduction="10000"/>
          </a:bodyPr>
          <a:lstStyle/>
          <a:p>
            <a:endParaRPr lang="en-US" dirty="0"/>
          </a:p>
          <a:p>
            <a:pPr marL="457200" indent="-457200" algn="l">
              <a:buFont typeface="+mj-lt"/>
              <a:buAutoNum type="arabicPeriod"/>
            </a:pPr>
            <a:r>
              <a:rPr lang="en-US" dirty="0"/>
              <a:t>It has been questioned whether Black Mountain is capitalizing on our facilities as much as it could. Currently, the price is set at $81/ticket.</a:t>
            </a:r>
          </a:p>
          <a:p>
            <a:pPr marL="457200" indent="-457200" algn="l">
              <a:buFont typeface="+mj-lt"/>
              <a:buAutoNum type="arabicPeriod"/>
            </a:pPr>
            <a:r>
              <a:rPr lang="en-US" dirty="0"/>
              <a:t>Not having clear understanding of the importance of some facilities and how they add value to the resort is hampering their pricing and investment strategies. </a:t>
            </a:r>
          </a:p>
          <a:p>
            <a:pPr marL="457200" indent="-457200" algn="l">
              <a:buFont typeface="+mj-lt"/>
              <a:buAutoNum type="arabicPeriod"/>
            </a:pPr>
            <a:r>
              <a:rPr lang="en-US" dirty="0"/>
              <a:t>Recently added new chair lift will increase our operating costs by $1,540,000 this season.</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21E529A6-7C97-4943-AD07-47536383B1A8}"/>
              </a:ext>
            </a:extLst>
          </p:cNvPr>
          <p:cNvSpPr txBox="1"/>
          <p:nvPr/>
        </p:nvSpPr>
        <p:spPr>
          <a:xfrm flipH="1">
            <a:off x="1741503" y="2459778"/>
            <a:ext cx="8708994" cy="523220"/>
          </a:xfrm>
          <a:prstGeom prst="rect">
            <a:avLst/>
          </a:prstGeom>
          <a:noFill/>
        </p:spPr>
        <p:txBody>
          <a:bodyPr wrap="square" rtlCol="0">
            <a:spAutoFit/>
          </a:bodyPr>
          <a:lstStyle/>
          <a:p>
            <a:pPr algn="ctr"/>
            <a:r>
              <a:rPr lang="en-US" sz="2800" dirty="0">
                <a:highlight>
                  <a:srgbClr val="C0C0C0"/>
                </a:highlight>
              </a:rPr>
              <a:t>PROBLEM STATEMENT</a:t>
            </a:r>
          </a:p>
        </p:txBody>
      </p:sp>
      <p:sp>
        <p:nvSpPr>
          <p:cNvPr id="7" name="Rectangle 6">
            <a:extLst>
              <a:ext uri="{FF2B5EF4-FFF2-40B4-BE49-F238E27FC236}">
                <a16:creationId xmlns:a16="http://schemas.microsoft.com/office/drawing/2014/main" id="{F3A23486-9C96-4725-9C2D-30E8C794D73B}"/>
              </a:ext>
            </a:extLst>
          </p:cNvPr>
          <p:cNvSpPr/>
          <p:nvPr/>
        </p:nvSpPr>
        <p:spPr>
          <a:xfrm>
            <a:off x="994298" y="242630"/>
            <a:ext cx="10209321" cy="1870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D1EDB6C-45C7-43C8-AD33-500B350FE1F8}"/>
              </a:ext>
            </a:extLst>
          </p:cNvPr>
          <p:cNvSpPr txBox="1">
            <a:spLocks/>
          </p:cNvSpPr>
          <p:nvPr/>
        </p:nvSpPr>
        <p:spPr>
          <a:xfrm>
            <a:off x="6057529" y="968992"/>
            <a:ext cx="4764349" cy="10260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chemeClr val="bg1"/>
                </a:solidFill>
              </a:rPr>
              <a:t>Black Mountain Resort</a:t>
            </a:r>
          </a:p>
        </p:txBody>
      </p:sp>
      <p:pic>
        <p:nvPicPr>
          <p:cNvPr id="9" name="Picture 8">
            <a:extLst>
              <a:ext uri="{FF2B5EF4-FFF2-40B4-BE49-F238E27FC236}">
                <a16:creationId xmlns:a16="http://schemas.microsoft.com/office/drawing/2014/main" id="{96E32D25-78E2-4FD5-BEFB-543843140D9D}"/>
              </a:ext>
            </a:extLst>
          </p:cNvPr>
          <p:cNvPicPr>
            <a:picLocks noChangeAspect="1"/>
          </p:cNvPicPr>
          <p:nvPr/>
        </p:nvPicPr>
        <p:blipFill>
          <a:blip r:embed="rId2"/>
          <a:stretch>
            <a:fillRect/>
          </a:stretch>
        </p:blipFill>
        <p:spPr>
          <a:xfrm>
            <a:off x="1370122" y="486539"/>
            <a:ext cx="4224292" cy="1413091"/>
          </a:xfrm>
          <a:prstGeom prst="rect">
            <a:avLst/>
          </a:prstGeom>
        </p:spPr>
      </p:pic>
    </p:spTree>
    <p:extLst>
      <p:ext uri="{BB962C8B-B14F-4D97-AF65-F5344CB8AC3E}">
        <p14:creationId xmlns:p14="http://schemas.microsoft.com/office/powerpoint/2010/main" val="328411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040F04-774D-4700-B804-C08ED85CE6F4}"/>
              </a:ext>
            </a:extLst>
          </p:cNvPr>
          <p:cNvSpPr>
            <a:spLocks noGrp="1"/>
          </p:cNvSpPr>
          <p:nvPr>
            <p:ph type="subTitle" idx="1"/>
          </p:nvPr>
        </p:nvSpPr>
        <p:spPr>
          <a:xfrm>
            <a:off x="1216242" y="3329126"/>
            <a:ext cx="9451758" cy="2876364"/>
          </a:xfrm>
        </p:spPr>
        <p:txBody>
          <a:bodyPr>
            <a:normAutofit/>
          </a:bodyPr>
          <a:lstStyle/>
          <a:p>
            <a:pPr marL="457200" indent="-457200" algn="l">
              <a:buFont typeface="+mj-lt"/>
              <a:buAutoNum type="arabicPeriod"/>
            </a:pPr>
            <a:r>
              <a:rPr lang="en-US" dirty="0"/>
              <a:t>With the new operation cost added this season, our profit will be further decreased if we don’t come up with the new pricing and/or reduce other operation cost.</a:t>
            </a:r>
          </a:p>
          <a:p>
            <a:pPr marL="457200" indent="-457200" algn="l">
              <a:buFont typeface="+mj-lt"/>
              <a:buAutoNum type="arabicPeriod"/>
            </a:pPr>
            <a:r>
              <a:rPr lang="en-US" dirty="0"/>
              <a:t>Features specific to states, such as the number of the resort in the state, do not seem to have effect on the ticket price, but certain resort features do.</a:t>
            </a:r>
          </a:p>
        </p:txBody>
      </p:sp>
      <p:sp>
        <p:nvSpPr>
          <p:cNvPr id="4" name="TextBox 3">
            <a:extLst>
              <a:ext uri="{FF2B5EF4-FFF2-40B4-BE49-F238E27FC236}">
                <a16:creationId xmlns:a16="http://schemas.microsoft.com/office/drawing/2014/main" id="{21E529A6-7C97-4943-AD07-47536383B1A8}"/>
              </a:ext>
            </a:extLst>
          </p:cNvPr>
          <p:cNvSpPr txBox="1"/>
          <p:nvPr/>
        </p:nvSpPr>
        <p:spPr>
          <a:xfrm flipH="1">
            <a:off x="1587624" y="2459395"/>
            <a:ext cx="8708994" cy="523220"/>
          </a:xfrm>
          <a:prstGeom prst="rect">
            <a:avLst/>
          </a:prstGeom>
          <a:noFill/>
        </p:spPr>
        <p:txBody>
          <a:bodyPr wrap="square" rtlCol="0">
            <a:spAutoFit/>
          </a:bodyPr>
          <a:lstStyle/>
          <a:p>
            <a:pPr algn="ctr"/>
            <a:r>
              <a:rPr lang="en-US" sz="2800" b="0" i="0" dirty="0">
                <a:solidFill>
                  <a:srgbClr val="333333"/>
                </a:solidFill>
                <a:effectLst/>
                <a:highlight>
                  <a:srgbClr val="C0C0C0"/>
                </a:highlight>
                <a:latin typeface="Roboto"/>
              </a:rPr>
              <a:t>Recommendation and key findings</a:t>
            </a:r>
            <a:endParaRPr lang="en-US" sz="2800" dirty="0">
              <a:highlight>
                <a:srgbClr val="C0C0C0"/>
              </a:highlight>
            </a:endParaRPr>
          </a:p>
        </p:txBody>
      </p:sp>
      <p:sp>
        <p:nvSpPr>
          <p:cNvPr id="7" name="Rectangle 6">
            <a:extLst>
              <a:ext uri="{FF2B5EF4-FFF2-40B4-BE49-F238E27FC236}">
                <a16:creationId xmlns:a16="http://schemas.microsoft.com/office/drawing/2014/main" id="{2685E66D-CEC2-46A9-9AEC-F004298D4BD1}"/>
              </a:ext>
            </a:extLst>
          </p:cNvPr>
          <p:cNvSpPr/>
          <p:nvPr/>
        </p:nvSpPr>
        <p:spPr>
          <a:xfrm>
            <a:off x="994298" y="242630"/>
            <a:ext cx="10209321" cy="1870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E76D6A6-3061-45CB-87FC-6EEADC5CDE48}"/>
              </a:ext>
            </a:extLst>
          </p:cNvPr>
          <p:cNvSpPr txBox="1">
            <a:spLocks/>
          </p:cNvSpPr>
          <p:nvPr/>
        </p:nvSpPr>
        <p:spPr>
          <a:xfrm>
            <a:off x="6057529" y="968992"/>
            <a:ext cx="4764349" cy="10260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chemeClr val="bg1"/>
                </a:solidFill>
              </a:rPr>
              <a:t>Black Mountain Resort</a:t>
            </a:r>
          </a:p>
        </p:txBody>
      </p:sp>
      <p:pic>
        <p:nvPicPr>
          <p:cNvPr id="9" name="Picture 8">
            <a:extLst>
              <a:ext uri="{FF2B5EF4-FFF2-40B4-BE49-F238E27FC236}">
                <a16:creationId xmlns:a16="http://schemas.microsoft.com/office/drawing/2014/main" id="{39018938-CAD6-4B37-8043-2CB6881EBE81}"/>
              </a:ext>
            </a:extLst>
          </p:cNvPr>
          <p:cNvPicPr>
            <a:picLocks noChangeAspect="1"/>
          </p:cNvPicPr>
          <p:nvPr/>
        </p:nvPicPr>
        <p:blipFill>
          <a:blip r:embed="rId2"/>
          <a:stretch>
            <a:fillRect/>
          </a:stretch>
        </p:blipFill>
        <p:spPr>
          <a:xfrm>
            <a:off x="1370122" y="486539"/>
            <a:ext cx="4224292" cy="1413091"/>
          </a:xfrm>
          <a:prstGeom prst="rect">
            <a:avLst/>
          </a:prstGeom>
        </p:spPr>
      </p:pic>
    </p:spTree>
    <p:extLst>
      <p:ext uri="{BB962C8B-B14F-4D97-AF65-F5344CB8AC3E}">
        <p14:creationId xmlns:p14="http://schemas.microsoft.com/office/powerpoint/2010/main" val="39125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EF34FE-3899-445A-AB18-891453F49737}"/>
              </a:ext>
            </a:extLst>
          </p:cNvPr>
          <p:cNvSpPr/>
          <p:nvPr/>
        </p:nvSpPr>
        <p:spPr>
          <a:xfrm>
            <a:off x="994298" y="242630"/>
            <a:ext cx="10209321" cy="1870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978F6-5945-469B-96E8-4D813CC87AF1}"/>
              </a:ext>
            </a:extLst>
          </p:cNvPr>
          <p:cNvSpPr>
            <a:spLocks noGrp="1"/>
          </p:cNvSpPr>
          <p:nvPr>
            <p:ph type="ctrTitle"/>
          </p:nvPr>
        </p:nvSpPr>
        <p:spPr>
          <a:xfrm>
            <a:off x="6057529" y="968992"/>
            <a:ext cx="4764349" cy="1026034"/>
          </a:xfrm>
        </p:spPr>
        <p:txBody>
          <a:bodyPr>
            <a:noAutofit/>
          </a:bodyPr>
          <a:lstStyle/>
          <a:p>
            <a:r>
              <a:rPr lang="en-US" sz="4400" b="1" dirty="0">
                <a:solidFill>
                  <a:schemeClr val="bg1"/>
                </a:solidFill>
              </a:rPr>
              <a:t>Black Mountain Resort</a:t>
            </a:r>
          </a:p>
        </p:txBody>
      </p:sp>
      <p:sp>
        <p:nvSpPr>
          <p:cNvPr id="3" name="Subtitle 2">
            <a:extLst>
              <a:ext uri="{FF2B5EF4-FFF2-40B4-BE49-F238E27FC236}">
                <a16:creationId xmlns:a16="http://schemas.microsoft.com/office/drawing/2014/main" id="{22040F04-774D-4700-B804-C08ED85CE6F4}"/>
              </a:ext>
            </a:extLst>
          </p:cNvPr>
          <p:cNvSpPr>
            <a:spLocks noGrp="1"/>
          </p:cNvSpPr>
          <p:nvPr>
            <p:ph type="subTitle" idx="1"/>
          </p:nvPr>
        </p:nvSpPr>
        <p:spPr>
          <a:xfrm>
            <a:off x="1210322" y="2911313"/>
            <a:ext cx="9327471" cy="3133817"/>
          </a:xfrm>
        </p:spPr>
        <p:txBody>
          <a:bodyPr>
            <a:normAutofit/>
          </a:bodyPr>
          <a:lstStyle/>
          <a:p>
            <a:pPr marL="457200" indent="-457200" algn="l">
              <a:buAutoNum type="arabicPeriod"/>
            </a:pPr>
            <a:r>
              <a:rPr lang="en-US" dirty="0"/>
              <a:t>We ran our analysis with 276 other resorts throughout the US. </a:t>
            </a:r>
          </a:p>
          <a:p>
            <a:pPr marL="457200" indent="-457200" algn="l">
              <a:buAutoNum type="arabicPeriod"/>
            </a:pPr>
            <a:r>
              <a:rPr lang="en-US" dirty="0"/>
              <a:t>Our model revealed that four (4) top resort features that have most linear relationship to their ticket prices are:</a:t>
            </a:r>
          </a:p>
          <a:p>
            <a:pPr marL="457200" indent="-457200" algn="l">
              <a:lnSpc>
                <a:spcPct val="30000"/>
              </a:lnSpc>
              <a:buAutoNum type="arabicPeriod"/>
            </a:pPr>
            <a:endParaRPr lang="en-US" dirty="0"/>
          </a:p>
          <a:p>
            <a:pPr marL="742950" lvl="1" indent="-285750" algn="l">
              <a:buFontTx/>
              <a:buChar char="-"/>
            </a:pPr>
            <a:r>
              <a:rPr lang="en-US" sz="1400" dirty="0">
                <a:solidFill>
                  <a:srgbClr val="000000"/>
                </a:solidFill>
                <a:effectLst/>
                <a:latin typeface="Helvetica" panose="020B0604020202020204" pitchFamily="34" charset="0"/>
                <a:ea typeface="Times New Roman" panose="02020603050405020304" pitchFamily="18" charset="0"/>
              </a:rPr>
              <a:t>number of fast four person chairs</a:t>
            </a:r>
          </a:p>
          <a:p>
            <a:pPr marL="742950" lvl="1" indent="-285750" algn="l">
              <a:buFontTx/>
              <a:buChar char="-"/>
            </a:pPr>
            <a:r>
              <a:rPr lang="en-US" sz="1400" dirty="0">
                <a:solidFill>
                  <a:srgbClr val="000000"/>
                </a:solidFill>
                <a:effectLst/>
                <a:latin typeface="Helvetica" panose="020B0604020202020204" pitchFamily="34" charset="0"/>
                <a:ea typeface="Times New Roman" panose="02020603050405020304" pitchFamily="18" charset="0"/>
              </a:rPr>
              <a:t>number of runs on the resort </a:t>
            </a:r>
          </a:p>
          <a:p>
            <a:pPr marL="742950" lvl="1" indent="-285750" algn="l">
              <a:buFontTx/>
              <a:buChar char="-"/>
            </a:pPr>
            <a:r>
              <a:rPr lang="en-US" sz="1400" dirty="0">
                <a:solidFill>
                  <a:srgbClr val="000000"/>
                </a:solidFill>
                <a:effectLst/>
                <a:latin typeface="Helvetica" panose="020B0604020202020204" pitchFamily="34" charset="0"/>
                <a:ea typeface="Times New Roman" panose="02020603050405020304" pitchFamily="18" charset="0"/>
              </a:rPr>
              <a:t>total area coverage by snow making machines</a:t>
            </a:r>
          </a:p>
          <a:p>
            <a:pPr marL="742950" lvl="1" indent="-285750" algn="l">
              <a:buFontTx/>
              <a:buChar char="-"/>
            </a:pPr>
            <a:r>
              <a:rPr lang="en-US" sz="1400" dirty="0">
                <a:solidFill>
                  <a:srgbClr val="000000"/>
                </a:solidFill>
                <a:effectLst/>
                <a:latin typeface="Helvetica" panose="020B0604020202020204" pitchFamily="34" charset="0"/>
                <a:ea typeface="Times New Roman" panose="02020603050405020304" pitchFamily="18" charset="0"/>
              </a:rPr>
              <a:t>the vertical change in elevation from the summit to the base</a:t>
            </a:r>
            <a:endParaRPr lang="en-US" dirty="0"/>
          </a:p>
          <a:p>
            <a:endParaRPr lang="en-US" dirty="0"/>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21E529A6-7C97-4943-AD07-47536383B1A8}"/>
              </a:ext>
            </a:extLst>
          </p:cNvPr>
          <p:cNvSpPr txBox="1"/>
          <p:nvPr/>
        </p:nvSpPr>
        <p:spPr>
          <a:xfrm flipH="1">
            <a:off x="1519561" y="2370337"/>
            <a:ext cx="8708994" cy="523220"/>
          </a:xfrm>
          <a:prstGeom prst="rect">
            <a:avLst/>
          </a:prstGeom>
          <a:noFill/>
        </p:spPr>
        <p:txBody>
          <a:bodyPr wrap="square" rtlCol="0">
            <a:spAutoFit/>
          </a:bodyPr>
          <a:lstStyle/>
          <a:p>
            <a:pPr algn="ctr"/>
            <a:r>
              <a:rPr lang="en-US" sz="2800" b="0" i="0" dirty="0">
                <a:solidFill>
                  <a:srgbClr val="333333"/>
                </a:solidFill>
                <a:effectLst/>
                <a:highlight>
                  <a:srgbClr val="C0C0C0"/>
                </a:highlight>
                <a:latin typeface="Roboto"/>
              </a:rPr>
              <a:t>Modeling results and analysis</a:t>
            </a:r>
            <a:endParaRPr lang="en-US" sz="2800" dirty="0">
              <a:highlight>
                <a:srgbClr val="C0C0C0"/>
              </a:highlight>
            </a:endParaRPr>
          </a:p>
        </p:txBody>
      </p:sp>
      <p:pic>
        <p:nvPicPr>
          <p:cNvPr id="5" name="Picture 4">
            <a:extLst>
              <a:ext uri="{FF2B5EF4-FFF2-40B4-BE49-F238E27FC236}">
                <a16:creationId xmlns:a16="http://schemas.microsoft.com/office/drawing/2014/main" id="{C50B1BF3-0F7B-4566-8F56-3F0CA4225F95}"/>
              </a:ext>
            </a:extLst>
          </p:cNvPr>
          <p:cNvPicPr>
            <a:picLocks noChangeAspect="1"/>
          </p:cNvPicPr>
          <p:nvPr/>
        </p:nvPicPr>
        <p:blipFill>
          <a:blip r:embed="rId2"/>
          <a:stretch>
            <a:fillRect/>
          </a:stretch>
        </p:blipFill>
        <p:spPr>
          <a:xfrm>
            <a:off x="1370122" y="486539"/>
            <a:ext cx="4224292" cy="1413091"/>
          </a:xfrm>
          <a:prstGeom prst="rect">
            <a:avLst/>
          </a:prstGeom>
        </p:spPr>
      </p:pic>
      <p:pic>
        <p:nvPicPr>
          <p:cNvPr id="7" name="Picture 6">
            <a:extLst>
              <a:ext uri="{FF2B5EF4-FFF2-40B4-BE49-F238E27FC236}">
                <a16:creationId xmlns:a16="http://schemas.microsoft.com/office/drawing/2014/main" id="{A5AD17D4-0003-4A2E-8718-65C54A09C8FF}"/>
              </a:ext>
            </a:extLst>
          </p:cNvPr>
          <p:cNvPicPr>
            <a:picLocks noChangeAspect="1"/>
          </p:cNvPicPr>
          <p:nvPr/>
        </p:nvPicPr>
        <p:blipFill>
          <a:blip r:embed="rId3"/>
          <a:stretch>
            <a:fillRect/>
          </a:stretch>
        </p:blipFill>
        <p:spPr>
          <a:xfrm>
            <a:off x="7094860" y="3700862"/>
            <a:ext cx="4352218" cy="3050094"/>
          </a:xfrm>
          <a:prstGeom prst="rect">
            <a:avLst/>
          </a:prstGeom>
        </p:spPr>
      </p:pic>
    </p:spTree>
    <p:extLst>
      <p:ext uri="{BB962C8B-B14F-4D97-AF65-F5344CB8AC3E}">
        <p14:creationId xmlns:p14="http://schemas.microsoft.com/office/powerpoint/2010/main" val="289277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78F6-5945-469B-96E8-4D813CC87AF1}"/>
              </a:ext>
            </a:extLst>
          </p:cNvPr>
          <p:cNvSpPr>
            <a:spLocks noGrp="1"/>
          </p:cNvSpPr>
          <p:nvPr>
            <p:ph type="ctrTitle"/>
          </p:nvPr>
        </p:nvSpPr>
        <p:spPr>
          <a:xfrm>
            <a:off x="6057529" y="968992"/>
            <a:ext cx="4764349" cy="1026034"/>
          </a:xfrm>
        </p:spPr>
        <p:txBody>
          <a:bodyPr>
            <a:normAutofit fontScale="90000"/>
          </a:bodyPr>
          <a:lstStyle/>
          <a:p>
            <a:r>
              <a:rPr lang="en-US" dirty="0"/>
              <a:t>Black </a:t>
            </a:r>
            <a:r>
              <a:rPr lang="en-US" dirty="0" err="1"/>
              <a:t>Montain</a:t>
            </a:r>
            <a:r>
              <a:rPr lang="en-US" dirty="0"/>
              <a:t> </a:t>
            </a:r>
            <a:r>
              <a:rPr lang="en-US" dirty="0" err="1"/>
              <a:t>Resot</a:t>
            </a:r>
            <a:endParaRPr lang="en-US" sz="2700" b="1" dirty="0"/>
          </a:p>
        </p:txBody>
      </p:sp>
      <p:sp>
        <p:nvSpPr>
          <p:cNvPr id="3" name="Subtitle 2">
            <a:extLst>
              <a:ext uri="{FF2B5EF4-FFF2-40B4-BE49-F238E27FC236}">
                <a16:creationId xmlns:a16="http://schemas.microsoft.com/office/drawing/2014/main" id="{22040F04-774D-4700-B804-C08ED85CE6F4}"/>
              </a:ext>
            </a:extLst>
          </p:cNvPr>
          <p:cNvSpPr>
            <a:spLocks noGrp="1"/>
          </p:cNvSpPr>
          <p:nvPr>
            <p:ph type="subTitle" idx="1"/>
          </p:nvPr>
        </p:nvSpPr>
        <p:spPr>
          <a:xfrm>
            <a:off x="1340528" y="2893557"/>
            <a:ext cx="9327471" cy="3311934"/>
          </a:xfrm>
        </p:spPr>
        <p:txBody>
          <a:bodyPr>
            <a:normAutofit/>
          </a:bodyPr>
          <a:lstStyle/>
          <a:p>
            <a:pPr marL="457200" indent="-457200" algn="l">
              <a:buAutoNum type="arabicPeriod" startAt="3"/>
            </a:pPr>
            <a:r>
              <a:rPr lang="en-US" dirty="0"/>
              <a:t>As Black Mountain has been reviewing </a:t>
            </a:r>
            <a:r>
              <a:rPr lang="en-US" b="0" i="0" dirty="0">
                <a:solidFill>
                  <a:srgbClr val="000000"/>
                </a:solidFill>
                <a:effectLst/>
              </a:rPr>
              <a:t>potential scenarios for either cutting costs or increasing revenue, we combined our findings and came up with four (4) scenarios.</a:t>
            </a:r>
            <a:endParaRPr lang="en-US" dirty="0"/>
          </a:p>
          <a:p>
            <a:endParaRPr lang="en-US" dirty="0"/>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21E529A6-7C97-4943-AD07-47536383B1A8}"/>
              </a:ext>
            </a:extLst>
          </p:cNvPr>
          <p:cNvSpPr txBox="1"/>
          <p:nvPr/>
        </p:nvSpPr>
        <p:spPr>
          <a:xfrm flipH="1">
            <a:off x="1519561" y="2370337"/>
            <a:ext cx="8708994" cy="523220"/>
          </a:xfrm>
          <a:prstGeom prst="rect">
            <a:avLst/>
          </a:prstGeom>
          <a:noFill/>
        </p:spPr>
        <p:txBody>
          <a:bodyPr wrap="square" rtlCol="0">
            <a:spAutoFit/>
          </a:bodyPr>
          <a:lstStyle/>
          <a:p>
            <a:pPr algn="ctr"/>
            <a:r>
              <a:rPr lang="en-US" sz="2800" b="0" i="0" dirty="0">
                <a:solidFill>
                  <a:srgbClr val="333333"/>
                </a:solidFill>
                <a:effectLst/>
                <a:highlight>
                  <a:srgbClr val="C0C0C0"/>
                </a:highlight>
                <a:latin typeface="Roboto"/>
              </a:rPr>
              <a:t>Modeling results and analysis</a:t>
            </a:r>
            <a:endParaRPr lang="en-US" sz="2800" dirty="0">
              <a:highlight>
                <a:srgbClr val="C0C0C0"/>
              </a:highlight>
            </a:endParaRPr>
          </a:p>
        </p:txBody>
      </p:sp>
      <p:pic>
        <p:nvPicPr>
          <p:cNvPr id="7" name="Picture 6">
            <a:extLst>
              <a:ext uri="{FF2B5EF4-FFF2-40B4-BE49-F238E27FC236}">
                <a16:creationId xmlns:a16="http://schemas.microsoft.com/office/drawing/2014/main" id="{52065935-8CD8-466F-8F74-448F1AB0D96F}"/>
              </a:ext>
            </a:extLst>
          </p:cNvPr>
          <p:cNvPicPr>
            <a:picLocks noChangeAspect="1"/>
          </p:cNvPicPr>
          <p:nvPr/>
        </p:nvPicPr>
        <p:blipFill>
          <a:blip r:embed="rId2"/>
          <a:stretch>
            <a:fillRect/>
          </a:stretch>
        </p:blipFill>
        <p:spPr>
          <a:xfrm>
            <a:off x="6175761" y="4111594"/>
            <a:ext cx="5240923" cy="2746406"/>
          </a:xfrm>
          <a:prstGeom prst="rect">
            <a:avLst/>
          </a:prstGeom>
        </p:spPr>
      </p:pic>
      <p:sp>
        <p:nvSpPr>
          <p:cNvPr id="8" name="TextBox 7">
            <a:extLst>
              <a:ext uri="{FF2B5EF4-FFF2-40B4-BE49-F238E27FC236}">
                <a16:creationId xmlns:a16="http://schemas.microsoft.com/office/drawing/2014/main" id="{8F55A539-3CFD-4166-9BBB-F319852AF1B8}"/>
              </a:ext>
            </a:extLst>
          </p:cNvPr>
          <p:cNvSpPr txBox="1"/>
          <p:nvPr/>
        </p:nvSpPr>
        <p:spPr>
          <a:xfrm>
            <a:off x="1811045" y="4220576"/>
            <a:ext cx="4284956" cy="2092881"/>
          </a:xfrm>
          <a:prstGeom prst="rect">
            <a:avLst/>
          </a:prstGeom>
          <a:noFill/>
        </p:spPr>
        <p:txBody>
          <a:bodyPr wrap="square" rtlCol="0">
            <a:spAutoFit/>
          </a:bodyPr>
          <a:lstStyle/>
          <a:p>
            <a:r>
              <a:rPr lang="en-US" sz="2000" b="1" dirty="0">
                <a:solidFill>
                  <a:schemeClr val="accent2">
                    <a:lumMod val="50000"/>
                  </a:schemeClr>
                </a:solidFill>
              </a:rPr>
              <a:t>SCENARIO 1 </a:t>
            </a:r>
            <a:r>
              <a:rPr lang="en-US" sz="2000" dirty="0"/>
              <a:t>– close 10 least utilized runs</a:t>
            </a:r>
          </a:p>
          <a:p>
            <a:endParaRPr lang="en-US" dirty="0"/>
          </a:p>
          <a:p>
            <a:r>
              <a:rPr lang="en-US" dirty="0"/>
              <a:t>As seen on the graphs, closing 1 run will have no effect on the ticket price or revenue, but closing more gradually will have negative effect up to $1.75 per ticket.</a:t>
            </a:r>
          </a:p>
        </p:txBody>
      </p:sp>
      <p:sp>
        <p:nvSpPr>
          <p:cNvPr id="9" name="Rectangle 8">
            <a:extLst>
              <a:ext uri="{FF2B5EF4-FFF2-40B4-BE49-F238E27FC236}">
                <a16:creationId xmlns:a16="http://schemas.microsoft.com/office/drawing/2014/main" id="{421A63D4-6F19-4E47-9ED1-EA080F6EC5C7}"/>
              </a:ext>
            </a:extLst>
          </p:cNvPr>
          <p:cNvSpPr/>
          <p:nvPr/>
        </p:nvSpPr>
        <p:spPr>
          <a:xfrm>
            <a:off x="994298" y="242630"/>
            <a:ext cx="10209321" cy="1870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D61F8B2F-55F6-4BD9-BD39-35492A3222A5}"/>
              </a:ext>
            </a:extLst>
          </p:cNvPr>
          <p:cNvSpPr txBox="1">
            <a:spLocks/>
          </p:cNvSpPr>
          <p:nvPr/>
        </p:nvSpPr>
        <p:spPr>
          <a:xfrm>
            <a:off x="6057529" y="968992"/>
            <a:ext cx="4764349" cy="10260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a:solidFill>
                  <a:schemeClr val="bg1"/>
                </a:solidFill>
              </a:rPr>
              <a:t>Black Mountain Resort</a:t>
            </a:r>
            <a:endParaRPr lang="en-US" sz="4400" b="1" dirty="0">
              <a:solidFill>
                <a:schemeClr val="bg1"/>
              </a:solidFill>
            </a:endParaRPr>
          </a:p>
        </p:txBody>
      </p:sp>
      <p:pic>
        <p:nvPicPr>
          <p:cNvPr id="11" name="Picture 10">
            <a:extLst>
              <a:ext uri="{FF2B5EF4-FFF2-40B4-BE49-F238E27FC236}">
                <a16:creationId xmlns:a16="http://schemas.microsoft.com/office/drawing/2014/main" id="{9D8717D4-FD26-435C-8E56-8C8DA7802383}"/>
              </a:ext>
            </a:extLst>
          </p:cNvPr>
          <p:cNvPicPr>
            <a:picLocks noChangeAspect="1"/>
          </p:cNvPicPr>
          <p:nvPr/>
        </p:nvPicPr>
        <p:blipFill>
          <a:blip r:embed="rId3"/>
          <a:stretch>
            <a:fillRect/>
          </a:stretch>
        </p:blipFill>
        <p:spPr>
          <a:xfrm>
            <a:off x="1370122" y="486539"/>
            <a:ext cx="4224292" cy="1413091"/>
          </a:xfrm>
          <a:prstGeom prst="rect">
            <a:avLst/>
          </a:prstGeom>
        </p:spPr>
      </p:pic>
    </p:spTree>
    <p:extLst>
      <p:ext uri="{BB962C8B-B14F-4D97-AF65-F5344CB8AC3E}">
        <p14:creationId xmlns:p14="http://schemas.microsoft.com/office/powerpoint/2010/main" val="193469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78F6-5945-469B-96E8-4D813CC87AF1}"/>
              </a:ext>
            </a:extLst>
          </p:cNvPr>
          <p:cNvSpPr>
            <a:spLocks noGrp="1"/>
          </p:cNvSpPr>
          <p:nvPr>
            <p:ph type="ctrTitle"/>
          </p:nvPr>
        </p:nvSpPr>
        <p:spPr>
          <a:xfrm>
            <a:off x="6057529" y="968992"/>
            <a:ext cx="4764349" cy="1026034"/>
          </a:xfrm>
        </p:spPr>
        <p:txBody>
          <a:bodyPr>
            <a:normAutofit fontScale="90000"/>
          </a:bodyPr>
          <a:lstStyle/>
          <a:p>
            <a:r>
              <a:rPr lang="en-US" dirty="0"/>
              <a:t>Black Mountain Resort</a:t>
            </a:r>
            <a:endParaRPr lang="en-US" sz="2700" b="1" dirty="0"/>
          </a:p>
        </p:txBody>
      </p:sp>
      <p:sp>
        <p:nvSpPr>
          <p:cNvPr id="3" name="Subtitle 2">
            <a:extLst>
              <a:ext uri="{FF2B5EF4-FFF2-40B4-BE49-F238E27FC236}">
                <a16:creationId xmlns:a16="http://schemas.microsoft.com/office/drawing/2014/main" id="{22040F04-774D-4700-B804-C08ED85CE6F4}"/>
              </a:ext>
            </a:extLst>
          </p:cNvPr>
          <p:cNvSpPr>
            <a:spLocks noGrp="1"/>
          </p:cNvSpPr>
          <p:nvPr>
            <p:ph type="subTitle" idx="1"/>
          </p:nvPr>
        </p:nvSpPr>
        <p:spPr>
          <a:xfrm>
            <a:off x="1376039" y="2893557"/>
            <a:ext cx="9327471" cy="3311934"/>
          </a:xfrm>
        </p:spPr>
        <p:txBody>
          <a:bodyPr>
            <a:normAutofit/>
          </a:bodyPr>
          <a:lstStyle/>
          <a:p>
            <a:endParaRPr lang="en-US" dirty="0"/>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21E529A6-7C97-4943-AD07-47536383B1A8}"/>
              </a:ext>
            </a:extLst>
          </p:cNvPr>
          <p:cNvSpPr txBox="1"/>
          <p:nvPr/>
        </p:nvSpPr>
        <p:spPr>
          <a:xfrm flipH="1">
            <a:off x="1503287" y="2568160"/>
            <a:ext cx="8708994" cy="523220"/>
          </a:xfrm>
          <a:prstGeom prst="rect">
            <a:avLst/>
          </a:prstGeom>
          <a:noFill/>
        </p:spPr>
        <p:txBody>
          <a:bodyPr wrap="square" rtlCol="0">
            <a:spAutoFit/>
          </a:bodyPr>
          <a:lstStyle/>
          <a:p>
            <a:pPr algn="ctr"/>
            <a:r>
              <a:rPr lang="en-US" sz="2800" b="0" i="0" dirty="0">
                <a:solidFill>
                  <a:srgbClr val="333333"/>
                </a:solidFill>
                <a:effectLst/>
                <a:highlight>
                  <a:srgbClr val="C0C0C0"/>
                </a:highlight>
                <a:latin typeface="Roboto"/>
              </a:rPr>
              <a:t>Modeling results and analysis</a:t>
            </a:r>
            <a:endParaRPr lang="en-US" sz="2800" dirty="0">
              <a:highlight>
                <a:srgbClr val="C0C0C0"/>
              </a:highlight>
            </a:endParaRPr>
          </a:p>
        </p:txBody>
      </p:sp>
      <p:sp>
        <p:nvSpPr>
          <p:cNvPr id="8" name="TextBox 7">
            <a:extLst>
              <a:ext uri="{FF2B5EF4-FFF2-40B4-BE49-F238E27FC236}">
                <a16:creationId xmlns:a16="http://schemas.microsoft.com/office/drawing/2014/main" id="{8F55A539-3CFD-4166-9BBB-F319852AF1B8}"/>
              </a:ext>
            </a:extLst>
          </p:cNvPr>
          <p:cNvSpPr txBox="1"/>
          <p:nvPr/>
        </p:nvSpPr>
        <p:spPr>
          <a:xfrm>
            <a:off x="1794770" y="3257368"/>
            <a:ext cx="8888027" cy="2000548"/>
          </a:xfrm>
          <a:prstGeom prst="rect">
            <a:avLst/>
          </a:prstGeom>
          <a:noFill/>
        </p:spPr>
        <p:txBody>
          <a:bodyPr wrap="square" rtlCol="0">
            <a:spAutoFit/>
          </a:bodyPr>
          <a:lstStyle/>
          <a:p>
            <a:r>
              <a:rPr lang="en-US" sz="2000" b="1" dirty="0">
                <a:solidFill>
                  <a:schemeClr val="accent2">
                    <a:lumMod val="50000"/>
                  </a:schemeClr>
                </a:solidFill>
              </a:rPr>
              <a:t>SCENARIO 2 </a:t>
            </a:r>
            <a:r>
              <a:rPr lang="en-US" sz="2000" dirty="0"/>
              <a:t>– adding a run, increasing the vertical drop by 150 feet, and installing an additional chair lift.</a:t>
            </a:r>
          </a:p>
          <a:p>
            <a:endParaRPr lang="en-US" sz="2000" dirty="0">
              <a:highlight>
                <a:srgbClr val="C0C0C0"/>
              </a:highlight>
            </a:endParaRPr>
          </a:p>
          <a:p>
            <a:r>
              <a:rPr lang="en-US" sz="1600" dirty="0"/>
              <a:t>This scenario increases support for ticket price by $8.61 Over the season, this could be expected to amount to $15,065,471.</a:t>
            </a:r>
          </a:p>
          <a:p>
            <a:endParaRPr lang="en-US" sz="1400" b="1" dirty="0">
              <a:highlight>
                <a:srgbClr val="C0C0C0"/>
              </a:highlight>
            </a:endParaRPr>
          </a:p>
          <a:p>
            <a:endParaRPr lang="en-US" dirty="0"/>
          </a:p>
        </p:txBody>
      </p:sp>
      <p:sp>
        <p:nvSpPr>
          <p:cNvPr id="9" name="TextBox 8">
            <a:extLst>
              <a:ext uri="{FF2B5EF4-FFF2-40B4-BE49-F238E27FC236}">
                <a16:creationId xmlns:a16="http://schemas.microsoft.com/office/drawing/2014/main" id="{7B48E018-16AC-48BF-ACA2-EA76A9EAB774}"/>
              </a:ext>
            </a:extLst>
          </p:cNvPr>
          <p:cNvSpPr txBox="1"/>
          <p:nvPr/>
        </p:nvSpPr>
        <p:spPr>
          <a:xfrm>
            <a:off x="1794770" y="4929065"/>
            <a:ext cx="8682362" cy="1169551"/>
          </a:xfrm>
          <a:prstGeom prst="rect">
            <a:avLst/>
          </a:prstGeom>
          <a:noFill/>
        </p:spPr>
        <p:txBody>
          <a:bodyPr wrap="square" rtlCol="0">
            <a:spAutoFit/>
          </a:bodyPr>
          <a:lstStyle/>
          <a:p>
            <a:r>
              <a:rPr lang="en-US" sz="2000" b="1" dirty="0">
                <a:solidFill>
                  <a:schemeClr val="accent2">
                    <a:lumMod val="50000"/>
                  </a:schemeClr>
                </a:solidFill>
              </a:rPr>
              <a:t>SCENARIO 3 </a:t>
            </a:r>
            <a:r>
              <a:rPr lang="en-US" sz="2000" dirty="0"/>
              <a:t>– same as Scenario 2, but adding 2 acres of snow making area</a:t>
            </a:r>
            <a:r>
              <a:rPr lang="en-US" sz="2000" b="0" i="0" dirty="0">
                <a:solidFill>
                  <a:srgbClr val="000000"/>
                </a:solidFill>
                <a:effectLst/>
                <a:latin typeface="Helvetica Neue"/>
              </a:rPr>
              <a:t>.</a:t>
            </a:r>
            <a:r>
              <a:rPr lang="en-US" sz="2000" dirty="0"/>
              <a:t> </a:t>
            </a:r>
          </a:p>
          <a:p>
            <a:endParaRPr lang="en-US" dirty="0"/>
          </a:p>
          <a:p>
            <a:r>
              <a:rPr lang="en-US" sz="1600" dirty="0"/>
              <a:t>This scenario increases support for ticket price by $9.90 Over the season, this could be expected to amount to $17,322,717.</a:t>
            </a:r>
          </a:p>
        </p:txBody>
      </p:sp>
      <p:pic>
        <p:nvPicPr>
          <p:cNvPr id="12" name="Picture 11">
            <a:extLst>
              <a:ext uri="{FF2B5EF4-FFF2-40B4-BE49-F238E27FC236}">
                <a16:creationId xmlns:a16="http://schemas.microsoft.com/office/drawing/2014/main" id="{765469C1-69FB-40DF-9418-ECD1FC1E2761}"/>
              </a:ext>
            </a:extLst>
          </p:cNvPr>
          <p:cNvPicPr>
            <a:picLocks noChangeAspect="1"/>
          </p:cNvPicPr>
          <p:nvPr/>
        </p:nvPicPr>
        <p:blipFill>
          <a:blip r:embed="rId2"/>
          <a:stretch>
            <a:fillRect/>
          </a:stretch>
        </p:blipFill>
        <p:spPr>
          <a:xfrm>
            <a:off x="984061" y="395858"/>
            <a:ext cx="10223878" cy="2048434"/>
          </a:xfrm>
          <a:prstGeom prst="rect">
            <a:avLst/>
          </a:prstGeom>
        </p:spPr>
      </p:pic>
    </p:spTree>
    <p:extLst>
      <p:ext uri="{BB962C8B-B14F-4D97-AF65-F5344CB8AC3E}">
        <p14:creationId xmlns:p14="http://schemas.microsoft.com/office/powerpoint/2010/main" val="397692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78F6-5945-469B-96E8-4D813CC87AF1}"/>
              </a:ext>
            </a:extLst>
          </p:cNvPr>
          <p:cNvSpPr>
            <a:spLocks noGrp="1"/>
          </p:cNvSpPr>
          <p:nvPr>
            <p:ph type="ctrTitle"/>
          </p:nvPr>
        </p:nvSpPr>
        <p:spPr>
          <a:xfrm>
            <a:off x="6057529" y="968992"/>
            <a:ext cx="4764349" cy="1026034"/>
          </a:xfrm>
        </p:spPr>
        <p:txBody>
          <a:bodyPr>
            <a:normAutofit fontScale="90000"/>
          </a:bodyPr>
          <a:lstStyle/>
          <a:p>
            <a:r>
              <a:rPr lang="en-US" dirty="0"/>
              <a:t>Black Mountain Resort</a:t>
            </a:r>
            <a:endParaRPr lang="en-US" sz="2700" b="1" dirty="0"/>
          </a:p>
        </p:txBody>
      </p:sp>
      <p:sp>
        <p:nvSpPr>
          <p:cNvPr id="3" name="Subtitle 2">
            <a:extLst>
              <a:ext uri="{FF2B5EF4-FFF2-40B4-BE49-F238E27FC236}">
                <a16:creationId xmlns:a16="http://schemas.microsoft.com/office/drawing/2014/main" id="{22040F04-774D-4700-B804-C08ED85CE6F4}"/>
              </a:ext>
            </a:extLst>
          </p:cNvPr>
          <p:cNvSpPr>
            <a:spLocks noGrp="1"/>
          </p:cNvSpPr>
          <p:nvPr>
            <p:ph type="subTitle" idx="1"/>
          </p:nvPr>
        </p:nvSpPr>
        <p:spPr>
          <a:xfrm>
            <a:off x="1340528" y="2893557"/>
            <a:ext cx="9327471" cy="3311934"/>
          </a:xfrm>
        </p:spPr>
        <p:txBody>
          <a:bodyPr>
            <a:normAutofit/>
          </a:bodyPr>
          <a:lstStyle/>
          <a:p>
            <a:endParaRPr lang="en-US" dirty="0"/>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21E529A6-7C97-4943-AD07-47536383B1A8}"/>
              </a:ext>
            </a:extLst>
          </p:cNvPr>
          <p:cNvSpPr txBox="1"/>
          <p:nvPr/>
        </p:nvSpPr>
        <p:spPr>
          <a:xfrm flipH="1">
            <a:off x="1488489" y="2568160"/>
            <a:ext cx="8708994" cy="523220"/>
          </a:xfrm>
          <a:prstGeom prst="rect">
            <a:avLst/>
          </a:prstGeom>
          <a:noFill/>
        </p:spPr>
        <p:txBody>
          <a:bodyPr wrap="square" rtlCol="0">
            <a:spAutoFit/>
          </a:bodyPr>
          <a:lstStyle/>
          <a:p>
            <a:pPr algn="ctr"/>
            <a:r>
              <a:rPr lang="en-US" sz="2800" b="0" i="0" dirty="0">
                <a:solidFill>
                  <a:srgbClr val="333333"/>
                </a:solidFill>
                <a:effectLst/>
                <a:highlight>
                  <a:srgbClr val="C0C0C0"/>
                </a:highlight>
                <a:latin typeface="Roboto"/>
              </a:rPr>
              <a:t>Modeling results and analysis</a:t>
            </a:r>
            <a:endParaRPr lang="en-US" sz="2800" dirty="0">
              <a:highlight>
                <a:srgbClr val="C0C0C0"/>
              </a:highlight>
            </a:endParaRPr>
          </a:p>
        </p:txBody>
      </p:sp>
      <p:sp>
        <p:nvSpPr>
          <p:cNvPr id="8" name="TextBox 7">
            <a:extLst>
              <a:ext uri="{FF2B5EF4-FFF2-40B4-BE49-F238E27FC236}">
                <a16:creationId xmlns:a16="http://schemas.microsoft.com/office/drawing/2014/main" id="{8F55A539-3CFD-4166-9BBB-F319852AF1B8}"/>
              </a:ext>
            </a:extLst>
          </p:cNvPr>
          <p:cNvSpPr txBox="1"/>
          <p:nvPr/>
        </p:nvSpPr>
        <p:spPr>
          <a:xfrm>
            <a:off x="1779972" y="3257368"/>
            <a:ext cx="8888027" cy="2246769"/>
          </a:xfrm>
          <a:prstGeom prst="rect">
            <a:avLst/>
          </a:prstGeom>
          <a:noFill/>
        </p:spPr>
        <p:txBody>
          <a:bodyPr wrap="square" rtlCol="0">
            <a:spAutoFit/>
          </a:bodyPr>
          <a:lstStyle/>
          <a:p>
            <a:r>
              <a:rPr lang="en-US" sz="2000" b="1" dirty="0">
                <a:solidFill>
                  <a:schemeClr val="accent2">
                    <a:lumMod val="50000"/>
                  </a:schemeClr>
                </a:solidFill>
              </a:rPr>
              <a:t>SCENARIO 4 </a:t>
            </a:r>
            <a:r>
              <a:rPr lang="en-US" sz="2000" dirty="0"/>
              <a:t>–  increasing the longest run by .2 miles and guaranteeing its snow coverage by adding 4 acres of snow making capability.</a:t>
            </a:r>
          </a:p>
          <a:p>
            <a:endParaRPr lang="en-US" sz="2000" dirty="0">
              <a:highlight>
                <a:srgbClr val="C0C0C0"/>
              </a:highlight>
            </a:endParaRPr>
          </a:p>
          <a:p>
            <a:r>
              <a:rPr lang="en-US" sz="1600" dirty="0"/>
              <a:t>No difference whatsoever. Although the longest run feature was used in the linear model, the random forest model (the one we chose because of its better performance) only has longest run way down in the feature importance list.</a:t>
            </a:r>
          </a:p>
          <a:p>
            <a:endParaRPr lang="en-US" sz="1400" b="1" dirty="0">
              <a:highlight>
                <a:srgbClr val="C0C0C0"/>
              </a:highlight>
            </a:endParaRPr>
          </a:p>
          <a:p>
            <a:endParaRPr lang="en-US" dirty="0"/>
          </a:p>
        </p:txBody>
      </p:sp>
      <p:pic>
        <p:nvPicPr>
          <p:cNvPr id="12" name="Picture 11">
            <a:extLst>
              <a:ext uri="{FF2B5EF4-FFF2-40B4-BE49-F238E27FC236}">
                <a16:creationId xmlns:a16="http://schemas.microsoft.com/office/drawing/2014/main" id="{765469C1-69FB-40DF-9418-ECD1FC1E2761}"/>
              </a:ext>
            </a:extLst>
          </p:cNvPr>
          <p:cNvPicPr>
            <a:picLocks noChangeAspect="1"/>
          </p:cNvPicPr>
          <p:nvPr/>
        </p:nvPicPr>
        <p:blipFill>
          <a:blip r:embed="rId2"/>
          <a:stretch>
            <a:fillRect/>
          </a:stretch>
        </p:blipFill>
        <p:spPr>
          <a:xfrm>
            <a:off x="984061" y="395858"/>
            <a:ext cx="10223878" cy="2048434"/>
          </a:xfrm>
          <a:prstGeom prst="rect">
            <a:avLst/>
          </a:prstGeom>
        </p:spPr>
      </p:pic>
    </p:spTree>
    <p:extLst>
      <p:ext uri="{BB962C8B-B14F-4D97-AF65-F5344CB8AC3E}">
        <p14:creationId xmlns:p14="http://schemas.microsoft.com/office/powerpoint/2010/main" val="372935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78F6-5945-469B-96E8-4D813CC87AF1}"/>
              </a:ext>
            </a:extLst>
          </p:cNvPr>
          <p:cNvSpPr>
            <a:spLocks noGrp="1"/>
          </p:cNvSpPr>
          <p:nvPr>
            <p:ph type="ctrTitle"/>
          </p:nvPr>
        </p:nvSpPr>
        <p:spPr>
          <a:xfrm>
            <a:off x="6057529" y="968992"/>
            <a:ext cx="4764349" cy="1026034"/>
          </a:xfrm>
        </p:spPr>
        <p:txBody>
          <a:bodyPr>
            <a:normAutofit fontScale="90000"/>
          </a:bodyPr>
          <a:lstStyle/>
          <a:p>
            <a:r>
              <a:rPr lang="en-US" dirty="0"/>
              <a:t>Black Mountain Resort</a:t>
            </a:r>
            <a:endParaRPr lang="en-US" sz="2700" b="1" dirty="0"/>
          </a:p>
        </p:txBody>
      </p:sp>
      <p:sp>
        <p:nvSpPr>
          <p:cNvPr id="3" name="Subtitle 2">
            <a:extLst>
              <a:ext uri="{FF2B5EF4-FFF2-40B4-BE49-F238E27FC236}">
                <a16:creationId xmlns:a16="http://schemas.microsoft.com/office/drawing/2014/main" id="{22040F04-774D-4700-B804-C08ED85CE6F4}"/>
              </a:ext>
            </a:extLst>
          </p:cNvPr>
          <p:cNvSpPr>
            <a:spLocks noGrp="1"/>
          </p:cNvSpPr>
          <p:nvPr>
            <p:ph type="subTitle" idx="1"/>
          </p:nvPr>
        </p:nvSpPr>
        <p:spPr>
          <a:xfrm>
            <a:off x="1340528" y="2893557"/>
            <a:ext cx="9327471" cy="3311934"/>
          </a:xfrm>
        </p:spPr>
        <p:txBody>
          <a:bodyPr>
            <a:normAutofit/>
          </a:bodyPr>
          <a:lstStyle/>
          <a:p>
            <a:endParaRPr lang="en-US" dirty="0"/>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21E529A6-7C97-4943-AD07-47536383B1A8}"/>
              </a:ext>
            </a:extLst>
          </p:cNvPr>
          <p:cNvSpPr txBox="1"/>
          <p:nvPr/>
        </p:nvSpPr>
        <p:spPr>
          <a:xfrm flipH="1">
            <a:off x="1488489" y="2568160"/>
            <a:ext cx="8708994" cy="523220"/>
          </a:xfrm>
          <a:prstGeom prst="rect">
            <a:avLst/>
          </a:prstGeom>
          <a:noFill/>
        </p:spPr>
        <p:txBody>
          <a:bodyPr wrap="square" rtlCol="0">
            <a:spAutoFit/>
          </a:bodyPr>
          <a:lstStyle/>
          <a:p>
            <a:pPr algn="ctr"/>
            <a:r>
              <a:rPr lang="en-US" sz="2800" b="0" i="0" dirty="0">
                <a:solidFill>
                  <a:srgbClr val="333333"/>
                </a:solidFill>
                <a:effectLst/>
                <a:highlight>
                  <a:srgbClr val="C0C0C0"/>
                </a:highlight>
                <a:latin typeface="Roboto"/>
              </a:rPr>
              <a:t>Summary and conclusion</a:t>
            </a:r>
            <a:endParaRPr lang="en-US" sz="2800" dirty="0">
              <a:highlight>
                <a:srgbClr val="C0C0C0"/>
              </a:highlight>
            </a:endParaRPr>
          </a:p>
        </p:txBody>
      </p:sp>
      <p:sp>
        <p:nvSpPr>
          <p:cNvPr id="8" name="TextBox 7">
            <a:extLst>
              <a:ext uri="{FF2B5EF4-FFF2-40B4-BE49-F238E27FC236}">
                <a16:creationId xmlns:a16="http://schemas.microsoft.com/office/drawing/2014/main" id="{8F55A539-3CFD-4166-9BBB-F319852AF1B8}"/>
              </a:ext>
            </a:extLst>
          </p:cNvPr>
          <p:cNvSpPr txBox="1"/>
          <p:nvPr/>
        </p:nvSpPr>
        <p:spPr>
          <a:xfrm>
            <a:off x="1779972" y="3257368"/>
            <a:ext cx="8888027" cy="3354765"/>
          </a:xfrm>
          <a:prstGeom prst="rect">
            <a:avLst/>
          </a:prstGeom>
          <a:noFill/>
        </p:spPr>
        <p:txBody>
          <a:bodyPr wrap="square" rtlCol="0">
            <a:spAutoFit/>
          </a:bodyPr>
          <a:lstStyle/>
          <a:p>
            <a:endParaRPr lang="en-US" sz="1400" b="1" dirty="0">
              <a:highlight>
                <a:srgbClr val="C0C0C0"/>
              </a:highlight>
            </a:endParaRPr>
          </a:p>
          <a:p>
            <a:r>
              <a:rPr lang="en-US" dirty="0"/>
              <a:t>For a starter, I think it’s safe to say that we can start increasing revenue almost immediately by closing one run that has the highest operation cost without having any negative impact to the value of the resort.</a:t>
            </a:r>
          </a:p>
          <a:p>
            <a:endParaRPr lang="en-US" dirty="0"/>
          </a:p>
          <a:p>
            <a:r>
              <a:rPr lang="en-US" dirty="0"/>
              <a:t>For Scenario 2 and 3, we need to start analyzing further by weighing how much we gain as versus to how much it cost to implement these changes.</a:t>
            </a:r>
          </a:p>
          <a:p>
            <a:endParaRPr lang="en-US" dirty="0"/>
          </a:p>
          <a:p>
            <a:r>
              <a:rPr lang="en-US" dirty="0"/>
              <a:t>Our model did not see any merit in Scenario 4, but I think there may be an opportunity that may need to be looked into further as the total coverage by snow making machine is the third most important feature of the resort.</a:t>
            </a:r>
          </a:p>
          <a:p>
            <a:endParaRPr lang="en-US" dirty="0"/>
          </a:p>
        </p:txBody>
      </p:sp>
      <p:pic>
        <p:nvPicPr>
          <p:cNvPr id="12" name="Picture 11">
            <a:extLst>
              <a:ext uri="{FF2B5EF4-FFF2-40B4-BE49-F238E27FC236}">
                <a16:creationId xmlns:a16="http://schemas.microsoft.com/office/drawing/2014/main" id="{765469C1-69FB-40DF-9418-ECD1FC1E2761}"/>
              </a:ext>
            </a:extLst>
          </p:cNvPr>
          <p:cNvPicPr>
            <a:picLocks noChangeAspect="1"/>
          </p:cNvPicPr>
          <p:nvPr/>
        </p:nvPicPr>
        <p:blipFill>
          <a:blip r:embed="rId2"/>
          <a:stretch>
            <a:fillRect/>
          </a:stretch>
        </p:blipFill>
        <p:spPr>
          <a:xfrm>
            <a:off x="984061" y="395858"/>
            <a:ext cx="10223878" cy="2048434"/>
          </a:xfrm>
          <a:prstGeom prst="rect">
            <a:avLst/>
          </a:prstGeom>
        </p:spPr>
      </p:pic>
    </p:spTree>
    <p:extLst>
      <p:ext uri="{BB962C8B-B14F-4D97-AF65-F5344CB8AC3E}">
        <p14:creationId xmlns:p14="http://schemas.microsoft.com/office/powerpoint/2010/main" val="245463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593</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Helvetica Neue</vt:lpstr>
      <vt:lpstr>Roboto</vt:lpstr>
      <vt:lpstr>Arial</vt:lpstr>
      <vt:lpstr>Calibri</vt:lpstr>
      <vt:lpstr>Calibri Light</vt:lpstr>
      <vt:lpstr>Helvetica</vt:lpstr>
      <vt:lpstr>Office Theme</vt:lpstr>
      <vt:lpstr>PowerPoint Presentation</vt:lpstr>
      <vt:lpstr>PowerPoint Presentation</vt:lpstr>
      <vt:lpstr>Black Mountain Resort</vt:lpstr>
      <vt:lpstr>Black Montain Resot</vt:lpstr>
      <vt:lpstr>Black Mountain Resort</vt:lpstr>
      <vt:lpstr>Black Mountain Resort</vt:lpstr>
      <vt:lpstr>Black Mountain Resort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Mountain Resort</dc:title>
  <dc:creator>Junko Takasawa</dc:creator>
  <cp:lastModifiedBy>Junko Takasawa</cp:lastModifiedBy>
  <cp:revision>25</cp:revision>
  <dcterms:created xsi:type="dcterms:W3CDTF">2020-12-12T20:12:18Z</dcterms:created>
  <dcterms:modified xsi:type="dcterms:W3CDTF">2020-12-12T23:38:51Z</dcterms:modified>
</cp:coreProperties>
</file>