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60" r:id="rId4"/>
    <p:sldId id="266" r:id="rId5"/>
    <p:sldId id="262" r:id="rId6"/>
    <p:sldId id="264" r:id="rId7"/>
    <p:sldId id="263" r:id="rId8"/>
    <p:sldId id="268" r:id="rId9"/>
    <p:sldId id="269" r:id="rId10"/>
    <p:sldId id="275" r:id="rId11"/>
    <p:sldId id="274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004"/>
    <a:srgbClr val="F99C69"/>
    <a:srgbClr val="CCA30E"/>
    <a:srgbClr val="F89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4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E9B0257-B9FB-4EF6-8F61-AF32D2A6587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66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story/money/2019/04/11/countries-that-spend-the-most-on-public-health/39307147/" TargetMode="External"/><Relationship Id="rId2" Type="http://schemas.openxmlformats.org/officeDocument/2006/relationships/hyperlink" Target="https://www.kaggle.com/mirichoi0218/insurance/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en.wikipedia.org/wiki/List_of_countries_by_total_health_expenditure_per_capi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DDA-014B-4CF6-83FC-59D1B0C6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7" y="1200149"/>
            <a:ext cx="8142331" cy="10772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How Much Do You Expect to Pay for Health Insurance?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F2891-3EAA-442E-9365-4E5C8433E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5" y="3120313"/>
            <a:ext cx="3619234" cy="2929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91814-C695-4986-BDB8-88C6DA458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ABD177-4A02-4F11-9A8B-82F8BFE91024}"/>
              </a:ext>
            </a:extLst>
          </p:cNvPr>
          <p:cNvSpPr txBox="1">
            <a:spLocks/>
          </p:cNvSpPr>
          <p:nvPr/>
        </p:nvSpPr>
        <p:spPr>
          <a:xfrm>
            <a:off x="1416438" y="4972715"/>
            <a:ext cx="518822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Junko Takasawa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Springboard - </a:t>
            </a:r>
            <a:r>
              <a:rPr lang="en-US" sz="2000" dirty="0" err="1"/>
              <a:t>CapstoneThree</a:t>
            </a:r>
            <a:r>
              <a:rPr lang="en-US" sz="2000" dirty="0"/>
              <a:t> Presentation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August, 2021</a:t>
            </a:r>
          </a:p>
        </p:txBody>
      </p:sp>
    </p:spTree>
    <p:extLst>
      <p:ext uri="{BB962C8B-B14F-4D97-AF65-F5344CB8AC3E}">
        <p14:creationId xmlns:p14="http://schemas.microsoft.com/office/powerpoint/2010/main" val="34341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CE01EE-CBE6-468E-A228-1CFE5A870133}"/>
              </a:ext>
            </a:extLst>
          </p:cNvPr>
          <p:cNvSpPr/>
          <p:nvPr/>
        </p:nvSpPr>
        <p:spPr>
          <a:xfrm>
            <a:off x="1398437" y="2330149"/>
            <a:ext cx="4885631" cy="1757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Machine Learning Models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76127-3A69-4CF0-A655-9C2624E90B7B}"/>
              </a:ext>
            </a:extLst>
          </p:cNvPr>
          <p:cNvSpPr txBox="1"/>
          <p:nvPr/>
        </p:nvSpPr>
        <p:spPr>
          <a:xfrm>
            <a:off x="1352784" y="4565774"/>
            <a:ext cx="474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all four models, Gradient Boosting has the highest R2 Score and performed best.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F00461-78DD-4800-8911-AC9AC91E8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92064"/>
              </p:ext>
            </p:extLst>
          </p:nvPr>
        </p:nvGraphicFramePr>
        <p:xfrm>
          <a:off x="1398437" y="2330148"/>
          <a:ext cx="4885631" cy="1757025"/>
        </p:xfrm>
        <a:graphic>
          <a:graphicData uri="http://schemas.openxmlformats.org/drawingml/2006/table">
            <a:tbl>
              <a:tblPr/>
              <a:tblGrid>
                <a:gridCol w="1507641">
                  <a:extLst>
                    <a:ext uri="{9D8B030D-6E8A-4147-A177-3AD203B41FA5}">
                      <a16:colId xmlns:a16="http://schemas.microsoft.com/office/drawing/2014/main" val="2549622666"/>
                    </a:ext>
                  </a:extLst>
                </a:gridCol>
                <a:gridCol w="1188633">
                  <a:extLst>
                    <a:ext uri="{9D8B030D-6E8A-4147-A177-3AD203B41FA5}">
                      <a16:colId xmlns:a16="http://schemas.microsoft.com/office/drawing/2014/main" val="3322688111"/>
                    </a:ext>
                  </a:extLst>
                </a:gridCol>
                <a:gridCol w="1245443">
                  <a:extLst>
                    <a:ext uri="{9D8B030D-6E8A-4147-A177-3AD203B41FA5}">
                      <a16:colId xmlns:a16="http://schemas.microsoft.com/office/drawing/2014/main" val="1258695584"/>
                    </a:ext>
                  </a:extLst>
                </a:gridCol>
                <a:gridCol w="943914">
                  <a:extLst>
                    <a:ext uri="{9D8B030D-6E8A-4147-A177-3AD203B41FA5}">
                      <a16:colId xmlns:a16="http://schemas.microsoft.com/office/drawing/2014/main" val="2730392824"/>
                    </a:ext>
                  </a:extLst>
                </a:gridCol>
              </a:tblGrid>
              <a:tr h="35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178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109,038.20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150739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120,261.95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36799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221,027.18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142046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755,535.86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8329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453886A-5674-40FA-8855-F9F16953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88" y="2121873"/>
            <a:ext cx="4219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Machine Learning Models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F5936A-3F0B-472E-B46F-D9D2FACDAC37}"/>
              </a:ext>
            </a:extLst>
          </p:cNvPr>
          <p:cNvSpPr txBox="1"/>
          <p:nvPr/>
        </p:nvSpPr>
        <p:spPr>
          <a:xfrm>
            <a:off x="1890712" y="5787957"/>
            <a:ext cx="841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Predicted charges can be visually confirmed to have the strongest linear relationship in the Gradient Boosting model.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FB64C2-87FA-4A46-8F11-7EB14289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13" y="2174508"/>
            <a:ext cx="8448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AB26-3BBB-4134-A003-9DD4CEC3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Machine Learning Model to predict the health insurance charge is the Gradient Boosting Regression with approx. 90% accuracy.</a:t>
            </a:r>
          </a:p>
          <a:p>
            <a:r>
              <a:rPr lang="en-US" dirty="0"/>
              <a:t>Gradient Boosting model shows the three most important features are:</a:t>
            </a:r>
            <a:br>
              <a:rPr lang="en-US" dirty="0"/>
            </a:br>
            <a:r>
              <a:rPr lang="en-US" dirty="0"/>
              <a:t>1. Smoking, 2. BMI (weight status) and 3. Age.</a:t>
            </a:r>
          </a:p>
          <a:p>
            <a:r>
              <a:rPr lang="en-US" dirty="0"/>
              <a:t>In this analysis, Gradient Boosting performed better than Random Forest, though difference in accuracy rate is little.  I suppose hyperparameter tuning worked in our favor.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AB26-3BBB-4134-A003-9DD4CEC3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59859"/>
            <a:ext cx="7958330" cy="4490085"/>
          </a:xfrm>
        </p:spPr>
        <p:txBody>
          <a:bodyPr>
            <a:normAutofit/>
          </a:bodyPr>
          <a:lstStyle/>
          <a:p>
            <a:r>
              <a:rPr lang="en-US" dirty="0"/>
              <a:t>There is no doubt that the healthy lifestyle is the best prevention to become sick.  However, having a good health care coverage to be able to receive proper medical care is essential for a long healthy life.  We need to be able to receive preventative care, care for injuries, and some unpreventable sicknesses. </a:t>
            </a:r>
          </a:p>
          <a:p>
            <a:r>
              <a:rPr lang="en-US" dirty="0"/>
              <a:t>I would like to see the data that has more demographic/lifestyle features such as race, living style/habit (example: exercise habit), history of sickness, etc..  These questions are typically asked when we get a quote for insurance, and it would be interesting to see how they affect the health insurance charges.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AB26-3BBB-4134-A003-9DD4CEC3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77788"/>
            <a:ext cx="7796540" cy="489473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Kaggle (</a:t>
            </a:r>
            <a:r>
              <a:rPr lang="en-US" sz="1600" i="0" dirty="0">
                <a:solidFill>
                  <a:srgbClr val="FFFFFF"/>
                </a:solidFill>
                <a:effectLst/>
                <a:latin typeface="Helvetica Neue"/>
              </a:rPr>
              <a:t>Medical Cost Personal Datasets</a:t>
            </a:r>
            <a:r>
              <a:rPr lang="en-US" sz="1600" i="0" dirty="0">
                <a:solidFill>
                  <a:srgbClr val="FFFFFF"/>
                </a:solidFill>
                <a:effectLst/>
                <a:latin typeface="zeitung"/>
              </a:rPr>
              <a:t>)</a:t>
            </a:r>
            <a:r>
              <a:rPr lang="en-US" sz="1600" i="0" dirty="0">
                <a:effectLst/>
                <a:latin typeface="Helvetica Neue"/>
              </a:rPr>
              <a:t> </a:t>
            </a:r>
            <a:r>
              <a:rPr lang="en-US" sz="1600" u="sng" dirty="0">
                <a:solidFill>
                  <a:schemeClr val="accent6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https://www.kaggle.com/mirichoi0218/insurance/code</a:t>
            </a:r>
            <a:endParaRPr lang="en-US" sz="1600" u="sng" dirty="0">
              <a:solidFill>
                <a:schemeClr val="accent6"/>
              </a:solidFill>
              <a:latin typeface="Helvetica Neue"/>
            </a:endParaRPr>
          </a:p>
          <a:p>
            <a:pPr algn="l"/>
            <a:r>
              <a:rPr lang="en-US" sz="1600" b="0" i="0" dirty="0">
                <a:effectLst/>
                <a:latin typeface="Helvetica Neue"/>
              </a:rPr>
              <a:t>USA TODAY (U.S. leads among countries that spend the most on public health care)</a:t>
            </a:r>
            <a:br>
              <a:rPr lang="en-US" sz="1600" b="0" i="0" dirty="0">
                <a:effectLst/>
                <a:latin typeface="Helvetica Neue"/>
              </a:rPr>
            </a:br>
            <a:r>
              <a:rPr lang="en-US" sz="1600" b="0" i="0" u="sng" dirty="0">
                <a:solidFill>
                  <a:schemeClr val="accent6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https://www.usatoday.com/story/money/2019/04/11/countries-that-spend-the-most-on-public-health/39307147/</a:t>
            </a:r>
            <a:endParaRPr lang="en-US" sz="1600" b="0" i="0" dirty="0">
              <a:solidFill>
                <a:schemeClr val="accent6"/>
              </a:solidFill>
              <a:effectLst/>
              <a:latin typeface="Helvetica Neue"/>
            </a:endParaRPr>
          </a:p>
          <a:p>
            <a:pPr algn="l"/>
            <a:r>
              <a:rPr lang="en-US" sz="1600" b="0" i="0" dirty="0">
                <a:effectLst/>
                <a:latin typeface="Helvetica Neue"/>
              </a:rPr>
              <a:t>Wikipedia  (List of countries by total health expenditure per capita)</a:t>
            </a:r>
            <a:br>
              <a:rPr lang="en-US" sz="1600" b="0" i="0" dirty="0">
                <a:effectLst/>
                <a:latin typeface="Helvetica Neue"/>
              </a:rPr>
            </a:br>
            <a:r>
              <a:rPr lang="en-US" sz="1600" b="0" i="0" u="sng" dirty="0">
                <a:solidFill>
                  <a:schemeClr val="accent6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https://en.wikipedia.org/wiki/List_of_countries_by_total_health_expenditure_per_capita</a:t>
            </a:r>
            <a:endParaRPr lang="en-US" sz="1600" b="0" i="0" dirty="0">
              <a:solidFill>
                <a:schemeClr val="accent6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32E36-9AE3-4A67-B6CB-76E8AF4C9917}"/>
              </a:ext>
            </a:extLst>
          </p:cNvPr>
          <p:cNvSpPr txBox="1"/>
          <p:nvPr/>
        </p:nvSpPr>
        <p:spPr>
          <a:xfrm>
            <a:off x="1342417" y="5984483"/>
            <a:ext cx="937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And special thanks to my Springboard mentor, David Lara Arango.</a:t>
            </a:r>
          </a:p>
        </p:txBody>
      </p:sp>
    </p:spTree>
    <p:extLst>
      <p:ext uri="{BB962C8B-B14F-4D97-AF65-F5344CB8AC3E}">
        <p14:creationId xmlns:p14="http://schemas.microsoft.com/office/powerpoint/2010/main" val="8444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D980-8841-4055-A901-500B9F3E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Business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7BC9-13CC-48BC-8C10-A023C6E9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2" y="2052116"/>
            <a:ext cx="9337687" cy="3997828"/>
          </a:xfrm>
        </p:spPr>
        <p:txBody>
          <a:bodyPr/>
          <a:lstStyle/>
          <a:p>
            <a:r>
              <a:rPr lang="en-US" dirty="0"/>
              <a:t>The United States has the highest healthcare expenditure per capita in the world. Wikipedia and other source show that it is more than $11,000 in 2019 (approx. $1,000/month) and is growing rapidly. </a:t>
            </a:r>
          </a:p>
          <a:p>
            <a:r>
              <a:rPr lang="en-US" dirty="0"/>
              <a:t>Having sufficient health insurance is crucial, but it is costly.  </a:t>
            </a:r>
          </a:p>
          <a:p>
            <a:r>
              <a:rPr lang="en-US" dirty="0"/>
              <a:t>Identify what demographic features and living habits will affect the health insurance charge most.</a:t>
            </a:r>
          </a:p>
          <a:p>
            <a:r>
              <a:rPr lang="en-US" dirty="0"/>
              <a:t>Create a reliable machine learning model to predict the price of health insurance based on basic criteria.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0DBAE-0F09-4AB1-A554-F8A7AA01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7CDF-ADB3-4E3C-9319-465E6140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Dataset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4A1B-870A-4E68-B8DC-A6DA95C8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499" y="2039047"/>
            <a:ext cx="8780640" cy="13768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Obtained 1338 records of those insured, and their demographic features and habits from Kaggle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B486A-0AFD-43CA-848F-960786CE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FEB37-7EC4-4278-A391-AB2C5D6EE205}"/>
              </a:ext>
            </a:extLst>
          </p:cNvPr>
          <p:cNvSpPr txBox="1"/>
          <p:nvPr/>
        </p:nvSpPr>
        <p:spPr>
          <a:xfrm>
            <a:off x="6590973" y="3550353"/>
            <a:ext cx="4890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- Age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Gender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BMI (Body Mass Index)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Number of Children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Smoker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Region 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Health Insurance Charges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9363B-F60D-4BDD-BE3B-15AC82FE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58" y="3550353"/>
            <a:ext cx="3513393" cy="21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7CDF-ADB3-4E3C-9319-465E6140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Wrangling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B486A-0AFD-43CA-848F-960786CE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E605D2-ECA5-4899-915E-59B2C69B28F7}"/>
              </a:ext>
            </a:extLst>
          </p:cNvPr>
          <p:cNvSpPr txBox="1">
            <a:spLocks/>
          </p:cNvSpPr>
          <p:nvPr/>
        </p:nvSpPr>
        <p:spPr>
          <a:xfrm>
            <a:off x="1957137" y="2223622"/>
            <a:ext cx="8613002" cy="1682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This was a fairly clean dataset with no missing values.  However, I broke  Age and BMI into groups and added them into additional columns (</a:t>
            </a:r>
            <a:r>
              <a:rPr lang="en-US" dirty="0" err="1"/>
              <a:t>age_group</a:t>
            </a:r>
            <a:r>
              <a:rPr lang="en-US" dirty="0"/>
              <a:t> and </a:t>
            </a:r>
            <a:r>
              <a:rPr lang="en-US" dirty="0" err="1"/>
              <a:t>weight_status</a:t>
            </a:r>
            <a:r>
              <a:rPr lang="en-US" dirty="0"/>
              <a:t>) to make it into more simple/familiar classifications.  BMI, especially, is not a number that we are usually too familiar with.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I also added a column for </a:t>
            </a:r>
            <a:r>
              <a:rPr lang="en-US" dirty="0" err="1"/>
              <a:t>monthly_charge</a:t>
            </a:r>
            <a:r>
              <a:rPr lang="en-US" dirty="0"/>
              <a:t> as we tend to relate more to the monthly charge.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7EDC30-6B70-4F69-8236-DE1BA622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37" y="4104996"/>
            <a:ext cx="6914148" cy="1636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AE504B-93D2-40D3-849A-1FF648C0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499" y="4598679"/>
            <a:ext cx="1733550" cy="1143000"/>
          </a:xfrm>
          <a:prstGeom prst="rect">
            <a:avLst/>
          </a:prstGeom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EC4C287D-35C2-474D-A8F9-13BC426F447D}"/>
              </a:ext>
            </a:extLst>
          </p:cNvPr>
          <p:cNvSpPr/>
          <p:nvPr/>
        </p:nvSpPr>
        <p:spPr>
          <a:xfrm flipH="1">
            <a:off x="8871283" y="4244307"/>
            <a:ext cx="1491915" cy="354372"/>
          </a:xfrm>
          <a:prstGeom prst="bentArrow">
            <a:avLst/>
          </a:prstGeom>
          <a:solidFill>
            <a:srgbClr val="FFC000"/>
          </a:solidFill>
          <a:ln>
            <a:solidFill>
              <a:srgbClr val="F89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7F2-B227-4ADE-BE47-7D9369C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0F38C-877A-4E04-98EF-42C2A927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43A70-54DE-4D1A-B51D-70A58F7A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01" y="2424873"/>
            <a:ext cx="3502192" cy="3512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FCD0E-5E53-4B03-B78F-CC9F403E4ADA}"/>
              </a:ext>
            </a:extLst>
          </p:cNvPr>
          <p:cNvSpPr txBox="1"/>
          <p:nvPr/>
        </p:nvSpPr>
        <p:spPr>
          <a:xfrm>
            <a:off x="5823283" y="2470484"/>
            <a:ext cx="4217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 Monthly Charge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$1,105.87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(</a:t>
            </a:r>
            <a:r>
              <a:rPr lang="en-US" b="1" dirty="0"/>
              <a:t>black line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Median</a:t>
            </a:r>
            <a:r>
              <a:rPr lang="en-US" dirty="0"/>
              <a:t>                               </a:t>
            </a:r>
            <a:r>
              <a:rPr lang="en-US" b="1" dirty="0"/>
              <a:t>: </a:t>
            </a:r>
            <a:r>
              <a:rPr lang="en-US" dirty="0"/>
              <a:t>   </a:t>
            </a:r>
            <a:r>
              <a:rPr lang="en-US" b="1" dirty="0">
                <a:solidFill>
                  <a:schemeClr val="accent3"/>
                </a:solidFill>
              </a:rPr>
              <a:t>$781.84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(</a:t>
            </a:r>
            <a:r>
              <a:rPr lang="en-US" b="1" dirty="0"/>
              <a:t>yellow line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92940-97D9-496C-B683-12ACF7E5E80D}"/>
              </a:ext>
            </a:extLst>
          </p:cNvPr>
          <p:cNvSpPr txBox="1"/>
          <p:nvPr/>
        </p:nvSpPr>
        <p:spPr>
          <a:xfrm>
            <a:off x="5823283" y="4500282"/>
            <a:ext cx="474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huge gap in health insurance charges.  But in average, people are paying a little over $1000 per month.</a:t>
            </a:r>
          </a:p>
        </p:txBody>
      </p:sp>
    </p:spTree>
    <p:extLst>
      <p:ext uri="{BB962C8B-B14F-4D97-AF65-F5344CB8AC3E}">
        <p14:creationId xmlns:p14="http://schemas.microsoft.com/office/powerpoint/2010/main" val="185497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4AF247C-F21A-4D03-AE97-FB5ABA67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9975" y="2189730"/>
            <a:ext cx="4620164" cy="399732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5B330-C934-4AFA-B55A-21FDFC29D141}"/>
              </a:ext>
            </a:extLst>
          </p:cNvPr>
          <p:cNvSpPr txBox="1"/>
          <p:nvPr/>
        </p:nvSpPr>
        <p:spPr>
          <a:xfrm>
            <a:off x="1505471" y="2814918"/>
            <a:ext cx="389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heatmap shows that top three features that have the strongest correlations are: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AB7CC-F98D-4062-AC26-ED6F15FFA787}"/>
              </a:ext>
            </a:extLst>
          </p:cNvPr>
          <p:cNvSpPr txBox="1"/>
          <p:nvPr/>
        </p:nvSpPr>
        <p:spPr>
          <a:xfrm>
            <a:off x="1621861" y="3882239"/>
            <a:ext cx="346037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 - Smoking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- Age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- Weight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ADC2-4685-40E0-A706-33EA7A5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8289F-F6FA-4648-AFF8-36526F68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D460A-C33E-49F5-93D5-B4CB8E93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37" y="2387063"/>
            <a:ext cx="3294324" cy="2564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6C48D-52E8-44C9-99EE-DFF6ED3B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280" y="2393928"/>
            <a:ext cx="3294324" cy="2557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466B4-E895-4BC1-BEF1-D86A36D21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611" y="2417140"/>
            <a:ext cx="3381019" cy="2555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D3A88-987E-4319-89F9-5C430FBAA488}"/>
              </a:ext>
            </a:extLst>
          </p:cNvPr>
          <p:cNvSpPr txBox="1"/>
          <p:nvPr/>
        </p:nvSpPr>
        <p:spPr>
          <a:xfrm>
            <a:off x="5531321" y="2024596"/>
            <a:ext cx="11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A679-AC92-4AE2-A27F-CA0150C32B3A}"/>
              </a:ext>
            </a:extLst>
          </p:cNvPr>
          <p:cNvSpPr txBox="1"/>
          <p:nvPr/>
        </p:nvSpPr>
        <p:spPr>
          <a:xfrm>
            <a:off x="8129280" y="2064205"/>
            <a:ext cx="32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BMI / weight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3167E-0AB4-42EB-8A27-463AA96A9369}"/>
              </a:ext>
            </a:extLst>
          </p:cNvPr>
          <p:cNvSpPr txBox="1"/>
          <p:nvPr/>
        </p:nvSpPr>
        <p:spPr>
          <a:xfrm>
            <a:off x="828337" y="2061009"/>
            <a:ext cx="32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Smoking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3D10F1-3681-43E4-9664-29D5FD2BC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367" y="5096496"/>
            <a:ext cx="1962150" cy="1095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89A42C-9B7C-4AEC-98B0-D59C6E0DD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648" y="5096496"/>
            <a:ext cx="1981200" cy="152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734932-F139-47C8-BD19-1C366880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911" y="5117773"/>
            <a:ext cx="1781175" cy="70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72FF4-7409-455A-8BCE-83EAADFA775B}"/>
              </a:ext>
            </a:extLst>
          </p:cNvPr>
          <p:cNvSpPr txBox="1"/>
          <p:nvPr/>
        </p:nvSpPr>
        <p:spPr>
          <a:xfrm>
            <a:off x="1027885" y="4707253"/>
            <a:ext cx="2971828" cy="221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dirty="0"/>
              <a:t>          </a:t>
            </a:r>
            <a:r>
              <a:rPr lang="en-US" sz="800" dirty="0">
                <a:solidFill>
                  <a:schemeClr val="bg1"/>
                </a:solidFill>
              </a:rPr>
              <a:t>No                                                 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E3839-0673-44AF-B0AD-0D1F08206EB1}"/>
              </a:ext>
            </a:extLst>
          </p:cNvPr>
          <p:cNvSpPr txBox="1"/>
          <p:nvPr/>
        </p:nvSpPr>
        <p:spPr>
          <a:xfrm>
            <a:off x="4614719" y="4676757"/>
            <a:ext cx="3145058" cy="2314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dirty="0"/>
              <a:t>  </a:t>
            </a:r>
            <a:r>
              <a:rPr lang="en-US" sz="800" dirty="0">
                <a:solidFill>
                  <a:schemeClr val="bg1"/>
                </a:solidFill>
              </a:rPr>
              <a:t>10s             20s            30s            40s            50s            60s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FA721-9814-49F3-B68D-9C758DE91AA2}"/>
              </a:ext>
            </a:extLst>
          </p:cNvPr>
          <p:cNvSpPr txBox="1"/>
          <p:nvPr/>
        </p:nvSpPr>
        <p:spPr>
          <a:xfrm>
            <a:off x="8278545" y="4487962"/>
            <a:ext cx="3145058" cy="4385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dirty="0"/>
              <a:t>   </a:t>
            </a:r>
            <a:r>
              <a:rPr lang="en-US" sz="800" dirty="0">
                <a:solidFill>
                  <a:schemeClr val="bg1"/>
                </a:solidFill>
              </a:rPr>
              <a:t>Obese            Overweight            Normal          Underweight           </a:t>
            </a:r>
          </a:p>
          <a:p>
            <a:pPr>
              <a:lnSpc>
                <a:spcPts val="800"/>
              </a:lnSpc>
            </a:pPr>
            <a:endParaRPr lang="en-US" sz="800" dirty="0">
              <a:solidFill>
                <a:schemeClr val="bg1"/>
              </a:solidFill>
            </a:endParaRPr>
          </a:p>
          <a:p>
            <a:pPr>
              <a:lnSpc>
                <a:spcPts val="800"/>
              </a:lnSpc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1F730-FD0C-461B-BFB5-9DA833308C1E}"/>
              </a:ext>
            </a:extLst>
          </p:cNvPr>
          <p:cNvSpPr txBox="1"/>
          <p:nvPr/>
        </p:nvSpPr>
        <p:spPr>
          <a:xfrm>
            <a:off x="1138136" y="2539747"/>
            <a:ext cx="60788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        mean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    median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539A8-82CD-44C3-9055-8DD4F11F8F60}"/>
              </a:ext>
            </a:extLst>
          </p:cNvPr>
          <p:cNvSpPr/>
          <p:nvPr/>
        </p:nvSpPr>
        <p:spPr>
          <a:xfrm>
            <a:off x="1212381" y="2691769"/>
            <a:ext cx="130631" cy="77694"/>
          </a:xfrm>
          <a:prstGeom prst="rect">
            <a:avLst/>
          </a:prstGeom>
          <a:solidFill>
            <a:srgbClr val="FC8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01C87F-4ABD-47D8-9642-C952F9C4AD0C}"/>
              </a:ext>
            </a:extLst>
          </p:cNvPr>
          <p:cNvSpPr/>
          <p:nvPr/>
        </p:nvSpPr>
        <p:spPr>
          <a:xfrm>
            <a:off x="1212381" y="2607199"/>
            <a:ext cx="130631" cy="776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E345C-17BD-49B5-9EA9-31EC0D7C9A35}"/>
              </a:ext>
            </a:extLst>
          </p:cNvPr>
          <p:cNvSpPr txBox="1"/>
          <p:nvPr/>
        </p:nvSpPr>
        <p:spPr>
          <a:xfrm>
            <a:off x="4703448" y="2532284"/>
            <a:ext cx="60788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        mean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    median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6F0519-C22A-4821-86DD-A55A6F867D87}"/>
              </a:ext>
            </a:extLst>
          </p:cNvPr>
          <p:cNvSpPr/>
          <p:nvPr/>
        </p:nvSpPr>
        <p:spPr>
          <a:xfrm>
            <a:off x="4779321" y="2689491"/>
            <a:ext cx="130631" cy="77694"/>
          </a:xfrm>
          <a:prstGeom prst="rect">
            <a:avLst/>
          </a:prstGeom>
          <a:solidFill>
            <a:srgbClr val="FC8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3C4B07-A1BB-4A5E-A90D-DFC09A22E35C}"/>
              </a:ext>
            </a:extLst>
          </p:cNvPr>
          <p:cNvSpPr/>
          <p:nvPr/>
        </p:nvSpPr>
        <p:spPr>
          <a:xfrm>
            <a:off x="4779321" y="2599364"/>
            <a:ext cx="130631" cy="776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1FA03D-99EC-4408-9B1B-CF577A01491A}"/>
              </a:ext>
            </a:extLst>
          </p:cNvPr>
          <p:cNvSpPr txBox="1"/>
          <p:nvPr/>
        </p:nvSpPr>
        <p:spPr>
          <a:xfrm>
            <a:off x="10675677" y="2484387"/>
            <a:ext cx="607883" cy="2769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        mean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    median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16BBE9-4D81-411B-A462-49510701D7CB}"/>
              </a:ext>
            </a:extLst>
          </p:cNvPr>
          <p:cNvSpPr/>
          <p:nvPr/>
        </p:nvSpPr>
        <p:spPr>
          <a:xfrm>
            <a:off x="10749922" y="2636409"/>
            <a:ext cx="130631" cy="77694"/>
          </a:xfrm>
          <a:prstGeom prst="rect">
            <a:avLst/>
          </a:prstGeom>
          <a:solidFill>
            <a:srgbClr val="FC8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6A728B-D6ED-44D3-A55B-9503295BE011}"/>
              </a:ext>
            </a:extLst>
          </p:cNvPr>
          <p:cNvSpPr/>
          <p:nvPr/>
        </p:nvSpPr>
        <p:spPr>
          <a:xfrm>
            <a:off x="10749922" y="2551839"/>
            <a:ext cx="130631" cy="776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29789-7273-4385-8CB1-691173844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89" y="2473943"/>
            <a:ext cx="3381375" cy="22479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5BCC5-6522-42CF-A954-E3F047DA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7" y="2490405"/>
            <a:ext cx="3400425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D0B58-51C1-4037-8768-F35BC6A4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636" y="2490405"/>
            <a:ext cx="3343275" cy="2228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9D1CD4-629D-4103-9E87-5917F11C0DBF}"/>
              </a:ext>
            </a:extLst>
          </p:cNvPr>
          <p:cNvSpPr txBox="1"/>
          <p:nvPr/>
        </p:nvSpPr>
        <p:spPr>
          <a:xfrm>
            <a:off x="1367406" y="5125673"/>
            <a:ext cx="973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majority of the people who pay higher health insurance fees are smokers, there are no apparent relationships between smokers vs age nor smokers vs BMI. </a:t>
            </a:r>
          </a:p>
        </p:txBody>
      </p:sp>
    </p:spTree>
    <p:extLst>
      <p:ext uri="{BB962C8B-B14F-4D97-AF65-F5344CB8AC3E}">
        <p14:creationId xmlns:p14="http://schemas.microsoft.com/office/powerpoint/2010/main" val="245681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Machine Learning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52D14E-B928-4966-8562-08209BCF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30" y="4220878"/>
            <a:ext cx="3915680" cy="1826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4DE988-5485-464C-A4FA-ED5B914DDBE8}"/>
              </a:ext>
            </a:extLst>
          </p:cNvPr>
          <p:cNvSpPr txBox="1"/>
          <p:nvPr/>
        </p:nvSpPr>
        <p:spPr>
          <a:xfrm>
            <a:off x="6200560" y="385154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Boosting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D678D6-5BC4-413C-A451-94A48D41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031" y="4220878"/>
            <a:ext cx="3552825" cy="1826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9C6B7B-0890-4E8C-AF2D-4ECEF5BAD323}"/>
              </a:ext>
            </a:extLst>
          </p:cNvPr>
          <p:cNvSpPr txBox="1"/>
          <p:nvPr/>
        </p:nvSpPr>
        <p:spPr>
          <a:xfrm>
            <a:off x="1361821" y="385154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0B3FD-7C2B-4906-AC4D-62FBEB61689C}"/>
              </a:ext>
            </a:extLst>
          </p:cNvPr>
          <p:cNvSpPr txBox="1"/>
          <p:nvPr/>
        </p:nvSpPr>
        <p:spPr>
          <a:xfrm>
            <a:off x="3737876" y="3499516"/>
            <a:ext cx="3801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Feature Importance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DE792-BD08-46D2-92AD-E54E8FAAE877}"/>
              </a:ext>
            </a:extLst>
          </p:cNvPr>
          <p:cNvSpPr txBox="1"/>
          <p:nvPr/>
        </p:nvSpPr>
        <p:spPr>
          <a:xfrm>
            <a:off x="2904566" y="1778128"/>
            <a:ext cx="60601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99C69"/>
                </a:solidFill>
              </a:rPr>
              <a:t>Four machine learning models were applied:</a:t>
            </a:r>
          </a:p>
          <a:p>
            <a:r>
              <a:rPr lang="en-US" dirty="0"/>
              <a:t>   - Random Forest		- Gradient Boosting</a:t>
            </a:r>
          </a:p>
          <a:p>
            <a:r>
              <a:rPr lang="en-US" dirty="0"/>
              <a:t>   - Linear Regression		- KNN Regression</a:t>
            </a:r>
          </a:p>
          <a:p>
            <a:endParaRPr lang="en-US" dirty="0"/>
          </a:p>
          <a:p>
            <a:r>
              <a:rPr lang="en-US" sz="1600" dirty="0"/>
              <a:t>* Hyper parameter tuning was applied to each model.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97C8A-A319-4CA0-93D1-B9B259D15AEF}"/>
              </a:ext>
            </a:extLst>
          </p:cNvPr>
          <p:cNvSpPr txBox="1"/>
          <p:nvPr/>
        </p:nvSpPr>
        <p:spPr>
          <a:xfrm>
            <a:off x="1610031" y="6197791"/>
            <a:ext cx="705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* Top 3 </a:t>
            </a:r>
            <a:r>
              <a:rPr lang="en-US" sz="1600" dirty="0"/>
              <a:t>important</a:t>
            </a:r>
            <a:r>
              <a:rPr lang="en-US" dirty="0"/>
              <a:t> features are Smoking, BMI, and Age.</a:t>
            </a:r>
          </a:p>
        </p:txBody>
      </p:sp>
    </p:spTree>
    <p:extLst>
      <p:ext uri="{BB962C8B-B14F-4D97-AF65-F5344CB8AC3E}">
        <p14:creationId xmlns:p14="http://schemas.microsoft.com/office/powerpoint/2010/main" val="231688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1457</TotalTime>
  <Words>829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Helvetica Neue</vt:lpstr>
      <vt:lpstr>zeitung</vt:lpstr>
      <vt:lpstr>Arial</vt:lpstr>
      <vt:lpstr>Calibri</vt:lpstr>
      <vt:lpstr>MS Shell Dlg 2</vt:lpstr>
      <vt:lpstr>Wingdings</vt:lpstr>
      <vt:lpstr>Wingdings 3</vt:lpstr>
      <vt:lpstr>Madison</vt:lpstr>
      <vt:lpstr>How Much Do You Expect to Pay for Health Insurance?</vt:lpstr>
      <vt:lpstr>Business Objective</vt:lpstr>
      <vt:lpstr>Dataset Acquisition</vt:lpstr>
      <vt:lpstr>Data Wrangling</vt:lpstr>
      <vt:lpstr>Exploratory Data Analysis</vt:lpstr>
      <vt:lpstr>Exploratory Data Analysis (cont’d)</vt:lpstr>
      <vt:lpstr>Exploratory Data Analysis (cont’d)</vt:lpstr>
      <vt:lpstr>Exploratory Data Analysis (cont’d)</vt:lpstr>
      <vt:lpstr>Machine Learning Models</vt:lpstr>
      <vt:lpstr>Machine Learning Models (cont’d)</vt:lpstr>
      <vt:lpstr>Machine Learning Models (cont’d)</vt:lpstr>
      <vt:lpstr>Conclusion</vt:lpstr>
      <vt:lpstr>Future work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Junko Takasawa</dc:creator>
  <cp:lastModifiedBy>Junko Takasawa</cp:lastModifiedBy>
  <cp:revision>36</cp:revision>
  <dcterms:created xsi:type="dcterms:W3CDTF">2021-08-05T05:01:09Z</dcterms:created>
  <dcterms:modified xsi:type="dcterms:W3CDTF">2021-08-10T10:49:46Z</dcterms:modified>
</cp:coreProperties>
</file>