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
  </p:notesMasterIdLst>
  <p:handoutMasterIdLst>
    <p:handoutMasterId r:id="rId9"/>
  </p:handoutMasterIdLst>
  <p:sldIdLst>
    <p:sldId id="256" r:id="rId2"/>
    <p:sldId id="265" r:id="rId3"/>
    <p:sldId id="277" r:id="rId4"/>
    <p:sldId id="274" r:id="rId5"/>
    <p:sldId id="278" r:id="rId6"/>
    <p:sldId id="279" r:id="rId7"/>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65"/>
            <p14:sldId id="277"/>
            <p14:sldId id="274"/>
            <p14:sldId id="278"/>
            <p14:sldId id="27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 id="1" name="admin" initials="a" lastIdx="1" clrIdx="1">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2384" autoAdjust="0"/>
  </p:normalViewPr>
  <p:slideViewPr>
    <p:cSldViewPr>
      <p:cViewPr varScale="1">
        <p:scale>
          <a:sx n="108" d="100"/>
          <a:sy n="108" d="100"/>
        </p:scale>
        <p:origin x="126" y="24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2023-11-27</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p:cNvPicPr>
            <a:picLocks noChangeAspect="1"/>
          </p:cNvPicPr>
          <p:nvPr/>
        </p:nvPicPr>
        <p:blipFill>
          <a:blip r:embed="rId2">
            <a:extLst>
              <a:ext uri="{BEBA8EAE-BF5A-486C-A8C5-ECC9F3942E4B}">
                <a14:imgProps xmlns:a14="http://schemas.microsoft.com/office/drawing/2010/main">
                  <a14:imgLayer r:embed="rId3">
                    <a14:imgEffect>
                      <a14:artisticBlur radius="4"/>
                    </a14:imgEffect>
                    <a14:imgEffect>
                      <a14:brightnessContrast bright="8000" contrast="-45000"/>
                    </a14:imgEffect>
                  </a14:imgLayer>
                </a14:imgProps>
              </a:ext>
              <a:ext uri="{28A0092B-C50C-407E-A947-70E740481C1C}">
                <a14:useLocalDpi xmlns:a14="http://schemas.microsoft.com/office/drawing/2010/main" val="0"/>
              </a:ext>
            </a:extLst>
          </a:blip>
          <a:stretch>
            <a:fillRect/>
          </a:stretch>
        </p:blipFill>
        <p:spPr>
          <a:xfrm>
            <a:off x="895655" y="-171400"/>
            <a:ext cx="10266549" cy="6858000"/>
          </a:xfrm>
          <a:prstGeom prst="rect">
            <a:avLst/>
          </a:prstGeom>
          <a:effectLst>
            <a:softEdge rad="1270000"/>
          </a:effectLst>
        </p:spPr>
      </p:pic>
      <p:sp>
        <p:nvSpPr>
          <p:cNvPr id="3" name="텍스트 개체 틀 2"/>
          <p:cNvSpPr>
            <a:spLocks noGrp="1"/>
          </p:cNvSpPr>
          <p:nvPr>
            <p:ph type="body" sz="quarter" idx="10"/>
          </p:nvPr>
        </p:nvSpPr>
        <p:spPr/>
        <p:txBody>
          <a:bodyPr/>
          <a:lstStyle/>
          <a:p>
            <a:r>
              <a:rPr lang="en-US" altLang="ko-KR" dirty="0" smtClean="0">
                <a:solidFill>
                  <a:schemeClr val="tx1"/>
                </a:solidFill>
              </a:rPr>
              <a:t>0.1</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smtClean="0">
                <a:solidFill>
                  <a:schemeClr val="tx1"/>
                </a:solidFill>
              </a:rPr>
              <a:t>2023.11.27</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err="1" smtClean="0">
                <a:solidFill>
                  <a:schemeClr val="tx1"/>
                </a:solidFill>
              </a:rPr>
              <a:t>이재서</a:t>
            </a:r>
            <a:endParaRPr lang="ko-KR" altLang="en-US" dirty="0">
              <a:solidFill>
                <a:schemeClr val="tx1"/>
              </a:solidFill>
            </a:endParaRPr>
          </a:p>
        </p:txBody>
      </p:sp>
      <p:sp>
        <p:nvSpPr>
          <p:cNvPr id="8" name="제목 1"/>
          <p:cNvSpPr txBox="1">
            <a:spLocks/>
          </p:cNvSpPr>
          <p:nvPr/>
        </p:nvSpPr>
        <p:spPr>
          <a:xfrm>
            <a:off x="256288" y="539804"/>
            <a:ext cx="11425269" cy="849577"/>
          </a:xfrm>
          <a:prstGeom prst="rect">
            <a:avLst/>
          </a:prstGeom>
        </p:spPr>
        <p:txBody>
          <a:bodyPr vert="horz" lIns="91440" tIns="45720" rIns="91440" bIns="45720" rtlCol="0" anchor="ctr">
            <a:noAutofit/>
          </a:bodyPr>
          <a:lstStyle>
            <a:lvl1pPr algn="l" defTabSz="914400" rtl="0" eaLnBrk="1" latinLnBrk="1" hangingPunct="1">
              <a:spcBef>
                <a:spcPct val="0"/>
              </a:spcBef>
              <a:buNone/>
              <a:defRPr sz="2800" kern="1200">
                <a:solidFill>
                  <a:schemeClr val="tx1"/>
                </a:solidFill>
                <a:latin typeface="+mj-lt"/>
                <a:ea typeface="+mj-ea"/>
                <a:cs typeface="+mj-cs"/>
              </a:defRPr>
            </a:lvl1pPr>
          </a:lstStyle>
          <a:p>
            <a:r>
              <a:rPr lang="ko-KR" altLang="en-US" sz="4000" dirty="0" smtClean="0">
                <a:solidFill>
                  <a:schemeClr val="tx1">
                    <a:lumMod val="50000"/>
                    <a:lumOff val="50000"/>
                  </a:schemeClr>
                </a:solidFill>
                <a:latin typeface="국민연금체 ExtraBold" pitchFamily="2" charset="-127"/>
                <a:ea typeface="국민연금체 ExtraBold" pitchFamily="2" charset="-127"/>
              </a:rPr>
              <a:t>주거지 추천 서비스</a:t>
            </a:r>
            <a:endParaRPr lang="ko-KR" altLang="en-US" sz="4000" dirty="0">
              <a:solidFill>
                <a:schemeClr val="tx1">
                  <a:lumMod val="50000"/>
                  <a:lumOff val="50000"/>
                </a:schemeClr>
              </a:solidFill>
              <a:latin typeface="국민연금체 ExtraBold" pitchFamily="2" charset="-127"/>
              <a:ea typeface="국민연금체 ExtraBold" pitchFamily="2" charset="-127"/>
            </a:endParaRPr>
          </a:p>
        </p:txBody>
      </p:sp>
      <p:sp>
        <p:nvSpPr>
          <p:cNvPr id="2" name="제목 1"/>
          <p:cNvSpPr>
            <a:spLocks noGrp="1"/>
          </p:cNvSpPr>
          <p:nvPr>
            <p:ph type="title"/>
          </p:nvPr>
        </p:nvSpPr>
        <p:spPr>
          <a:xfrm>
            <a:off x="196282" y="504056"/>
            <a:ext cx="11425269" cy="849577"/>
          </a:xfrm>
        </p:spPr>
        <p:txBody>
          <a:bodyPr/>
          <a:lstStyle/>
          <a:p>
            <a:r>
              <a:rPr lang="ko-KR" altLang="en-US" sz="4000" dirty="0" smtClean="0">
                <a:latin typeface="국민연금체 ExtraBold" pitchFamily="2" charset="-127"/>
                <a:ea typeface="국민연금체 ExtraBold" pitchFamily="2" charset="-127"/>
              </a:rPr>
              <a:t>주거지 추천 서비스</a:t>
            </a:r>
            <a:endParaRPr lang="ko-KR" altLang="en-US" sz="4000" dirty="0">
              <a:latin typeface="국민연금체 ExtraBold" pitchFamily="2" charset="-127"/>
              <a:ea typeface="국민연금체 ExtraBold" pitchFamily="2" charset="-127"/>
            </a:endParaRPr>
          </a:p>
        </p:txBody>
      </p:sp>
      <p:sp>
        <p:nvSpPr>
          <p:cNvPr id="10" name="제목 1"/>
          <p:cNvSpPr txBox="1">
            <a:spLocks/>
          </p:cNvSpPr>
          <p:nvPr/>
        </p:nvSpPr>
        <p:spPr>
          <a:xfrm>
            <a:off x="371353" y="1057670"/>
            <a:ext cx="11425269" cy="849577"/>
          </a:xfrm>
          <a:prstGeom prst="rect">
            <a:avLst/>
          </a:prstGeom>
        </p:spPr>
        <p:txBody>
          <a:bodyPr vert="horz" lIns="91440" tIns="45720" rIns="91440" bIns="45720" rtlCol="0" anchor="ctr">
            <a:noAutofit/>
          </a:bodyPr>
          <a:lstStyle>
            <a:lvl1pPr algn="l" defTabSz="914400" rtl="0" eaLnBrk="1" latinLnBrk="1" hangingPunct="1">
              <a:spcBef>
                <a:spcPct val="0"/>
              </a:spcBef>
              <a:buNone/>
              <a:defRPr sz="2800" kern="1200">
                <a:solidFill>
                  <a:schemeClr val="tx1"/>
                </a:solidFill>
                <a:latin typeface="+mj-lt"/>
                <a:ea typeface="+mj-ea"/>
                <a:cs typeface="+mj-cs"/>
              </a:defRPr>
            </a:lvl1pPr>
          </a:lstStyle>
          <a:p>
            <a:r>
              <a:rPr lang="ko-KR" altLang="en-US" dirty="0" smtClean="0">
                <a:solidFill>
                  <a:schemeClr val="tx1">
                    <a:lumMod val="50000"/>
                    <a:lumOff val="50000"/>
                  </a:schemeClr>
                </a:solidFill>
                <a:latin typeface="국민연금체 ExtraBold" pitchFamily="2" charset="-127"/>
                <a:ea typeface="국민연금체 ExtraBold" pitchFamily="2" charset="-127"/>
              </a:rPr>
              <a:t>화면 설계서</a:t>
            </a:r>
            <a:endParaRPr lang="ko-KR" altLang="en-US" dirty="0">
              <a:solidFill>
                <a:schemeClr val="tx1">
                  <a:lumMod val="50000"/>
                  <a:lumOff val="50000"/>
                </a:schemeClr>
              </a:solidFill>
              <a:latin typeface="국민연금체 ExtraBold" pitchFamily="2" charset="-127"/>
              <a:ea typeface="국민연금체 ExtraBold" pitchFamily="2" charset="-127"/>
            </a:endParaRPr>
          </a:p>
        </p:txBody>
      </p:sp>
      <p:sp>
        <p:nvSpPr>
          <p:cNvPr id="6" name="제목 1"/>
          <p:cNvSpPr txBox="1">
            <a:spLocks/>
          </p:cNvSpPr>
          <p:nvPr/>
        </p:nvSpPr>
        <p:spPr>
          <a:xfrm>
            <a:off x="316295" y="1052736"/>
            <a:ext cx="11425269" cy="849577"/>
          </a:xfrm>
          <a:prstGeom prst="rect">
            <a:avLst/>
          </a:prstGeom>
        </p:spPr>
        <p:txBody>
          <a:bodyPr vert="horz" lIns="91440" tIns="45720" rIns="91440" bIns="45720" rtlCol="0" anchor="ctr">
            <a:noAutofit/>
          </a:bodyPr>
          <a:lstStyle>
            <a:lvl1pPr algn="l" defTabSz="914400" rtl="0" eaLnBrk="1" latinLnBrk="1" hangingPunct="1">
              <a:spcBef>
                <a:spcPct val="0"/>
              </a:spcBef>
              <a:buNone/>
              <a:defRPr sz="2800" kern="1200">
                <a:solidFill>
                  <a:schemeClr val="tx1"/>
                </a:solidFill>
                <a:latin typeface="+mj-lt"/>
                <a:ea typeface="+mj-ea"/>
                <a:cs typeface="+mj-cs"/>
              </a:defRPr>
            </a:lvl1pPr>
          </a:lstStyle>
          <a:p>
            <a:r>
              <a:rPr lang="ko-KR" altLang="en-US" dirty="0" smtClean="0">
                <a:latin typeface="국민연금체 ExtraBold" pitchFamily="2" charset="-127"/>
                <a:ea typeface="국민연금체 ExtraBold" pitchFamily="2" charset="-127"/>
              </a:rPr>
              <a:t>화면 설계서</a:t>
            </a:r>
            <a:endParaRPr lang="ko-KR" altLang="en-US" dirty="0">
              <a:latin typeface="국민연금체 ExtraBold" pitchFamily="2" charset="-127"/>
              <a:ea typeface="국민연금체 ExtraBold" pitchFamily="2" charset="-127"/>
            </a:endParaRPr>
          </a:p>
        </p:txBody>
      </p:sp>
    </p:spTree>
    <p:extLst>
      <p:ext uri="{BB962C8B-B14F-4D97-AF65-F5344CB8AC3E}">
        <p14:creationId xmlns:p14="http://schemas.microsoft.com/office/powerpoint/2010/main" val="26127618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p:cNvPicPr>
            <a:picLocks noChangeAspect="1"/>
          </p:cNvPicPr>
          <p:nvPr/>
        </p:nvPicPr>
        <p:blipFill>
          <a:blip r:embed="rId2">
            <a:extLst>
              <a:ext uri="{BEBA8EAE-BF5A-486C-A8C5-ECC9F3942E4B}">
                <a14:imgProps xmlns:a14="http://schemas.microsoft.com/office/drawing/2010/main">
                  <a14:imgLayer r:embed="rId3">
                    <a14:imgEffect>
                      <a14:artisticBlur radius="12"/>
                    </a14:imgEffect>
                    <a14:imgEffect>
                      <a14:brightnessContrast bright="8000" contrast="-45000"/>
                    </a14:imgEffect>
                  </a14:imgLayer>
                </a14:imgProps>
              </a:ext>
              <a:ext uri="{28A0092B-C50C-407E-A947-70E740481C1C}">
                <a14:useLocalDpi xmlns:a14="http://schemas.microsoft.com/office/drawing/2010/main" val="0"/>
              </a:ext>
            </a:extLst>
          </a:blip>
          <a:stretch>
            <a:fillRect/>
          </a:stretch>
        </p:blipFill>
        <p:spPr>
          <a:xfrm>
            <a:off x="895655" y="-171400"/>
            <a:ext cx="10266549" cy="6858000"/>
          </a:xfrm>
          <a:prstGeom prst="rect">
            <a:avLst/>
          </a:prstGeom>
          <a:effectLst>
            <a:softEdge rad="1270000"/>
          </a:effectLst>
        </p:spPr>
      </p:pic>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latin typeface="국민연금체 ExtraBold" pitchFamily="2" charset="-127"/>
                <a:ea typeface="국민연금체 ExtraBold" pitchFamily="2" charset="-127"/>
              </a:rPr>
              <a:t>History</a:t>
            </a:r>
            <a:endParaRPr lang="ko-KR" altLang="en-US" dirty="0">
              <a:solidFill>
                <a:schemeClr val="tx1"/>
              </a:solidFill>
              <a:latin typeface="국민연금체 ExtraBold" pitchFamily="2" charset="-127"/>
              <a:ea typeface="국민연금체 ExtraBold" pitchFamily="2" charset="-127"/>
            </a:endParaRPr>
          </a:p>
        </p:txBody>
      </p:sp>
      <p:graphicFrame>
        <p:nvGraphicFramePr>
          <p:cNvPr id="3" name="표 2"/>
          <p:cNvGraphicFramePr>
            <a:graphicFrameLocks noGrp="1"/>
          </p:cNvGraphicFramePr>
          <p:nvPr>
            <p:extLst>
              <p:ext uri="{D42A27DB-BD31-4B8C-83A1-F6EECF244321}">
                <p14:modId xmlns:p14="http://schemas.microsoft.com/office/powerpoint/2010/main" val="2547953237"/>
              </p:ext>
            </p:extLst>
          </p:nvPr>
        </p:nvGraphicFramePr>
        <p:xfrm>
          <a:off x="1197870" y="1700808"/>
          <a:ext cx="9796260" cy="2913483"/>
        </p:xfrm>
        <a:graphic>
          <a:graphicData uri="http://schemas.openxmlformats.org/drawingml/2006/table">
            <a:tbl>
              <a:tblPr>
                <a:tableStyleId>{5C22544A-7EE6-4342-B048-85BDC9FD1C3A}</a:tableStyleId>
              </a:tblPr>
              <a:tblGrid>
                <a:gridCol w="979622">
                  <a:extLst>
                    <a:ext uri="{9D8B030D-6E8A-4147-A177-3AD203B41FA5}">
                      <a16:colId xmlns:a16="http://schemas.microsoft.com/office/drawing/2014/main" val="20000"/>
                    </a:ext>
                  </a:extLst>
                </a:gridCol>
                <a:gridCol w="1246799">
                  <a:extLst>
                    <a:ext uri="{9D8B030D-6E8A-4147-A177-3AD203B41FA5}">
                      <a16:colId xmlns:a16="http://schemas.microsoft.com/office/drawing/2014/main" val="20001"/>
                    </a:ext>
                  </a:extLst>
                </a:gridCol>
                <a:gridCol w="5521529">
                  <a:extLst>
                    <a:ext uri="{9D8B030D-6E8A-4147-A177-3AD203B41FA5}">
                      <a16:colId xmlns:a16="http://schemas.microsoft.com/office/drawing/2014/main" val="20002"/>
                    </a:ext>
                  </a:extLst>
                </a:gridCol>
                <a:gridCol w="1068681">
                  <a:extLst>
                    <a:ext uri="{9D8B030D-6E8A-4147-A177-3AD203B41FA5}">
                      <a16:colId xmlns:a16="http://schemas.microsoft.com/office/drawing/2014/main" val="20004"/>
                    </a:ext>
                  </a:extLst>
                </a:gridCol>
                <a:gridCol w="979629">
                  <a:extLst>
                    <a:ext uri="{9D8B030D-6E8A-4147-A177-3AD203B41FA5}">
                      <a16:colId xmlns:a16="http://schemas.microsoft.com/office/drawing/2014/main" val="20005"/>
                    </a:ext>
                  </a:extLst>
                </a:gridCol>
              </a:tblGrid>
              <a:tr h="342763">
                <a:tc>
                  <a:txBody>
                    <a:bodyPr/>
                    <a:lstStyle/>
                    <a:p>
                      <a:pPr algn="l" latinLnBrk="1"/>
                      <a:r>
                        <a:rPr lang="en-US" altLang="ko-KR" sz="1000" b="1" dirty="0">
                          <a:solidFill>
                            <a:schemeClr val="tx1"/>
                          </a:solidFill>
                        </a:rPr>
                        <a:t>Version.</a:t>
                      </a:r>
                      <a:endParaRPr lang="ko-KR" altLang="en-US" sz="10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Date.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Content.</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Page.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Owner.</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900" dirty="0" smtClean="0">
                          <a:solidFill>
                            <a:schemeClr val="tx1"/>
                          </a:solidFill>
                          <a:latin typeface="+mn-ea"/>
                          <a:ea typeface="+mn-ea"/>
                        </a:rPr>
                        <a:t>v0.1</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algn="ctr" latinLnBrk="1"/>
                      <a:r>
                        <a:rPr lang="en-US" altLang="ko-KR" sz="900" dirty="0" smtClean="0">
                          <a:solidFill>
                            <a:schemeClr val="tx1"/>
                          </a:solidFill>
                          <a:latin typeface="+mn-ea"/>
                          <a:ea typeface="+mn-ea"/>
                        </a:rPr>
                        <a:t>2023-11-27</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marL="108000" indent="-108000" algn="l" latinLnBrk="1">
                        <a:buFont typeface="Arial" pitchFamily="34" charset="0"/>
                        <a:buChar char="•"/>
                      </a:pPr>
                      <a:r>
                        <a:rPr lang="ko-KR" altLang="en-US" sz="900" dirty="0" smtClean="0">
                          <a:solidFill>
                            <a:schemeClr val="tx1"/>
                          </a:solidFill>
                        </a:rPr>
                        <a:t>화면 설계서 작성</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algn="ctr" latinLnBrk="1"/>
                      <a:r>
                        <a:rPr lang="en-US" altLang="ko-KR" sz="900" dirty="0" smtClean="0">
                          <a:solidFill>
                            <a:schemeClr val="tx1"/>
                          </a:solidFill>
                          <a:latin typeface="+mn-ea"/>
                          <a:ea typeface="+mn-ea"/>
                        </a:rPr>
                        <a:t>1-6</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algn="ctr" latinLnBrk="1"/>
                      <a:r>
                        <a:rPr lang="ko-KR" altLang="en-US" sz="900" dirty="0" err="1" smtClean="0">
                          <a:solidFill>
                            <a:schemeClr val="tx1"/>
                          </a:solidFill>
                        </a:rPr>
                        <a:t>이재서</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extLst>
                  <a:ext uri="{0D108BD9-81ED-4DB2-BD59-A6C34878D82A}">
                    <a16:rowId xmlns:a16="http://schemas.microsoft.com/office/drawing/2014/main" val="10001"/>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marL="108000" marR="0" lvl="0" indent="-1080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extLst>
                  <a:ext uri="{0D108BD9-81ED-4DB2-BD59-A6C34878D82A}">
                    <a16:rowId xmlns:a16="http://schemas.microsoft.com/office/drawing/2014/main" val="10002"/>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extLst>
                  <a:ext uri="{0D108BD9-81ED-4DB2-BD59-A6C34878D82A}">
                    <a16:rowId xmlns:a16="http://schemas.microsoft.com/office/drawing/2014/main" val="10003"/>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extLst>
                  <a:ext uri="{0D108BD9-81ED-4DB2-BD59-A6C34878D82A}">
                    <a16:rowId xmlns:a16="http://schemas.microsoft.com/office/drawing/2014/main" val="1000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extLst>
                  <a:ext uri="{0D108BD9-81ED-4DB2-BD59-A6C34878D82A}">
                    <a16:rowId xmlns:a16="http://schemas.microsoft.com/office/drawing/2014/main" val="10005"/>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extLst>
                  <a:ext uri="{0D108BD9-81ED-4DB2-BD59-A6C34878D82A}">
                    <a16:rowId xmlns:a16="http://schemas.microsoft.com/office/drawing/2014/main" val="10006"/>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extLst>
                  <a:ext uri="{0D108BD9-81ED-4DB2-BD59-A6C34878D82A}">
                    <a16:rowId xmlns:a16="http://schemas.microsoft.com/office/drawing/2014/main" val="1001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solidFill>
                      <a:schemeClr val="bg1">
                        <a:alpha val="70000"/>
                      </a:schemeClr>
                    </a:solid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solidFill>
                      <a:schemeClr val="bg1">
                        <a:alpha val="70000"/>
                      </a:schemeClr>
                    </a:solid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solidFill>
                      <a:schemeClr val="bg1">
                        <a:alpha val="70000"/>
                      </a:schemeClr>
                    </a:solid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solidFill>
                      <a:schemeClr val="bg1">
                        <a:alpha val="70000"/>
                      </a:schemeClr>
                    </a:solid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solidFill>
                      <a:schemeClr val="bg1">
                        <a:alpha val="70000"/>
                      </a:schemeClr>
                    </a:solidFill>
                  </a:tcPr>
                </a:tc>
                <a:extLst>
                  <a:ext uri="{0D108BD9-81ED-4DB2-BD59-A6C34878D82A}">
                    <a16:rowId xmlns:a16="http://schemas.microsoft.com/office/drawing/2014/main" val="10015"/>
                  </a:ext>
                </a:extLst>
              </a:tr>
            </a:tbl>
          </a:graphicData>
        </a:graphic>
      </p:graphicFrame>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15807835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그림 39"/>
          <p:cNvPicPr>
            <a:picLocks noChangeAspect="1"/>
          </p:cNvPicPr>
          <p:nvPr/>
        </p:nvPicPr>
        <p:blipFill>
          <a:blip r:embed="rId2">
            <a:extLst>
              <a:ext uri="{BEBA8EAE-BF5A-486C-A8C5-ECC9F3942E4B}">
                <a14:imgProps xmlns:a14="http://schemas.microsoft.com/office/drawing/2010/main">
                  <a14:imgLayer r:embed="rId3">
                    <a14:imgEffect>
                      <a14:artisticBlur radius="12"/>
                    </a14:imgEffect>
                    <a14:imgEffect>
                      <a14:brightnessContrast bright="8000" contrast="-45000"/>
                    </a14:imgEffect>
                  </a14:imgLayer>
                </a14:imgProps>
              </a:ext>
              <a:ext uri="{28A0092B-C50C-407E-A947-70E740481C1C}">
                <a14:useLocalDpi xmlns:a14="http://schemas.microsoft.com/office/drawing/2010/main" val="0"/>
              </a:ext>
            </a:extLst>
          </a:blip>
          <a:stretch>
            <a:fillRect/>
          </a:stretch>
        </p:blipFill>
        <p:spPr>
          <a:xfrm>
            <a:off x="895655" y="-171400"/>
            <a:ext cx="10266549" cy="6858000"/>
          </a:xfrm>
          <a:prstGeom prst="rect">
            <a:avLst/>
          </a:prstGeom>
          <a:effectLst>
            <a:softEdge rad="1270000"/>
          </a:effectLst>
        </p:spPr>
      </p:pic>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latin typeface="국민연금체 ExtraBold" pitchFamily="2" charset="-127"/>
                <a:ea typeface="국민연금체 ExtraBold" pitchFamily="2" charset="-127"/>
              </a:rPr>
              <a:t>Logic process</a:t>
            </a:r>
            <a:endParaRPr lang="ko-KR" altLang="en-US" dirty="0">
              <a:latin typeface="국민연금체 ExtraBold" pitchFamily="2" charset="-127"/>
              <a:ea typeface="국민연금체 ExtraBold" pitchFamily="2" charset="-127"/>
            </a:endParaRPr>
          </a:p>
        </p:txBody>
      </p:sp>
      <p:sp>
        <p:nvSpPr>
          <p:cNvPr id="3" name="순서도: 수행의 시작/종료 2">
            <a:extLst>
              <a:ext uri="{FF2B5EF4-FFF2-40B4-BE49-F238E27FC236}">
                <a16:creationId xmlns:a16="http://schemas.microsoft.com/office/drawing/2014/main" id="{7ABCC58B-C902-4B98-9934-5568B03423A9}"/>
              </a:ext>
            </a:extLst>
          </p:cNvPr>
          <p:cNvSpPr/>
          <p:nvPr/>
        </p:nvSpPr>
        <p:spPr>
          <a:xfrm>
            <a:off x="1253284" y="1227657"/>
            <a:ext cx="1779543" cy="385277"/>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국민연금체 Bold" pitchFamily="2" charset="-127"/>
                <a:ea typeface="국민연금체 Bold" pitchFamily="2" charset="-127"/>
              </a:rPr>
              <a:t>Start</a:t>
            </a:r>
            <a:endParaRPr lang="ko-KR" altLang="en-US" sz="1200" dirty="0">
              <a:solidFill>
                <a:schemeClr val="tx1"/>
              </a:solidFill>
              <a:latin typeface="국민연금체 Bold" pitchFamily="2" charset="-127"/>
              <a:ea typeface="국민연금체 Bold" pitchFamily="2" charset="-127"/>
            </a:endParaRPr>
          </a:p>
        </p:txBody>
      </p:sp>
      <p:sp>
        <p:nvSpPr>
          <p:cNvPr id="4" name="순서도: 연결자 3">
            <a:extLst>
              <a:ext uri="{FF2B5EF4-FFF2-40B4-BE49-F238E27FC236}">
                <a16:creationId xmlns:a16="http://schemas.microsoft.com/office/drawing/2014/main" id="{09835F90-31FF-4CE6-93EA-384398F864F1}"/>
              </a:ext>
            </a:extLst>
          </p:cNvPr>
          <p:cNvSpPr/>
          <p:nvPr/>
        </p:nvSpPr>
        <p:spPr>
          <a:xfrm>
            <a:off x="1545569" y="2073376"/>
            <a:ext cx="1194971" cy="601960"/>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solidFill>
                  <a:schemeClr val="tx1"/>
                </a:solidFill>
                <a:latin typeface="국민연금체 Bold" pitchFamily="2" charset="-127"/>
                <a:ea typeface="국민연금체 Bold" pitchFamily="2" charset="-127"/>
              </a:rPr>
              <a:t>연결</a:t>
            </a:r>
            <a:endParaRPr lang="ko-KR" altLang="en-US" sz="1200" dirty="0">
              <a:solidFill>
                <a:schemeClr val="tx1"/>
              </a:solidFill>
              <a:latin typeface="국민연금체 Bold" pitchFamily="2" charset="-127"/>
              <a:ea typeface="국민연금체 Bold" pitchFamily="2" charset="-127"/>
            </a:endParaRPr>
          </a:p>
        </p:txBody>
      </p:sp>
      <p:sp>
        <p:nvSpPr>
          <p:cNvPr id="5" name="순서도: 문서 4">
            <a:extLst>
              <a:ext uri="{FF2B5EF4-FFF2-40B4-BE49-F238E27FC236}">
                <a16:creationId xmlns:a16="http://schemas.microsoft.com/office/drawing/2014/main" id="{0E15F842-68E6-43D1-8D78-CCFA96B7A5EF}"/>
              </a:ext>
            </a:extLst>
          </p:cNvPr>
          <p:cNvSpPr/>
          <p:nvPr/>
        </p:nvSpPr>
        <p:spPr>
          <a:xfrm>
            <a:off x="3248304" y="2177619"/>
            <a:ext cx="1779542" cy="381538"/>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solidFill>
                  <a:schemeClr val="tx1"/>
                </a:solidFill>
                <a:latin typeface="국민연금체 Bold" pitchFamily="2" charset="-127"/>
                <a:ea typeface="국민연금체 Bold" pitchFamily="2" charset="-127"/>
              </a:rPr>
              <a:t>상세정보</a:t>
            </a:r>
            <a:r>
              <a:rPr lang="en-US" altLang="ko-KR" sz="1200" dirty="0" smtClean="0">
                <a:solidFill>
                  <a:schemeClr val="tx1"/>
                </a:solidFill>
                <a:latin typeface="국민연금체 Bold" pitchFamily="2" charset="-127"/>
                <a:ea typeface="국민연금체 Bold" pitchFamily="2" charset="-127"/>
              </a:rPr>
              <a:t> </a:t>
            </a:r>
            <a:r>
              <a:rPr lang="ko-KR" altLang="en-US" sz="1200" dirty="0" smtClean="0">
                <a:solidFill>
                  <a:schemeClr val="tx1"/>
                </a:solidFill>
                <a:latin typeface="국민연금체 Bold" pitchFamily="2" charset="-127"/>
                <a:ea typeface="국민연금체 Bold" pitchFamily="2" charset="-127"/>
              </a:rPr>
              <a:t>페이지</a:t>
            </a:r>
            <a:endParaRPr lang="ko-KR" altLang="en-US" sz="1200" dirty="0">
              <a:solidFill>
                <a:schemeClr val="tx1"/>
              </a:solidFill>
              <a:latin typeface="국민연금체 Bold" pitchFamily="2" charset="-127"/>
              <a:ea typeface="국민연금체 Bold" pitchFamily="2" charset="-127"/>
            </a:endParaRPr>
          </a:p>
        </p:txBody>
      </p:sp>
      <p:sp>
        <p:nvSpPr>
          <p:cNvPr id="8" name="순서도: 처리 7">
            <a:extLst>
              <a:ext uri="{FF2B5EF4-FFF2-40B4-BE49-F238E27FC236}">
                <a16:creationId xmlns:a16="http://schemas.microsoft.com/office/drawing/2014/main" id="{2690B69F-F877-4C2E-B2F8-D0F82777EE3A}"/>
              </a:ext>
            </a:extLst>
          </p:cNvPr>
          <p:cNvSpPr/>
          <p:nvPr/>
        </p:nvSpPr>
        <p:spPr>
          <a:xfrm>
            <a:off x="3248303" y="4463025"/>
            <a:ext cx="1779543" cy="38527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1200" dirty="0" smtClean="0">
                <a:solidFill>
                  <a:schemeClr val="tx1"/>
                </a:solidFill>
                <a:latin typeface="국민연금체 Bold" pitchFamily="2" charset="-127"/>
                <a:ea typeface="국민연금체 Bold" pitchFamily="2" charset="-127"/>
              </a:rPr>
              <a:t>포인트　표시</a:t>
            </a:r>
            <a:endParaRPr lang="ko-KR" altLang="en-US" sz="1200" dirty="0">
              <a:solidFill>
                <a:schemeClr val="tx1"/>
              </a:solidFill>
              <a:latin typeface="국민연금체 Bold" pitchFamily="2" charset="-127"/>
              <a:ea typeface="국민연금체 Bold" pitchFamily="2" charset="-127"/>
            </a:endParaRPr>
          </a:p>
        </p:txBody>
      </p:sp>
      <p:cxnSp>
        <p:nvCxnSpPr>
          <p:cNvPr id="10" name="직선 화살표 연결선 9">
            <a:extLst>
              <a:ext uri="{FF2B5EF4-FFF2-40B4-BE49-F238E27FC236}">
                <a16:creationId xmlns:a16="http://schemas.microsoft.com/office/drawing/2014/main" id="{E0826F1B-8FF2-4E76-AC44-2B3FF6AF2695}"/>
              </a:ext>
            </a:extLst>
          </p:cNvPr>
          <p:cNvCxnSpPr>
            <a:cxnSpLocks/>
            <a:stCxn id="3" idx="2"/>
            <a:endCxn id="4" idx="0"/>
          </p:cNvCxnSpPr>
          <p:nvPr/>
        </p:nvCxnSpPr>
        <p:spPr>
          <a:xfrm flipH="1">
            <a:off x="2143055" y="1612934"/>
            <a:ext cx="1" cy="46044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847B850D-8C85-4A53-AA88-17B1200FA366}"/>
              </a:ext>
            </a:extLst>
          </p:cNvPr>
          <p:cNvCxnSpPr>
            <a:cxnSpLocks/>
            <a:stCxn id="4" idx="6"/>
            <a:endCxn id="5" idx="1"/>
          </p:cNvCxnSpPr>
          <p:nvPr/>
        </p:nvCxnSpPr>
        <p:spPr>
          <a:xfrm flipV="1">
            <a:off x="2740540" y="2368388"/>
            <a:ext cx="507764" cy="596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1C4B242B-070E-4DA4-B82E-DC6BD08754D0}"/>
              </a:ext>
            </a:extLst>
          </p:cNvPr>
          <p:cNvCxnSpPr>
            <a:cxnSpLocks/>
            <a:stCxn id="17" idx="4"/>
            <a:endCxn id="26" idx="0"/>
          </p:cNvCxnSpPr>
          <p:nvPr/>
        </p:nvCxnSpPr>
        <p:spPr>
          <a:xfrm flipH="1">
            <a:off x="4138074" y="3302950"/>
            <a:ext cx="5564" cy="34560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7" name="순서도: 데이터 16">
            <a:extLst>
              <a:ext uri="{FF2B5EF4-FFF2-40B4-BE49-F238E27FC236}">
                <a16:creationId xmlns:a16="http://schemas.microsoft.com/office/drawing/2014/main" id="{532ECC3C-20A5-4EE8-BECA-7DAD3707C007}"/>
              </a:ext>
            </a:extLst>
          </p:cNvPr>
          <p:cNvSpPr/>
          <p:nvPr/>
        </p:nvSpPr>
        <p:spPr>
          <a:xfrm>
            <a:off x="3253866" y="2917673"/>
            <a:ext cx="1779543" cy="385277"/>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1200" dirty="0" smtClean="0">
                <a:solidFill>
                  <a:schemeClr val="tx1"/>
                </a:solidFill>
                <a:latin typeface="국민연금체 Bold" pitchFamily="2" charset="-127"/>
                <a:ea typeface="국민연금체 Bold" pitchFamily="2" charset="-127"/>
                <a:cs typeface="Arial" panose="020B0604020202020204" pitchFamily="34" charset="0"/>
              </a:rPr>
              <a:t>클릭</a:t>
            </a:r>
            <a:endParaRPr lang="ko-KR" altLang="en-US" sz="1200" dirty="0">
              <a:solidFill>
                <a:schemeClr val="tx1"/>
              </a:solidFill>
              <a:latin typeface="국민연금체 Bold" pitchFamily="2" charset="-127"/>
              <a:ea typeface="국민연금체 Bold" pitchFamily="2" charset="-127"/>
              <a:cs typeface="Arial" panose="020B0604020202020204" pitchFamily="34" charset="0"/>
            </a:endParaRPr>
          </a:p>
        </p:txBody>
      </p:sp>
      <p:cxnSp>
        <p:nvCxnSpPr>
          <p:cNvPr id="18" name="직선 화살표 연결선 17">
            <a:extLst>
              <a:ext uri="{FF2B5EF4-FFF2-40B4-BE49-F238E27FC236}">
                <a16:creationId xmlns:a16="http://schemas.microsoft.com/office/drawing/2014/main" id="{36FAF4B6-1649-424D-AAED-747439FA65F3}"/>
              </a:ext>
            </a:extLst>
          </p:cNvPr>
          <p:cNvCxnSpPr>
            <a:cxnSpLocks/>
            <a:stCxn id="5" idx="2"/>
            <a:endCxn id="17" idx="1"/>
          </p:cNvCxnSpPr>
          <p:nvPr/>
        </p:nvCxnSpPr>
        <p:spPr>
          <a:xfrm>
            <a:off x="4138075" y="2533933"/>
            <a:ext cx="5563" cy="38374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C979A595-E402-41D4-9AF5-FFDF67201D69}"/>
              </a:ext>
            </a:extLst>
          </p:cNvPr>
          <p:cNvSpPr/>
          <p:nvPr/>
        </p:nvSpPr>
        <p:spPr>
          <a:xfrm>
            <a:off x="4861018" y="3202919"/>
            <a:ext cx="1820169" cy="461665"/>
          </a:xfrm>
          <a:prstGeom prst="rect">
            <a:avLst/>
          </a:prstGeom>
          <a:solidFill>
            <a:schemeClr val="bg1">
              <a:alpha val="70000"/>
            </a:schemeClr>
          </a:solidFill>
        </p:spPr>
        <p:txBody>
          <a:bodyPr wrap="square">
            <a:spAutoFit/>
          </a:bodyPr>
          <a:lstStyle/>
          <a:p>
            <a:pPr marL="171450" indent="-72000">
              <a:buFont typeface="Arial" panose="020B0604020202020204" pitchFamily="34" charset="0"/>
              <a:buChar char="•"/>
            </a:pPr>
            <a:r>
              <a:rPr lang="en-US" altLang="ko-KR" sz="1200" dirty="0">
                <a:latin typeface="국민연금체 Regular" pitchFamily="2" charset="-127"/>
                <a:ea typeface="국민연금체 Regular" pitchFamily="2" charset="-127"/>
              </a:rPr>
              <a:t>Input Information</a:t>
            </a:r>
          </a:p>
          <a:p>
            <a:pPr marL="99450"/>
            <a:r>
              <a:rPr lang="en-US" altLang="ko-KR" sz="1200" dirty="0">
                <a:latin typeface="국민연금체 Regular" pitchFamily="2" charset="-127"/>
                <a:ea typeface="국민연금체 Regular" pitchFamily="2" charset="-127"/>
              </a:rPr>
              <a:t>  </a:t>
            </a:r>
            <a:r>
              <a:rPr lang="en-US" altLang="ko-KR" sz="1200" dirty="0" smtClean="0">
                <a:latin typeface="국민연금체 Regular" pitchFamily="2" charset="-127"/>
                <a:ea typeface="국민연금체 Regular" pitchFamily="2" charset="-127"/>
              </a:rPr>
              <a:t>-</a:t>
            </a:r>
            <a:r>
              <a:rPr lang="ko-KR" altLang="en-US" sz="1200" dirty="0" smtClean="0">
                <a:latin typeface="국민연금체 Regular" pitchFamily="2" charset="-127"/>
                <a:ea typeface="국민연금체 Regular" pitchFamily="2" charset="-127"/>
              </a:rPr>
              <a:t>핀　포인트의　좌표</a:t>
            </a:r>
            <a:endParaRPr lang="en-US" altLang="ko-KR" sz="1200" dirty="0">
              <a:latin typeface="국민연금체 Regular" pitchFamily="2" charset="-127"/>
              <a:ea typeface="국민연금체 Regular" pitchFamily="2" charset="-127"/>
            </a:endParaRPr>
          </a:p>
        </p:txBody>
      </p:sp>
      <p:cxnSp>
        <p:nvCxnSpPr>
          <p:cNvPr id="25" name="직선 화살표 연결선 24">
            <a:extLst>
              <a:ext uri="{FF2B5EF4-FFF2-40B4-BE49-F238E27FC236}">
                <a16:creationId xmlns:a16="http://schemas.microsoft.com/office/drawing/2014/main" id="{73BEF36F-A4D7-47E5-85FD-A62573759E3F}"/>
              </a:ext>
            </a:extLst>
          </p:cNvPr>
          <p:cNvCxnSpPr>
            <a:cxnSpLocks/>
            <a:stCxn id="8" idx="2"/>
            <a:endCxn id="36" idx="0"/>
          </p:cNvCxnSpPr>
          <p:nvPr/>
        </p:nvCxnSpPr>
        <p:spPr>
          <a:xfrm flipH="1">
            <a:off x="4138074" y="4848302"/>
            <a:ext cx="1" cy="25251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6" name="순서도: 판단 25">
            <a:extLst>
              <a:ext uri="{FF2B5EF4-FFF2-40B4-BE49-F238E27FC236}">
                <a16:creationId xmlns:a16="http://schemas.microsoft.com/office/drawing/2014/main" id="{BD3BFB7D-AB9B-4BFD-84DB-576DDAF7F07B}"/>
              </a:ext>
            </a:extLst>
          </p:cNvPr>
          <p:cNvSpPr/>
          <p:nvPr/>
        </p:nvSpPr>
        <p:spPr>
          <a:xfrm>
            <a:off x="3248304" y="3648559"/>
            <a:ext cx="1779540" cy="526615"/>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dirty="0" smtClean="0">
                <a:solidFill>
                  <a:schemeClr val="tx1"/>
                </a:solidFill>
                <a:latin typeface="국민연금체 Bold" pitchFamily="2" charset="-127"/>
                <a:ea typeface="국민연금체 Bold" pitchFamily="2" charset="-127"/>
              </a:rPr>
              <a:t>지도 위에</a:t>
            </a:r>
            <a:endParaRPr lang="en-US" altLang="ko-KR" sz="750" dirty="0" smtClean="0">
              <a:solidFill>
                <a:schemeClr val="tx1"/>
              </a:solidFill>
              <a:latin typeface="국민연금체 Bold" pitchFamily="2" charset="-127"/>
              <a:ea typeface="국민연금체 Bold" pitchFamily="2" charset="-127"/>
            </a:endParaRPr>
          </a:p>
          <a:p>
            <a:pPr algn="ctr">
              <a:lnSpc>
                <a:spcPct val="90000"/>
              </a:lnSpc>
            </a:pPr>
            <a:r>
              <a:rPr lang="ko-KR" altLang="en-US" sz="750" dirty="0" smtClean="0">
                <a:solidFill>
                  <a:schemeClr val="tx1"/>
                </a:solidFill>
                <a:latin typeface="국민연금체 Bold" pitchFamily="2" charset="-127"/>
                <a:ea typeface="국민연금체 Bold" pitchFamily="2" charset="-127"/>
              </a:rPr>
              <a:t>클릭했는가</a:t>
            </a:r>
            <a:r>
              <a:rPr lang="en-US" altLang="ko-KR" sz="750" dirty="0" smtClean="0">
                <a:solidFill>
                  <a:schemeClr val="tx1"/>
                </a:solidFill>
                <a:latin typeface="국민연금체 Bold" pitchFamily="2" charset="-127"/>
                <a:ea typeface="국민연금체 Bold" pitchFamily="2" charset="-127"/>
              </a:rPr>
              <a:t>?</a:t>
            </a:r>
            <a:endParaRPr lang="ko-KR" altLang="en-US" sz="750" dirty="0">
              <a:solidFill>
                <a:schemeClr val="tx1"/>
              </a:solidFill>
              <a:latin typeface="국민연금체 Bold" pitchFamily="2" charset="-127"/>
              <a:ea typeface="국민연금체 Bold" pitchFamily="2" charset="-127"/>
            </a:endParaRPr>
          </a:p>
        </p:txBody>
      </p:sp>
      <p:sp>
        <p:nvSpPr>
          <p:cNvPr id="28" name="TextBox 27">
            <a:extLst>
              <a:ext uri="{FF2B5EF4-FFF2-40B4-BE49-F238E27FC236}">
                <a16:creationId xmlns:a16="http://schemas.microsoft.com/office/drawing/2014/main" id="{8EDE36BC-446C-4495-AFBF-EF2B2AE0A8CF}"/>
              </a:ext>
            </a:extLst>
          </p:cNvPr>
          <p:cNvSpPr txBox="1"/>
          <p:nvPr/>
        </p:nvSpPr>
        <p:spPr>
          <a:xfrm>
            <a:off x="4137302" y="4177983"/>
            <a:ext cx="404376" cy="215444"/>
          </a:xfrm>
          <a:prstGeom prst="rect">
            <a:avLst/>
          </a:prstGeom>
          <a:noFill/>
        </p:spPr>
        <p:txBody>
          <a:bodyPr wrap="square" rtlCol="0">
            <a:spAutoFit/>
          </a:bodyPr>
          <a:lstStyle/>
          <a:p>
            <a:r>
              <a:rPr lang="en-US" altLang="ko-KR" sz="800" b="1" dirty="0">
                <a:solidFill>
                  <a:schemeClr val="bg1"/>
                </a:solidFill>
              </a:rPr>
              <a:t>YES</a:t>
            </a:r>
            <a:endParaRPr lang="ko-KR" altLang="en-US" sz="800" b="1" dirty="0">
              <a:solidFill>
                <a:schemeClr val="bg1"/>
              </a:solidFill>
            </a:endParaRPr>
          </a:p>
        </p:txBody>
      </p:sp>
      <p:cxnSp>
        <p:nvCxnSpPr>
          <p:cNvPr id="29" name="연결선: 꺾임 28">
            <a:extLst>
              <a:ext uri="{FF2B5EF4-FFF2-40B4-BE49-F238E27FC236}">
                <a16:creationId xmlns:a16="http://schemas.microsoft.com/office/drawing/2014/main" id="{9640EE09-0671-4F06-9959-663C5E57C791}"/>
              </a:ext>
            </a:extLst>
          </p:cNvPr>
          <p:cNvCxnSpPr>
            <a:cxnSpLocks/>
            <a:stCxn id="26" idx="1"/>
            <a:endCxn id="17" idx="2"/>
          </p:cNvCxnSpPr>
          <p:nvPr/>
        </p:nvCxnSpPr>
        <p:spPr>
          <a:xfrm rot="10800000" flipH="1">
            <a:off x="3248304" y="3110313"/>
            <a:ext cx="183516" cy="801555"/>
          </a:xfrm>
          <a:prstGeom prst="bentConnector3">
            <a:avLst>
              <a:gd name="adj1" fmla="val -124567"/>
            </a:avLst>
          </a:prstGeom>
          <a:ln w="158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683E7D5-B666-42FE-9394-6C8BC344AB76}"/>
              </a:ext>
            </a:extLst>
          </p:cNvPr>
          <p:cNvSpPr txBox="1"/>
          <p:nvPr/>
        </p:nvSpPr>
        <p:spPr>
          <a:xfrm>
            <a:off x="2719432" y="3396504"/>
            <a:ext cx="371906" cy="215444"/>
          </a:xfrm>
          <a:prstGeom prst="rect">
            <a:avLst/>
          </a:prstGeom>
          <a:noFill/>
        </p:spPr>
        <p:txBody>
          <a:bodyPr wrap="square" rtlCol="0">
            <a:spAutoFit/>
          </a:bodyPr>
          <a:lstStyle/>
          <a:p>
            <a:r>
              <a:rPr lang="en-US" altLang="ko-KR" sz="800" b="1" dirty="0">
                <a:solidFill>
                  <a:schemeClr val="bg1"/>
                </a:solidFill>
              </a:rPr>
              <a:t>NO</a:t>
            </a:r>
            <a:endParaRPr lang="ko-KR" altLang="en-US" sz="800" b="1" dirty="0">
              <a:solidFill>
                <a:schemeClr val="bg1"/>
              </a:solidFill>
            </a:endParaRPr>
          </a:p>
        </p:txBody>
      </p:sp>
      <p:cxnSp>
        <p:nvCxnSpPr>
          <p:cNvPr id="34" name="직선 화살표 연결선 33">
            <a:extLst>
              <a:ext uri="{FF2B5EF4-FFF2-40B4-BE49-F238E27FC236}">
                <a16:creationId xmlns:a16="http://schemas.microsoft.com/office/drawing/2014/main" id="{90668E5C-AAEC-478B-B34E-32EF15E57B4D}"/>
              </a:ext>
            </a:extLst>
          </p:cNvPr>
          <p:cNvCxnSpPr>
            <a:cxnSpLocks/>
            <a:stCxn id="26" idx="2"/>
            <a:endCxn id="8" idx="0"/>
          </p:cNvCxnSpPr>
          <p:nvPr/>
        </p:nvCxnSpPr>
        <p:spPr>
          <a:xfrm>
            <a:off x="4138074" y="4175174"/>
            <a:ext cx="1" cy="28785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5" name="그룹 34">
            <a:extLst>
              <a:ext uri="{FF2B5EF4-FFF2-40B4-BE49-F238E27FC236}">
                <a16:creationId xmlns:a16="http://schemas.microsoft.com/office/drawing/2014/main" id="{0B862C06-495F-4C96-A4CD-EA7B9024429C}"/>
              </a:ext>
            </a:extLst>
          </p:cNvPr>
          <p:cNvGrpSpPr/>
          <p:nvPr/>
        </p:nvGrpSpPr>
        <p:grpSpPr>
          <a:xfrm>
            <a:off x="3703196" y="5100817"/>
            <a:ext cx="869756" cy="1174257"/>
            <a:chOff x="4450546" y="5707004"/>
            <a:chExt cx="611352" cy="825386"/>
          </a:xfrm>
          <a:solidFill>
            <a:schemeClr val="bg1">
              <a:alpha val="40000"/>
            </a:schemeClr>
          </a:solidFill>
        </p:grpSpPr>
        <p:pic>
          <p:nvPicPr>
            <p:cNvPr id="36" name="그림 35" descr="모니터, 컴퓨터이(가) 표시된 사진&#10;&#10;자동 생성된 설명">
              <a:extLst>
                <a:ext uri="{FF2B5EF4-FFF2-40B4-BE49-F238E27FC236}">
                  <a16:creationId xmlns:a16="http://schemas.microsoft.com/office/drawing/2014/main" id="{3C2A6697-8920-4F22-9CDE-2A20F0239D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0546" y="5707004"/>
              <a:ext cx="611352" cy="611352"/>
            </a:xfrm>
            <a:prstGeom prst="rect">
              <a:avLst/>
            </a:prstGeom>
            <a:grpFill/>
          </p:spPr>
        </p:pic>
        <p:sp>
          <p:nvSpPr>
            <p:cNvPr id="37" name="직사각형 36">
              <a:extLst>
                <a:ext uri="{FF2B5EF4-FFF2-40B4-BE49-F238E27FC236}">
                  <a16:creationId xmlns:a16="http://schemas.microsoft.com/office/drawing/2014/main" id="{01B69E5D-8521-4959-946C-429B1E324AD0}"/>
                </a:ext>
              </a:extLst>
            </p:cNvPr>
            <p:cNvSpPr/>
            <p:nvPr/>
          </p:nvSpPr>
          <p:spPr>
            <a:xfrm>
              <a:off x="4489764" y="6193836"/>
              <a:ext cx="550151" cy="338554"/>
            </a:xfrm>
            <a:prstGeom prst="rect">
              <a:avLst/>
            </a:prstGeom>
            <a:grpFill/>
          </p:spPr>
          <p:txBody>
            <a:bodyPr wrap="none">
              <a:spAutoFit/>
            </a:bodyPr>
            <a:lstStyle/>
            <a:p>
              <a:pPr algn="ctr"/>
              <a:r>
                <a:rPr lang="en-US" altLang="ko-KR" sz="800" dirty="0">
                  <a:latin typeface="+mn-ea"/>
                </a:rPr>
                <a:t>DB</a:t>
              </a:r>
            </a:p>
            <a:p>
              <a:pPr algn="ctr"/>
              <a:r>
                <a:rPr lang="en-US" altLang="ko-KR" sz="800" dirty="0">
                  <a:latin typeface="+mn-ea"/>
                </a:rPr>
                <a:t>connect</a:t>
              </a:r>
            </a:p>
          </p:txBody>
        </p:sp>
      </p:grpSp>
      <p:cxnSp>
        <p:nvCxnSpPr>
          <p:cNvPr id="41" name="직선 화살표 연결선 40">
            <a:extLst>
              <a:ext uri="{FF2B5EF4-FFF2-40B4-BE49-F238E27FC236}">
                <a16:creationId xmlns:a16="http://schemas.microsoft.com/office/drawing/2014/main" id="{24E8919D-8F8E-45BE-9A3D-EDDDB46B6E18}"/>
              </a:ext>
            </a:extLst>
          </p:cNvPr>
          <p:cNvCxnSpPr>
            <a:cxnSpLocks/>
            <a:stCxn id="93" idx="3"/>
            <a:endCxn id="96" idx="1"/>
          </p:cNvCxnSpPr>
          <p:nvPr/>
        </p:nvCxnSpPr>
        <p:spPr>
          <a:xfrm flipV="1">
            <a:off x="6797029" y="5530114"/>
            <a:ext cx="463051" cy="558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F8C50822-0EF5-47D1-B5DB-0C5459D23882}"/>
              </a:ext>
            </a:extLst>
          </p:cNvPr>
          <p:cNvCxnSpPr>
            <a:cxnSpLocks/>
            <a:stCxn id="36" idx="3"/>
            <a:endCxn id="93" idx="1"/>
          </p:cNvCxnSpPr>
          <p:nvPr/>
        </p:nvCxnSpPr>
        <p:spPr>
          <a:xfrm>
            <a:off x="4572952" y="5535695"/>
            <a:ext cx="444534"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연결선: 꺾임 47">
            <a:extLst>
              <a:ext uri="{FF2B5EF4-FFF2-40B4-BE49-F238E27FC236}">
                <a16:creationId xmlns:a16="http://schemas.microsoft.com/office/drawing/2014/main" id="{F2D45B9C-1E73-4538-BED4-FBC135DAC96A}"/>
              </a:ext>
            </a:extLst>
          </p:cNvPr>
          <p:cNvCxnSpPr>
            <a:cxnSpLocks/>
            <a:stCxn id="96" idx="0"/>
            <a:endCxn id="17" idx="5"/>
          </p:cNvCxnSpPr>
          <p:nvPr/>
        </p:nvCxnSpPr>
        <p:spPr>
          <a:xfrm rot="16200000" flipV="1">
            <a:off x="5424406" y="2541361"/>
            <a:ext cx="2156494" cy="3294395"/>
          </a:xfrm>
          <a:prstGeom prst="bentConnector2">
            <a:avLst/>
          </a:prstGeom>
          <a:ln w="158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81A23C83-5988-462D-892A-64C4AF094FE7}"/>
              </a:ext>
            </a:extLst>
          </p:cNvPr>
          <p:cNvSpPr txBox="1"/>
          <p:nvPr/>
        </p:nvSpPr>
        <p:spPr>
          <a:xfrm>
            <a:off x="9019001" y="5286537"/>
            <a:ext cx="499897" cy="215444"/>
          </a:xfrm>
          <a:prstGeom prst="rect">
            <a:avLst/>
          </a:prstGeom>
          <a:noFill/>
        </p:spPr>
        <p:txBody>
          <a:bodyPr wrap="square" rtlCol="0">
            <a:spAutoFit/>
          </a:bodyPr>
          <a:lstStyle/>
          <a:p>
            <a:r>
              <a:rPr lang="en-US" altLang="ko-KR" sz="800" b="1" dirty="0">
                <a:solidFill>
                  <a:schemeClr val="bg1"/>
                </a:solidFill>
              </a:rPr>
              <a:t>YES</a:t>
            </a:r>
            <a:endParaRPr lang="ko-KR" altLang="en-US" sz="800" b="1" dirty="0">
              <a:solidFill>
                <a:schemeClr val="bg1"/>
              </a:solidFill>
            </a:endParaRPr>
          </a:p>
        </p:txBody>
      </p:sp>
      <p:grpSp>
        <p:nvGrpSpPr>
          <p:cNvPr id="13" name="그룹 12"/>
          <p:cNvGrpSpPr/>
          <p:nvPr/>
        </p:nvGrpSpPr>
        <p:grpSpPr>
          <a:xfrm>
            <a:off x="9528018" y="5260631"/>
            <a:ext cx="663351" cy="806256"/>
            <a:chOff x="9528018" y="5260631"/>
            <a:chExt cx="663351" cy="806256"/>
          </a:xfrm>
          <a:solidFill>
            <a:schemeClr val="bg1">
              <a:alpha val="20000"/>
            </a:schemeClr>
          </a:solidFill>
        </p:grpSpPr>
        <p:pic>
          <p:nvPicPr>
            <p:cNvPr id="51" name="그림 50">
              <a:extLst>
                <a:ext uri="{FF2B5EF4-FFF2-40B4-BE49-F238E27FC236}">
                  <a16:creationId xmlns:a16="http://schemas.microsoft.com/office/drawing/2014/main" id="{FD685D4A-DB66-4484-8D97-6EAD73310DFB}"/>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3423" t="13194" r="9391" b="26141"/>
            <a:stretch/>
          </p:blipFill>
          <p:spPr>
            <a:xfrm>
              <a:off x="9528019" y="5260631"/>
              <a:ext cx="654230" cy="514192"/>
            </a:xfrm>
            <a:prstGeom prst="rect">
              <a:avLst/>
            </a:prstGeom>
            <a:grpFill/>
          </p:spPr>
        </p:pic>
        <p:sp>
          <p:nvSpPr>
            <p:cNvPr id="52" name="직사각형 51">
              <a:extLst>
                <a:ext uri="{FF2B5EF4-FFF2-40B4-BE49-F238E27FC236}">
                  <a16:creationId xmlns:a16="http://schemas.microsoft.com/office/drawing/2014/main" id="{04E3BD09-EC53-430B-BF0C-BA5D024354E7}"/>
                </a:ext>
              </a:extLst>
            </p:cNvPr>
            <p:cNvSpPr/>
            <p:nvPr/>
          </p:nvSpPr>
          <p:spPr>
            <a:xfrm>
              <a:off x="9528018" y="5728333"/>
              <a:ext cx="663351" cy="338554"/>
            </a:xfrm>
            <a:prstGeom prst="rect">
              <a:avLst/>
            </a:prstGeom>
            <a:grpFill/>
          </p:spPr>
          <p:txBody>
            <a:bodyPr wrap="square">
              <a:spAutoFit/>
            </a:bodyPr>
            <a:lstStyle/>
            <a:p>
              <a:pPr algn="ctr"/>
              <a:r>
                <a:rPr lang="en-US" altLang="ko-KR" sz="800" dirty="0" smtClean="0">
                  <a:latin typeface="+mn-ea"/>
                </a:rPr>
                <a:t>DB</a:t>
              </a:r>
            </a:p>
            <a:p>
              <a:pPr algn="ctr"/>
              <a:r>
                <a:rPr lang="en-US" altLang="ko-KR" sz="800" dirty="0" smtClean="0">
                  <a:latin typeface="+mn-ea"/>
                </a:rPr>
                <a:t>write</a:t>
              </a:r>
              <a:endParaRPr lang="en-US" altLang="ko-KR" sz="800" dirty="0">
                <a:latin typeface="+mn-ea"/>
              </a:endParaRPr>
            </a:p>
          </p:txBody>
        </p:sp>
      </p:grpSp>
      <p:grpSp>
        <p:nvGrpSpPr>
          <p:cNvPr id="9" name="그룹 8"/>
          <p:cNvGrpSpPr/>
          <p:nvPr/>
        </p:nvGrpSpPr>
        <p:grpSpPr>
          <a:xfrm>
            <a:off x="9518898" y="3906870"/>
            <a:ext cx="663351" cy="854660"/>
            <a:chOff x="9518898" y="3906870"/>
            <a:chExt cx="663351" cy="854660"/>
          </a:xfrm>
          <a:solidFill>
            <a:schemeClr val="bg1">
              <a:alpha val="40000"/>
            </a:schemeClr>
          </a:solidFill>
        </p:grpSpPr>
        <p:pic>
          <p:nvPicPr>
            <p:cNvPr id="54" name="그림 53">
              <a:extLst>
                <a:ext uri="{FF2B5EF4-FFF2-40B4-BE49-F238E27FC236}">
                  <a16:creationId xmlns:a16="http://schemas.microsoft.com/office/drawing/2014/main" id="{537EB6EC-E0EC-487A-A2C8-A893EBC5520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3423" t="13194" r="9391" b="26141"/>
            <a:stretch/>
          </p:blipFill>
          <p:spPr>
            <a:xfrm>
              <a:off x="9518898" y="3906870"/>
              <a:ext cx="663351" cy="514192"/>
            </a:xfrm>
            <a:prstGeom prst="rect">
              <a:avLst/>
            </a:prstGeom>
            <a:grpFill/>
          </p:spPr>
        </p:pic>
        <p:sp>
          <p:nvSpPr>
            <p:cNvPr id="55" name="직사각형 54">
              <a:extLst>
                <a:ext uri="{FF2B5EF4-FFF2-40B4-BE49-F238E27FC236}">
                  <a16:creationId xmlns:a16="http://schemas.microsoft.com/office/drawing/2014/main" id="{943037CC-35FF-4656-9CF3-B0C66F6D0BD6}"/>
                </a:ext>
              </a:extLst>
            </p:cNvPr>
            <p:cNvSpPr/>
            <p:nvPr/>
          </p:nvSpPr>
          <p:spPr>
            <a:xfrm>
              <a:off x="9518898" y="4422976"/>
              <a:ext cx="663351" cy="338554"/>
            </a:xfrm>
            <a:prstGeom prst="rect">
              <a:avLst/>
            </a:prstGeom>
            <a:grpFill/>
          </p:spPr>
          <p:txBody>
            <a:bodyPr wrap="square">
              <a:spAutoFit/>
            </a:bodyPr>
            <a:lstStyle/>
            <a:p>
              <a:pPr algn="ctr"/>
              <a:r>
                <a:rPr lang="en-US" altLang="ko-KR" sz="800" dirty="0" smtClean="0">
                  <a:latin typeface="+mn-ea"/>
                </a:rPr>
                <a:t>DB</a:t>
              </a:r>
            </a:p>
            <a:p>
              <a:pPr algn="ctr"/>
              <a:r>
                <a:rPr lang="en-US" altLang="ko-KR" sz="800" dirty="0" smtClean="0">
                  <a:latin typeface="+mn-ea"/>
                </a:rPr>
                <a:t>write</a:t>
              </a:r>
            </a:p>
          </p:txBody>
        </p:sp>
      </p:grpSp>
      <p:cxnSp>
        <p:nvCxnSpPr>
          <p:cNvPr id="56" name="직선 화살표 연결선 55">
            <a:extLst>
              <a:ext uri="{FF2B5EF4-FFF2-40B4-BE49-F238E27FC236}">
                <a16:creationId xmlns:a16="http://schemas.microsoft.com/office/drawing/2014/main" id="{8729ABDC-30F6-4D3C-B100-45E176D0168E}"/>
              </a:ext>
            </a:extLst>
          </p:cNvPr>
          <p:cNvCxnSpPr>
            <a:cxnSpLocks/>
            <a:stCxn id="51" idx="0"/>
            <a:endCxn id="55" idx="2"/>
          </p:cNvCxnSpPr>
          <p:nvPr/>
        </p:nvCxnSpPr>
        <p:spPr>
          <a:xfrm flipH="1" flipV="1">
            <a:off x="9850574" y="4761530"/>
            <a:ext cx="4560" cy="499101"/>
          </a:xfrm>
          <a:prstGeom prst="straightConnector1">
            <a:avLst/>
          </a:prstGeom>
          <a:ln w="9525">
            <a:solidFill>
              <a:schemeClr val="tx1">
                <a:lumMod val="95000"/>
                <a:lumOff val="5000"/>
              </a:schemeClr>
            </a:solidFill>
            <a:prstDash val="dash"/>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수행의 시작/종료 56">
            <a:extLst>
              <a:ext uri="{FF2B5EF4-FFF2-40B4-BE49-F238E27FC236}">
                <a16:creationId xmlns:a16="http://schemas.microsoft.com/office/drawing/2014/main" id="{3129425B-B6EC-4222-8620-C66B5B9C08FB}"/>
              </a:ext>
            </a:extLst>
          </p:cNvPr>
          <p:cNvSpPr/>
          <p:nvPr/>
        </p:nvSpPr>
        <p:spPr>
          <a:xfrm>
            <a:off x="8965362" y="3110311"/>
            <a:ext cx="1779543" cy="385277"/>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국민연금체 Bold" pitchFamily="2" charset="-127"/>
                <a:ea typeface="국민연금체 Bold" pitchFamily="2" charset="-127"/>
              </a:rPr>
              <a:t>End</a:t>
            </a:r>
            <a:endParaRPr lang="ko-KR" altLang="en-US" sz="1200" dirty="0">
              <a:solidFill>
                <a:schemeClr val="tx1"/>
              </a:solidFill>
              <a:latin typeface="국민연금체 Bold" pitchFamily="2" charset="-127"/>
              <a:ea typeface="국민연금체 Bold" pitchFamily="2" charset="-127"/>
            </a:endParaRPr>
          </a:p>
        </p:txBody>
      </p:sp>
      <p:cxnSp>
        <p:nvCxnSpPr>
          <p:cNvPr id="59" name="직선 화살표 연결선 58">
            <a:extLst>
              <a:ext uri="{FF2B5EF4-FFF2-40B4-BE49-F238E27FC236}">
                <a16:creationId xmlns:a16="http://schemas.microsoft.com/office/drawing/2014/main" id="{73AD62FE-056E-4D7B-A4F8-AC3DFE955738}"/>
              </a:ext>
            </a:extLst>
          </p:cNvPr>
          <p:cNvCxnSpPr>
            <a:cxnSpLocks/>
            <a:stCxn id="54" idx="0"/>
            <a:endCxn id="57" idx="2"/>
          </p:cNvCxnSpPr>
          <p:nvPr/>
        </p:nvCxnSpPr>
        <p:spPr>
          <a:xfrm flipV="1">
            <a:off x="9850574" y="3495588"/>
            <a:ext cx="4560" cy="41128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65" name="직사각형 64">
            <a:extLst>
              <a:ext uri="{FF2B5EF4-FFF2-40B4-BE49-F238E27FC236}">
                <a16:creationId xmlns:a16="http://schemas.microsoft.com/office/drawing/2014/main" id="{DB9AC99A-21C6-4469-9114-614A9A90B5F2}"/>
              </a:ext>
            </a:extLst>
          </p:cNvPr>
          <p:cNvSpPr/>
          <p:nvPr/>
        </p:nvSpPr>
        <p:spPr>
          <a:xfrm>
            <a:off x="10079994" y="5360836"/>
            <a:ext cx="1888921" cy="461665"/>
          </a:xfrm>
          <a:prstGeom prst="rect">
            <a:avLst/>
          </a:prstGeom>
        </p:spPr>
        <p:txBody>
          <a:bodyPr wrap="square">
            <a:spAutoFit/>
          </a:bodyPr>
          <a:lstStyle/>
          <a:p>
            <a:pPr marL="171450" indent="-72000">
              <a:buFont typeface="Arial" panose="020B0604020202020204" pitchFamily="34" charset="0"/>
              <a:buChar char="•"/>
            </a:pPr>
            <a:r>
              <a:rPr lang="en-US" altLang="ko-KR" sz="1200" dirty="0">
                <a:latin typeface="국민연금체 Regular" pitchFamily="2" charset="-127"/>
                <a:ea typeface="국민연금체 Regular" pitchFamily="2" charset="-127"/>
              </a:rPr>
              <a:t>Input Information</a:t>
            </a:r>
          </a:p>
          <a:p>
            <a:pPr marL="99450"/>
            <a:r>
              <a:rPr lang="en-US" altLang="ko-KR" sz="1200" dirty="0">
                <a:latin typeface="국민연금체 Regular" pitchFamily="2" charset="-127"/>
                <a:ea typeface="국민연금체 Regular" pitchFamily="2" charset="-127"/>
              </a:rPr>
              <a:t>  </a:t>
            </a:r>
            <a:r>
              <a:rPr lang="en-US" altLang="ko-KR" sz="1200" dirty="0" smtClean="0">
                <a:latin typeface="국민연금체 Regular" pitchFamily="2" charset="-127"/>
                <a:ea typeface="국민연금체 Regular" pitchFamily="2" charset="-127"/>
              </a:rPr>
              <a:t>-</a:t>
            </a:r>
            <a:r>
              <a:rPr lang="ko-KR" altLang="en-US" sz="1200" dirty="0" smtClean="0">
                <a:latin typeface="국민연금체 Regular" pitchFamily="2" charset="-127"/>
                <a:ea typeface="국민연금체 Regular" pitchFamily="2" charset="-127"/>
              </a:rPr>
              <a:t>핀 포인트의 좌표들</a:t>
            </a:r>
            <a:endParaRPr lang="en-US" altLang="ko-KR" sz="1200" dirty="0">
              <a:latin typeface="국민연금체 Regular" pitchFamily="2" charset="-127"/>
              <a:ea typeface="국민연금체 Regular" pitchFamily="2" charset="-127"/>
            </a:endParaRPr>
          </a:p>
        </p:txBody>
      </p:sp>
      <p:sp>
        <p:nvSpPr>
          <p:cNvPr id="93" name="순서도: 처리 92">
            <a:extLst>
              <a:ext uri="{FF2B5EF4-FFF2-40B4-BE49-F238E27FC236}">
                <a16:creationId xmlns:a16="http://schemas.microsoft.com/office/drawing/2014/main" id="{2690B69F-F877-4C2E-B2F8-D0F82777EE3A}"/>
              </a:ext>
            </a:extLst>
          </p:cNvPr>
          <p:cNvSpPr/>
          <p:nvPr/>
        </p:nvSpPr>
        <p:spPr>
          <a:xfrm>
            <a:off x="5017486" y="5343056"/>
            <a:ext cx="1779543" cy="38527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1200" dirty="0" smtClean="0">
                <a:solidFill>
                  <a:schemeClr val="tx1"/>
                </a:solidFill>
                <a:latin typeface="국민연금체 Bold" pitchFamily="2" charset="-127"/>
                <a:ea typeface="국민연금체 Bold" pitchFamily="2" charset="-127"/>
                <a:cs typeface="맑은 고딕 Semilight" panose="020B0502040204020203" pitchFamily="50" charset="-127"/>
              </a:rPr>
              <a:t>상세　정보　표시</a:t>
            </a:r>
            <a:endParaRPr lang="ko-KR" altLang="en-US" sz="1200" dirty="0">
              <a:solidFill>
                <a:schemeClr val="tx1"/>
              </a:solidFill>
              <a:latin typeface="국민연금체 Bold" pitchFamily="2" charset="-127"/>
              <a:ea typeface="국민연금체 Bold" pitchFamily="2" charset="-127"/>
              <a:cs typeface="맑은 고딕 Semilight" panose="020B0502040204020203" pitchFamily="50" charset="-127"/>
            </a:endParaRPr>
          </a:p>
        </p:txBody>
      </p:sp>
      <p:sp>
        <p:nvSpPr>
          <p:cNvPr id="96" name="순서도: 판단 95">
            <a:extLst>
              <a:ext uri="{FF2B5EF4-FFF2-40B4-BE49-F238E27FC236}">
                <a16:creationId xmlns:a16="http://schemas.microsoft.com/office/drawing/2014/main" id="{C8DFA961-9C3C-4C30-864F-C8B2495CDE41}"/>
              </a:ext>
            </a:extLst>
          </p:cNvPr>
          <p:cNvSpPr/>
          <p:nvPr/>
        </p:nvSpPr>
        <p:spPr>
          <a:xfrm>
            <a:off x="7260080" y="5266806"/>
            <a:ext cx="1779540" cy="526615"/>
          </a:xfrm>
          <a:prstGeom prst="flowChartDecision">
            <a:avLst/>
          </a:prstGeom>
          <a:solidFill>
            <a:schemeClr val="tx2">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1200" dirty="0" smtClean="0">
                <a:solidFill>
                  <a:schemeClr val="tx1"/>
                </a:solidFill>
                <a:latin typeface="국민연금체 Bold" pitchFamily="2" charset="-127"/>
                <a:ea typeface="국민연금체 Bold" pitchFamily="2" charset="-127"/>
                <a:cs typeface="맑은 고딕 Semilight" panose="020B0502040204020203" pitchFamily="50" charset="-127"/>
              </a:rPr>
              <a:t>나가기</a:t>
            </a:r>
            <a:endParaRPr lang="ko-KR" altLang="en-US" sz="1200" dirty="0">
              <a:solidFill>
                <a:schemeClr val="tx1"/>
              </a:solidFill>
              <a:latin typeface="국민연금체 Bold" pitchFamily="2" charset="-127"/>
              <a:ea typeface="국민연금체 Bold" pitchFamily="2" charset="-127"/>
              <a:cs typeface="맑은 고딕 Semilight" panose="020B0502040204020203" pitchFamily="50" charset="-127"/>
            </a:endParaRPr>
          </a:p>
        </p:txBody>
      </p:sp>
      <p:sp>
        <p:nvSpPr>
          <p:cNvPr id="104" name="TextBox 103">
            <a:extLst>
              <a:ext uri="{FF2B5EF4-FFF2-40B4-BE49-F238E27FC236}">
                <a16:creationId xmlns:a16="http://schemas.microsoft.com/office/drawing/2014/main" id="{5683E7D5-B666-42FE-9394-6C8BC344AB76}"/>
              </a:ext>
            </a:extLst>
          </p:cNvPr>
          <p:cNvSpPr txBox="1"/>
          <p:nvPr/>
        </p:nvSpPr>
        <p:spPr>
          <a:xfrm>
            <a:off x="8194619" y="4881240"/>
            <a:ext cx="398215" cy="215444"/>
          </a:xfrm>
          <a:prstGeom prst="rect">
            <a:avLst/>
          </a:prstGeom>
          <a:noFill/>
        </p:spPr>
        <p:txBody>
          <a:bodyPr wrap="square" rtlCol="0">
            <a:spAutoFit/>
          </a:bodyPr>
          <a:lstStyle/>
          <a:p>
            <a:r>
              <a:rPr lang="en-US" altLang="ko-KR" sz="800" b="1" dirty="0">
                <a:solidFill>
                  <a:schemeClr val="bg1"/>
                </a:solidFill>
              </a:rPr>
              <a:t>NO</a:t>
            </a:r>
            <a:endParaRPr lang="ko-KR" altLang="en-US" sz="800" b="1" dirty="0">
              <a:solidFill>
                <a:schemeClr val="bg1"/>
              </a:solidFill>
            </a:endParaRPr>
          </a:p>
        </p:txBody>
      </p:sp>
      <p:cxnSp>
        <p:nvCxnSpPr>
          <p:cNvPr id="110" name="직선 화살표 연결선 109">
            <a:extLst>
              <a:ext uri="{FF2B5EF4-FFF2-40B4-BE49-F238E27FC236}">
                <a16:creationId xmlns:a16="http://schemas.microsoft.com/office/drawing/2014/main" id="{24E8919D-8F8E-45BE-9A3D-EDDDB46B6E18}"/>
              </a:ext>
            </a:extLst>
          </p:cNvPr>
          <p:cNvCxnSpPr>
            <a:cxnSpLocks/>
            <a:stCxn id="96" idx="3"/>
            <a:endCxn id="51" idx="1"/>
          </p:cNvCxnSpPr>
          <p:nvPr/>
        </p:nvCxnSpPr>
        <p:spPr>
          <a:xfrm flipV="1">
            <a:off x="9039620" y="5517727"/>
            <a:ext cx="488399" cy="1238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70826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p:cNvPicPr>
            <a:picLocks noChangeAspect="1"/>
          </p:cNvPicPr>
          <p:nvPr/>
        </p:nvPicPr>
        <p:blipFill>
          <a:blip r:embed="rId2">
            <a:extLst>
              <a:ext uri="{BEBA8EAE-BF5A-486C-A8C5-ECC9F3942E4B}">
                <a14:imgProps xmlns:a14="http://schemas.microsoft.com/office/drawing/2010/main">
                  <a14:imgLayer r:embed="rId3">
                    <a14:imgEffect>
                      <a14:artisticBlur radius="12"/>
                    </a14:imgEffect>
                    <a14:imgEffect>
                      <a14:brightnessContrast bright="8000" contrast="-45000"/>
                    </a14:imgEffect>
                  </a14:imgLayer>
                </a14:imgProps>
              </a:ext>
              <a:ext uri="{28A0092B-C50C-407E-A947-70E740481C1C}">
                <a14:useLocalDpi xmlns:a14="http://schemas.microsoft.com/office/drawing/2010/main" val="0"/>
              </a:ext>
            </a:extLst>
          </a:blip>
          <a:stretch>
            <a:fillRect/>
          </a:stretch>
        </p:blipFill>
        <p:spPr>
          <a:xfrm>
            <a:off x="895655" y="-171400"/>
            <a:ext cx="10266549" cy="6858000"/>
          </a:xfrm>
          <a:prstGeom prst="rect">
            <a:avLst/>
          </a:prstGeom>
          <a:effectLst>
            <a:softEdge rad="1270000"/>
          </a:effectLst>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a:solidFill>
            <a:schemeClr val="bg1"/>
          </a:solidFill>
        </p:spPr>
        <p:txBody>
          <a:bodyPr/>
          <a:lstStyle/>
          <a:p>
            <a:r>
              <a:rPr lang="en-US" altLang="ko-KR" dirty="0" smtClean="0">
                <a:latin typeface="국민연금체 Bold" pitchFamily="2" charset="-127"/>
                <a:ea typeface="국민연금체 Bold" pitchFamily="2" charset="-127"/>
              </a:rPr>
              <a:t>InformationPage</a:t>
            </a:r>
            <a:endParaRPr lang="ko-KR" altLang="en-US" dirty="0">
              <a:latin typeface="국민연금체 Bold" pitchFamily="2" charset="-127"/>
              <a:ea typeface="국민연금체 Bold" pitchFamily="2" charset="-127"/>
            </a:endParaRP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a:solidFill>
            <a:schemeClr val="bg1"/>
          </a:solidFill>
        </p:spPr>
        <p:txBody>
          <a:bodyPr/>
          <a:lstStyle/>
          <a:p>
            <a:r>
              <a:rPr lang="en-US" altLang="ko-KR" dirty="0" smtClean="0">
                <a:latin typeface="국민연금체 Bold" pitchFamily="2" charset="-127"/>
                <a:ea typeface="국민연금체 Bold" pitchFamily="2" charset="-127"/>
              </a:rPr>
              <a:t>View</a:t>
            </a:r>
            <a:endParaRPr lang="ko-KR" altLang="en-US" dirty="0">
              <a:latin typeface="국민연금체 Bold" pitchFamily="2" charset="-127"/>
              <a:ea typeface="국민연금체 Bold" pitchFamily="2" charset="-127"/>
            </a:endParaRP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110095219"/>
              </p:ext>
            </p:extLst>
          </p:nvPr>
        </p:nvGraphicFramePr>
        <p:xfrm>
          <a:off x="8688288" y="476672"/>
          <a:ext cx="3384376" cy="5855948"/>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51849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alpha val="70000"/>
                      </a:schemeClr>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157501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1000" b="0" dirty="0" smtClean="0">
                          <a:solidFill>
                            <a:schemeClr val="tx1"/>
                          </a:solidFill>
                          <a:latin typeface="국민연금체 Regular" pitchFamily="2" charset="-127"/>
                          <a:ea typeface="국민연금체 Regular" pitchFamily="2" charset="-127"/>
                          <a:sym typeface="맑은 고딕"/>
                        </a:rPr>
                        <a:t>페이지 오픈 시 처음 보여지는 화면</a:t>
                      </a:r>
                      <a:endParaRPr lang="en-US" altLang="ko-KR" sz="1000" b="0" dirty="0">
                        <a:solidFill>
                          <a:schemeClr val="tx1"/>
                        </a:solidFill>
                        <a:latin typeface="국민연금체 Regular" pitchFamily="2" charset="-127"/>
                        <a:ea typeface="국민연금체 Regular" pitchFamily="2" charset="-127"/>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tc hMerge="1">
                  <a:txBody>
                    <a:bodyPr/>
                    <a:lstStyle/>
                    <a:p>
                      <a:pPr latinLnBrk="1"/>
                      <a:endParaRPr lang="ko-KR" altLang="en-US"/>
                    </a:p>
                  </a:txBody>
                  <a:tcPr/>
                </a:tc>
                <a:extLst>
                  <a:ext uri="{0D108BD9-81ED-4DB2-BD59-A6C34878D82A}">
                    <a16:rowId xmlns:a16="http://schemas.microsoft.com/office/drawing/2014/main" val="3072083066"/>
                  </a:ext>
                </a:extLst>
              </a:tr>
              <a:tr h="642797">
                <a:tc>
                  <a:txBody>
                    <a:bodyPr/>
                    <a:lstStyle/>
                    <a:p>
                      <a:pPr algn="ctr" latinLnBrk="1">
                        <a:lnSpc>
                          <a:spcPct val="120000"/>
                        </a:lnSpc>
                      </a:pPr>
                      <a:r>
                        <a:rPr lang="en-US" altLang="ko-KR" sz="1200" b="0" dirty="0">
                          <a:solidFill>
                            <a:schemeClr val="tx1"/>
                          </a:solidFill>
                          <a:latin typeface="국민연금체 Bold" pitchFamily="2" charset="-127"/>
                          <a:ea typeface="국민연금체 Bold" pitchFamily="2" charset="-127"/>
                        </a:rPr>
                        <a:t>1</a:t>
                      </a:r>
                      <a:endParaRPr lang="ko-KR" altLang="en-US" sz="1200" b="0" dirty="0">
                        <a:solidFill>
                          <a:schemeClr val="tx1"/>
                        </a:solidFill>
                        <a:latin typeface="국민연금체 Bold" pitchFamily="2" charset="-127"/>
                        <a:ea typeface="국민연금체 Bold" pitchFamily="2" charset="-127"/>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tc>
                  <a:txBody>
                    <a:bodyPr/>
                    <a:lstStyle/>
                    <a:p>
                      <a:pPr algn="just" latinLnBrk="1">
                        <a:lnSpc>
                          <a:spcPct val="120000"/>
                        </a:lnSpc>
                      </a:pPr>
                      <a:r>
                        <a:rPr lang="ko-KR" altLang="en-US" sz="1000" b="0" dirty="0" smtClean="0">
                          <a:latin typeface="국민연금체 Regular" pitchFamily="2" charset="-127"/>
                          <a:ea typeface="국민연금체 Regular" pitchFamily="2" charset="-127"/>
                        </a:rPr>
                        <a:t>지도의 확대 및 축소</a:t>
                      </a:r>
                      <a:r>
                        <a:rPr lang="en-US" altLang="ko-KR" sz="1000" b="0" dirty="0" smtClean="0">
                          <a:latin typeface="국민연금체 Regular" pitchFamily="2" charset="-127"/>
                          <a:ea typeface="국민연금체 Regular" pitchFamily="2" charset="-127"/>
                        </a:rPr>
                        <a:t>, </a:t>
                      </a:r>
                      <a:r>
                        <a:rPr lang="ko-KR" altLang="en-US" sz="1000" b="0" dirty="0" smtClean="0">
                          <a:latin typeface="국민연금체 Regular" pitchFamily="2" charset="-127"/>
                          <a:ea typeface="국민연금체 Regular" pitchFamily="2" charset="-127"/>
                        </a:rPr>
                        <a:t>지도</a:t>
                      </a:r>
                      <a:r>
                        <a:rPr lang="ko-KR" altLang="en-US" sz="1000" b="0" baseline="0" dirty="0" smtClean="0">
                          <a:latin typeface="국민연금체 Regular" pitchFamily="2" charset="-127"/>
                          <a:ea typeface="국민연금체 Regular" pitchFamily="2" charset="-127"/>
                        </a:rPr>
                        <a:t> 이동 등</a:t>
                      </a:r>
                      <a:endParaRPr lang="en-US" altLang="ko-KR" sz="1000" b="0" baseline="0" dirty="0" smtClean="0">
                        <a:latin typeface="국민연금체 Regular" pitchFamily="2" charset="-127"/>
                        <a:ea typeface="국민연금체 Regular" pitchFamily="2" charset="-127"/>
                      </a:endParaRPr>
                    </a:p>
                    <a:p>
                      <a:pPr algn="just" latinLnBrk="1">
                        <a:lnSpc>
                          <a:spcPct val="120000"/>
                        </a:lnSpc>
                      </a:pPr>
                      <a:r>
                        <a:rPr lang="ko-KR" altLang="en-US" sz="1000" b="0" baseline="0" dirty="0" smtClean="0">
                          <a:latin typeface="국민연금체 Regular" pitchFamily="2" charset="-127"/>
                          <a:ea typeface="국민연금체 Regular" pitchFamily="2" charset="-127"/>
                        </a:rPr>
                        <a:t>기본적인 지도 조작이 가능</a:t>
                      </a:r>
                      <a:endParaRPr lang="en-US" altLang="ko-KR" sz="1000" b="0" dirty="0" smtClean="0">
                        <a:latin typeface="국민연금체 Regular" pitchFamily="2" charset="-127"/>
                        <a:ea typeface="국민연금체 Regular" pitchFamily="2" charset="-127"/>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extLst>
                  <a:ext uri="{0D108BD9-81ED-4DB2-BD59-A6C34878D82A}">
                    <a16:rowId xmlns:a16="http://schemas.microsoft.com/office/drawing/2014/main" val="896699591"/>
                  </a:ext>
                </a:extLst>
              </a:tr>
              <a:tr h="648072">
                <a:tc>
                  <a:txBody>
                    <a:bodyPr/>
                    <a:lstStyle/>
                    <a:p>
                      <a:pPr algn="ctr" latinLnBrk="1">
                        <a:lnSpc>
                          <a:spcPct val="120000"/>
                        </a:lnSpc>
                      </a:pPr>
                      <a:r>
                        <a:rPr lang="en-US" altLang="ko-KR" sz="1200" b="0" dirty="0" smtClean="0">
                          <a:latin typeface="국민연금체 Bold" pitchFamily="2" charset="-127"/>
                          <a:ea typeface="국민연금체 Bold" pitchFamily="2" charset="-127"/>
                        </a:rPr>
                        <a:t>2</a:t>
                      </a:r>
                      <a:endParaRPr lang="ko-KR" altLang="en-US" sz="1200" b="0" dirty="0">
                        <a:latin typeface="국민연금체 Bold" pitchFamily="2" charset="-127"/>
                        <a:ea typeface="국민연금체 Bold" pitchFamily="2" charset="-127"/>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000" dirty="0" smtClean="0">
                          <a:solidFill>
                            <a:schemeClr val="tx1"/>
                          </a:solidFill>
                          <a:latin typeface="국민연금체 Regular" pitchFamily="2" charset="-127"/>
                          <a:ea typeface="국민연금체 Regular" pitchFamily="2" charset="-127"/>
                        </a:rPr>
                        <a:t>아이콘을 눌러</a:t>
                      </a:r>
                      <a:r>
                        <a:rPr kumimoji="1" lang="en-US" altLang="ko-KR" sz="1000" baseline="0" dirty="0" smtClean="0">
                          <a:solidFill>
                            <a:schemeClr val="tx1"/>
                          </a:solidFill>
                          <a:latin typeface="국민연금체 Regular" pitchFamily="2" charset="-127"/>
                          <a:ea typeface="국민연금체 Regular" pitchFamily="2" charset="-127"/>
                        </a:rPr>
                        <a:t> </a:t>
                      </a:r>
                      <a:r>
                        <a:rPr kumimoji="1" lang="ko-KR" altLang="en-US" sz="1000" baseline="0" dirty="0" smtClean="0">
                          <a:solidFill>
                            <a:schemeClr val="tx1"/>
                          </a:solidFill>
                          <a:latin typeface="국민연금체 Regular" pitchFamily="2" charset="-127"/>
                          <a:ea typeface="국민연금체 Regular" pitchFamily="2" charset="-127"/>
                        </a:rPr>
                        <a:t>패널을 펼쳐 상세 정보를 보거나</a:t>
                      </a:r>
                      <a:r>
                        <a:rPr kumimoji="1" lang="en-US" altLang="ko-KR" sz="1000" baseline="0" dirty="0" smtClean="0">
                          <a:solidFill>
                            <a:schemeClr val="tx1"/>
                          </a:solidFill>
                          <a:latin typeface="국민연금체 Regular" pitchFamily="2" charset="-127"/>
                          <a:ea typeface="국민연금체 Regular" pitchFamily="2" charset="-127"/>
                        </a:rPr>
                        <a:t>,</a:t>
                      </a: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000" dirty="0" smtClean="0">
                          <a:solidFill>
                            <a:schemeClr val="tx1"/>
                          </a:solidFill>
                          <a:latin typeface="국민연금체 Regular" pitchFamily="2" charset="-127"/>
                          <a:ea typeface="국민연금체 Regular" pitchFamily="2" charset="-127"/>
                        </a:rPr>
                        <a:t>패널을 닫아</a:t>
                      </a:r>
                      <a:r>
                        <a:rPr kumimoji="1" lang="ko-KR" altLang="en-US" sz="1000" baseline="0" dirty="0" smtClean="0">
                          <a:solidFill>
                            <a:schemeClr val="tx1"/>
                          </a:solidFill>
                          <a:latin typeface="국민연금체 Regular" pitchFamily="2" charset="-127"/>
                          <a:ea typeface="국민연금체 Regular" pitchFamily="2" charset="-127"/>
                        </a:rPr>
                        <a:t> 지도를 더욱 넓게 제공</a:t>
                      </a:r>
                      <a:endParaRPr kumimoji="1" lang="en-US" altLang="ko-KR" sz="1000" dirty="0" smtClean="0">
                        <a:solidFill>
                          <a:schemeClr val="tx1"/>
                        </a:solidFill>
                        <a:latin typeface="국민연금체 Regular" pitchFamily="2" charset="-127"/>
                        <a:ea typeface="국민연금체 Regular" pitchFamily="2" charset="-127"/>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extLst>
                  <a:ext uri="{0D108BD9-81ED-4DB2-BD59-A6C34878D82A}">
                    <a16:rowId xmlns:a16="http://schemas.microsoft.com/office/drawing/2014/main" val="2972133637"/>
                  </a:ext>
                </a:extLst>
              </a:tr>
              <a:tr h="504056">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extLst>
                  <a:ext uri="{0D108BD9-81ED-4DB2-BD59-A6C34878D82A}">
                    <a16:rowId xmlns:a16="http://schemas.microsoft.com/office/drawing/2014/main" val="2075783758"/>
                  </a:ext>
                </a:extLst>
              </a:tr>
              <a:tr h="494531">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extLst>
                  <a:ext uri="{0D108BD9-81ED-4DB2-BD59-A6C34878D82A}">
                    <a16:rowId xmlns:a16="http://schemas.microsoft.com/office/drawing/2014/main" val="1068123190"/>
                  </a:ext>
                </a:extLst>
              </a:tr>
              <a:tr h="494531">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extLst>
                  <a:ext uri="{0D108BD9-81ED-4DB2-BD59-A6C34878D82A}">
                    <a16:rowId xmlns:a16="http://schemas.microsoft.com/office/drawing/2014/main" val="1494350657"/>
                  </a:ext>
                </a:extLst>
              </a:tr>
              <a:tr h="494531">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extLst>
                  <a:ext uri="{0D108BD9-81ED-4DB2-BD59-A6C34878D82A}">
                    <a16:rowId xmlns:a16="http://schemas.microsoft.com/office/drawing/2014/main" val="1839284551"/>
                  </a:ext>
                </a:extLst>
              </a:tr>
              <a:tr h="483923">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pic>
        <p:nvPicPr>
          <p:cNvPr id="9" name="그림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336" y="764703"/>
            <a:ext cx="8442037" cy="5507561"/>
          </a:xfrm>
          <a:prstGeom prst="rect">
            <a:avLst/>
          </a:prstGeom>
        </p:spPr>
      </p:pic>
      <p:sp>
        <p:nvSpPr>
          <p:cNvPr id="10" name="TextBox 9"/>
          <p:cNvSpPr txBox="1"/>
          <p:nvPr/>
        </p:nvSpPr>
        <p:spPr>
          <a:xfrm>
            <a:off x="4871864" y="3504922"/>
            <a:ext cx="243978" cy="276999"/>
          </a:xfrm>
          <a:prstGeom prst="rect">
            <a:avLst/>
          </a:prstGeom>
          <a:solidFill>
            <a:schemeClr val="tx2">
              <a:lumMod val="40000"/>
              <a:lumOff val="60000"/>
            </a:schemeClr>
          </a:solidFill>
          <a:effectLst>
            <a:softEdge rad="25400"/>
          </a:effectLst>
        </p:spPr>
        <p:txBody>
          <a:bodyPr wrap="none" rtlCol="0">
            <a:spAutoFit/>
          </a:bodyPr>
          <a:lstStyle/>
          <a:p>
            <a:r>
              <a:rPr lang="en-US" altLang="ko-KR" sz="1200" dirty="0" smtClean="0">
                <a:latin typeface="국민연금체 ExtraBold" pitchFamily="2" charset="-127"/>
                <a:ea typeface="국민연금체 ExtraBold" pitchFamily="2" charset="-127"/>
              </a:rPr>
              <a:t>1</a:t>
            </a:r>
            <a:endParaRPr lang="ko-KR" altLang="en-US" sz="1200" dirty="0">
              <a:latin typeface="국민연금체 ExtraBold" pitchFamily="2" charset="-127"/>
              <a:ea typeface="국민연금체 ExtraBold" pitchFamily="2" charset="-127"/>
            </a:endParaRPr>
          </a:p>
        </p:txBody>
      </p:sp>
      <p:sp>
        <p:nvSpPr>
          <p:cNvPr id="11" name="TextBox 10"/>
          <p:cNvSpPr txBox="1"/>
          <p:nvPr/>
        </p:nvSpPr>
        <p:spPr>
          <a:xfrm>
            <a:off x="524762" y="3127647"/>
            <a:ext cx="284052" cy="276999"/>
          </a:xfrm>
          <a:prstGeom prst="rect">
            <a:avLst/>
          </a:prstGeom>
          <a:solidFill>
            <a:schemeClr val="tx2">
              <a:lumMod val="40000"/>
              <a:lumOff val="60000"/>
            </a:schemeClr>
          </a:solidFill>
          <a:effectLst>
            <a:softEdge rad="25400"/>
          </a:effectLst>
        </p:spPr>
        <p:txBody>
          <a:bodyPr wrap="none" rtlCol="0">
            <a:spAutoFit/>
          </a:bodyPr>
          <a:lstStyle/>
          <a:p>
            <a:r>
              <a:rPr lang="en-US" altLang="ko-KR" sz="1200" dirty="0" smtClean="0">
                <a:latin typeface="국민연금체 ExtraBold" pitchFamily="2" charset="-127"/>
                <a:ea typeface="국민연금체 ExtraBold" pitchFamily="2" charset="-127"/>
              </a:rPr>
              <a:t>2</a:t>
            </a:r>
            <a:endParaRPr lang="ko-KR" altLang="en-US" sz="1200" dirty="0">
              <a:latin typeface="국민연금체 ExtraBold" pitchFamily="2" charset="-127"/>
              <a:ea typeface="국민연금체 ExtraBold" pitchFamily="2" charset="-127"/>
            </a:endParaRPr>
          </a:p>
        </p:txBody>
      </p:sp>
    </p:spTree>
    <p:extLst>
      <p:ext uri="{BB962C8B-B14F-4D97-AF65-F5344CB8AC3E}">
        <p14:creationId xmlns:p14="http://schemas.microsoft.com/office/powerpoint/2010/main" val="37598794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p:cNvPicPr>
            <a:picLocks noChangeAspect="1"/>
          </p:cNvPicPr>
          <p:nvPr/>
        </p:nvPicPr>
        <p:blipFill>
          <a:blip r:embed="rId2">
            <a:extLst>
              <a:ext uri="{BEBA8EAE-BF5A-486C-A8C5-ECC9F3942E4B}">
                <a14:imgProps xmlns:a14="http://schemas.microsoft.com/office/drawing/2010/main">
                  <a14:imgLayer r:embed="rId3">
                    <a14:imgEffect>
                      <a14:artisticBlur radius="12"/>
                    </a14:imgEffect>
                    <a14:imgEffect>
                      <a14:brightnessContrast bright="8000" contrast="-45000"/>
                    </a14:imgEffect>
                  </a14:imgLayer>
                </a14:imgProps>
              </a:ext>
              <a:ext uri="{28A0092B-C50C-407E-A947-70E740481C1C}">
                <a14:useLocalDpi xmlns:a14="http://schemas.microsoft.com/office/drawing/2010/main" val="0"/>
              </a:ext>
            </a:extLst>
          </a:blip>
          <a:stretch>
            <a:fillRect/>
          </a:stretch>
        </p:blipFill>
        <p:spPr>
          <a:xfrm>
            <a:off x="895655" y="-171400"/>
            <a:ext cx="10266549" cy="6858000"/>
          </a:xfrm>
          <a:prstGeom prst="rect">
            <a:avLst/>
          </a:prstGeom>
          <a:effectLst>
            <a:softEdge rad="1270000"/>
          </a:effectLst>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a:solidFill>
            <a:schemeClr val="bg1"/>
          </a:solidFill>
        </p:spPr>
        <p:txBody>
          <a:bodyPr/>
          <a:lstStyle/>
          <a:p>
            <a:r>
              <a:rPr lang="en-US" altLang="ko-KR" dirty="0" smtClean="0">
                <a:latin typeface="국민연금체 Bold" pitchFamily="2" charset="-127"/>
                <a:ea typeface="국민연금체 Bold" pitchFamily="2" charset="-127"/>
              </a:rPr>
              <a:t>InformationPage</a:t>
            </a:r>
            <a:endParaRPr lang="ko-KR" altLang="en-US" dirty="0">
              <a:latin typeface="국민연금체 Bold" pitchFamily="2" charset="-127"/>
              <a:ea typeface="국민연금체 Bold" pitchFamily="2" charset="-127"/>
            </a:endParaRP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a:solidFill>
            <a:schemeClr val="bg1"/>
          </a:solidFill>
        </p:spPr>
        <p:txBody>
          <a:bodyPr/>
          <a:lstStyle/>
          <a:p>
            <a:r>
              <a:rPr lang="en-US" altLang="ko-KR" dirty="0" smtClean="0">
                <a:latin typeface="국민연금체 Bold" pitchFamily="2" charset="-127"/>
                <a:ea typeface="국민연금체 Bold" pitchFamily="2" charset="-127"/>
              </a:rPr>
              <a:t>Information</a:t>
            </a:r>
            <a:endParaRPr lang="ko-KR" altLang="en-US" dirty="0">
              <a:latin typeface="국민연금체 Bold" pitchFamily="2" charset="-127"/>
              <a:ea typeface="국민연금체 Bold" pitchFamily="2" charset="-127"/>
            </a:endParaRP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4266131798"/>
              </p:ext>
            </p:extLst>
          </p:nvPr>
        </p:nvGraphicFramePr>
        <p:xfrm>
          <a:off x="8688288" y="476672"/>
          <a:ext cx="3384376" cy="599996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51849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alpha val="70000"/>
                      </a:schemeClr>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157501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1000" b="0" dirty="0" smtClean="0">
                          <a:solidFill>
                            <a:schemeClr val="tx1"/>
                          </a:solidFill>
                          <a:latin typeface="국민연금체 Regular" pitchFamily="2" charset="-127"/>
                          <a:ea typeface="국민연금체 Regular" pitchFamily="2" charset="-127"/>
                          <a:sym typeface="맑은 고딕"/>
                        </a:rPr>
                        <a:t>사용자가 찍은 핀 포인트를 기반으로</a:t>
                      </a:r>
                      <a:r>
                        <a:rPr lang="en-US" altLang="ko-KR" sz="1000" b="0" baseline="0" dirty="0" smtClean="0">
                          <a:solidFill>
                            <a:schemeClr val="tx1"/>
                          </a:solidFill>
                          <a:latin typeface="국민연금체 Regular" pitchFamily="2" charset="-127"/>
                          <a:ea typeface="국민연금체 Regular" pitchFamily="2" charset="-127"/>
                          <a:sym typeface="맑은 고딕"/>
                        </a:rPr>
                        <a:t> </a:t>
                      </a:r>
                      <a:r>
                        <a:rPr lang="ko-KR" altLang="en-US" sz="1000" b="0" baseline="0" dirty="0" smtClean="0">
                          <a:solidFill>
                            <a:schemeClr val="tx1"/>
                          </a:solidFill>
                          <a:latin typeface="국민연금체 Regular" pitchFamily="2" charset="-127"/>
                          <a:ea typeface="국민연금체 Regular" pitchFamily="2" charset="-127"/>
                          <a:sym typeface="맑은 고딕"/>
                        </a:rPr>
                        <a:t>상세한 정보 제공</a:t>
                      </a:r>
                      <a:endParaRPr lang="en-US" altLang="ko-KR" sz="1000" b="0" baseline="0" dirty="0" smtClean="0">
                        <a:solidFill>
                          <a:schemeClr val="tx1"/>
                        </a:solidFill>
                        <a:latin typeface="국민연금체 Regular" pitchFamily="2" charset="-127"/>
                        <a:ea typeface="국민연금체 Regular" pitchFamily="2" charset="-127"/>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1000" b="0" dirty="0" smtClean="0">
                          <a:solidFill>
                            <a:schemeClr val="tx1"/>
                          </a:solidFill>
                          <a:latin typeface="국민연금체 Regular" pitchFamily="2" charset="-127"/>
                          <a:ea typeface="국민연금체 Regular" pitchFamily="2" charset="-127"/>
                          <a:sym typeface="맑은 고딕"/>
                        </a:rPr>
                        <a:t>지도에 </a:t>
                      </a:r>
                      <a:r>
                        <a:rPr lang="en-US" altLang="ko-KR" sz="1000" b="0" dirty="0" smtClean="0">
                          <a:solidFill>
                            <a:schemeClr val="tx1"/>
                          </a:solidFill>
                          <a:latin typeface="국민연금체 Regular" pitchFamily="2" charset="-127"/>
                          <a:ea typeface="국민연금체 Regular" pitchFamily="2" charset="-127"/>
                          <a:sym typeface="맑은 고딕"/>
                        </a:rPr>
                        <a:t>UI</a:t>
                      </a:r>
                      <a:r>
                        <a:rPr lang="ko-KR" altLang="en-US" sz="1000" b="0" dirty="0" err="1" smtClean="0">
                          <a:solidFill>
                            <a:schemeClr val="tx1"/>
                          </a:solidFill>
                          <a:latin typeface="국민연금체 Regular" pitchFamily="2" charset="-127"/>
                          <a:ea typeface="국민연금체 Regular" pitchFamily="2" charset="-127"/>
                          <a:sym typeface="맑은 고딕"/>
                        </a:rPr>
                        <a:t>를</a:t>
                      </a:r>
                      <a:r>
                        <a:rPr lang="ko-KR" altLang="en-US" sz="1000" b="0" dirty="0" smtClean="0">
                          <a:solidFill>
                            <a:schemeClr val="tx1"/>
                          </a:solidFill>
                          <a:latin typeface="국민연금체 Regular" pitchFamily="2" charset="-127"/>
                          <a:ea typeface="국민연금체 Regular" pitchFamily="2" charset="-127"/>
                          <a:sym typeface="맑은 고딕"/>
                        </a:rPr>
                        <a:t> 디자인해 시각적으로 제공</a:t>
                      </a:r>
                      <a:endParaRPr lang="en-US" altLang="ko-KR" sz="1000" b="0" dirty="0" smtClean="0">
                        <a:solidFill>
                          <a:schemeClr val="tx1"/>
                        </a:solidFill>
                        <a:latin typeface="국민연금체 Regular" pitchFamily="2" charset="-127"/>
                        <a:ea typeface="국민연금체 Regular" pitchFamily="2" charset="-127"/>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1000" b="0" dirty="0" smtClean="0">
                          <a:solidFill>
                            <a:schemeClr val="tx1"/>
                          </a:solidFill>
                          <a:latin typeface="국민연금체 Regular" pitchFamily="2" charset="-127"/>
                          <a:ea typeface="국민연금체 Regular" pitchFamily="2" charset="-127"/>
                          <a:sym typeface="맑은 고딕"/>
                        </a:rPr>
                        <a:t>좌측 패널을 통해 더욱 상세한 정보 제공</a:t>
                      </a:r>
                      <a:endParaRPr lang="en-US" altLang="ko-KR" sz="1000" b="0" dirty="0" smtClean="0">
                        <a:solidFill>
                          <a:schemeClr val="tx1"/>
                        </a:solidFill>
                        <a:latin typeface="국민연금체 Regular" pitchFamily="2" charset="-127"/>
                        <a:ea typeface="국민연금체 Regular" pitchFamily="2" charset="-127"/>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tc hMerge="1">
                  <a:txBody>
                    <a:bodyPr/>
                    <a:lstStyle/>
                    <a:p>
                      <a:pPr latinLnBrk="1"/>
                      <a:endParaRPr lang="ko-KR" altLang="en-US"/>
                    </a:p>
                  </a:txBody>
                  <a:tcPr/>
                </a:tc>
                <a:extLst>
                  <a:ext uri="{0D108BD9-81ED-4DB2-BD59-A6C34878D82A}">
                    <a16:rowId xmlns:a16="http://schemas.microsoft.com/office/drawing/2014/main" val="3072083066"/>
                  </a:ext>
                </a:extLst>
              </a:tr>
              <a:tr h="642797">
                <a:tc>
                  <a:txBody>
                    <a:bodyPr/>
                    <a:lstStyle/>
                    <a:p>
                      <a:pPr algn="ctr" latinLnBrk="1">
                        <a:lnSpc>
                          <a:spcPct val="120000"/>
                        </a:lnSpc>
                      </a:pPr>
                      <a:r>
                        <a:rPr lang="en-US" altLang="ko-KR" sz="1200" b="0" dirty="0">
                          <a:solidFill>
                            <a:schemeClr val="tx1"/>
                          </a:solidFill>
                          <a:latin typeface="국민연금체 Bold" pitchFamily="2" charset="-127"/>
                          <a:ea typeface="국민연금체 Bold" pitchFamily="2" charset="-127"/>
                        </a:rPr>
                        <a:t>1</a:t>
                      </a:r>
                      <a:endParaRPr lang="ko-KR" altLang="en-US" sz="1200" b="0" dirty="0">
                        <a:solidFill>
                          <a:schemeClr val="tx1"/>
                        </a:solidFill>
                        <a:latin typeface="국민연금체 Bold" pitchFamily="2" charset="-127"/>
                        <a:ea typeface="국민연금체 Bold" pitchFamily="2" charset="-127"/>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tc>
                  <a:txBody>
                    <a:bodyPr/>
                    <a:lstStyle/>
                    <a:p>
                      <a:pPr algn="just" latinLnBrk="1">
                        <a:lnSpc>
                          <a:spcPct val="120000"/>
                        </a:lnSpc>
                      </a:pPr>
                      <a:r>
                        <a:rPr lang="ko-KR" altLang="en-US" sz="1000" b="0" dirty="0" smtClean="0">
                          <a:latin typeface="국민연금체 Regular" pitchFamily="2" charset="-127"/>
                          <a:ea typeface="국민연금체 Regular" pitchFamily="2" charset="-127"/>
                        </a:rPr>
                        <a:t>지도 위에 클릭 시 핀 포인트 생성 </a:t>
                      </a:r>
                      <a:endParaRPr lang="en-US" altLang="ko-KR" sz="1000" b="0" dirty="0" smtClean="0">
                        <a:latin typeface="국민연금체 Regular" pitchFamily="2" charset="-127"/>
                        <a:ea typeface="국민연금체 Regular" pitchFamily="2" charset="-127"/>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extLst>
                  <a:ext uri="{0D108BD9-81ED-4DB2-BD59-A6C34878D82A}">
                    <a16:rowId xmlns:a16="http://schemas.microsoft.com/office/drawing/2014/main" val="896699591"/>
                  </a:ext>
                </a:extLst>
              </a:tr>
              <a:tr h="648072">
                <a:tc>
                  <a:txBody>
                    <a:bodyPr/>
                    <a:lstStyle/>
                    <a:p>
                      <a:pPr algn="ctr" latinLnBrk="1">
                        <a:lnSpc>
                          <a:spcPct val="120000"/>
                        </a:lnSpc>
                      </a:pPr>
                      <a:r>
                        <a:rPr lang="en-US" altLang="ko-KR" sz="1200" b="0" dirty="0" smtClean="0">
                          <a:latin typeface="국민연금체 Bold" pitchFamily="2" charset="-127"/>
                          <a:ea typeface="국민연금체 Bold" pitchFamily="2" charset="-127"/>
                        </a:rPr>
                        <a:t>2</a:t>
                      </a:r>
                      <a:endParaRPr lang="ko-KR" altLang="en-US" sz="1200" b="0" dirty="0">
                        <a:latin typeface="국민연금체 Bold" pitchFamily="2" charset="-127"/>
                        <a:ea typeface="국민연금체 Bold" pitchFamily="2" charset="-127"/>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000" dirty="0" smtClean="0">
                          <a:solidFill>
                            <a:schemeClr val="tx1"/>
                          </a:solidFill>
                          <a:latin typeface="국민연금체 Regular" pitchFamily="2" charset="-127"/>
                          <a:ea typeface="국민연금체 Regular" pitchFamily="2" charset="-127"/>
                        </a:rPr>
                        <a:t>핀 포인트를 기반으로 반경 </a:t>
                      </a:r>
                      <a:r>
                        <a:rPr kumimoji="1" lang="en-US" altLang="ko-KR" sz="1000" dirty="0" smtClean="0">
                          <a:solidFill>
                            <a:schemeClr val="tx1"/>
                          </a:solidFill>
                          <a:latin typeface="국민연금체 Regular" pitchFamily="2" charset="-127"/>
                          <a:ea typeface="국민연금체 Regular" pitchFamily="2" charset="-127"/>
                        </a:rPr>
                        <a:t>500M</a:t>
                      </a:r>
                      <a:r>
                        <a:rPr kumimoji="1" lang="en-US" altLang="ko-KR" sz="1000" baseline="0" dirty="0" smtClean="0">
                          <a:solidFill>
                            <a:schemeClr val="tx1"/>
                          </a:solidFill>
                          <a:latin typeface="국민연금체 Regular" pitchFamily="2" charset="-127"/>
                          <a:ea typeface="국민연금체 Regular" pitchFamily="2" charset="-127"/>
                        </a:rPr>
                        <a:t> </a:t>
                      </a:r>
                      <a:r>
                        <a:rPr kumimoji="1" lang="ko-KR" altLang="en-US" sz="1000" baseline="0" dirty="0" smtClean="0">
                          <a:solidFill>
                            <a:schemeClr val="tx1"/>
                          </a:solidFill>
                          <a:latin typeface="국민연금체 Regular" pitchFamily="2" charset="-127"/>
                          <a:ea typeface="국민연금체 Regular" pitchFamily="2" charset="-127"/>
                        </a:rPr>
                        <a:t>내의</a:t>
                      </a:r>
                      <a:endParaRPr kumimoji="1" lang="en-US" altLang="ko-KR" sz="1000" baseline="0" dirty="0" smtClean="0">
                        <a:solidFill>
                          <a:schemeClr val="tx1"/>
                        </a:solidFill>
                        <a:latin typeface="국민연금체 Regular" pitchFamily="2" charset="-127"/>
                        <a:ea typeface="국민연금체 Regular" pitchFamily="2" charset="-127"/>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000" dirty="0" smtClean="0">
                          <a:solidFill>
                            <a:schemeClr val="tx1"/>
                          </a:solidFill>
                          <a:latin typeface="국민연금체 Regular" pitchFamily="2" charset="-127"/>
                          <a:ea typeface="국민연금체 Regular" pitchFamily="2" charset="-127"/>
                        </a:rPr>
                        <a:t>파출소 및 </a:t>
                      </a:r>
                      <a:r>
                        <a:rPr kumimoji="1" lang="en-US" altLang="ko-KR" sz="1000" dirty="0" smtClean="0">
                          <a:solidFill>
                            <a:schemeClr val="tx1"/>
                          </a:solidFill>
                          <a:latin typeface="국민연금체 Regular" pitchFamily="2" charset="-127"/>
                          <a:ea typeface="국민연금체 Regular" pitchFamily="2" charset="-127"/>
                        </a:rPr>
                        <a:t>CCTV</a:t>
                      </a:r>
                      <a:r>
                        <a:rPr kumimoji="1" lang="en-US" altLang="ko-KR" sz="1000" baseline="0" dirty="0" smtClean="0">
                          <a:solidFill>
                            <a:schemeClr val="tx1"/>
                          </a:solidFill>
                          <a:latin typeface="국민연금체 Regular" pitchFamily="2" charset="-127"/>
                          <a:ea typeface="국민연금체 Regular" pitchFamily="2" charset="-127"/>
                        </a:rPr>
                        <a:t> </a:t>
                      </a:r>
                      <a:r>
                        <a:rPr kumimoji="1" lang="ko-KR" altLang="en-US" sz="1000" baseline="0" dirty="0" smtClean="0">
                          <a:solidFill>
                            <a:schemeClr val="tx1"/>
                          </a:solidFill>
                          <a:latin typeface="국민연금체 Regular" pitchFamily="2" charset="-127"/>
                          <a:ea typeface="국민연금체 Regular" pitchFamily="2" charset="-127"/>
                        </a:rPr>
                        <a:t>그리고 편의 시설들의 위치정보 제공</a:t>
                      </a:r>
                      <a:endParaRPr kumimoji="1" lang="ko-KR" altLang="en-US" sz="1000" dirty="0">
                        <a:solidFill>
                          <a:schemeClr val="tx1"/>
                        </a:solidFill>
                        <a:latin typeface="국민연금체 Regular" pitchFamily="2" charset="-127"/>
                        <a:ea typeface="국민연금체 Regular" pitchFamily="2" charset="-127"/>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extLst>
                  <a:ext uri="{0D108BD9-81ED-4DB2-BD59-A6C34878D82A}">
                    <a16:rowId xmlns:a16="http://schemas.microsoft.com/office/drawing/2014/main" val="2972133637"/>
                  </a:ext>
                </a:extLst>
              </a:tr>
              <a:tr h="648072">
                <a:tc>
                  <a:txBody>
                    <a:bodyPr/>
                    <a:lstStyle/>
                    <a:p>
                      <a:pPr algn="ctr" latinLnBrk="1">
                        <a:lnSpc>
                          <a:spcPct val="120000"/>
                        </a:lnSpc>
                      </a:pPr>
                      <a:r>
                        <a:rPr lang="en-US" altLang="ko-KR" sz="1200" b="0" dirty="0" smtClean="0">
                          <a:latin typeface="국민연금체 Bold" pitchFamily="2" charset="-127"/>
                          <a:ea typeface="국민연금체 Bold" pitchFamily="2" charset="-127"/>
                        </a:rPr>
                        <a:t>3</a:t>
                      </a:r>
                      <a:endParaRPr lang="ko-KR" altLang="en-US" sz="1200" b="0" dirty="0">
                        <a:latin typeface="국민연금체 Bold" pitchFamily="2" charset="-127"/>
                        <a:ea typeface="국민연금체 Bold" pitchFamily="2" charset="-127"/>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tc>
                  <a:txBody>
                    <a:bodyPr/>
                    <a:lstStyle/>
                    <a:p>
                      <a:pPr algn="just" latinLnBrk="1">
                        <a:lnSpc>
                          <a:spcPct val="120000"/>
                        </a:lnSpc>
                      </a:pPr>
                      <a:r>
                        <a:rPr lang="en-US" altLang="ko-KR" sz="1000" b="0" dirty="0" smtClean="0">
                          <a:latin typeface="국민연금체 Regular" pitchFamily="2" charset="-127"/>
                          <a:ea typeface="국민연금체 Regular" pitchFamily="2" charset="-127"/>
                        </a:rPr>
                        <a:t>1</a:t>
                      </a:r>
                      <a:r>
                        <a:rPr lang="ko-KR" altLang="en-US" sz="1000" b="0" dirty="0" smtClean="0">
                          <a:latin typeface="국민연금체 Regular" pitchFamily="2" charset="-127"/>
                          <a:ea typeface="국민연금체 Regular" pitchFamily="2" charset="-127"/>
                        </a:rPr>
                        <a:t>번과 </a:t>
                      </a:r>
                      <a:r>
                        <a:rPr lang="en-US" altLang="ko-KR" sz="1000" b="0" dirty="0" smtClean="0">
                          <a:latin typeface="국민연금체 Regular" pitchFamily="2" charset="-127"/>
                          <a:ea typeface="국민연금체 Regular" pitchFamily="2" charset="-127"/>
                        </a:rPr>
                        <a:t>2</a:t>
                      </a:r>
                      <a:r>
                        <a:rPr lang="ko-KR" altLang="en-US" sz="1000" b="0" dirty="0" smtClean="0">
                          <a:latin typeface="국민연금체 Regular" pitchFamily="2" charset="-127"/>
                          <a:ea typeface="국민연금체 Regular" pitchFamily="2" charset="-127"/>
                        </a:rPr>
                        <a:t>번의 정보를 취합해</a:t>
                      </a:r>
                      <a:endParaRPr lang="en-US" altLang="ko-KR" sz="1000" b="0" dirty="0" smtClean="0">
                        <a:latin typeface="국민연금체 Regular" pitchFamily="2" charset="-127"/>
                        <a:ea typeface="국민연금체 Regular" pitchFamily="2" charset="-127"/>
                      </a:endParaRPr>
                    </a:p>
                    <a:p>
                      <a:pPr algn="just" latinLnBrk="1">
                        <a:lnSpc>
                          <a:spcPct val="120000"/>
                        </a:lnSpc>
                      </a:pPr>
                      <a:r>
                        <a:rPr lang="ko-KR" altLang="en-US" sz="1000" b="0" dirty="0" smtClean="0">
                          <a:latin typeface="국민연금체 Regular" pitchFamily="2" charset="-127"/>
                          <a:ea typeface="국민연금체 Regular" pitchFamily="2" charset="-127"/>
                        </a:rPr>
                        <a:t>더욱 상세한 정보 제공</a:t>
                      </a:r>
                      <a:endParaRPr lang="ko-KR" altLang="en-US" sz="1000" b="0" dirty="0">
                        <a:latin typeface="국민연금체 Regular" pitchFamily="2" charset="-127"/>
                        <a:ea typeface="국민연금체 Regular" pitchFamily="2" charset="-127"/>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extLst>
                  <a:ext uri="{0D108BD9-81ED-4DB2-BD59-A6C34878D82A}">
                    <a16:rowId xmlns:a16="http://schemas.microsoft.com/office/drawing/2014/main" val="2075783758"/>
                  </a:ext>
                </a:extLst>
              </a:tr>
              <a:tr h="494531">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extLst>
                  <a:ext uri="{0D108BD9-81ED-4DB2-BD59-A6C34878D82A}">
                    <a16:rowId xmlns:a16="http://schemas.microsoft.com/office/drawing/2014/main" val="1068123190"/>
                  </a:ext>
                </a:extLst>
              </a:tr>
              <a:tr h="494531">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extLst>
                  <a:ext uri="{0D108BD9-81ED-4DB2-BD59-A6C34878D82A}">
                    <a16:rowId xmlns:a16="http://schemas.microsoft.com/office/drawing/2014/main" val="1494350657"/>
                  </a:ext>
                </a:extLst>
              </a:tr>
              <a:tr h="494531">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extLst>
                  <a:ext uri="{0D108BD9-81ED-4DB2-BD59-A6C34878D82A}">
                    <a16:rowId xmlns:a16="http://schemas.microsoft.com/office/drawing/2014/main" val="1839284551"/>
                  </a:ext>
                </a:extLst>
              </a:tr>
              <a:tr h="483923">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5</a:t>
            </a:fld>
            <a:endParaRPr lang="ko-KR" altLang="en-US" sz="900" dirty="0"/>
          </a:p>
        </p:txBody>
      </p:sp>
      <p:pic>
        <p:nvPicPr>
          <p:cNvPr id="11" name="그림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81" y="736073"/>
            <a:ext cx="8513819" cy="5546227"/>
          </a:xfrm>
          <a:prstGeom prst="rect">
            <a:avLst/>
          </a:prstGeom>
        </p:spPr>
      </p:pic>
      <p:sp>
        <p:nvSpPr>
          <p:cNvPr id="12" name="TextBox 11"/>
          <p:cNvSpPr txBox="1"/>
          <p:nvPr/>
        </p:nvSpPr>
        <p:spPr>
          <a:xfrm>
            <a:off x="6312024" y="4077072"/>
            <a:ext cx="243978" cy="276999"/>
          </a:xfrm>
          <a:prstGeom prst="rect">
            <a:avLst/>
          </a:prstGeom>
          <a:solidFill>
            <a:schemeClr val="tx2">
              <a:lumMod val="40000"/>
              <a:lumOff val="60000"/>
            </a:schemeClr>
          </a:solidFill>
          <a:effectLst>
            <a:softEdge rad="25400"/>
          </a:effectLst>
        </p:spPr>
        <p:txBody>
          <a:bodyPr wrap="none" rtlCol="0">
            <a:spAutoFit/>
          </a:bodyPr>
          <a:lstStyle/>
          <a:p>
            <a:r>
              <a:rPr lang="en-US" altLang="ko-KR" sz="1200" dirty="0" smtClean="0">
                <a:latin typeface="국민연금체 ExtraBold" pitchFamily="2" charset="-127"/>
                <a:ea typeface="국민연금체 ExtraBold" pitchFamily="2" charset="-127"/>
              </a:rPr>
              <a:t>1</a:t>
            </a:r>
            <a:endParaRPr lang="ko-KR" altLang="en-US" sz="1200" dirty="0">
              <a:latin typeface="국민연금체 ExtraBold" pitchFamily="2" charset="-127"/>
              <a:ea typeface="국민연금체 ExtraBold" pitchFamily="2" charset="-127"/>
            </a:endParaRPr>
          </a:p>
        </p:txBody>
      </p:sp>
      <p:sp>
        <p:nvSpPr>
          <p:cNvPr id="13" name="TextBox 12"/>
          <p:cNvSpPr txBox="1"/>
          <p:nvPr/>
        </p:nvSpPr>
        <p:spPr>
          <a:xfrm>
            <a:off x="514015" y="1052736"/>
            <a:ext cx="285656" cy="276999"/>
          </a:xfrm>
          <a:prstGeom prst="rect">
            <a:avLst/>
          </a:prstGeom>
          <a:solidFill>
            <a:schemeClr val="tx2">
              <a:lumMod val="40000"/>
              <a:lumOff val="60000"/>
            </a:schemeClr>
          </a:solidFill>
          <a:effectLst>
            <a:softEdge rad="25400"/>
          </a:effectLst>
        </p:spPr>
        <p:txBody>
          <a:bodyPr wrap="none" rtlCol="0">
            <a:spAutoFit/>
          </a:bodyPr>
          <a:lstStyle/>
          <a:p>
            <a:r>
              <a:rPr lang="en-US" altLang="ko-KR" sz="1200" dirty="0">
                <a:latin typeface="국민연금체 ExtraBold" pitchFamily="2" charset="-127"/>
                <a:ea typeface="국민연금체 ExtraBold" pitchFamily="2" charset="-127"/>
              </a:rPr>
              <a:t>3</a:t>
            </a:r>
            <a:endParaRPr lang="ko-KR" altLang="en-US" sz="1200" dirty="0">
              <a:latin typeface="국민연금체 ExtraBold" pitchFamily="2" charset="-127"/>
              <a:ea typeface="국민연금체 ExtraBold" pitchFamily="2" charset="-127"/>
            </a:endParaRPr>
          </a:p>
        </p:txBody>
      </p:sp>
      <p:sp>
        <p:nvSpPr>
          <p:cNvPr id="14" name="TextBox 13"/>
          <p:cNvSpPr txBox="1"/>
          <p:nvPr/>
        </p:nvSpPr>
        <p:spPr>
          <a:xfrm>
            <a:off x="5231904" y="3119100"/>
            <a:ext cx="284052" cy="276999"/>
          </a:xfrm>
          <a:prstGeom prst="rect">
            <a:avLst/>
          </a:prstGeom>
          <a:solidFill>
            <a:schemeClr val="tx2">
              <a:lumMod val="40000"/>
              <a:lumOff val="60000"/>
            </a:schemeClr>
          </a:solidFill>
          <a:effectLst>
            <a:softEdge rad="25400"/>
          </a:effectLst>
        </p:spPr>
        <p:txBody>
          <a:bodyPr wrap="none" rtlCol="0">
            <a:spAutoFit/>
          </a:bodyPr>
          <a:lstStyle/>
          <a:p>
            <a:r>
              <a:rPr lang="en-US" altLang="ko-KR" sz="1200" dirty="0" smtClean="0">
                <a:latin typeface="국민연금체 ExtraBold" pitchFamily="2" charset="-127"/>
                <a:ea typeface="국민연금체 ExtraBold" pitchFamily="2" charset="-127"/>
              </a:rPr>
              <a:t>2</a:t>
            </a:r>
            <a:endParaRPr lang="ko-KR" altLang="en-US" sz="1200" dirty="0">
              <a:latin typeface="국민연금체 ExtraBold" pitchFamily="2" charset="-127"/>
              <a:ea typeface="국민연금체 ExtraBold" pitchFamily="2" charset="-127"/>
            </a:endParaRPr>
          </a:p>
        </p:txBody>
      </p:sp>
    </p:spTree>
    <p:extLst>
      <p:ext uri="{BB962C8B-B14F-4D97-AF65-F5344CB8AC3E}">
        <p14:creationId xmlns:p14="http://schemas.microsoft.com/office/powerpoint/2010/main" val="15976386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p:cNvPicPr>
            <a:picLocks noChangeAspect="1"/>
          </p:cNvPicPr>
          <p:nvPr/>
        </p:nvPicPr>
        <p:blipFill>
          <a:blip r:embed="rId2">
            <a:extLst>
              <a:ext uri="{BEBA8EAE-BF5A-486C-A8C5-ECC9F3942E4B}">
                <a14:imgProps xmlns:a14="http://schemas.microsoft.com/office/drawing/2010/main">
                  <a14:imgLayer r:embed="rId3">
                    <a14:imgEffect>
                      <a14:artisticBlur radius="4"/>
                    </a14:imgEffect>
                    <a14:imgEffect>
                      <a14:brightnessContrast bright="8000" contrast="-45000"/>
                    </a14:imgEffect>
                  </a14:imgLayer>
                </a14:imgProps>
              </a:ext>
              <a:ext uri="{28A0092B-C50C-407E-A947-70E740481C1C}">
                <a14:useLocalDpi xmlns:a14="http://schemas.microsoft.com/office/drawing/2010/main" val="0"/>
              </a:ext>
            </a:extLst>
          </a:blip>
          <a:stretch>
            <a:fillRect/>
          </a:stretch>
        </p:blipFill>
        <p:spPr>
          <a:xfrm>
            <a:off x="895655" y="-171400"/>
            <a:ext cx="10266549" cy="6858000"/>
          </a:xfrm>
          <a:prstGeom prst="rect">
            <a:avLst/>
          </a:prstGeom>
          <a:effectLst>
            <a:softEdge rad="1270000"/>
          </a:effectLst>
        </p:spPr>
      </p:pic>
      <p:sp>
        <p:nvSpPr>
          <p:cNvPr id="3" name="텍스트 개체 틀 2"/>
          <p:cNvSpPr>
            <a:spLocks noGrp="1"/>
          </p:cNvSpPr>
          <p:nvPr>
            <p:ph type="body" sz="quarter" idx="10"/>
          </p:nvPr>
        </p:nvSpPr>
        <p:spPr/>
        <p:txBody>
          <a:bodyPr/>
          <a:lstStyle/>
          <a:p>
            <a:r>
              <a:rPr lang="en-US" altLang="ko-KR" dirty="0" smtClean="0">
                <a:solidFill>
                  <a:schemeClr val="tx1"/>
                </a:solidFill>
              </a:rPr>
              <a:t>0.1</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smtClean="0">
                <a:solidFill>
                  <a:schemeClr val="tx1"/>
                </a:solidFill>
              </a:rPr>
              <a:t>2023.11.27</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err="1" smtClean="0">
                <a:solidFill>
                  <a:schemeClr val="tx1"/>
                </a:solidFill>
              </a:rPr>
              <a:t>이재서</a:t>
            </a:r>
            <a:endParaRPr lang="ko-KR" altLang="en-US" dirty="0">
              <a:solidFill>
                <a:schemeClr val="tx1"/>
              </a:solidFill>
            </a:endParaRPr>
          </a:p>
        </p:txBody>
      </p:sp>
      <p:sp>
        <p:nvSpPr>
          <p:cNvPr id="2" name="제목 1"/>
          <p:cNvSpPr>
            <a:spLocks noGrp="1"/>
          </p:cNvSpPr>
          <p:nvPr>
            <p:ph type="title"/>
          </p:nvPr>
        </p:nvSpPr>
        <p:spPr>
          <a:xfrm>
            <a:off x="0" y="2780928"/>
            <a:ext cx="12192000" cy="1080120"/>
          </a:xfrm>
          <a:solidFill>
            <a:schemeClr val="bg1">
              <a:alpha val="50000"/>
            </a:schemeClr>
          </a:solidFill>
          <a:effectLst>
            <a:softEdge rad="152400"/>
          </a:effectLst>
        </p:spPr>
        <p:txBody>
          <a:bodyPr/>
          <a:lstStyle/>
          <a:p>
            <a:pPr algn="ctr"/>
            <a:r>
              <a:rPr lang="ko-KR" altLang="en-US" sz="5600" dirty="0" smtClean="0">
                <a:latin typeface="국민연금체 ExtraBold" pitchFamily="2" charset="-127"/>
                <a:ea typeface="국민연금체 ExtraBold" pitchFamily="2" charset="-127"/>
              </a:rPr>
              <a:t>감사합니다</a:t>
            </a:r>
            <a:endParaRPr lang="ko-KR" altLang="en-US" sz="5600" dirty="0">
              <a:latin typeface="국민연금체 ExtraBold" pitchFamily="2" charset="-127"/>
              <a:ea typeface="국민연금체 ExtraBold" pitchFamily="2" charset="-127"/>
            </a:endParaRPr>
          </a:p>
        </p:txBody>
      </p:sp>
    </p:spTree>
    <p:extLst>
      <p:ext uri="{BB962C8B-B14F-4D97-AF65-F5344CB8AC3E}">
        <p14:creationId xmlns:p14="http://schemas.microsoft.com/office/powerpoint/2010/main" val="4104476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3736</TotalTime>
  <Words>177</Words>
  <Application>Microsoft Office PowerPoint</Application>
  <PresentationFormat>와이드스크린</PresentationFormat>
  <Paragraphs>79</Paragraphs>
  <Slides>6</Slides>
  <Notes>0</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6</vt:i4>
      </vt:variant>
    </vt:vector>
  </HeadingPairs>
  <TitlesOfParts>
    <vt:vector size="15" baseType="lpstr">
      <vt:lpstr>SF Pro Text Medium</vt:lpstr>
      <vt:lpstr>SF Pro Text Regular</vt:lpstr>
      <vt:lpstr>국민연금체 Bold</vt:lpstr>
      <vt:lpstr>국민연금체 ExtraBold</vt:lpstr>
      <vt:lpstr>국민연금체 Regular</vt:lpstr>
      <vt:lpstr>맑은 고딕</vt:lpstr>
      <vt:lpstr>맑은 고딕 Semilight</vt:lpstr>
      <vt:lpstr>Arial</vt:lpstr>
      <vt:lpstr>Office 테마</vt:lpstr>
      <vt:lpstr>주거지 추천 서비스</vt:lpstr>
      <vt:lpstr>History</vt:lpstr>
      <vt:lpstr>Logic process</vt:lpstr>
      <vt:lpstr>PowerPoint 프레젠테이션</vt:lpstr>
      <vt:lpstr>PowerPoint 프레젠테이션</vt:lpstr>
      <vt:lpstr>감사합니다</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admin</cp:lastModifiedBy>
  <cp:revision>123</cp:revision>
  <cp:lastPrinted>2019-05-29T05:54:36Z</cp:lastPrinted>
  <dcterms:created xsi:type="dcterms:W3CDTF">2019-03-11T07:43:12Z</dcterms:created>
  <dcterms:modified xsi:type="dcterms:W3CDTF">2023-11-27T08:48:05Z</dcterms:modified>
</cp:coreProperties>
</file>