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handoutMasterIdLst>
    <p:handoutMasterId r:id="rId8"/>
  </p:handoutMasterIdLst>
  <p:sldIdLst>
    <p:sldId id="256" r:id="rId2"/>
    <p:sldId id="265" r:id="rId3"/>
    <p:sldId id="274" r:id="rId4"/>
    <p:sldId id="278" r:id="rId5"/>
    <p:sldId id="279" r:id="rId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4"/>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 id="1" name="admin" initials="a" lastIdx="1" clrIdx="1">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115" d="100"/>
          <a:sy n="115" d="100"/>
        </p:scale>
        <p:origin x="594"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2023-11-27</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p:cNvPicPr>
            <a:picLocks noChangeAspect="1"/>
          </p:cNvPicPr>
          <p:nvPr/>
        </p:nvPicPr>
        <p:blipFill>
          <a:blip r:embed="rId2">
            <a:extLst>
              <a:ext uri="{BEBA8EAE-BF5A-486C-A8C5-ECC9F3942E4B}">
                <a14:imgProps xmlns:a14="http://schemas.microsoft.com/office/drawing/2010/main">
                  <a14:imgLayer r:embed="rId3">
                    <a14:imgEffect>
                      <a14:artisticBlur radius="4"/>
                    </a14:imgEffect>
                    <a14:imgEffect>
                      <a14:brightnessContrast bright="8000" contrast="-45000"/>
                    </a14:imgEffect>
                  </a14:imgLayer>
                </a14:imgProps>
              </a:ext>
              <a:ext uri="{28A0092B-C50C-407E-A947-70E740481C1C}">
                <a14:useLocalDpi xmlns:a14="http://schemas.microsoft.com/office/drawing/2010/main" val="0"/>
              </a:ext>
            </a:extLst>
          </a:blip>
          <a:stretch>
            <a:fillRect/>
          </a:stretch>
        </p:blipFill>
        <p:spPr>
          <a:xfrm>
            <a:off x="895655" y="-171400"/>
            <a:ext cx="10266549" cy="6858000"/>
          </a:xfrm>
          <a:prstGeom prst="rect">
            <a:avLst/>
          </a:prstGeom>
          <a:effectLst>
            <a:softEdge rad="1270000"/>
          </a:effectLst>
        </p:spPr>
      </p:pic>
      <p:sp>
        <p:nvSpPr>
          <p:cNvPr id="3" name="텍스트 개체 틀 2"/>
          <p:cNvSpPr>
            <a:spLocks noGrp="1"/>
          </p:cNvSpPr>
          <p:nvPr>
            <p:ph type="body" sz="quarter" idx="10"/>
          </p:nvPr>
        </p:nvSpPr>
        <p:spPr/>
        <p:txBody>
          <a:bodyPr/>
          <a:lstStyle/>
          <a:p>
            <a:r>
              <a:rPr lang="en-US" altLang="ko-KR" smtClean="0">
                <a:solidFill>
                  <a:schemeClr val="tx1"/>
                </a:solidFill>
              </a:rPr>
              <a:t>0.2</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smtClean="0">
                <a:solidFill>
                  <a:schemeClr val="tx1"/>
                </a:solidFill>
              </a:rPr>
              <a:t>2023.11.27</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smtClean="0">
                <a:solidFill>
                  <a:schemeClr val="tx1"/>
                </a:solidFill>
              </a:rPr>
              <a:t>이재서</a:t>
            </a:r>
            <a:endParaRPr lang="ko-KR" altLang="en-US" dirty="0">
              <a:solidFill>
                <a:schemeClr val="tx1"/>
              </a:solidFill>
            </a:endParaRPr>
          </a:p>
        </p:txBody>
      </p:sp>
      <p:sp>
        <p:nvSpPr>
          <p:cNvPr id="8" name="제목 1"/>
          <p:cNvSpPr txBox="1">
            <a:spLocks/>
          </p:cNvSpPr>
          <p:nvPr/>
        </p:nvSpPr>
        <p:spPr>
          <a:xfrm>
            <a:off x="256288" y="539804"/>
            <a:ext cx="11425269" cy="849577"/>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4000" dirty="0" smtClean="0">
                <a:solidFill>
                  <a:schemeClr val="tx1">
                    <a:lumMod val="50000"/>
                    <a:lumOff val="50000"/>
                  </a:schemeClr>
                </a:solidFill>
                <a:latin typeface="국민연금체 ExtraBold" pitchFamily="2" charset="-127"/>
                <a:ea typeface="국민연금체 ExtraBold" pitchFamily="2" charset="-127"/>
              </a:rPr>
              <a:t>주거지 추천 서비스</a:t>
            </a:r>
            <a:endParaRPr lang="ko-KR" altLang="en-US" sz="4000" dirty="0">
              <a:solidFill>
                <a:schemeClr val="tx1">
                  <a:lumMod val="50000"/>
                  <a:lumOff val="50000"/>
                </a:schemeClr>
              </a:solidFill>
              <a:latin typeface="국민연금체 ExtraBold" pitchFamily="2" charset="-127"/>
              <a:ea typeface="국민연금체 ExtraBold" pitchFamily="2" charset="-127"/>
            </a:endParaRPr>
          </a:p>
        </p:txBody>
      </p:sp>
      <p:sp>
        <p:nvSpPr>
          <p:cNvPr id="2" name="제목 1"/>
          <p:cNvSpPr>
            <a:spLocks noGrp="1"/>
          </p:cNvSpPr>
          <p:nvPr>
            <p:ph type="title"/>
          </p:nvPr>
        </p:nvSpPr>
        <p:spPr>
          <a:xfrm>
            <a:off x="196282" y="504056"/>
            <a:ext cx="11425269" cy="849577"/>
          </a:xfrm>
        </p:spPr>
        <p:txBody>
          <a:bodyPr/>
          <a:lstStyle/>
          <a:p>
            <a:r>
              <a:rPr lang="ko-KR" altLang="en-US" sz="4000" dirty="0" smtClean="0">
                <a:latin typeface="국민연금체 ExtraBold" pitchFamily="2" charset="-127"/>
                <a:ea typeface="국민연금체 ExtraBold" pitchFamily="2" charset="-127"/>
              </a:rPr>
              <a:t>주거지 추천 서비스</a:t>
            </a:r>
            <a:endParaRPr lang="ko-KR" altLang="en-US" sz="4000" dirty="0">
              <a:latin typeface="국민연금체 ExtraBold" pitchFamily="2" charset="-127"/>
              <a:ea typeface="국민연금체 ExtraBold" pitchFamily="2" charset="-127"/>
            </a:endParaRPr>
          </a:p>
        </p:txBody>
      </p:sp>
      <p:sp>
        <p:nvSpPr>
          <p:cNvPr id="10" name="제목 1"/>
          <p:cNvSpPr txBox="1">
            <a:spLocks/>
          </p:cNvSpPr>
          <p:nvPr/>
        </p:nvSpPr>
        <p:spPr>
          <a:xfrm>
            <a:off x="371353" y="1057670"/>
            <a:ext cx="11425269" cy="849577"/>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dirty="0" smtClean="0">
                <a:solidFill>
                  <a:schemeClr val="tx1">
                    <a:lumMod val="50000"/>
                    <a:lumOff val="50000"/>
                  </a:schemeClr>
                </a:solidFill>
                <a:latin typeface="국민연금체 ExtraBold" pitchFamily="2" charset="-127"/>
                <a:ea typeface="국민연금체 ExtraBold" pitchFamily="2" charset="-127"/>
              </a:rPr>
              <a:t>화면 설계서</a:t>
            </a:r>
            <a:endParaRPr lang="ko-KR" altLang="en-US" dirty="0">
              <a:solidFill>
                <a:schemeClr val="tx1">
                  <a:lumMod val="50000"/>
                  <a:lumOff val="50000"/>
                </a:schemeClr>
              </a:solidFill>
              <a:latin typeface="국민연금체 ExtraBold" pitchFamily="2" charset="-127"/>
              <a:ea typeface="국민연금체 ExtraBold" pitchFamily="2" charset="-127"/>
            </a:endParaRPr>
          </a:p>
        </p:txBody>
      </p:sp>
      <p:sp>
        <p:nvSpPr>
          <p:cNvPr id="6" name="제목 1"/>
          <p:cNvSpPr txBox="1">
            <a:spLocks/>
          </p:cNvSpPr>
          <p:nvPr/>
        </p:nvSpPr>
        <p:spPr>
          <a:xfrm>
            <a:off x="316295" y="1052736"/>
            <a:ext cx="11425269" cy="849577"/>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dirty="0" smtClean="0">
                <a:latin typeface="국민연금체 ExtraBold" pitchFamily="2" charset="-127"/>
                <a:ea typeface="국민연금체 ExtraBold" pitchFamily="2" charset="-127"/>
              </a:rPr>
              <a:t>화면 설계서</a:t>
            </a:r>
            <a:endParaRPr lang="ko-KR" altLang="en-US" dirty="0">
              <a:latin typeface="국민연금체 ExtraBold" pitchFamily="2" charset="-127"/>
              <a:ea typeface="국민연금체 ExtraBold" pitchFamily="2" charset="-127"/>
            </a:endParaRPr>
          </a:p>
        </p:txBody>
      </p:sp>
    </p:spTree>
    <p:extLst>
      <p:ext uri="{BB962C8B-B14F-4D97-AF65-F5344CB8AC3E}">
        <p14:creationId xmlns:p14="http://schemas.microsoft.com/office/powerpoint/2010/main" val="2612761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extLst>
              <a:ext uri="{BEBA8EAE-BF5A-486C-A8C5-ECC9F3942E4B}">
                <a14:imgProps xmlns:a14="http://schemas.microsoft.com/office/drawing/2010/main">
                  <a14:imgLayer r:embed="rId3">
                    <a14:imgEffect>
                      <a14:artisticBlur radius="12"/>
                    </a14:imgEffect>
                    <a14:imgEffect>
                      <a14:brightnessContrast bright="8000" contrast="-45000"/>
                    </a14:imgEffect>
                  </a14:imgLayer>
                </a14:imgProps>
              </a:ext>
              <a:ext uri="{28A0092B-C50C-407E-A947-70E740481C1C}">
                <a14:useLocalDpi xmlns:a14="http://schemas.microsoft.com/office/drawing/2010/main" val="0"/>
              </a:ext>
            </a:extLst>
          </a:blip>
          <a:stretch>
            <a:fillRect/>
          </a:stretch>
        </p:blipFill>
        <p:spPr>
          <a:xfrm>
            <a:off x="895655" y="-171400"/>
            <a:ext cx="10266549" cy="6858000"/>
          </a:xfrm>
          <a:prstGeom prst="rect">
            <a:avLst/>
          </a:prstGeom>
          <a:effectLst>
            <a:softEdge rad="1270000"/>
          </a:effectLst>
        </p:spPr>
      </p:pic>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latin typeface="국민연금체 ExtraBold" pitchFamily="2" charset="-127"/>
                <a:ea typeface="국민연금체 ExtraBold" pitchFamily="2" charset="-127"/>
              </a:rPr>
              <a:t>History</a:t>
            </a:r>
            <a:endParaRPr lang="ko-KR" altLang="en-US" dirty="0">
              <a:solidFill>
                <a:schemeClr val="tx1"/>
              </a:solidFill>
              <a:latin typeface="국민연금체 ExtraBold" pitchFamily="2" charset="-127"/>
              <a:ea typeface="국민연금체 ExtraBold" pitchFamily="2" charset="-127"/>
            </a:endParaRPr>
          </a:p>
        </p:txBody>
      </p:sp>
      <p:graphicFrame>
        <p:nvGraphicFramePr>
          <p:cNvPr id="3" name="표 2"/>
          <p:cNvGraphicFramePr>
            <a:graphicFrameLocks noGrp="1"/>
          </p:cNvGraphicFramePr>
          <p:nvPr>
            <p:extLst>
              <p:ext uri="{D42A27DB-BD31-4B8C-83A1-F6EECF244321}">
                <p14:modId xmlns:p14="http://schemas.microsoft.com/office/powerpoint/2010/main" val="1199058031"/>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smtClean="0">
                          <a:solidFill>
                            <a:schemeClr val="tx1"/>
                          </a:solidFill>
                          <a:latin typeface="+mn-ea"/>
                          <a:ea typeface="+mn-ea"/>
                        </a:rPr>
                        <a:t>v0.1</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r>
                        <a:rPr lang="en-US" altLang="ko-KR" sz="900" dirty="0" smtClean="0">
                          <a:solidFill>
                            <a:schemeClr val="tx1"/>
                          </a:solidFill>
                          <a:latin typeface="+mn-ea"/>
                          <a:ea typeface="+mn-ea"/>
                        </a:rPr>
                        <a:t>2023-11-27</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marL="108000" indent="-108000" algn="l" latinLnBrk="1">
                        <a:buFont typeface="Arial" pitchFamily="34" charset="0"/>
                        <a:buChar char="•"/>
                      </a:pPr>
                      <a:r>
                        <a:rPr lang="ko-KR" altLang="en-US" sz="900" dirty="0" smtClean="0">
                          <a:solidFill>
                            <a:schemeClr val="tx1"/>
                          </a:solidFill>
                        </a:rPr>
                        <a:t>화면 설계서 작성</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r>
                        <a:rPr lang="en-US" altLang="ko-KR" sz="900" dirty="0" smtClean="0">
                          <a:solidFill>
                            <a:schemeClr val="tx1"/>
                          </a:solidFill>
                          <a:latin typeface="+mn-ea"/>
                          <a:ea typeface="+mn-ea"/>
                        </a:rPr>
                        <a:t>1-6</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r>
                        <a:rPr lang="ko-KR" altLang="en-US" sz="900" dirty="0" err="1" smtClean="0">
                          <a:solidFill>
                            <a:schemeClr val="tx1"/>
                          </a:solidFill>
                        </a:rPr>
                        <a:t>이재서</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001"/>
                  </a:ext>
                </a:extLst>
              </a:tr>
              <a:tr h="321340">
                <a:tc>
                  <a:txBody>
                    <a:bodyPr/>
                    <a:lstStyle/>
                    <a:p>
                      <a:pPr algn="ctr" latinLnBrk="1"/>
                      <a:r>
                        <a:rPr lang="en-US" altLang="ko-KR" sz="900" dirty="0" smtClean="0">
                          <a:solidFill>
                            <a:schemeClr val="tx1"/>
                          </a:solidFill>
                          <a:latin typeface="+mn-ea"/>
                          <a:ea typeface="+mn-ea"/>
                        </a:rPr>
                        <a:t>v0.2</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r>
                        <a:rPr lang="en-US" altLang="ko-KR" sz="900" dirty="0" smtClean="0">
                          <a:solidFill>
                            <a:schemeClr val="tx1"/>
                          </a:solidFill>
                          <a:latin typeface="+mn-ea"/>
                          <a:ea typeface="+mn-ea"/>
                        </a:rPr>
                        <a:t>2023-11-27</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900" dirty="0" smtClean="0">
                          <a:solidFill>
                            <a:schemeClr val="tx1"/>
                          </a:solidFill>
                        </a:rPr>
                        <a:t>화면 설계서 수정 및 </a:t>
                      </a:r>
                      <a:r>
                        <a:rPr lang="ko-KR" altLang="en-US" sz="900" dirty="0" err="1" smtClean="0">
                          <a:solidFill>
                            <a:schemeClr val="tx1"/>
                          </a:solidFill>
                        </a:rPr>
                        <a:t>플로우</a:t>
                      </a:r>
                      <a:r>
                        <a:rPr lang="ko-KR" altLang="en-US" sz="900" dirty="0" smtClean="0">
                          <a:solidFill>
                            <a:schemeClr val="tx1"/>
                          </a:solidFill>
                        </a:rPr>
                        <a:t> 차트 </a:t>
                      </a:r>
                      <a:r>
                        <a:rPr lang="en-US" altLang="ko-KR" sz="900" dirty="0" smtClean="0">
                          <a:solidFill>
                            <a:schemeClr val="tx1"/>
                          </a:solidFill>
                        </a:rPr>
                        <a:t>(</a:t>
                      </a:r>
                      <a:r>
                        <a:rPr lang="ko-KR" altLang="en-US" sz="900" dirty="0" err="1" smtClean="0">
                          <a:solidFill>
                            <a:schemeClr val="tx1"/>
                          </a:solidFill>
                        </a:rPr>
                        <a:t>로직</a:t>
                      </a:r>
                      <a:r>
                        <a:rPr lang="ko-KR" altLang="en-US" sz="900" dirty="0" smtClean="0">
                          <a:solidFill>
                            <a:schemeClr val="tx1"/>
                          </a:solidFill>
                        </a:rPr>
                        <a:t> 프로세스</a:t>
                      </a:r>
                      <a:r>
                        <a:rPr lang="en-US" altLang="ko-KR" sz="900" dirty="0" smtClean="0">
                          <a:solidFill>
                            <a:schemeClr val="tx1"/>
                          </a:solidFill>
                        </a:rPr>
                        <a:t>) </a:t>
                      </a:r>
                      <a:r>
                        <a:rPr lang="ko-KR" altLang="en-US" sz="900" dirty="0" smtClean="0">
                          <a:solidFill>
                            <a:schemeClr val="tx1"/>
                          </a:solidFill>
                        </a:rPr>
                        <a:t>삭제</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r>
                        <a:rPr lang="en-US" altLang="ko-KR" sz="900" dirty="0" smtClean="0">
                          <a:solidFill>
                            <a:schemeClr val="tx1"/>
                          </a:solidFill>
                        </a:rPr>
                        <a:t>1-5</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r>
                        <a:rPr lang="ko-KR" altLang="en-US" sz="900" dirty="0" err="1" smtClean="0">
                          <a:solidFill>
                            <a:schemeClr val="tx1"/>
                          </a:solidFill>
                        </a:rPr>
                        <a:t>이재서</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solidFill>
                      <a:schemeClr val="bg1">
                        <a:alpha val="70000"/>
                      </a:schemeClr>
                    </a:solid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solidFill>
                      <a:schemeClr val="bg1">
                        <a:alpha val="70000"/>
                      </a:schemeClr>
                    </a:solid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solidFill>
                      <a:schemeClr val="bg1">
                        <a:alpha val="70000"/>
                      </a:schemeClr>
                    </a:solid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solidFill>
                      <a:schemeClr val="bg1">
                        <a:alpha val="70000"/>
                      </a:schemeClr>
                    </a:solid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extLst>
              <a:ext uri="{BEBA8EAE-BF5A-486C-A8C5-ECC9F3942E4B}">
                <a14:imgProps xmlns:a14="http://schemas.microsoft.com/office/drawing/2010/main">
                  <a14:imgLayer r:embed="rId3">
                    <a14:imgEffect>
                      <a14:artisticBlur radius="12"/>
                    </a14:imgEffect>
                    <a14:imgEffect>
                      <a14:brightnessContrast bright="8000" contrast="-45000"/>
                    </a14:imgEffect>
                  </a14:imgLayer>
                </a14:imgProps>
              </a:ext>
              <a:ext uri="{28A0092B-C50C-407E-A947-70E740481C1C}">
                <a14:useLocalDpi xmlns:a14="http://schemas.microsoft.com/office/drawing/2010/main" val="0"/>
              </a:ext>
            </a:extLst>
          </a:blip>
          <a:stretch>
            <a:fillRect/>
          </a:stretch>
        </p:blipFill>
        <p:spPr>
          <a:xfrm>
            <a:off x="895655" y="-171400"/>
            <a:ext cx="10266549" cy="6858000"/>
          </a:xfrm>
          <a:prstGeom prst="rect">
            <a:avLst/>
          </a:prstGeom>
          <a:effectLst>
            <a:softEdge rad="1270000"/>
          </a:effectLst>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solidFill>
            <a:schemeClr val="bg1"/>
          </a:solidFill>
        </p:spPr>
        <p:txBody>
          <a:bodyPr/>
          <a:lstStyle/>
          <a:p>
            <a:r>
              <a:rPr lang="en-US" altLang="ko-KR" dirty="0" smtClean="0">
                <a:latin typeface="국민연금체 Bold" pitchFamily="2" charset="-127"/>
                <a:ea typeface="국민연금체 Bold" pitchFamily="2" charset="-127"/>
              </a:rPr>
              <a:t>InformationPage</a:t>
            </a:r>
            <a:endParaRPr lang="ko-KR" altLang="en-US" dirty="0">
              <a:latin typeface="국민연금체 Bold" pitchFamily="2" charset="-127"/>
              <a:ea typeface="국민연금체 Bold" pitchFamily="2" charset="-127"/>
            </a:endParaRP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solidFill>
            <a:schemeClr val="bg1"/>
          </a:solidFill>
        </p:spPr>
        <p:txBody>
          <a:bodyPr/>
          <a:lstStyle/>
          <a:p>
            <a:r>
              <a:rPr lang="en-US" altLang="ko-KR" dirty="0" smtClean="0">
                <a:latin typeface="국민연금체 Bold" pitchFamily="2" charset="-127"/>
                <a:ea typeface="국민연금체 Bold" pitchFamily="2" charset="-127"/>
              </a:rPr>
              <a:t>View</a:t>
            </a:r>
            <a:endParaRPr lang="ko-KR" altLang="en-US" dirty="0">
              <a:latin typeface="국민연금체 Bold" pitchFamily="2" charset="-127"/>
              <a:ea typeface="국민연금체 Bold" pitchFamily="2" charset="-127"/>
            </a:endParaRP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978210119"/>
              </p:ext>
            </p:extLst>
          </p:nvPr>
        </p:nvGraphicFramePr>
        <p:xfrm>
          <a:off x="8688288" y="476672"/>
          <a:ext cx="3384376" cy="585594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51849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alpha val="70000"/>
                      </a:schemeClr>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157501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1000" b="0" dirty="0" smtClean="0">
                          <a:solidFill>
                            <a:schemeClr val="tx1"/>
                          </a:solidFill>
                          <a:latin typeface="국민연금체 Regular" pitchFamily="2" charset="-127"/>
                          <a:ea typeface="국민연금체 Regular" pitchFamily="2" charset="-127"/>
                          <a:sym typeface="맑은 고딕"/>
                        </a:rPr>
                        <a:t>페이지 오픈 시 처음 보여지는 화면</a:t>
                      </a:r>
                      <a:endParaRPr lang="en-US" altLang="ko-KR" sz="1000" b="0" dirty="0">
                        <a:solidFill>
                          <a:schemeClr val="tx1"/>
                        </a:solidFill>
                        <a:latin typeface="국민연금체 Regular" pitchFamily="2" charset="-127"/>
                        <a:ea typeface="국민연금체 Regular" pitchFamily="2" charset="-127"/>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hMerge="1">
                  <a:txBody>
                    <a:bodyPr/>
                    <a:lstStyle/>
                    <a:p>
                      <a:pPr latinLnBrk="1"/>
                      <a:endParaRPr lang="ko-KR" altLang="en-US"/>
                    </a:p>
                  </a:txBody>
                  <a:tcPr/>
                </a:tc>
                <a:extLst>
                  <a:ext uri="{0D108BD9-81ED-4DB2-BD59-A6C34878D82A}">
                    <a16:rowId xmlns:a16="http://schemas.microsoft.com/office/drawing/2014/main" val="3072083066"/>
                  </a:ext>
                </a:extLst>
              </a:tr>
              <a:tr h="642797">
                <a:tc>
                  <a:txBody>
                    <a:bodyPr/>
                    <a:lstStyle/>
                    <a:p>
                      <a:pPr algn="ctr" latinLnBrk="1">
                        <a:lnSpc>
                          <a:spcPct val="120000"/>
                        </a:lnSpc>
                      </a:pPr>
                      <a:r>
                        <a:rPr lang="en-US" altLang="ko-KR" sz="1200" b="0" dirty="0">
                          <a:solidFill>
                            <a:schemeClr val="tx1"/>
                          </a:solidFill>
                          <a:latin typeface="국민연금체 Bold" pitchFamily="2" charset="-127"/>
                          <a:ea typeface="국민연금체 Bold" pitchFamily="2" charset="-127"/>
                        </a:rPr>
                        <a:t>1</a:t>
                      </a:r>
                      <a:endParaRPr lang="ko-KR" altLang="en-US" sz="1200" b="0" dirty="0">
                        <a:solidFill>
                          <a:schemeClr val="tx1"/>
                        </a:solidFill>
                        <a:latin typeface="국민연금체 Bold" pitchFamily="2" charset="-127"/>
                        <a:ea typeface="국민연금체 Bold" pitchFamily="2" charset="-127"/>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r>
                        <a:rPr lang="ko-KR" altLang="en-US" sz="1000" b="0" dirty="0" smtClean="0">
                          <a:latin typeface="국민연금체 Regular" pitchFamily="2" charset="-127"/>
                          <a:ea typeface="국민연금체 Regular" pitchFamily="2" charset="-127"/>
                        </a:rPr>
                        <a:t>지도의 확대 및 축소</a:t>
                      </a:r>
                      <a:r>
                        <a:rPr lang="en-US" altLang="ko-KR" sz="1000" b="0" dirty="0" smtClean="0">
                          <a:latin typeface="국민연금체 Regular" pitchFamily="2" charset="-127"/>
                          <a:ea typeface="국민연금체 Regular" pitchFamily="2" charset="-127"/>
                        </a:rPr>
                        <a:t>, </a:t>
                      </a:r>
                      <a:r>
                        <a:rPr lang="ko-KR" altLang="en-US" sz="1000" b="0" dirty="0" smtClean="0">
                          <a:latin typeface="국민연금체 Regular" pitchFamily="2" charset="-127"/>
                          <a:ea typeface="국민연금체 Regular" pitchFamily="2" charset="-127"/>
                        </a:rPr>
                        <a:t>지도</a:t>
                      </a:r>
                      <a:r>
                        <a:rPr lang="ko-KR" altLang="en-US" sz="1000" b="0" baseline="0" dirty="0" smtClean="0">
                          <a:latin typeface="국민연금체 Regular" pitchFamily="2" charset="-127"/>
                          <a:ea typeface="국민연금체 Regular" pitchFamily="2" charset="-127"/>
                        </a:rPr>
                        <a:t> 이동 등</a:t>
                      </a:r>
                      <a:endParaRPr lang="en-US" altLang="ko-KR" sz="1000" b="0" baseline="0" dirty="0" smtClean="0">
                        <a:latin typeface="국민연금체 Regular" pitchFamily="2" charset="-127"/>
                        <a:ea typeface="국민연금체 Regular" pitchFamily="2" charset="-127"/>
                      </a:endParaRPr>
                    </a:p>
                    <a:p>
                      <a:pPr algn="just" latinLnBrk="1">
                        <a:lnSpc>
                          <a:spcPct val="120000"/>
                        </a:lnSpc>
                      </a:pPr>
                      <a:r>
                        <a:rPr lang="ko-KR" altLang="en-US" sz="1000" b="0" baseline="0" dirty="0" smtClean="0">
                          <a:latin typeface="국민연금체 Regular" pitchFamily="2" charset="-127"/>
                          <a:ea typeface="국민연금체 Regular" pitchFamily="2" charset="-127"/>
                        </a:rPr>
                        <a:t>기본적인 지도 조작이 가능</a:t>
                      </a:r>
                      <a:endParaRPr lang="en-US" altLang="ko-KR" sz="1000" b="0" dirty="0" smtClean="0">
                        <a:latin typeface="국민연금체 Regular" pitchFamily="2" charset="-127"/>
                        <a:ea typeface="국민연금체 Regular" pitchFamily="2" charset="-127"/>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896699591"/>
                  </a:ext>
                </a:extLst>
              </a:tr>
              <a:tr h="648072">
                <a:tc>
                  <a:txBody>
                    <a:bodyPr/>
                    <a:lstStyle/>
                    <a:p>
                      <a:pPr algn="ctr" latinLnBrk="1">
                        <a:lnSpc>
                          <a:spcPct val="120000"/>
                        </a:lnSpc>
                      </a:pPr>
                      <a:r>
                        <a:rPr lang="en-US" altLang="ko-KR" sz="1200" b="0" dirty="0" smtClean="0">
                          <a:latin typeface="국민연금체 Bold" pitchFamily="2" charset="-127"/>
                          <a:ea typeface="국민연금체 Bold" pitchFamily="2" charset="-127"/>
                        </a:rPr>
                        <a:t>2</a:t>
                      </a:r>
                      <a:endParaRPr lang="ko-KR" altLang="en-US" sz="1200" b="0" dirty="0">
                        <a:latin typeface="국민연금체 Bold" pitchFamily="2" charset="-127"/>
                        <a:ea typeface="국민연금체 Bold" pitchFamily="2" charset="-127"/>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000" dirty="0" smtClean="0">
                          <a:solidFill>
                            <a:schemeClr val="tx1"/>
                          </a:solidFill>
                          <a:latin typeface="국민연금체 Regular" pitchFamily="2" charset="-127"/>
                          <a:ea typeface="국민연금체 Regular" pitchFamily="2" charset="-127"/>
                        </a:rPr>
                        <a:t>아이콘</a:t>
                      </a:r>
                      <a:r>
                        <a:rPr kumimoji="1" lang="ko-KR" altLang="en-US" sz="1000" baseline="0" dirty="0" smtClean="0">
                          <a:solidFill>
                            <a:schemeClr val="tx1"/>
                          </a:solidFill>
                          <a:latin typeface="국민연금체 Regular" pitchFamily="2" charset="-127"/>
                          <a:ea typeface="국민연금체 Regular" pitchFamily="2" charset="-127"/>
                        </a:rPr>
                        <a:t> 클릭 시</a:t>
                      </a:r>
                      <a:r>
                        <a:rPr kumimoji="1" lang="en-US" altLang="ko-KR" sz="1000" baseline="0" dirty="0" smtClean="0">
                          <a:solidFill>
                            <a:schemeClr val="tx1"/>
                          </a:solidFill>
                          <a:latin typeface="국민연금체 Regular" pitchFamily="2" charset="-127"/>
                          <a:ea typeface="국민연금체 Regular" pitchFamily="2" charset="-127"/>
                        </a:rPr>
                        <a:t> </a:t>
                      </a:r>
                      <a:r>
                        <a:rPr kumimoji="1" lang="ko-KR" altLang="en-US" sz="1000" baseline="0" dirty="0" smtClean="0">
                          <a:solidFill>
                            <a:schemeClr val="tx1"/>
                          </a:solidFill>
                          <a:latin typeface="국민연금체 Regular" pitchFamily="2" charset="-127"/>
                          <a:ea typeface="국민연금체 Regular" pitchFamily="2" charset="-127"/>
                        </a:rPr>
                        <a:t>패널을 펼쳐 상세 정보를 보거나</a:t>
                      </a:r>
                      <a:r>
                        <a:rPr kumimoji="1" lang="en-US" altLang="ko-KR" sz="1000" baseline="0" dirty="0" smtClean="0">
                          <a:solidFill>
                            <a:schemeClr val="tx1"/>
                          </a:solidFill>
                          <a:latin typeface="국민연금체 Regular" pitchFamily="2" charset="-127"/>
                          <a:ea typeface="국민연금체 Regular" pitchFamily="2" charset="-127"/>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000" dirty="0" smtClean="0">
                          <a:solidFill>
                            <a:schemeClr val="tx1"/>
                          </a:solidFill>
                          <a:latin typeface="국민연금체 Regular" pitchFamily="2" charset="-127"/>
                          <a:ea typeface="국민연금체 Regular" pitchFamily="2" charset="-127"/>
                        </a:rPr>
                        <a:t>패널을 닫아</a:t>
                      </a:r>
                      <a:r>
                        <a:rPr kumimoji="1" lang="ko-KR" altLang="en-US" sz="1000" baseline="0" dirty="0" smtClean="0">
                          <a:solidFill>
                            <a:schemeClr val="tx1"/>
                          </a:solidFill>
                          <a:latin typeface="국민연금체 Regular" pitchFamily="2" charset="-127"/>
                          <a:ea typeface="국민연금체 Regular" pitchFamily="2" charset="-127"/>
                        </a:rPr>
                        <a:t> 지도를 더욱 넓게 제공</a:t>
                      </a:r>
                      <a:endParaRPr kumimoji="1" lang="en-US" altLang="ko-KR" sz="1000" dirty="0" smtClean="0">
                        <a:solidFill>
                          <a:schemeClr val="tx1"/>
                        </a:solidFill>
                        <a:latin typeface="국민연금체 Regular" pitchFamily="2" charset="-127"/>
                        <a:ea typeface="국민연금체 Regular" pitchFamily="2" charset="-127"/>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2972133637"/>
                  </a:ext>
                </a:extLst>
              </a:tr>
              <a:tr h="504056">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2075783758"/>
                  </a:ext>
                </a:extLst>
              </a:tr>
              <a:tr h="494531">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68123190"/>
                  </a:ext>
                </a:extLst>
              </a:tr>
              <a:tr h="494531">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494350657"/>
                  </a:ext>
                </a:extLst>
              </a:tr>
              <a:tr h="494531">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839284551"/>
                  </a:ext>
                </a:extLst>
              </a:tr>
              <a:tr h="483923">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36" y="764703"/>
            <a:ext cx="8442037" cy="5507561"/>
          </a:xfrm>
          <a:prstGeom prst="rect">
            <a:avLst/>
          </a:prstGeom>
        </p:spPr>
      </p:pic>
      <p:sp>
        <p:nvSpPr>
          <p:cNvPr id="10" name="TextBox 9"/>
          <p:cNvSpPr txBox="1"/>
          <p:nvPr/>
        </p:nvSpPr>
        <p:spPr>
          <a:xfrm>
            <a:off x="4871864" y="3504922"/>
            <a:ext cx="243978" cy="276999"/>
          </a:xfrm>
          <a:prstGeom prst="rect">
            <a:avLst/>
          </a:prstGeom>
          <a:solidFill>
            <a:schemeClr val="tx2">
              <a:lumMod val="40000"/>
              <a:lumOff val="60000"/>
            </a:schemeClr>
          </a:solidFill>
          <a:effectLst>
            <a:softEdge rad="25400"/>
          </a:effectLst>
        </p:spPr>
        <p:txBody>
          <a:bodyPr wrap="none" rtlCol="0">
            <a:spAutoFit/>
          </a:bodyPr>
          <a:lstStyle/>
          <a:p>
            <a:r>
              <a:rPr lang="en-US" altLang="ko-KR" sz="1200" dirty="0" smtClean="0">
                <a:latin typeface="국민연금체 ExtraBold" pitchFamily="2" charset="-127"/>
                <a:ea typeface="국민연금체 ExtraBold" pitchFamily="2" charset="-127"/>
              </a:rPr>
              <a:t>1</a:t>
            </a:r>
            <a:endParaRPr lang="ko-KR" altLang="en-US" sz="1200" dirty="0">
              <a:latin typeface="국민연금체 ExtraBold" pitchFamily="2" charset="-127"/>
              <a:ea typeface="국민연금체 ExtraBold" pitchFamily="2" charset="-127"/>
            </a:endParaRPr>
          </a:p>
        </p:txBody>
      </p:sp>
      <p:sp>
        <p:nvSpPr>
          <p:cNvPr id="11" name="TextBox 10"/>
          <p:cNvSpPr txBox="1"/>
          <p:nvPr/>
        </p:nvSpPr>
        <p:spPr>
          <a:xfrm>
            <a:off x="524762" y="3127647"/>
            <a:ext cx="284052" cy="276999"/>
          </a:xfrm>
          <a:prstGeom prst="rect">
            <a:avLst/>
          </a:prstGeom>
          <a:solidFill>
            <a:schemeClr val="tx2">
              <a:lumMod val="40000"/>
              <a:lumOff val="60000"/>
            </a:schemeClr>
          </a:solidFill>
          <a:effectLst>
            <a:softEdge rad="25400"/>
          </a:effectLst>
        </p:spPr>
        <p:txBody>
          <a:bodyPr wrap="none" rtlCol="0">
            <a:spAutoFit/>
          </a:bodyPr>
          <a:lstStyle/>
          <a:p>
            <a:r>
              <a:rPr lang="en-US" altLang="ko-KR" sz="1200" dirty="0" smtClean="0">
                <a:latin typeface="국민연금체 ExtraBold" pitchFamily="2" charset="-127"/>
                <a:ea typeface="국민연금체 ExtraBold" pitchFamily="2" charset="-127"/>
              </a:rPr>
              <a:t>2</a:t>
            </a:r>
            <a:endParaRPr lang="ko-KR" altLang="en-US" sz="1200" dirty="0">
              <a:latin typeface="국민연금체 ExtraBold" pitchFamily="2" charset="-127"/>
              <a:ea typeface="국민연금체 ExtraBold" pitchFamily="2" charset="-127"/>
            </a:endParaRPr>
          </a:p>
        </p:txBody>
      </p:sp>
    </p:spTree>
    <p:extLst>
      <p:ext uri="{BB962C8B-B14F-4D97-AF65-F5344CB8AC3E}">
        <p14:creationId xmlns:p14="http://schemas.microsoft.com/office/powerpoint/2010/main" val="3759879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extLst>
              <a:ext uri="{BEBA8EAE-BF5A-486C-A8C5-ECC9F3942E4B}">
                <a14:imgProps xmlns:a14="http://schemas.microsoft.com/office/drawing/2010/main">
                  <a14:imgLayer r:embed="rId3">
                    <a14:imgEffect>
                      <a14:artisticBlur radius="12"/>
                    </a14:imgEffect>
                    <a14:imgEffect>
                      <a14:brightnessContrast bright="8000" contrast="-45000"/>
                    </a14:imgEffect>
                  </a14:imgLayer>
                </a14:imgProps>
              </a:ext>
              <a:ext uri="{28A0092B-C50C-407E-A947-70E740481C1C}">
                <a14:useLocalDpi xmlns:a14="http://schemas.microsoft.com/office/drawing/2010/main" val="0"/>
              </a:ext>
            </a:extLst>
          </a:blip>
          <a:stretch>
            <a:fillRect/>
          </a:stretch>
        </p:blipFill>
        <p:spPr>
          <a:xfrm>
            <a:off x="895655" y="-171400"/>
            <a:ext cx="10266549" cy="6858000"/>
          </a:xfrm>
          <a:prstGeom prst="rect">
            <a:avLst/>
          </a:prstGeom>
          <a:effectLst>
            <a:softEdge rad="1270000"/>
          </a:effectLst>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solidFill>
            <a:schemeClr val="bg1"/>
          </a:solidFill>
        </p:spPr>
        <p:txBody>
          <a:bodyPr/>
          <a:lstStyle/>
          <a:p>
            <a:r>
              <a:rPr lang="en-US" altLang="ko-KR" dirty="0" smtClean="0">
                <a:latin typeface="국민연금체 Bold" pitchFamily="2" charset="-127"/>
                <a:ea typeface="국민연금체 Bold" pitchFamily="2" charset="-127"/>
              </a:rPr>
              <a:t>InformationPage</a:t>
            </a:r>
            <a:endParaRPr lang="ko-KR" altLang="en-US" dirty="0">
              <a:latin typeface="국민연금체 Bold" pitchFamily="2" charset="-127"/>
              <a:ea typeface="국민연금체 Bold" pitchFamily="2" charset="-127"/>
            </a:endParaRP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solidFill>
            <a:schemeClr val="bg1"/>
          </a:solidFill>
        </p:spPr>
        <p:txBody>
          <a:bodyPr/>
          <a:lstStyle/>
          <a:p>
            <a:r>
              <a:rPr lang="en-US" altLang="ko-KR" dirty="0" smtClean="0">
                <a:latin typeface="국민연금체 Bold" pitchFamily="2" charset="-127"/>
                <a:ea typeface="국민연금체 Bold" pitchFamily="2" charset="-127"/>
              </a:rPr>
              <a:t>Information</a:t>
            </a:r>
            <a:endParaRPr lang="ko-KR" altLang="en-US" dirty="0">
              <a:latin typeface="국민연금체 Bold" pitchFamily="2" charset="-127"/>
              <a:ea typeface="국민연금체 Bold" pitchFamily="2" charset="-127"/>
            </a:endParaRP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266131798"/>
              </p:ext>
            </p:extLst>
          </p:nvPr>
        </p:nvGraphicFramePr>
        <p:xfrm>
          <a:off x="8688288" y="476672"/>
          <a:ext cx="3384376" cy="599996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51849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alpha val="70000"/>
                      </a:schemeClr>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157501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1000" b="0" dirty="0" smtClean="0">
                          <a:solidFill>
                            <a:schemeClr val="tx1"/>
                          </a:solidFill>
                          <a:latin typeface="국민연금체 Regular" pitchFamily="2" charset="-127"/>
                          <a:ea typeface="국민연금체 Regular" pitchFamily="2" charset="-127"/>
                          <a:sym typeface="맑은 고딕"/>
                        </a:rPr>
                        <a:t>사용자가 찍은 핀 포인트를 기반으로</a:t>
                      </a:r>
                      <a:r>
                        <a:rPr lang="en-US" altLang="ko-KR" sz="1000" b="0" baseline="0" dirty="0" smtClean="0">
                          <a:solidFill>
                            <a:schemeClr val="tx1"/>
                          </a:solidFill>
                          <a:latin typeface="국민연금체 Regular" pitchFamily="2" charset="-127"/>
                          <a:ea typeface="국민연금체 Regular" pitchFamily="2" charset="-127"/>
                          <a:sym typeface="맑은 고딕"/>
                        </a:rPr>
                        <a:t> </a:t>
                      </a:r>
                      <a:r>
                        <a:rPr lang="ko-KR" altLang="en-US" sz="1000" b="0" baseline="0" dirty="0" smtClean="0">
                          <a:solidFill>
                            <a:schemeClr val="tx1"/>
                          </a:solidFill>
                          <a:latin typeface="국민연금체 Regular" pitchFamily="2" charset="-127"/>
                          <a:ea typeface="국민연금체 Regular" pitchFamily="2" charset="-127"/>
                          <a:sym typeface="맑은 고딕"/>
                        </a:rPr>
                        <a:t>상세한 정보 제공</a:t>
                      </a:r>
                      <a:endParaRPr lang="en-US" altLang="ko-KR" sz="1000" b="0" baseline="0" dirty="0" smtClean="0">
                        <a:solidFill>
                          <a:schemeClr val="tx1"/>
                        </a:solidFill>
                        <a:latin typeface="국민연금체 Regular" pitchFamily="2" charset="-127"/>
                        <a:ea typeface="국민연금체 Regular" pitchFamily="2" charset="-127"/>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1000" b="0" dirty="0" smtClean="0">
                          <a:solidFill>
                            <a:schemeClr val="tx1"/>
                          </a:solidFill>
                          <a:latin typeface="국민연금체 Regular" pitchFamily="2" charset="-127"/>
                          <a:ea typeface="국민연금체 Regular" pitchFamily="2" charset="-127"/>
                          <a:sym typeface="맑은 고딕"/>
                        </a:rPr>
                        <a:t>지도에 </a:t>
                      </a:r>
                      <a:r>
                        <a:rPr lang="en-US" altLang="ko-KR" sz="1000" b="0" dirty="0" smtClean="0">
                          <a:solidFill>
                            <a:schemeClr val="tx1"/>
                          </a:solidFill>
                          <a:latin typeface="국민연금체 Regular" pitchFamily="2" charset="-127"/>
                          <a:ea typeface="국민연금체 Regular" pitchFamily="2" charset="-127"/>
                          <a:sym typeface="맑은 고딕"/>
                        </a:rPr>
                        <a:t>UI</a:t>
                      </a:r>
                      <a:r>
                        <a:rPr lang="ko-KR" altLang="en-US" sz="1000" b="0" dirty="0" err="1" smtClean="0">
                          <a:solidFill>
                            <a:schemeClr val="tx1"/>
                          </a:solidFill>
                          <a:latin typeface="국민연금체 Regular" pitchFamily="2" charset="-127"/>
                          <a:ea typeface="국민연금체 Regular" pitchFamily="2" charset="-127"/>
                          <a:sym typeface="맑은 고딕"/>
                        </a:rPr>
                        <a:t>를</a:t>
                      </a:r>
                      <a:r>
                        <a:rPr lang="ko-KR" altLang="en-US" sz="1000" b="0" dirty="0" smtClean="0">
                          <a:solidFill>
                            <a:schemeClr val="tx1"/>
                          </a:solidFill>
                          <a:latin typeface="국민연금체 Regular" pitchFamily="2" charset="-127"/>
                          <a:ea typeface="국민연금체 Regular" pitchFamily="2" charset="-127"/>
                          <a:sym typeface="맑은 고딕"/>
                        </a:rPr>
                        <a:t> 디자인해 시각적으로 제공</a:t>
                      </a:r>
                      <a:endParaRPr lang="en-US" altLang="ko-KR" sz="1000" b="0" dirty="0" smtClean="0">
                        <a:solidFill>
                          <a:schemeClr val="tx1"/>
                        </a:solidFill>
                        <a:latin typeface="국민연금체 Regular" pitchFamily="2" charset="-127"/>
                        <a:ea typeface="국민연금체 Regular" pitchFamily="2" charset="-127"/>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1000" b="0" dirty="0" smtClean="0">
                          <a:solidFill>
                            <a:schemeClr val="tx1"/>
                          </a:solidFill>
                          <a:latin typeface="국민연금체 Regular" pitchFamily="2" charset="-127"/>
                          <a:ea typeface="국민연금체 Regular" pitchFamily="2" charset="-127"/>
                          <a:sym typeface="맑은 고딕"/>
                        </a:rPr>
                        <a:t>좌측 패널을 통해 더욱 상세한 정보 제공</a:t>
                      </a:r>
                      <a:endParaRPr lang="en-US" altLang="ko-KR" sz="1000" b="0" dirty="0" smtClean="0">
                        <a:solidFill>
                          <a:schemeClr val="tx1"/>
                        </a:solidFill>
                        <a:latin typeface="국민연금체 Regular" pitchFamily="2" charset="-127"/>
                        <a:ea typeface="국민연금체 Regular" pitchFamily="2" charset="-127"/>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hMerge="1">
                  <a:txBody>
                    <a:bodyPr/>
                    <a:lstStyle/>
                    <a:p>
                      <a:pPr latinLnBrk="1"/>
                      <a:endParaRPr lang="ko-KR" altLang="en-US"/>
                    </a:p>
                  </a:txBody>
                  <a:tcPr/>
                </a:tc>
                <a:extLst>
                  <a:ext uri="{0D108BD9-81ED-4DB2-BD59-A6C34878D82A}">
                    <a16:rowId xmlns:a16="http://schemas.microsoft.com/office/drawing/2014/main" val="3072083066"/>
                  </a:ext>
                </a:extLst>
              </a:tr>
              <a:tr h="642797">
                <a:tc>
                  <a:txBody>
                    <a:bodyPr/>
                    <a:lstStyle/>
                    <a:p>
                      <a:pPr algn="ctr" latinLnBrk="1">
                        <a:lnSpc>
                          <a:spcPct val="120000"/>
                        </a:lnSpc>
                      </a:pPr>
                      <a:r>
                        <a:rPr lang="en-US" altLang="ko-KR" sz="1200" b="0" dirty="0">
                          <a:solidFill>
                            <a:schemeClr val="tx1"/>
                          </a:solidFill>
                          <a:latin typeface="국민연금체 Bold" pitchFamily="2" charset="-127"/>
                          <a:ea typeface="국민연금체 Bold" pitchFamily="2" charset="-127"/>
                        </a:rPr>
                        <a:t>1</a:t>
                      </a:r>
                      <a:endParaRPr lang="ko-KR" altLang="en-US" sz="1200" b="0" dirty="0">
                        <a:solidFill>
                          <a:schemeClr val="tx1"/>
                        </a:solidFill>
                        <a:latin typeface="국민연금체 Bold" pitchFamily="2" charset="-127"/>
                        <a:ea typeface="국민연금체 Bold" pitchFamily="2" charset="-127"/>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r>
                        <a:rPr lang="ko-KR" altLang="en-US" sz="1000" b="0" dirty="0" smtClean="0">
                          <a:latin typeface="국민연금체 Regular" pitchFamily="2" charset="-127"/>
                          <a:ea typeface="국민연금체 Regular" pitchFamily="2" charset="-127"/>
                        </a:rPr>
                        <a:t>지도 위에 클릭 시 핀 포인트 생성 </a:t>
                      </a:r>
                      <a:endParaRPr lang="en-US" altLang="ko-KR" sz="1000" b="0" dirty="0" smtClean="0">
                        <a:latin typeface="국민연금체 Regular" pitchFamily="2" charset="-127"/>
                        <a:ea typeface="국민연금체 Regular" pitchFamily="2" charset="-127"/>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896699591"/>
                  </a:ext>
                </a:extLst>
              </a:tr>
              <a:tr h="648072">
                <a:tc>
                  <a:txBody>
                    <a:bodyPr/>
                    <a:lstStyle/>
                    <a:p>
                      <a:pPr algn="ctr" latinLnBrk="1">
                        <a:lnSpc>
                          <a:spcPct val="120000"/>
                        </a:lnSpc>
                      </a:pPr>
                      <a:r>
                        <a:rPr lang="en-US" altLang="ko-KR" sz="1200" b="0" dirty="0" smtClean="0">
                          <a:latin typeface="국민연금체 Bold" pitchFamily="2" charset="-127"/>
                          <a:ea typeface="국민연금체 Bold" pitchFamily="2" charset="-127"/>
                        </a:rPr>
                        <a:t>2</a:t>
                      </a:r>
                      <a:endParaRPr lang="ko-KR" altLang="en-US" sz="1200" b="0" dirty="0">
                        <a:latin typeface="국민연금체 Bold" pitchFamily="2" charset="-127"/>
                        <a:ea typeface="국민연금체 Bold" pitchFamily="2" charset="-127"/>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000" dirty="0" smtClean="0">
                          <a:solidFill>
                            <a:schemeClr val="tx1"/>
                          </a:solidFill>
                          <a:latin typeface="국민연금체 Regular" pitchFamily="2" charset="-127"/>
                          <a:ea typeface="국민연금체 Regular" pitchFamily="2" charset="-127"/>
                        </a:rPr>
                        <a:t>핀 포인트를 기반으로 반경 </a:t>
                      </a:r>
                      <a:r>
                        <a:rPr kumimoji="1" lang="en-US" altLang="ko-KR" sz="1000" dirty="0" smtClean="0">
                          <a:solidFill>
                            <a:schemeClr val="tx1"/>
                          </a:solidFill>
                          <a:latin typeface="국민연금체 Regular" pitchFamily="2" charset="-127"/>
                          <a:ea typeface="국민연금체 Regular" pitchFamily="2" charset="-127"/>
                        </a:rPr>
                        <a:t>500M</a:t>
                      </a:r>
                      <a:r>
                        <a:rPr kumimoji="1" lang="en-US" altLang="ko-KR" sz="1000" baseline="0" dirty="0" smtClean="0">
                          <a:solidFill>
                            <a:schemeClr val="tx1"/>
                          </a:solidFill>
                          <a:latin typeface="국민연금체 Regular" pitchFamily="2" charset="-127"/>
                          <a:ea typeface="국민연금체 Regular" pitchFamily="2" charset="-127"/>
                        </a:rPr>
                        <a:t> </a:t>
                      </a:r>
                      <a:r>
                        <a:rPr kumimoji="1" lang="ko-KR" altLang="en-US" sz="1000" baseline="0" dirty="0" smtClean="0">
                          <a:solidFill>
                            <a:schemeClr val="tx1"/>
                          </a:solidFill>
                          <a:latin typeface="국민연금체 Regular" pitchFamily="2" charset="-127"/>
                          <a:ea typeface="국민연금체 Regular" pitchFamily="2" charset="-127"/>
                        </a:rPr>
                        <a:t>내의</a:t>
                      </a:r>
                      <a:endParaRPr kumimoji="1" lang="en-US" altLang="ko-KR" sz="1000" baseline="0" dirty="0" smtClean="0">
                        <a:solidFill>
                          <a:schemeClr val="tx1"/>
                        </a:solidFill>
                        <a:latin typeface="국민연금체 Regular" pitchFamily="2" charset="-127"/>
                        <a:ea typeface="국민연금체 Regular" pitchFamily="2" charset="-127"/>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000" dirty="0" smtClean="0">
                          <a:solidFill>
                            <a:schemeClr val="tx1"/>
                          </a:solidFill>
                          <a:latin typeface="국민연금체 Regular" pitchFamily="2" charset="-127"/>
                          <a:ea typeface="국민연금체 Regular" pitchFamily="2" charset="-127"/>
                        </a:rPr>
                        <a:t>파출소 및 </a:t>
                      </a:r>
                      <a:r>
                        <a:rPr kumimoji="1" lang="en-US" altLang="ko-KR" sz="1000" dirty="0" smtClean="0">
                          <a:solidFill>
                            <a:schemeClr val="tx1"/>
                          </a:solidFill>
                          <a:latin typeface="국민연금체 Regular" pitchFamily="2" charset="-127"/>
                          <a:ea typeface="국민연금체 Regular" pitchFamily="2" charset="-127"/>
                        </a:rPr>
                        <a:t>CCTV</a:t>
                      </a:r>
                      <a:r>
                        <a:rPr kumimoji="1" lang="en-US" altLang="ko-KR" sz="1000" baseline="0" dirty="0" smtClean="0">
                          <a:solidFill>
                            <a:schemeClr val="tx1"/>
                          </a:solidFill>
                          <a:latin typeface="국민연금체 Regular" pitchFamily="2" charset="-127"/>
                          <a:ea typeface="국민연금체 Regular" pitchFamily="2" charset="-127"/>
                        </a:rPr>
                        <a:t> </a:t>
                      </a:r>
                      <a:r>
                        <a:rPr kumimoji="1" lang="ko-KR" altLang="en-US" sz="1000" baseline="0" dirty="0" smtClean="0">
                          <a:solidFill>
                            <a:schemeClr val="tx1"/>
                          </a:solidFill>
                          <a:latin typeface="국민연금체 Regular" pitchFamily="2" charset="-127"/>
                          <a:ea typeface="국민연금체 Regular" pitchFamily="2" charset="-127"/>
                        </a:rPr>
                        <a:t>그리고 편의 시설들의 위치정보 제공</a:t>
                      </a:r>
                      <a:endParaRPr kumimoji="1" lang="ko-KR" altLang="en-US" sz="1000" dirty="0">
                        <a:solidFill>
                          <a:schemeClr val="tx1"/>
                        </a:solidFill>
                        <a:latin typeface="국민연금체 Regular" pitchFamily="2" charset="-127"/>
                        <a:ea typeface="국민연금체 Regular" pitchFamily="2" charset="-127"/>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2972133637"/>
                  </a:ext>
                </a:extLst>
              </a:tr>
              <a:tr h="648072">
                <a:tc>
                  <a:txBody>
                    <a:bodyPr/>
                    <a:lstStyle/>
                    <a:p>
                      <a:pPr algn="ctr" latinLnBrk="1">
                        <a:lnSpc>
                          <a:spcPct val="120000"/>
                        </a:lnSpc>
                      </a:pPr>
                      <a:r>
                        <a:rPr lang="en-US" altLang="ko-KR" sz="1200" b="0" dirty="0" smtClean="0">
                          <a:latin typeface="국민연금체 Bold" pitchFamily="2" charset="-127"/>
                          <a:ea typeface="국민연금체 Bold" pitchFamily="2" charset="-127"/>
                        </a:rPr>
                        <a:t>3</a:t>
                      </a:r>
                      <a:endParaRPr lang="ko-KR" altLang="en-US" sz="1200" b="0" dirty="0">
                        <a:latin typeface="국민연금체 Bold" pitchFamily="2" charset="-127"/>
                        <a:ea typeface="국민연금체 Bold" pitchFamily="2" charset="-127"/>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r>
                        <a:rPr lang="en-US" altLang="ko-KR" sz="1000" b="0" dirty="0" smtClean="0">
                          <a:latin typeface="국민연금체 Regular" pitchFamily="2" charset="-127"/>
                          <a:ea typeface="국민연금체 Regular" pitchFamily="2" charset="-127"/>
                        </a:rPr>
                        <a:t>1</a:t>
                      </a:r>
                      <a:r>
                        <a:rPr lang="ko-KR" altLang="en-US" sz="1000" b="0" dirty="0" smtClean="0">
                          <a:latin typeface="국민연금체 Regular" pitchFamily="2" charset="-127"/>
                          <a:ea typeface="국민연금체 Regular" pitchFamily="2" charset="-127"/>
                        </a:rPr>
                        <a:t>번과 </a:t>
                      </a:r>
                      <a:r>
                        <a:rPr lang="en-US" altLang="ko-KR" sz="1000" b="0" dirty="0" smtClean="0">
                          <a:latin typeface="국민연금체 Regular" pitchFamily="2" charset="-127"/>
                          <a:ea typeface="국민연금체 Regular" pitchFamily="2" charset="-127"/>
                        </a:rPr>
                        <a:t>2</a:t>
                      </a:r>
                      <a:r>
                        <a:rPr lang="ko-KR" altLang="en-US" sz="1000" b="0" dirty="0" smtClean="0">
                          <a:latin typeface="국민연금체 Regular" pitchFamily="2" charset="-127"/>
                          <a:ea typeface="국민연금체 Regular" pitchFamily="2" charset="-127"/>
                        </a:rPr>
                        <a:t>번의 정보를 취합해</a:t>
                      </a:r>
                      <a:endParaRPr lang="en-US" altLang="ko-KR" sz="1000" b="0" dirty="0" smtClean="0">
                        <a:latin typeface="국민연금체 Regular" pitchFamily="2" charset="-127"/>
                        <a:ea typeface="국민연금체 Regular" pitchFamily="2" charset="-127"/>
                      </a:endParaRPr>
                    </a:p>
                    <a:p>
                      <a:pPr algn="just" latinLnBrk="1">
                        <a:lnSpc>
                          <a:spcPct val="120000"/>
                        </a:lnSpc>
                      </a:pPr>
                      <a:r>
                        <a:rPr lang="ko-KR" altLang="en-US" sz="1000" b="0" dirty="0" smtClean="0">
                          <a:latin typeface="국민연금체 Regular" pitchFamily="2" charset="-127"/>
                          <a:ea typeface="국민연금체 Regular" pitchFamily="2" charset="-127"/>
                        </a:rPr>
                        <a:t>더욱 상세한 정보 제공</a:t>
                      </a:r>
                      <a:endParaRPr lang="ko-KR" altLang="en-US" sz="1000" b="0" dirty="0">
                        <a:latin typeface="국민연금체 Regular" pitchFamily="2" charset="-127"/>
                        <a:ea typeface="국민연금체 Regular" pitchFamily="2" charset="-127"/>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2075783758"/>
                  </a:ext>
                </a:extLst>
              </a:tr>
              <a:tr h="494531">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068123190"/>
                  </a:ext>
                </a:extLst>
              </a:tr>
              <a:tr h="494531">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494350657"/>
                  </a:ext>
                </a:extLst>
              </a:tr>
              <a:tr h="494531">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839284551"/>
                  </a:ext>
                </a:extLst>
              </a:tr>
              <a:tr h="483923">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alpha val="70000"/>
                      </a:schemeClr>
                    </a:solid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11" name="그림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81" y="736073"/>
            <a:ext cx="8513819" cy="5546227"/>
          </a:xfrm>
          <a:prstGeom prst="rect">
            <a:avLst/>
          </a:prstGeom>
        </p:spPr>
      </p:pic>
      <p:sp>
        <p:nvSpPr>
          <p:cNvPr id="12" name="TextBox 11"/>
          <p:cNvSpPr txBox="1"/>
          <p:nvPr/>
        </p:nvSpPr>
        <p:spPr>
          <a:xfrm>
            <a:off x="6312024" y="4077072"/>
            <a:ext cx="243978" cy="276999"/>
          </a:xfrm>
          <a:prstGeom prst="rect">
            <a:avLst/>
          </a:prstGeom>
          <a:solidFill>
            <a:schemeClr val="tx2">
              <a:lumMod val="40000"/>
              <a:lumOff val="60000"/>
            </a:schemeClr>
          </a:solidFill>
          <a:effectLst>
            <a:softEdge rad="25400"/>
          </a:effectLst>
        </p:spPr>
        <p:txBody>
          <a:bodyPr wrap="none" rtlCol="0">
            <a:spAutoFit/>
          </a:bodyPr>
          <a:lstStyle/>
          <a:p>
            <a:r>
              <a:rPr lang="en-US" altLang="ko-KR" sz="1200" dirty="0" smtClean="0">
                <a:latin typeface="국민연금체 ExtraBold" pitchFamily="2" charset="-127"/>
                <a:ea typeface="국민연금체 ExtraBold" pitchFamily="2" charset="-127"/>
              </a:rPr>
              <a:t>1</a:t>
            </a:r>
            <a:endParaRPr lang="ko-KR" altLang="en-US" sz="1200" dirty="0">
              <a:latin typeface="국민연금체 ExtraBold" pitchFamily="2" charset="-127"/>
              <a:ea typeface="국민연금체 ExtraBold" pitchFamily="2" charset="-127"/>
            </a:endParaRPr>
          </a:p>
        </p:txBody>
      </p:sp>
      <p:sp>
        <p:nvSpPr>
          <p:cNvPr id="13" name="TextBox 12"/>
          <p:cNvSpPr txBox="1"/>
          <p:nvPr/>
        </p:nvSpPr>
        <p:spPr>
          <a:xfrm>
            <a:off x="514015" y="1052736"/>
            <a:ext cx="285656" cy="276999"/>
          </a:xfrm>
          <a:prstGeom prst="rect">
            <a:avLst/>
          </a:prstGeom>
          <a:solidFill>
            <a:schemeClr val="tx2">
              <a:lumMod val="40000"/>
              <a:lumOff val="60000"/>
            </a:schemeClr>
          </a:solidFill>
          <a:effectLst>
            <a:softEdge rad="25400"/>
          </a:effectLst>
        </p:spPr>
        <p:txBody>
          <a:bodyPr wrap="none" rtlCol="0">
            <a:spAutoFit/>
          </a:bodyPr>
          <a:lstStyle/>
          <a:p>
            <a:r>
              <a:rPr lang="en-US" altLang="ko-KR" sz="1200" dirty="0">
                <a:latin typeface="국민연금체 ExtraBold" pitchFamily="2" charset="-127"/>
                <a:ea typeface="국민연금체 ExtraBold" pitchFamily="2" charset="-127"/>
              </a:rPr>
              <a:t>3</a:t>
            </a:r>
            <a:endParaRPr lang="ko-KR" altLang="en-US" sz="1200" dirty="0">
              <a:latin typeface="국민연금체 ExtraBold" pitchFamily="2" charset="-127"/>
              <a:ea typeface="국민연금체 ExtraBold" pitchFamily="2" charset="-127"/>
            </a:endParaRPr>
          </a:p>
        </p:txBody>
      </p:sp>
      <p:sp>
        <p:nvSpPr>
          <p:cNvPr id="14" name="TextBox 13"/>
          <p:cNvSpPr txBox="1"/>
          <p:nvPr/>
        </p:nvSpPr>
        <p:spPr>
          <a:xfrm>
            <a:off x="5231904" y="3119100"/>
            <a:ext cx="284052" cy="276999"/>
          </a:xfrm>
          <a:prstGeom prst="rect">
            <a:avLst/>
          </a:prstGeom>
          <a:solidFill>
            <a:schemeClr val="tx2">
              <a:lumMod val="40000"/>
              <a:lumOff val="60000"/>
            </a:schemeClr>
          </a:solidFill>
          <a:effectLst>
            <a:softEdge rad="25400"/>
          </a:effectLst>
        </p:spPr>
        <p:txBody>
          <a:bodyPr wrap="none" rtlCol="0">
            <a:spAutoFit/>
          </a:bodyPr>
          <a:lstStyle/>
          <a:p>
            <a:r>
              <a:rPr lang="en-US" altLang="ko-KR" sz="1200" dirty="0" smtClean="0">
                <a:latin typeface="국민연금체 ExtraBold" pitchFamily="2" charset="-127"/>
                <a:ea typeface="국민연금체 ExtraBold" pitchFamily="2" charset="-127"/>
              </a:rPr>
              <a:t>2</a:t>
            </a:r>
            <a:endParaRPr lang="ko-KR" altLang="en-US" sz="1200" dirty="0">
              <a:latin typeface="국민연금체 ExtraBold" pitchFamily="2" charset="-127"/>
              <a:ea typeface="국민연금체 ExtraBold" pitchFamily="2" charset="-127"/>
            </a:endParaRPr>
          </a:p>
        </p:txBody>
      </p:sp>
    </p:spTree>
    <p:extLst>
      <p:ext uri="{BB962C8B-B14F-4D97-AF65-F5344CB8AC3E}">
        <p14:creationId xmlns:p14="http://schemas.microsoft.com/office/powerpoint/2010/main" val="1597638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p:cNvPicPr>
            <a:picLocks noChangeAspect="1"/>
          </p:cNvPicPr>
          <p:nvPr/>
        </p:nvPicPr>
        <p:blipFill>
          <a:blip r:embed="rId2">
            <a:extLst>
              <a:ext uri="{BEBA8EAE-BF5A-486C-A8C5-ECC9F3942E4B}">
                <a14:imgProps xmlns:a14="http://schemas.microsoft.com/office/drawing/2010/main">
                  <a14:imgLayer r:embed="rId3">
                    <a14:imgEffect>
                      <a14:artisticBlur radius="4"/>
                    </a14:imgEffect>
                    <a14:imgEffect>
                      <a14:brightnessContrast bright="8000" contrast="-45000"/>
                    </a14:imgEffect>
                  </a14:imgLayer>
                </a14:imgProps>
              </a:ext>
              <a:ext uri="{28A0092B-C50C-407E-A947-70E740481C1C}">
                <a14:useLocalDpi xmlns:a14="http://schemas.microsoft.com/office/drawing/2010/main" val="0"/>
              </a:ext>
            </a:extLst>
          </a:blip>
          <a:stretch>
            <a:fillRect/>
          </a:stretch>
        </p:blipFill>
        <p:spPr>
          <a:xfrm>
            <a:off x="895655" y="-171400"/>
            <a:ext cx="10266549" cy="6858000"/>
          </a:xfrm>
          <a:prstGeom prst="rect">
            <a:avLst/>
          </a:prstGeom>
          <a:effectLst>
            <a:softEdge rad="1270000"/>
          </a:effectLst>
        </p:spPr>
      </p:pic>
      <p:sp>
        <p:nvSpPr>
          <p:cNvPr id="3" name="텍스트 개체 틀 2"/>
          <p:cNvSpPr>
            <a:spLocks noGrp="1"/>
          </p:cNvSpPr>
          <p:nvPr>
            <p:ph type="body" sz="quarter" idx="10"/>
          </p:nvPr>
        </p:nvSpPr>
        <p:spPr/>
        <p:txBody>
          <a:bodyPr/>
          <a:lstStyle/>
          <a:p>
            <a:r>
              <a:rPr lang="en-US" altLang="ko-KR" dirty="0" smtClean="0">
                <a:solidFill>
                  <a:schemeClr val="tx1"/>
                </a:solidFill>
              </a:rPr>
              <a:t>0.2</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smtClean="0">
                <a:solidFill>
                  <a:schemeClr val="tx1"/>
                </a:solidFill>
              </a:rPr>
              <a:t>2023.11.27</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smtClean="0">
                <a:solidFill>
                  <a:schemeClr val="tx1"/>
                </a:solidFill>
              </a:rPr>
              <a:t>이재서</a:t>
            </a:r>
            <a:endParaRPr lang="ko-KR" altLang="en-US" dirty="0">
              <a:solidFill>
                <a:schemeClr val="tx1"/>
              </a:solidFill>
            </a:endParaRPr>
          </a:p>
        </p:txBody>
      </p:sp>
      <p:sp>
        <p:nvSpPr>
          <p:cNvPr id="2" name="제목 1"/>
          <p:cNvSpPr>
            <a:spLocks noGrp="1"/>
          </p:cNvSpPr>
          <p:nvPr>
            <p:ph type="title"/>
          </p:nvPr>
        </p:nvSpPr>
        <p:spPr>
          <a:xfrm>
            <a:off x="0" y="2780928"/>
            <a:ext cx="12192000" cy="1080120"/>
          </a:xfrm>
          <a:solidFill>
            <a:schemeClr val="bg1">
              <a:alpha val="50000"/>
            </a:schemeClr>
          </a:solidFill>
          <a:effectLst>
            <a:softEdge rad="152400"/>
          </a:effectLst>
        </p:spPr>
        <p:txBody>
          <a:bodyPr/>
          <a:lstStyle/>
          <a:p>
            <a:pPr algn="ctr"/>
            <a:r>
              <a:rPr lang="ko-KR" altLang="en-US" sz="5600" dirty="0" smtClean="0">
                <a:latin typeface="국민연금체 ExtraBold" pitchFamily="2" charset="-127"/>
                <a:ea typeface="국민연금체 ExtraBold" pitchFamily="2" charset="-127"/>
              </a:rPr>
              <a:t>감사합니다</a:t>
            </a:r>
            <a:endParaRPr lang="ko-KR" altLang="en-US" sz="5600" dirty="0">
              <a:latin typeface="국민연금체 ExtraBold" pitchFamily="2" charset="-127"/>
              <a:ea typeface="국민연금체 ExtraBold" pitchFamily="2" charset="-127"/>
            </a:endParaRPr>
          </a:p>
        </p:txBody>
      </p:sp>
    </p:spTree>
    <p:extLst>
      <p:ext uri="{BB962C8B-B14F-4D97-AF65-F5344CB8AC3E}">
        <p14:creationId xmlns:p14="http://schemas.microsoft.com/office/powerpoint/2010/main" val="4104476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3740</TotalTime>
  <Words>156</Words>
  <Application>Microsoft Office PowerPoint</Application>
  <PresentationFormat>와이드스크린</PresentationFormat>
  <Paragraphs>59</Paragraphs>
  <Slides>5</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5</vt:i4>
      </vt:variant>
    </vt:vector>
  </HeadingPairs>
  <TitlesOfParts>
    <vt:vector size="13" baseType="lpstr">
      <vt:lpstr>SF Pro Text Medium</vt:lpstr>
      <vt:lpstr>SF Pro Text Regular</vt:lpstr>
      <vt:lpstr>국민연금체 Bold</vt:lpstr>
      <vt:lpstr>국민연금체 ExtraBold</vt:lpstr>
      <vt:lpstr>국민연금체 Regular</vt:lpstr>
      <vt:lpstr>맑은 고딕</vt:lpstr>
      <vt:lpstr>Arial</vt:lpstr>
      <vt:lpstr>Office 테마</vt:lpstr>
      <vt:lpstr>주거지 추천 서비스</vt:lpstr>
      <vt:lpstr>History</vt:lpstr>
      <vt:lpstr>PowerPoint 프레젠테이션</vt:lpstr>
      <vt:lpstr>PowerPoint 프레젠테이션</vt:lpstr>
      <vt:lpstr>감사합니다</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User</cp:lastModifiedBy>
  <cp:revision>126</cp:revision>
  <cp:lastPrinted>2019-05-29T05:54:36Z</cp:lastPrinted>
  <dcterms:created xsi:type="dcterms:W3CDTF">2019-03-11T07:43:12Z</dcterms:created>
  <dcterms:modified xsi:type="dcterms:W3CDTF">2023-11-27T14:42:53Z</dcterms:modified>
</cp:coreProperties>
</file>