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79" r:id="rId3"/>
    <p:sldId id="277" r:id="rId4"/>
    <p:sldId id="262" r:id="rId5"/>
    <p:sldId id="263" r:id="rId6"/>
    <p:sldId id="265" r:id="rId7"/>
    <p:sldId id="269" r:id="rId8"/>
    <p:sldId id="270" r:id="rId9"/>
    <p:sldId id="267" r:id="rId10"/>
    <p:sldId id="272" r:id="rId11"/>
    <p:sldId id="271" r:id="rId12"/>
    <p:sldId id="273" r:id="rId13"/>
    <p:sldId id="280" r:id="rId14"/>
    <p:sldId id="2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09"/>
    <a:srgbClr val="FFD009"/>
    <a:srgbClr val="F6BB00"/>
    <a:srgbClr val="FFCD2F"/>
    <a:srgbClr val="FFE699"/>
    <a:srgbClr val="7F7F7F"/>
    <a:srgbClr val="C85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960" autoAdjust="0"/>
  </p:normalViewPr>
  <p:slideViewPr>
    <p:cSldViewPr snapToGrid="0">
      <p:cViewPr varScale="1">
        <p:scale>
          <a:sx n="81" d="100"/>
          <a:sy n="81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AD980-5604-4445-BFDF-CECC5800AE20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9DDC6-C7C1-4C3F-8B98-A20FA853F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6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32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12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54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4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8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16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02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1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14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89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10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93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77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6A9CC-6333-4200-83FC-A48FB3EDB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1E899D-4766-4142-B9F8-1CB0F669B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C338EC-843F-4D84-BA33-C468149B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C8D7B-2E25-4A01-B13B-9D102270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15165-12F7-42A1-9C8F-1E32113E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5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D5718-9356-47A7-8966-DD75A5B4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BC8B84-3B2C-44A2-870B-655BB9C70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C599E-859F-4618-A977-42103549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F2C5A-CBBD-4071-8D8F-6E05A713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0E5D3-DE9D-458F-8C4E-7165995D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1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A646BD-47B2-4B8A-B301-0CC5E6C69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64460-B3D8-4F08-9BCD-9CBEBDEB4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69849-667E-41B9-ADC7-87F3CFA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1E499-379B-4C3E-B351-CB447195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E2026-BA6D-45CD-9066-360A2B95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45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65907-4945-4AE7-BD95-57A9C7A4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C40C8-2D3E-4387-906F-90721252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4957F-6827-4970-859E-17D68BB8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3186F-BBD7-4185-997C-E71D5033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C6470-59D5-44D6-8967-6926E762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0D15B-E0C2-4A4E-8DB1-71A4D587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883BF8-8619-4005-AE85-E285F26DF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3A988-51B2-4B1B-BDFA-30B1CD16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86C04-7052-428A-AB4A-46C88A2D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986C4-1421-4A9E-AF22-9F588193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09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7BCD3-9F2D-4691-A1FB-20493E84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3E550-E527-4D17-96BA-9821AFEB3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7C8D3F-E87D-4B93-BF98-20DD1DF14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523DE-8C78-4251-9D70-FB2EA55C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44A28B-84BF-44BC-9009-E6B9FF2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DC6023-1B85-48A3-BBD1-5543E937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C202C-AB8A-4A2C-A576-38A59B76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21A7B-FE75-42F6-8DA4-1F90FA69E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24D7F8-7FF8-44E4-A6A2-C0631FC62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7DE82D-6DB8-4166-B0BF-DA9FFF33C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20956A-7B04-47E1-A35D-37A4F7863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295A8B-6065-40D9-BF94-F07DE9E4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944C10-F4EC-441A-8417-1EA3AB4B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E5D68F-3325-436A-959A-38C1CE42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550F1-E71C-48FD-A16F-6C68B152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1B930-4DE3-47D3-96FD-E775A5CF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0E776B-FE42-4EB4-9E8F-3F7A830E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47ED8-D693-4CC9-BAC2-579F2132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99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EF54E-2CC4-4476-A647-A88FE8D5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05F747-2C00-4046-9D62-7D3A56E9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FE8B57-8D23-4571-9CC7-74534084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4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8B570-A01C-433B-B292-DD21CE8F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C38FE-BB93-46A8-A045-501E520DB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F13214-5E2D-4D7D-9710-98E430E4A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1E9DB-1E49-495F-95AA-E5C5D333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E55DA-1500-4748-B630-16B2C457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E95299-CB51-4878-B104-6A10ACA3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78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24249-0B91-4AF6-839E-043F83E6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3F0D7C-160A-4379-8711-4AF1B2322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8AACE3-684F-456C-8E39-3668D975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C8617E-0F4A-4288-8175-5852D368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A1E8E-01DE-4592-AC31-F823C431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E8820-BFE0-4E23-90C7-E97183C6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4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F7CBAF-F029-44FF-9E0C-969516F9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51A7A-449A-439A-AC8F-59666F25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37EFF-9569-4EDB-8BE4-6F7D8E62A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B99B-D1EF-436D-8AEE-53B38784CAC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25B4A-40FC-4FF0-A785-0BC841F9F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19E1C-A2AC-4C8B-BC56-DA543C2F3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3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C84C7F-360E-421B-B1FE-CB4E53031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3" t="-1965" r="13149" b="23157"/>
          <a:stretch/>
        </p:blipFill>
        <p:spPr>
          <a:xfrm>
            <a:off x="7220102" y="1523204"/>
            <a:ext cx="2569501" cy="2567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404117-3529-412F-8612-E233626ADBC0}"/>
              </a:ext>
            </a:extLst>
          </p:cNvPr>
          <p:cNvSpPr txBox="1"/>
          <p:nvPr/>
        </p:nvSpPr>
        <p:spPr>
          <a:xfrm>
            <a:off x="2947312" y="2806805"/>
            <a:ext cx="46753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rgbClr val="FFC209"/>
                </a:solidFill>
              </a:rPr>
              <a:t>모</a:t>
            </a:r>
            <a:r>
              <a:rPr lang="ko-KR" altLang="en-US" sz="4400" dirty="0"/>
              <a:t>두의</a:t>
            </a:r>
            <a:r>
              <a:rPr lang="ko-KR" altLang="en-US" sz="8800" dirty="0"/>
              <a:t> </a:t>
            </a:r>
            <a:r>
              <a:rPr lang="ko-KR" altLang="en-US" sz="8800" b="1" dirty="0">
                <a:solidFill>
                  <a:srgbClr val="FFC209"/>
                </a:solidFill>
              </a:rPr>
              <a:t>쿠</a:t>
            </a:r>
            <a:r>
              <a:rPr lang="ko-KR" altLang="en-US" sz="4400" dirty="0"/>
              <a:t>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015EDB-C52C-41B8-B881-6E652E5459D6}"/>
              </a:ext>
            </a:extLst>
          </p:cNvPr>
          <p:cNvSpPr txBox="1"/>
          <p:nvPr/>
        </p:nvSpPr>
        <p:spPr>
          <a:xfrm>
            <a:off x="7622657" y="5398821"/>
            <a:ext cx="2997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/>
              <a:t>하모니즈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1573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7474-51B6-49D1-8DC4-64B6EF0F6571}"/>
              </a:ext>
            </a:extLst>
          </p:cNvPr>
          <p:cNvSpPr txBox="1"/>
          <p:nvPr/>
        </p:nvSpPr>
        <p:spPr>
          <a:xfrm>
            <a:off x="1847093" y="1868701"/>
            <a:ext cx="434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모바일 쿠폰 통합 플랫폼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9609CA-7B18-4DEC-A620-D455B7766BBA}"/>
              </a:ext>
            </a:extLst>
          </p:cNvPr>
          <p:cNvSpPr/>
          <p:nvPr/>
        </p:nvSpPr>
        <p:spPr>
          <a:xfrm>
            <a:off x="932693" y="1672545"/>
            <a:ext cx="914400" cy="91553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6B9B2-40DC-425B-B61D-F284D95D3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1" y="1795659"/>
            <a:ext cx="669304" cy="669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88362C-1833-41D5-8931-887579424CD5}"/>
              </a:ext>
            </a:extLst>
          </p:cNvPr>
          <p:cNvSpPr txBox="1"/>
          <p:nvPr/>
        </p:nvSpPr>
        <p:spPr>
          <a:xfrm>
            <a:off x="1289532" y="2617998"/>
            <a:ext cx="613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모바일 쿠폰 중고거래</a:t>
            </a:r>
            <a:r>
              <a:rPr lang="en-US" altLang="ko-KR" sz="2400" dirty="0"/>
              <a:t>: </a:t>
            </a:r>
            <a:r>
              <a:rPr lang="ko-KR" altLang="en-US" sz="2400" dirty="0"/>
              <a:t>안전한 거래 보장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ABF0B3C-D697-4D6F-BFEE-04BE9A65A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24" y="3124344"/>
            <a:ext cx="3345673" cy="3345673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C969B03-07D0-437F-9159-5CD01093387D}"/>
              </a:ext>
            </a:extLst>
          </p:cNvPr>
          <p:cNvSpPr/>
          <p:nvPr/>
        </p:nvSpPr>
        <p:spPr>
          <a:xfrm>
            <a:off x="2174179" y="5566120"/>
            <a:ext cx="713986" cy="274836"/>
          </a:xfrm>
          <a:prstGeom prst="roundRect">
            <a:avLst/>
          </a:prstGeom>
          <a:solidFill>
            <a:srgbClr val="FFC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조회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CA4098F-2DEE-4751-8A64-6C49C887BEA7}"/>
              </a:ext>
            </a:extLst>
          </p:cNvPr>
          <p:cNvSpPr/>
          <p:nvPr/>
        </p:nvSpPr>
        <p:spPr>
          <a:xfrm>
            <a:off x="2920648" y="5566120"/>
            <a:ext cx="713986" cy="274836"/>
          </a:xfrm>
          <a:prstGeom prst="roundRect">
            <a:avLst/>
          </a:prstGeom>
          <a:solidFill>
            <a:srgbClr val="FFC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B32FA4-883B-415F-99BD-E5B20FA1CAED}"/>
              </a:ext>
            </a:extLst>
          </p:cNvPr>
          <p:cNvSpPr/>
          <p:nvPr/>
        </p:nvSpPr>
        <p:spPr>
          <a:xfrm>
            <a:off x="2180083" y="4533676"/>
            <a:ext cx="1460457" cy="3954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</a:rPr>
              <a:t>2020.12.07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331EC5-72A9-44A6-A04A-9346A26FD503}"/>
              </a:ext>
            </a:extLst>
          </p:cNvPr>
          <p:cNvSpPr/>
          <p:nvPr/>
        </p:nvSpPr>
        <p:spPr>
          <a:xfrm>
            <a:off x="2180083" y="4052321"/>
            <a:ext cx="1460457" cy="3954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</a:rPr>
              <a:t>2020.11.30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50B9C6-15A8-470D-9F71-6958E321D520}"/>
              </a:ext>
            </a:extLst>
          </p:cNvPr>
          <p:cNvSpPr/>
          <p:nvPr/>
        </p:nvSpPr>
        <p:spPr>
          <a:xfrm>
            <a:off x="2180083" y="5000726"/>
            <a:ext cx="1460457" cy="3954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</a:rPr>
              <a:t>2020.12.25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2031091-DD24-4D52-8154-3DEF180FA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758" y="4095055"/>
            <a:ext cx="360000" cy="31687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01C353D-2D09-4DE7-BCD7-DFAA5CFBD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5196" y="4548914"/>
            <a:ext cx="355125" cy="360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619B60A-8140-401C-9467-DAB24A8A7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1071" y="5017290"/>
            <a:ext cx="303375" cy="360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8B5298-2921-4870-B1DF-9DA13A97926D}"/>
              </a:ext>
            </a:extLst>
          </p:cNvPr>
          <p:cNvSpPr/>
          <p:nvPr/>
        </p:nvSpPr>
        <p:spPr>
          <a:xfrm>
            <a:off x="2174179" y="3633841"/>
            <a:ext cx="1460455" cy="286012"/>
          </a:xfrm>
          <a:prstGeom prst="rect">
            <a:avLst/>
          </a:prstGeom>
          <a:solidFill>
            <a:srgbClr val="FFC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내 </a:t>
            </a:r>
            <a:r>
              <a:rPr lang="ko-KR" altLang="en-US" b="1" dirty="0" err="1">
                <a:solidFill>
                  <a:schemeClr val="tx1"/>
                </a:solidFill>
              </a:rPr>
              <a:t>쿠폰함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E2A09-9EE6-42F7-9E21-3F87752F83C9}"/>
              </a:ext>
            </a:extLst>
          </p:cNvPr>
          <p:cNvSpPr txBox="1"/>
          <p:nvPr/>
        </p:nvSpPr>
        <p:spPr>
          <a:xfrm>
            <a:off x="904412" y="3195687"/>
            <a:ext cx="124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판매자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0F2F7-F677-4459-B159-E1F9875B63C4}"/>
              </a:ext>
            </a:extLst>
          </p:cNvPr>
          <p:cNvSpPr txBox="1"/>
          <p:nvPr/>
        </p:nvSpPr>
        <p:spPr>
          <a:xfrm>
            <a:off x="7577949" y="3195687"/>
            <a:ext cx="124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구매자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3C5D46-9A46-40F9-8F8C-9698ED9AEF33}"/>
              </a:ext>
            </a:extLst>
          </p:cNvPr>
          <p:cNvSpPr txBox="1"/>
          <p:nvPr/>
        </p:nvSpPr>
        <p:spPr>
          <a:xfrm>
            <a:off x="3872209" y="3731685"/>
            <a:ext cx="355095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판매 완료된 모바일 쿠폰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판매자의 </a:t>
            </a:r>
            <a:r>
              <a:rPr lang="ko-KR" altLang="en-US" dirty="0" err="1"/>
              <a:t>쿠폰함에서</a:t>
            </a:r>
            <a:r>
              <a:rPr lang="ko-KR" altLang="en-US" dirty="0"/>
              <a:t> 사라짐</a:t>
            </a:r>
            <a:endParaRPr lang="en-US" altLang="ko-KR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E1CE2C-3510-4BF2-93DB-0D8429538F80}"/>
              </a:ext>
            </a:extLst>
          </p:cNvPr>
          <p:cNvSpPr txBox="1"/>
          <p:nvPr/>
        </p:nvSpPr>
        <p:spPr>
          <a:xfrm>
            <a:off x="5327970" y="4908914"/>
            <a:ext cx="327294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/>
              <a:t>구매 완료한 모바일 쿠폰 구매자의 </a:t>
            </a:r>
            <a:r>
              <a:rPr lang="ko-KR" altLang="en-US" dirty="0" err="1"/>
              <a:t>쿠폰함에</a:t>
            </a:r>
            <a:r>
              <a:rPr lang="ko-KR" altLang="en-US" dirty="0"/>
              <a:t> 생김</a:t>
            </a:r>
            <a:endParaRPr lang="en-US" altLang="ko-KR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288FF10-3F4B-4CA4-BE54-B568AC9E39A0}"/>
              </a:ext>
            </a:extLst>
          </p:cNvPr>
          <p:cNvSpPr/>
          <p:nvPr/>
        </p:nvSpPr>
        <p:spPr>
          <a:xfrm>
            <a:off x="2176084" y="5002631"/>
            <a:ext cx="1470640" cy="391608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CA7AB574-B395-4773-95D4-9C3E43123F50}"/>
              </a:ext>
            </a:extLst>
          </p:cNvPr>
          <p:cNvSpPr/>
          <p:nvPr/>
        </p:nvSpPr>
        <p:spPr>
          <a:xfrm>
            <a:off x="2554492" y="4837290"/>
            <a:ext cx="720000" cy="720000"/>
          </a:xfrm>
          <a:prstGeom prst="mathMultiply">
            <a:avLst>
              <a:gd name="adj1" fmla="val 138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42486FD-5377-4DEA-8ADC-FDCC4FAAEAB8}"/>
              </a:ext>
            </a:extLst>
          </p:cNvPr>
          <p:cNvGrpSpPr/>
          <p:nvPr/>
        </p:nvGrpSpPr>
        <p:grpSpPr>
          <a:xfrm>
            <a:off x="7901804" y="3124344"/>
            <a:ext cx="3345673" cy="3345673"/>
            <a:chOff x="7901804" y="3124344"/>
            <a:chExt cx="3345673" cy="3345673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5282207E-4863-489E-8822-22C08F202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1804" y="3124344"/>
              <a:ext cx="3345673" cy="3345673"/>
            </a:xfrm>
            <a:prstGeom prst="rect">
              <a:avLst/>
            </a:prstGeom>
          </p:spPr>
        </p:pic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C94F784-82A8-4E96-942B-9CD22BC1ECD5}"/>
                </a:ext>
              </a:extLst>
            </p:cNvPr>
            <p:cNvSpPr/>
            <p:nvPr/>
          </p:nvSpPr>
          <p:spPr>
            <a:xfrm>
              <a:off x="8849659" y="5566120"/>
              <a:ext cx="713986" cy="274836"/>
            </a:xfrm>
            <a:prstGeom prst="round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조회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A288F7A-4343-422D-9FF3-0B8EAAEE1F74}"/>
                </a:ext>
              </a:extLst>
            </p:cNvPr>
            <p:cNvSpPr/>
            <p:nvPr/>
          </p:nvSpPr>
          <p:spPr>
            <a:xfrm>
              <a:off x="9596128" y="5566120"/>
              <a:ext cx="713986" cy="274836"/>
            </a:xfrm>
            <a:prstGeom prst="round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완료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E179B91-13D3-4810-A936-B909A77AE4BF}"/>
                </a:ext>
              </a:extLst>
            </p:cNvPr>
            <p:cNvSpPr/>
            <p:nvPr/>
          </p:nvSpPr>
          <p:spPr>
            <a:xfrm>
              <a:off x="8849659" y="3633841"/>
              <a:ext cx="1460455" cy="286012"/>
            </a:xfrm>
            <a:prstGeom prst="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내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쿠폰함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F4A9A85-35A9-4363-BB42-C634E3A57901}"/>
                </a:ext>
              </a:extLst>
            </p:cNvPr>
            <p:cNvSpPr/>
            <p:nvPr/>
          </p:nvSpPr>
          <p:spPr>
            <a:xfrm>
              <a:off x="8850588" y="4533676"/>
              <a:ext cx="1460457" cy="39541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</a:rPr>
                <a:t>2020.12.07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57D1ACC-5030-4EA6-9149-A45FEA26469F}"/>
                </a:ext>
              </a:extLst>
            </p:cNvPr>
            <p:cNvSpPr/>
            <p:nvPr/>
          </p:nvSpPr>
          <p:spPr>
            <a:xfrm>
              <a:off x="8850588" y="4052321"/>
              <a:ext cx="1460457" cy="39541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</a:rPr>
                <a:t>2020.11.30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296211F-1667-4A45-B8CF-DF7DEC89F4FC}"/>
                </a:ext>
              </a:extLst>
            </p:cNvPr>
            <p:cNvSpPr/>
            <p:nvPr/>
          </p:nvSpPr>
          <p:spPr>
            <a:xfrm>
              <a:off x="8850588" y="5000726"/>
              <a:ext cx="1460457" cy="39541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</a:rPr>
                <a:t>2020.12.25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BB9663F7-1AB3-4E73-AAAE-1EDFF4C6D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41576" y="5017290"/>
              <a:ext cx="303375" cy="3600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FFDEAB23-DA8F-448F-BE89-BBBF0B96C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13263" y="4571653"/>
              <a:ext cx="360000" cy="333375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083E9E64-353B-438B-859E-CECB231A2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18138" y="4070529"/>
              <a:ext cx="355125" cy="360000"/>
            </a:xfrm>
            <a:prstGeom prst="rect">
              <a:avLst/>
            </a:prstGeom>
          </p:spPr>
        </p:pic>
      </p:grp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C0C3F85F-2A2F-4E7D-BBA6-A9CA83E1D8EE}"/>
              </a:ext>
            </a:extLst>
          </p:cNvPr>
          <p:cNvCxnSpPr>
            <a:cxnSpLocks/>
            <a:stCxn id="33" idx="2"/>
          </p:cNvCxnSpPr>
          <p:nvPr/>
        </p:nvCxnSpPr>
        <p:spPr>
          <a:xfrm rot="16200000" flipH="1">
            <a:off x="6248365" y="2058091"/>
            <a:ext cx="12700" cy="6676106"/>
          </a:xfrm>
          <a:prstGeom prst="curvedConnector3">
            <a:avLst>
              <a:gd name="adj1" fmla="val 5080000"/>
            </a:avLst>
          </a:prstGeom>
          <a:ln w="25400">
            <a:headEnd type="none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B07C2173-B67C-405A-8682-AF285C5E4A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7298915-17BF-40FE-A38B-9A2A2FBB2238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구현 내용</a:t>
            </a:r>
          </a:p>
        </p:txBody>
      </p:sp>
    </p:spTree>
    <p:extLst>
      <p:ext uri="{BB962C8B-B14F-4D97-AF65-F5344CB8AC3E}">
        <p14:creationId xmlns:p14="http://schemas.microsoft.com/office/powerpoint/2010/main" val="386444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7474-51B6-49D1-8DC4-64B6EF0F6571}"/>
              </a:ext>
            </a:extLst>
          </p:cNvPr>
          <p:cNvSpPr txBox="1"/>
          <p:nvPr/>
        </p:nvSpPr>
        <p:spPr>
          <a:xfrm>
            <a:off x="1847093" y="1868701"/>
            <a:ext cx="434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모바일 쿠폰 통합 플랫폼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9609CA-7B18-4DEC-A620-D455B7766BBA}"/>
              </a:ext>
            </a:extLst>
          </p:cNvPr>
          <p:cNvSpPr/>
          <p:nvPr/>
        </p:nvSpPr>
        <p:spPr>
          <a:xfrm>
            <a:off x="932693" y="1672545"/>
            <a:ext cx="914400" cy="91553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6B9B2-40DC-425B-B61D-F284D95D3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1" y="1795659"/>
            <a:ext cx="669304" cy="669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54C769-AEBF-4F81-91C8-E1707F0BF411}"/>
              </a:ext>
            </a:extLst>
          </p:cNvPr>
          <p:cNvSpPr txBox="1"/>
          <p:nvPr/>
        </p:nvSpPr>
        <p:spPr>
          <a:xfrm>
            <a:off x="1289531" y="2617998"/>
            <a:ext cx="9128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모바일 쿠폰 중고거래</a:t>
            </a:r>
            <a:r>
              <a:rPr lang="en-US" altLang="ko-KR" sz="2400" dirty="0"/>
              <a:t>: </a:t>
            </a:r>
            <a:r>
              <a:rPr lang="ko-KR" altLang="en-US" sz="2400" dirty="0"/>
              <a:t>원하는 종류 및 희망 가격 알림 설정</a:t>
            </a:r>
            <a:endParaRPr lang="en-US" altLang="ko-KR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A0B9224-F79C-4B0A-8143-BCEF3CAB7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26" y="3124344"/>
            <a:ext cx="3345673" cy="334567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5947CC5-D8D8-4B93-89F2-38010E97495A}"/>
              </a:ext>
            </a:extLst>
          </p:cNvPr>
          <p:cNvSpPr/>
          <p:nvPr/>
        </p:nvSpPr>
        <p:spPr>
          <a:xfrm>
            <a:off x="2920650" y="5566120"/>
            <a:ext cx="713986" cy="274836"/>
          </a:xfrm>
          <a:prstGeom prst="roundRect">
            <a:avLst/>
          </a:prstGeom>
          <a:solidFill>
            <a:srgbClr val="FFC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762EA9-9028-4415-BBFD-2204DFB4FF85}"/>
              </a:ext>
            </a:extLst>
          </p:cNvPr>
          <p:cNvSpPr txBox="1"/>
          <p:nvPr/>
        </p:nvSpPr>
        <p:spPr>
          <a:xfrm>
            <a:off x="5312062" y="3124344"/>
            <a:ext cx="6458819" cy="219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/>
              <a:t>조건</a:t>
            </a:r>
            <a:r>
              <a:rPr lang="en-US" altLang="ko-KR" sz="2400" dirty="0"/>
              <a:t>(</a:t>
            </a:r>
            <a:r>
              <a:rPr lang="ko-KR" altLang="en-US" sz="2400" dirty="0"/>
              <a:t>종류 및 가격</a:t>
            </a:r>
            <a:r>
              <a:rPr lang="en-US" altLang="ko-KR" sz="2400" dirty="0"/>
              <a:t>)</a:t>
            </a:r>
            <a:r>
              <a:rPr lang="ko-KR" altLang="en-US" sz="2400" dirty="0"/>
              <a:t>에 해당하는 모바일 쿠폰이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판매 등록 되면</a:t>
            </a:r>
            <a:r>
              <a:rPr lang="en-US" altLang="ko-KR" sz="2400" dirty="0"/>
              <a:t> </a:t>
            </a:r>
            <a:r>
              <a:rPr lang="ko-KR" altLang="en-US" sz="2400" dirty="0"/>
              <a:t>사용자에게 알림을 보냄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→ 사용자는 </a:t>
            </a:r>
            <a:r>
              <a:rPr lang="ko-KR" altLang="en-US" sz="2400" dirty="0">
                <a:highlight>
                  <a:srgbClr val="FFC209"/>
                </a:highlight>
              </a:rPr>
              <a:t>원하는 가격에 쿠폰 구매 가능</a:t>
            </a:r>
            <a:endParaRPr lang="ko-KR" altLang="en-US" sz="2000" dirty="0">
              <a:highlight>
                <a:srgbClr val="FFC209"/>
              </a:highlight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214F0AC-FF2A-4356-B42E-5B6B60345ABE}"/>
              </a:ext>
            </a:extLst>
          </p:cNvPr>
          <p:cNvGrpSpPr/>
          <p:nvPr/>
        </p:nvGrpSpPr>
        <p:grpSpPr>
          <a:xfrm>
            <a:off x="4380605" y="3212053"/>
            <a:ext cx="780770" cy="781737"/>
            <a:chOff x="4535889" y="3593267"/>
            <a:chExt cx="589375" cy="59010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E95DAD6-D84C-4BD8-8A25-A85FFE238516}"/>
                </a:ext>
              </a:extLst>
            </p:cNvPr>
            <p:cNvSpPr/>
            <p:nvPr/>
          </p:nvSpPr>
          <p:spPr>
            <a:xfrm>
              <a:off x="4535889" y="3593267"/>
              <a:ext cx="589375" cy="59010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5D4CBFA-0D01-4395-982E-52BD2A4A1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576" y="3744319"/>
              <a:ext cx="288000" cy="288000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E6703E-A44C-4F5F-B43E-FAEC2D77F8CE}"/>
              </a:ext>
            </a:extLst>
          </p:cNvPr>
          <p:cNvSpPr/>
          <p:nvPr/>
        </p:nvSpPr>
        <p:spPr>
          <a:xfrm>
            <a:off x="2174179" y="4052998"/>
            <a:ext cx="1460457" cy="5337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400" dirty="0" err="1">
                <a:solidFill>
                  <a:schemeClr val="tx1"/>
                </a:solidFill>
              </a:rPr>
              <a:t>별다방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아메리카노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B0B2495-11EE-47B0-8387-9073FAC424C7}"/>
              </a:ext>
            </a:extLst>
          </p:cNvPr>
          <p:cNvSpPr/>
          <p:nvPr/>
        </p:nvSpPr>
        <p:spPr>
          <a:xfrm>
            <a:off x="2174181" y="3633841"/>
            <a:ext cx="1460455" cy="286012"/>
          </a:xfrm>
          <a:prstGeom prst="rect">
            <a:avLst/>
          </a:prstGeom>
          <a:solidFill>
            <a:srgbClr val="FFC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알림 설정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7ECA0F-A0ED-4505-A4D3-E88786E9E6F9}"/>
              </a:ext>
            </a:extLst>
          </p:cNvPr>
          <p:cNvSpPr txBox="1"/>
          <p:nvPr/>
        </p:nvSpPr>
        <p:spPr>
          <a:xfrm>
            <a:off x="2174178" y="4719877"/>
            <a:ext cx="1460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u="sng" dirty="0"/>
              <a:t>  4,000  </a:t>
            </a:r>
            <a:r>
              <a:rPr lang="ko-KR" altLang="en-US" sz="1400" dirty="0"/>
              <a:t>원 이하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9B2BAB-C614-4BD5-9BFD-76E8F3C187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5918" y="4085865"/>
            <a:ext cx="468000" cy="468000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67CF609-B4F1-4E67-93C9-95CD08833EEE}"/>
              </a:ext>
            </a:extLst>
          </p:cNvPr>
          <p:cNvSpPr/>
          <p:nvPr/>
        </p:nvSpPr>
        <p:spPr>
          <a:xfrm>
            <a:off x="4803494" y="5434209"/>
            <a:ext cx="6813396" cy="885568"/>
          </a:xfrm>
          <a:prstGeom prst="roundRect">
            <a:avLst/>
          </a:prstGeom>
          <a:noFill/>
          <a:ln w="38100">
            <a:solidFill>
              <a:srgbClr val="FFC209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웹 서버를 이용해 등록정보가 실시간으로 데이터베이스와 연동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사용자 간의 실시간 </a:t>
            </a:r>
            <a:r>
              <a:rPr lang="ko-KR" altLang="en-US" dirty="0" err="1">
                <a:solidFill>
                  <a:schemeClr val="tx1"/>
                </a:solidFill>
              </a:rPr>
              <a:t>트렌젝션</a:t>
            </a:r>
            <a:r>
              <a:rPr lang="ko-KR" altLang="en-US" dirty="0">
                <a:solidFill>
                  <a:schemeClr val="tx1"/>
                </a:solidFill>
              </a:rPr>
              <a:t> 처리 가능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9FED538-2030-4FCD-AF05-F4B52B6FFF9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5AAE989-9F43-4266-9573-FFC9ED516D34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구현 내용</a:t>
            </a:r>
          </a:p>
        </p:txBody>
      </p:sp>
    </p:spTree>
    <p:extLst>
      <p:ext uri="{BB962C8B-B14F-4D97-AF65-F5344CB8AC3E}">
        <p14:creationId xmlns:p14="http://schemas.microsoft.com/office/powerpoint/2010/main" val="252901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C5879-EB88-41E4-B877-8975031908E9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향후 계획 및 보완 사항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2E98146-B935-4F1F-BD59-921892648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8184C248-A3BC-4F14-A47E-5900E037E1CE}"/>
              </a:ext>
            </a:extLst>
          </p:cNvPr>
          <p:cNvGrpSpPr/>
          <p:nvPr/>
        </p:nvGrpSpPr>
        <p:grpSpPr>
          <a:xfrm>
            <a:off x="1923882" y="2318299"/>
            <a:ext cx="8626664" cy="1666585"/>
            <a:chOff x="926410" y="2318299"/>
            <a:chExt cx="8626664" cy="166658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534E6F7-8B16-4104-A519-7701ACE51110}"/>
                </a:ext>
              </a:extLst>
            </p:cNvPr>
            <p:cNvSpPr/>
            <p:nvPr/>
          </p:nvSpPr>
          <p:spPr>
            <a:xfrm>
              <a:off x="1382898" y="2391247"/>
              <a:ext cx="8170176" cy="574104"/>
            </a:xfrm>
            <a:prstGeom prst="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b="1" spc="-150" dirty="0"/>
                <a:t>   </a:t>
              </a:r>
              <a:r>
                <a:rPr lang="ko-KR" altLang="en-US" sz="2400" b="1" spc="-150" dirty="0">
                  <a:solidFill>
                    <a:schemeClr val="bg1"/>
                  </a:solidFill>
                </a:rPr>
                <a:t>사용처 조회 </a:t>
              </a:r>
              <a:r>
                <a:rPr lang="ko-KR" altLang="en-US" sz="2400" b="1" spc="-150" dirty="0"/>
                <a:t>성능 향상</a:t>
              </a:r>
              <a:endParaRPr lang="en-US" altLang="ko-KR" sz="1600" spc="-150" dirty="0">
                <a:solidFill>
                  <a:schemeClr val="bg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50265DE-631A-4FB1-B705-A51D806D8C60}"/>
                </a:ext>
              </a:extLst>
            </p:cNvPr>
            <p:cNvSpPr/>
            <p:nvPr/>
          </p:nvSpPr>
          <p:spPr>
            <a:xfrm>
              <a:off x="926410" y="2318299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F1CC46-33C6-45AC-A2A1-DD052BC2BC18}"/>
                </a:ext>
              </a:extLst>
            </p:cNvPr>
            <p:cNvSpPr txBox="1"/>
            <p:nvPr/>
          </p:nvSpPr>
          <p:spPr>
            <a:xfrm flipH="1">
              <a:off x="1591225" y="3028725"/>
              <a:ext cx="6798631" cy="956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/>
                <a:t>현재는 경북대학교 주변 특정 브랜드만 조회</a:t>
              </a:r>
              <a:br>
                <a:rPr lang="en-US" altLang="ko-KR" sz="2000" dirty="0"/>
              </a:br>
              <a:r>
                <a:rPr lang="ko-KR" altLang="en-US" sz="2000" dirty="0"/>
                <a:t>→ 사용자 위치 기준으로 사용처를 안내할 수 있도록 함</a:t>
              </a:r>
              <a:endParaRPr lang="en-US" altLang="ko-KR" sz="2000" dirty="0"/>
            </a:p>
          </p:txBody>
        </p:sp>
        <p:pic>
          <p:nvPicPr>
            <p:cNvPr id="12" name="그림 11" descr="개체, 시계, 표지판이(가) 표시된 사진&#10;&#10;자동 생성된 설명">
              <a:extLst>
                <a:ext uri="{FF2B5EF4-FFF2-40B4-BE49-F238E27FC236}">
                  <a16:creationId xmlns:a16="http://schemas.microsoft.com/office/drawing/2014/main" id="{2B5D0A0A-F0D4-4F60-B8ED-1C030427F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410" y="2445153"/>
              <a:ext cx="504000" cy="504000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06341C0-82AD-4D1B-9DBA-73EE27D2C2FB}"/>
              </a:ext>
            </a:extLst>
          </p:cNvPr>
          <p:cNvGrpSpPr/>
          <p:nvPr/>
        </p:nvGrpSpPr>
        <p:grpSpPr>
          <a:xfrm>
            <a:off x="1923882" y="4312403"/>
            <a:ext cx="8626664" cy="1666585"/>
            <a:chOff x="926410" y="4312403"/>
            <a:chExt cx="8626664" cy="166658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F72B124-3D2A-46CF-8C3E-AC0A2A88648E}"/>
                </a:ext>
              </a:extLst>
            </p:cNvPr>
            <p:cNvSpPr/>
            <p:nvPr/>
          </p:nvSpPr>
          <p:spPr>
            <a:xfrm>
              <a:off x="1382898" y="4385351"/>
              <a:ext cx="8170176" cy="574104"/>
            </a:xfrm>
            <a:prstGeom prst="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b="1" spc="-150" dirty="0">
                  <a:solidFill>
                    <a:schemeClr val="bg1"/>
                  </a:solidFill>
                </a:rPr>
                <a:t>   </a:t>
              </a:r>
              <a:r>
                <a:rPr lang="ko-KR" altLang="en-US" sz="2400" b="1" spc="-150" dirty="0">
                  <a:solidFill>
                    <a:schemeClr val="bg1"/>
                  </a:solidFill>
                </a:rPr>
                <a:t>이미지 처리 기능 향상</a:t>
              </a:r>
              <a:endParaRPr lang="en-US" altLang="ko-KR" sz="1600" spc="-150" dirty="0">
                <a:solidFill>
                  <a:schemeClr val="bg1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77EDF4F-A6E4-47AB-A7B7-0901B4A65E30}"/>
                </a:ext>
              </a:extLst>
            </p:cNvPr>
            <p:cNvSpPr/>
            <p:nvPr/>
          </p:nvSpPr>
          <p:spPr>
            <a:xfrm>
              <a:off x="926410" y="4312403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D16EA0-6773-45FD-9ECF-5A89479D3356}"/>
                </a:ext>
              </a:extLst>
            </p:cNvPr>
            <p:cNvSpPr txBox="1"/>
            <p:nvPr/>
          </p:nvSpPr>
          <p:spPr>
            <a:xfrm flipH="1">
              <a:off x="1591225" y="5022829"/>
              <a:ext cx="6958886" cy="956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/>
                <a:t>한글을 잘 인식 못함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특정 쿠폰에 대해서만 분류</a:t>
              </a:r>
              <a:endParaRPr lang="en-US" altLang="ko-KR" sz="2000" dirty="0"/>
            </a:p>
            <a:p>
              <a:pPr>
                <a:lnSpc>
                  <a:spcPct val="150000"/>
                </a:lnSpc>
              </a:pPr>
              <a:r>
                <a:rPr lang="ko-KR" altLang="en-US" sz="2000" dirty="0"/>
                <a:t>→ 언어 상관없이 정확하게 분류 하도록 함</a:t>
              </a:r>
              <a:endParaRPr lang="en-US" altLang="ko-KR" sz="2000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898B161-FA12-4AC4-BDDB-483D45897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983" y="4410976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387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C5879-EB88-41E4-B877-8975031908E9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프로젝트 후기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2E98146-B935-4F1F-BD59-921892648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C1264E-9CEE-4FC9-8414-37351127D95A}"/>
              </a:ext>
            </a:extLst>
          </p:cNvPr>
          <p:cNvSpPr txBox="1"/>
          <p:nvPr/>
        </p:nvSpPr>
        <p:spPr>
          <a:xfrm>
            <a:off x="2379506" y="2110273"/>
            <a:ext cx="8870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지금까지 배운 지식들을 활용하여 앱을 구현하여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3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학년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학기를 뿌듯하게 마무리 할 수 있는 값진 프로젝트였다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앞으로도 좋은 아이디어로 사람들에게 편리한 앱을 제작하고 싶다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D846884D-02F3-4E08-9017-4EB46E19F3C6}"/>
              </a:ext>
            </a:extLst>
          </p:cNvPr>
          <p:cNvSpPr/>
          <p:nvPr/>
        </p:nvSpPr>
        <p:spPr>
          <a:xfrm>
            <a:off x="974802" y="2141051"/>
            <a:ext cx="1091380" cy="584775"/>
          </a:xfrm>
          <a:prstGeom prst="wedgeRoundRectCallout">
            <a:avLst>
              <a:gd name="adj1" fmla="val 81870"/>
              <a:gd name="adj2" fmla="val 9626"/>
              <a:gd name="adj3" fmla="val 16667"/>
            </a:avLst>
          </a:prstGeom>
          <a:solidFill>
            <a:srgbClr val="FFC209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소원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F65B89-86FA-4F9C-A04B-5A79FBEB5D6A}"/>
              </a:ext>
            </a:extLst>
          </p:cNvPr>
          <p:cNvSpPr txBox="1"/>
          <p:nvPr/>
        </p:nvSpPr>
        <p:spPr>
          <a:xfrm flipH="1">
            <a:off x="974801" y="5200537"/>
            <a:ext cx="8870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팀원들과 함께 아이디어 기획부터 개발까지 모든 단계를 거치면서 어떻게 설계를 해야 하는지 알게 되었다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또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수업시간에서 배웠던 다양한 기능들을 응용해보고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새로운 기능들도 사용해보면서 많은 것을 배울 수 있었다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말풍선: 모서리가 둥근 사각형 50">
            <a:extLst>
              <a:ext uri="{FF2B5EF4-FFF2-40B4-BE49-F238E27FC236}">
                <a16:creationId xmlns:a16="http://schemas.microsoft.com/office/drawing/2014/main" id="{C58B5050-EA43-4988-8E07-581CC4DB5420}"/>
              </a:ext>
            </a:extLst>
          </p:cNvPr>
          <p:cNvSpPr/>
          <p:nvPr/>
        </p:nvSpPr>
        <p:spPr>
          <a:xfrm flipH="1">
            <a:off x="10158819" y="5231315"/>
            <a:ext cx="1091380" cy="584775"/>
          </a:xfrm>
          <a:prstGeom prst="wedgeRoundRectCallout">
            <a:avLst>
              <a:gd name="adj1" fmla="val 81870"/>
              <a:gd name="adj2" fmla="val 9626"/>
              <a:gd name="adj3" fmla="val 16667"/>
            </a:avLst>
          </a:prstGeom>
          <a:solidFill>
            <a:srgbClr val="FFC209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예은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C7B546-0D9F-40DE-B532-080CD2DBE3EB}"/>
              </a:ext>
            </a:extLst>
          </p:cNvPr>
          <p:cNvSpPr txBox="1"/>
          <p:nvPr/>
        </p:nvSpPr>
        <p:spPr>
          <a:xfrm flipH="1">
            <a:off x="974801" y="3144780"/>
            <a:ext cx="8870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현재 이용하고 있는 앱들이 개발하기 쉽지 않았겠구나 생각이 들었고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이번 프로젝트를 통해서 많은 것을 배우고 직접 해봄으로써 체득하는 시간을 거칠 수 있었다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좀더 실력을 쌓아서 다른 앱들을 만들어 보고 싶다</a:t>
            </a:r>
          </a:p>
        </p:txBody>
      </p:sp>
      <p:sp>
        <p:nvSpPr>
          <p:cNvPr id="54" name="말풍선: 모서리가 둥근 사각형 53">
            <a:extLst>
              <a:ext uri="{FF2B5EF4-FFF2-40B4-BE49-F238E27FC236}">
                <a16:creationId xmlns:a16="http://schemas.microsoft.com/office/drawing/2014/main" id="{0D48CB67-62AF-4DE7-ABD6-530B68DF9504}"/>
              </a:ext>
            </a:extLst>
          </p:cNvPr>
          <p:cNvSpPr/>
          <p:nvPr/>
        </p:nvSpPr>
        <p:spPr>
          <a:xfrm flipH="1">
            <a:off x="10158819" y="3175558"/>
            <a:ext cx="1091380" cy="584775"/>
          </a:xfrm>
          <a:prstGeom prst="wedgeRoundRectCallout">
            <a:avLst>
              <a:gd name="adj1" fmla="val 81870"/>
              <a:gd name="adj2" fmla="val 9626"/>
              <a:gd name="adj3" fmla="val 16667"/>
            </a:avLst>
          </a:prstGeom>
          <a:solidFill>
            <a:srgbClr val="FFC209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주은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F683F6-08DB-4E5C-8846-633951C08D7D}"/>
              </a:ext>
            </a:extLst>
          </p:cNvPr>
          <p:cNvSpPr txBox="1"/>
          <p:nvPr/>
        </p:nvSpPr>
        <p:spPr>
          <a:xfrm>
            <a:off x="2379506" y="4172659"/>
            <a:ext cx="8870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팀 프로젝트를 수행하면서 인내력과 관찰력이 많이 향상되었고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우리가 편리하게 앱을 사용하는데 얼마나 많은 사람들의 노고가 들어있는지 알게 되었다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나도 멋진 개발자가 되어야 겠다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말풍선: 모서리가 둥근 사각형 56">
            <a:extLst>
              <a:ext uri="{FF2B5EF4-FFF2-40B4-BE49-F238E27FC236}">
                <a16:creationId xmlns:a16="http://schemas.microsoft.com/office/drawing/2014/main" id="{C3D4DCD5-9BE1-4262-A893-4BB8C3533A49}"/>
              </a:ext>
            </a:extLst>
          </p:cNvPr>
          <p:cNvSpPr/>
          <p:nvPr/>
        </p:nvSpPr>
        <p:spPr>
          <a:xfrm>
            <a:off x="974802" y="4203437"/>
            <a:ext cx="1091380" cy="584775"/>
          </a:xfrm>
          <a:prstGeom prst="wedgeRoundRectCallout">
            <a:avLst>
              <a:gd name="adj1" fmla="val 81870"/>
              <a:gd name="adj2" fmla="val 9626"/>
              <a:gd name="adj3" fmla="val 16667"/>
            </a:avLst>
          </a:prstGeom>
          <a:solidFill>
            <a:srgbClr val="FFC209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/>
              <a:t>하린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459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F552E0-96EB-448D-AAC1-39D015F21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473" y="1720392"/>
            <a:ext cx="3417216" cy="3417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7BBAD6-E4B0-469C-A78D-C418818E242E}"/>
              </a:ext>
            </a:extLst>
          </p:cNvPr>
          <p:cNvSpPr txBox="1"/>
          <p:nvPr/>
        </p:nvSpPr>
        <p:spPr>
          <a:xfrm>
            <a:off x="4018644" y="2705725"/>
            <a:ext cx="72712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rgbClr val="FFC209"/>
                </a:solidFill>
              </a:rPr>
              <a:t>감사합니다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7D2D5C-CFF3-4AA2-93A4-F5729CEB647B}"/>
              </a:ext>
            </a:extLst>
          </p:cNvPr>
          <p:cNvSpPr txBox="1"/>
          <p:nvPr/>
        </p:nvSpPr>
        <p:spPr>
          <a:xfrm>
            <a:off x="5498647" y="6052549"/>
            <a:ext cx="6332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https://github.com/wndmstpdmswndvydhrgml/Harmonize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42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C5879-EB88-41E4-B877-8975031908E9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목차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6DBCC78-DE8F-4315-AAA0-4E55B350E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BC529D8-1651-41A2-8371-941603A38E12}"/>
              </a:ext>
            </a:extLst>
          </p:cNvPr>
          <p:cNvCxnSpPr>
            <a:cxnSpLocks/>
          </p:cNvCxnSpPr>
          <p:nvPr/>
        </p:nvCxnSpPr>
        <p:spPr>
          <a:xfrm>
            <a:off x="528506" y="3738354"/>
            <a:ext cx="11406992" cy="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856B26-D107-4311-A99B-D21D5B51AD2D}"/>
              </a:ext>
            </a:extLst>
          </p:cNvPr>
          <p:cNvGrpSpPr/>
          <p:nvPr/>
        </p:nvGrpSpPr>
        <p:grpSpPr>
          <a:xfrm>
            <a:off x="903619" y="2628418"/>
            <a:ext cx="794555" cy="1185348"/>
            <a:chOff x="903619" y="2686709"/>
            <a:chExt cx="794555" cy="118534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2F9CC04-0FA3-40EA-9306-24895099DB2D}"/>
                </a:ext>
              </a:extLst>
            </p:cNvPr>
            <p:cNvSpPr/>
            <p:nvPr/>
          </p:nvSpPr>
          <p:spPr>
            <a:xfrm>
              <a:off x="1225485" y="3721232"/>
              <a:ext cx="150825" cy="150825"/>
            </a:xfrm>
            <a:prstGeom prst="ellipse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12" name="눈물 방울 11">
              <a:extLst>
                <a:ext uri="{FF2B5EF4-FFF2-40B4-BE49-F238E27FC236}">
                  <a16:creationId xmlns:a16="http://schemas.microsoft.com/office/drawing/2014/main" id="{984A5637-461E-4792-929E-3410E606A41C}"/>
                </a:ext>
              </a:extLst>
            </p:cNvPr>
            <p:cNvSpPr/>
            <p:nvPr/>
          </p:nvSpPr>
          <p:spPr>
            <a:xfrm rot="8102961">
              <a:off x="903619" y="2686709"/>
              <a:ext cx="794555" cy="794555"/>
            </a:xfrm>
            <a:prstGeom prst="teardrop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445E91-E6B7-4C95-BCA4-10F07D9A3749}"/>
                </a:ext>
              </a:extLst>
            </p:cNvPr>
            <p:cNvSpPr txBox="1"/>
            <p:nvPr/>
          </p:nvSpPr>
          <p:spPr>
            <a:xfrm>
              <a:off x="1159494" y="2772523"/>
              <a:ext cx="28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1</a:t>
              </a:r>
              <a:endParaRPr lang="ko-KR" altLang="en-US" sz="36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2C2320-7C6C-4599-BAF9-80279CAAFC09}"/>
              </a:ext>
            </a:extLst>
          </p:cNvPr>
          <p:cNvGrpSpPr/>
          <p:nvPr/>
        </p:nvGrpSpPr>
        <p:grpSpPr>
          <a:xfrm>
            <a:off x="3326308" y="2628418"/>
            <a:ext cx="794555" cy="1185348"/>
            <a:chOff x="3326308" y="2686709"/>
            <a:chExt cx="794555" cy="118534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DE6337C-E390-46D4-98C7-E629A0EC1339}"/>
                </a:ext>
              </a:extLst>
            </p:cNvPr>
            <p:cNvSpPr/>
            <p:nvPr/>
          </p:nvSpPr>
          <p:spPr>
            <a:xfrm>
              <a:off x="3648174" y="3721232"/>
              <a:ext cx="150825" cy="150825"/>
            </a:xfrm>
            <a:prstGeom prst="ellipse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33" name="눈물 방울 32">
              <a:extLst>
                <a:ext uri="{FF2B5EF4-FFF2-40B4-BE49-F238E27FC236}">
                  <a16:creationId xmlns:a16="http://schemas.microsoft.com/office/drawing/2014/main" id="{94A075DD-B0EF-4BF6-905A-91F683614DE5}"/>
                </a:ext>
              </a:extLst>
            </p:cNvPr>
            <p:cNvSpPr/>
            <p:nvPr/>
          </p:nvSpPr>
          <p:spPr>
            <a:xfrm rot="8102961">
              <a:off x="3326308" y="2686709"/>
              <a:ext cx="794555" cy="794555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6B376-15BB-4B26-9229-2EC84537E7DB}"/>
                </a:ext>
              </a:extLst>
            </p:cNvPr>
            <p:cNvSpPr txBox="1"/>
            <p:nvPr/>
          </p:nvSpPr>
          <p:spPr>
            <a:xfrm>
              <a:off x="3582184" y="2772523"/>
              <a:ext cx="282804" cy="646331"/>
            </a:xfrm>
            <a:prstGeom prst="rect">
              <a:avLst/>
            </a:prstGeom>
            <a:solidFill>
              <a:srgbClr val="FFE69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2</a:t>
              </a:r>
              <a:endParaRPr lang="ko-KR" altLang="en-US" sz="3600" b="1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575938B-6720-4367-9D62-0774A5D14F1A}"/>
              </a:ext>
            </a:extLst>
          </p:cNvPr>
          <p:cNvGrpSpPr/>
          <p:nvPr/>
        </p:nvGrpSpPr>
        <p:grpSpPr>
          <a:xfrm>
            <a:off x="5748997" y="2628418"/>
            <a:ext cx="794555" cy="1185348"/>
            <a:chOff x="5748997" y="2686709"/>
            <a:chExt cx="794555" cy="1185348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F225C17-5EFE-4F0D-B16B-7DBC4086CFFA}"/>
                </a:ext>
              </a:extLst>
            </p:cNvPr>
            <p:cNvSpPr/>
            <p:nvPr/>
          </p:nvSpPr>
          <p:spPr>
            <a:xfrm>
              <a:off x="6070863" y="3721232"/>
              <a:ext cx="150825" cy="150825"/>
            </a:xfrm>
            <a:prstGeom prst="ellipse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34" name="눈물 방울 33">
              <a:extLst>
                <a:ext uri="{FF2B5EF4-FFF2-40B4-BE49-F238E27FC236}">
                  <a16:creationId xmlns:a16="http://schemas.microsoft.com/office/drawing/2014/main" id="{93A840A7-CB51-4D55-9D18-0D6058EF0EAA}"/>
                </a:ext>
              </a:extLst>
            </p:cNvPr>
            <p:cNvSpPr/>
            <p:nvPr/>
          </p:nvSpPr>
          <p:spPr>
            <a:xfrm rot="8102961">
              <a:off x="5748997" y="2686709"/>
              <a:ext cx="794555" cy="794555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6B19EE-918D-4B35-B2DD-9CE91C61D59B}"/>
                </a:ext>
              </a:extLst>
            </p:cNvPr>
            <p:cNvSpPr txBox="1"/>
            <p:nvPr/>
          </p:nvSpPr>
          <p:spPr>
            <a:xfrm>
              <a:off x="6004872" y="2772523"/>
              <a:ext cx="28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3</a:t>
              </a:r>
              <a:endParaRPr lang="ko-KR" altLang="en-US" sz="360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0730703-24E1-411D-8EEB-8EA904733D8C}"/>
              </a:ext>
            </a:extLst>
          </p:cNvPr>
          <p:cNvGrpSpPr/>
          <p:nvPr/>
        </p:nvGrpSpPr>
        <p:grpSpPr>
          <a:xfrm>
            <a:off x="8171686" y="2628418"/>
            <a:ext cx="794555" cy="1185348"/>
            <a:chOff x="8171686" y="2686709"/>
            <a:chExt cx="794555" cy="11853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AAA8944-4C45-4028-9B3B-61368B210EF0}"/>
                </a:ext>
              </a:extLst>
            </p:cNvPr>
            <p:cNvSpPr/>
            <p:nvPr/>
          </p:nvSpPr>
          <p:spPr>
            <a:xfrm>
              <a:off x="8493552" y="3721232"/>
              <a:ext cx="150825" cy="150825"/>
            </a:xfrm>
            <a:prstGeom prst="ellipse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35" name="눈물 방울 34">
              <a:extLst>
                <a:ext uri="{FF2B5EF4-FFF2-40B4-BE49-F238E27FC236}">
                  <a16:creationId xmlns:a16="http://schemas.microsoft.com/office/drawing/2014/main" id="{92DF0482-9D21-44CF-85F8-1DCE4AA2DBB8}"/>
                </a:ext>
              </a:extLst>
            </p:cNvPr>
            <p:cNvSpPr/>
            <p:nvPr/>
          </p:nvSpPr>
          <p:spPr>
            <a:xfrm rot="8102961">
              <a:off x="8171686" y="2686709"/>
              <a:ext cx="794555" cy="794555"/>
            </a:xfrm>
            <a:prstGeom prst="teardrop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F0597B7-24AF-48C9-B497-3B82726001CA}"/>
                </a:ext>
              </a:extLst>
            </p:cNvPr>
            <p:cNvSpPr txBox="1"/>
            <p:nvPr/>
          </p:nvSpPr>
          <p:spPr>
            <a:xfrm>
              <a:off x="8427562" y="2772523"/>
              <a:ext cx="28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4</a:t>
              </a:r>
              <a:endParaRPr lang="ko-KR" altLang="en-US" sz="3600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2EC7B5-C937-48E2-A23E-809F02A188FA}"/>
              </a:ext>
            </a:extLst>
          </p:cNvPr>
          <p:cNvGrpSpPr/>
          <p:nvPr/>
        </p:nvGrpSpPr>
        <p:grpSpPr>
          <a:xfrm>
            <a:off x="10594375" y="2628417"/>
            <a:ext cx="794555" cy="1185349"/>
            <a:chOff x="10594375" y="2686708"/>
            <a:chExt cx="794555" cy="118534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44352F2-FAC7-46F1-8704-0FB540102432}"/>
                </a:ext>
              </a:extLst>
            </p:cNvPr>
            <p:cNvSpPr/>
            <p:nvPr/>
          </p:nvSpPr>
          <p:spPr>
            <a:xfrm>
              <a:off x="10916240" y="3721232"/>
              <a:ext cx="150825" cy="150825"/>
            </a:xfrm>
            <a:prstGeom prst="ellipse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36" name="눈물 방울 35">
              <a:extLst>
                <a:ext uri="{FF2B5EF4-FFF2-40B4-BE49-F238E27FC236}">
                  <a16:creationId xmlns:a16="http://schemas.microsoft.com/office/drawing/2014/main" id="{0CC60648-0B06-4D15-BB5B-001E9DAA0714}"/>
                </a:ext>
              </a:extLst>
            </p:cNvPr>
            <p:cNvSpPr/>
            <p:nvPr/>
          </p:nvSpPr>
          <p:spPr>
            <a:xfrm rot="8102961">
              <a:off x="10594375" y="2686708"/>
              <a:ext cx="794555" cy="794555"/>
            </a:xfrm>
            <a:prstGeom prst="teardrop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24129C-A46B-4AA6-A695-2B3C0969735D}"/>
                </a:ext>
              </a:extLst>
            </p:cNvPr>
            <p:cNvSpPr txBox="1"/>
            <p:nvPr/>
          </p:nvSpPr>
          <p:spPr>
            <a:xfrm>
              <a:off x="10850250" y="2772523"/>
              <a:ext cx="28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5</a:t>
              </a:r>
              <a:endParaRPr lang="ko-KR" altLang="en-US" sz="36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75DBE55-8FDD-48A1-9996-F8AC6A870D7D}"/>
              </a:ext>
            </a:extLst>
          </p:cNvPr>
          <p:cNvSpPr txBox="1"/>
          <p:nvPr/>
        </p:nvSpPr>
        <p:spPr>
          <a:xfrm>
            <a:off x="659877" y="3964589"/>
            <a:ext cx="1282038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팀 소개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역할</a:t>
            </a:r>
            <a:endParaRPr lang="en-US" altLang="ko-KR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93251A-41AD-4008-A370-23D19881C737}"/>
              </a:ext>
            </a:extLst>
          </p:cNvPr>
          <p:cNvSpPr txBox="1"/>
          <p:nvPr/>
        </p:nvSpPr>
        <p:spPr>
          <a:xfrm>
            <a:off x="5199831" y="3964589"/>
            <a:ext cx="189288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구현 내용</a:t>
            </a:r>
            <a:endParaRPr lang="en-US" altLang="ko-KR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E50BC1-8BCD-43F0-AB45-FA011585BB3B}"/>
              </a:ext>
            </a:extLst>
          </p:cNvPr>
          <p:cNvSpPr txBox="1"/>
          <p:nvPr/>
        </p:nvSpPr>
        <p:spPr>
          <a:xfrm>
            <a:off x="7621222" y="3964589"/>
            <a:ext cx="1892885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향후 계획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보완 사항</a:t>
            </a:r>
            <a:endParaRPr lang="en-US" altLang="ko-KR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1BA4C8-12E7-4238-9C3F-1B516B7F9D6D}"/>
              </a:ext>
            </a:extLst>
          </p:cNvPr>
          <p:cNvSpPr txBox="1"/>
          <p:nvPr/>
        </p:nvSpPr>
        <p:spPr>
          <a:xfrm>
            <a:off x="2778440" y="3964589"/>
            <a:ext cx="189288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시장 조사</a:t>
            </a:r>
            <a:endParaRPr lang="en-US" altLang="ko-KR" sz="2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B33BC8-A2A7-42B6-8512-4F388DDB5342}"/>
              </a:ext>
            </a:extLst>
          </p:cNvPr>
          <p:cNvSpPr txBox="1"/>
          <p:nvPr/>
        </p:nvSpPr>
        <p:spPr>
          <a:xfrm>
            <a:off x="10042613" y="3964589"/>
            <a:ext cx="189288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후기</a:t>
            </a:r>
            <a:endParaRPr lang="en-US" altLang="ko-KR" sz="2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76E183-B975-424C-A49D-BD155DF66149}"/>
              </a:ext>
            </a:extLst>
          </p:cNvPr>
          <p:cNvSpPr txBox="1"/>
          <p:nvPr/>
        </p:nvSpPr>
        <p:spPr>
          <a:xfrm>
            <a:off x="2300140" y="4520912"/>
            <a:ext cx="284689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 쿠폰 시장 현황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rgbClr val="7F7F7F"/>
                </a:solidFill>
              </a:rPr>
              <a:t>모바일 쿠폰 사용의 불편함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1534F0-B9D2-4D12-9121-039BECA8A7AF}"/>
              </a:ext>
            </a:extLst>
          </p:cNvPr>
          <p:cNvSpPr txBox="1"/>
          <p:nvPr/>
        </p:nvSpPr>
        <p:spPr>
          <a:xfrm>
            <a:off x="4721355" y="4520912"/>
            <a:ext cx="284983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 쿠폰 관리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모바일쿠폰 중고거래</a:t>
            </a:r>
            <a:endParaRPr lang="ko-KR" altLang="en-US" sz="14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4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C5879-EB88-41E4-B877-8975031908E9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팀 소개 및 역할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6DBCC78-DE8F-4315-AAA0-4E55B350E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59BD24E-695C-4D27-9014-2B97E216BEAD}"/>
              </a:ext>
            </a:extLst>
          </p:cNvPr>
          <p:cNvGrpSpPr/>
          <p:nvPr/>
        </p:nvGrpSpPr>
        <p:grpSpPr>
          <a:xfrm>
            <a:off x="869581" y="2056368"/>
            <a:ext cx="2366406" cy="4116811"/>
            <a:chOff x="869581" y="2056368"/>
            <a:chExt cx="2366406" cy="411681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5B5118E-85CD-4214-AA8E-F56CB466EDC4}"/>
                </a:ext>
              </a:extLst>
            </p:cNvPr>
            <p:cNvSpPr/>
            <p:nvPr/>
          </p:nvSpPr>
          <p:spPr>
            <a:xfrm>
              <a:off x="942407" y="2589723"/>
              <a:ext cx="2220754" cy="2259400"/>
            </a:xfrm>
            <a:prstGeom prst="ellipse">
              <a:avLst/>
            </a:prstGeom>
            <a:solidFill>
              <a:srgbClr val="F9F0E1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9E14C9-2116-4F16-B167-FB59CFA89A96}"/>
                </a:ext>
              </a:extLst>
            </p:cNvPr>
            <p:cNvSpPr/>
            <p:nvPr/>
          </p:nvSpPr>
          <p:spPr>
            <a:xfrm>
              <a:off x="1023784" y="5020491"/>
              <a:ext cx="2058001" cy="1152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팀장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마이페이지 구현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-UI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구성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38A7D86-2B81-4741-9C06-79CE37365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839" b="97246" l="4520" r="96328">
                          <a14:foregroundMark x1="24294" y1="94068" x2="24294" y2="94068"/>
                          <a14:foregroundMark x1="21186" y1="97246" x2="21186" y2="97246"/>
                          <a14:foregroundMark x1="53390" y1="88347" x2="53390" y2="88347"/>
                          <a14:foregroundMark x1="63559" y1="79661" x2="63559" y2="79661"/>
                          <a14:foregroundMark x1="63277" y1="86441" x2="60734" y2="87500"/>
                          <a14:foregroundMark x1="51977" y1="85805" x2="51977" y2="85805"/>
                          <a14:foregroundMark x1="34463" y1="82415" x2="32768" y2="81992"/>
                          <a14:foregroundMark x1="58757" y1="85381" x2="60734" y2="86017"/>
                          <a14:foregroundMark x1="55085" y1="83475" x2="21469" y2="76695"/>
                          <a14:foregroundMark x1="21469" y1="76695" x2="57627" y2="96398"/>
                          <a14:foregroundMark x1="57627" y1="96398" x2="94350" y2="94280"/>
                          <a14:foregroundMark x1="94350" y1="94280" x2="63277" y2="80508"/>
                          <a14:foregroundMark x1="63277" y1="80508" x2="15537" y2="81780"/>
                          <a14:foregroundMark x1="15537" y1="81780" x2="51412" y2="90678"/>
                          <a14:foregroundMark x1="51412" y1="90678" x2="9040" y2="78602"/>
                          <a14:foregroundMark x1="9040" y1="78602" x2="50282" y2="86017"/>
                          <a14:foregroundMark x1="50282" y1="86017" x2="27966" y2="82415"/>
                          <a14:foregroundMark x1="15819" y1="73305" x2="9605" y2="83051"/>
                          <a14:foregroundMark x1="14689" y1="69280" x2="35593" y2="86653"/>
                          <a14:foregroundMark x1="12429" y1="79873" x2="12429" y2="79873"/>
                          <a14:foregroundMark x1="4520" y1="86653" x2="5367" y2="87924"/>
                          <a14:foregroundMark x1="5650" y1="87924" x2="5650" y2="87924"/>
                          <a14:foregroundMark x1="16949" y1="89831" x2="16949" y2="89831"/>
                          <a14:foregroundMark x1="31073" y1="69492" x2="31073" y2="69492"/>
                          <a14:foregroundMark x1="33898" y1="69068" x2="33898" y2="69068"/>
                          <a14:foregroundMark x1="66949" y1="73305" x2="66949" y2="73305"/>
                          <a14:foregroundMark x1="93503" y1="77542" x2="93503" y2="77542"/>
                          <a14:foregroundMark x1="89548" y1="77542" x2="89548" y2="77542"/>
                          <a14:foregroundMark x1="90113" y1="86653" x2="90113" y2="86653"/>
                          <a14:foregroundMark x1="94350" y1="86653" x2="94350" y2="86653"/>
                          <a14:foregroundMark x1="91243" y1="77119" x2="91243" y2="77119"/>
                          <a14:foregroundMark x1="84181" y1="67161" x2="91808" y2="88983"/>
                          <a14:foregroundMark x1="92090" y1="75847" x2="92090" y2="75847"/>
                          <a14:foregroundMark x1="95198" y1="77119" x2="96045" y2="79873"/>
                          <a14:foregroundMark x1="96045" y1="82203" x2="96045" y2="82203"/>
                          <a14:foregroundMark x1="96610" y1="83051" x2="96610" y2="85593"/>
                          <a14:foregroundMark x1="96045" y1="87712" x2="95480" y2="89831"/>
                          <a14:foregroundMark x1="11299" y1="69280" x2="11299" y2="69280"/>
                          <a14:foregroundMark x1="47458" y1="7839" x2="47458" y2="7839"/>
                          <a14:foregroundMark x1="47175" y1="9322" x2="47175" y2="93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50782" y="2193603"/>
              <a:ext cx="1404000" cy="18720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D96A682-FF4E-4AA5-8F3A-BD4F982B4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1473" y="2056368"/>
              <a:ext cx="382618" cy="382616"/>
            </a:xfrm>
            <a:prstGeom prst="rect">
              <a:avLst/>
            </a:prstGeom>
          </p:spPr>
        </p:pic>
        <p:sp>
          <p:nvSpPr>
            <p:cNvPr id="15" name="양쪽 모서리가 둥근 사각형 31">
              <a:extLst>
                <a:ext uri="{FF2B5EF4-FFF2-40B4-BE49-F238E27FC236}">
                  <a16:creationId xmlns:a16="http://schemas.microsoft.com/office/drawing/2014/main" id="{51305D5D-26D1-480E-94A0-CA5783821274}"/>
                </a:ext>
              </a:extLst>
            </p:cNvPr>
            <p:cNvSpPr/>
            <p:nvPr/>
          </p:nvSpPr>
          <p:spPr>
            <a:xfrm>
              <a:off x="869581" y="4044054"/>
              <a:ext cx="2366406" cy="1003935"/>
            </a:xfrm>
            <a:prstGeom prst="round2SameRect">
              <a:avLst/>
            </a:prstGeom>
            <a:solidFill>
              <a:srgbClr val="FFCD2F"/>
            </a:solidFill>
            <a:ln w="28575">
              <a:noFill/>
            </a:ln>
            <a:effectLst>
              <a:outerShdw blurRad="50800" dist="381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김 소 원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2018112817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0540048-FD20-4C7C-A9F6-D80DCF7898B1}"/>
              </a:ext>
            </a:extLst>
          </p:cNvPr>
          <p:cNvGrpSpPr/>
          <p:nvPr/>
        </p:nvGrpSpPr>
        <p:grpSpPr>
          <a:xfrm>
            <a:off x="3645530" y="2172054"/>
            <a:ext cx="2366406" cy="4001125"/>
            <a:chOff x="3548336" y="2172054"/>
            <a:chExt cx="2366406" cy="400112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B368790-1A8F-4A12-872D-1A25228A1E5C}"/>
                </a:ext>
              </a:extLst>
            </p:cNvPr>
            <p:cNvSpPr/>
            <p:nvPr/>
          </p:nvSpPr>
          <p:spPr>
            <a:xfrm>
              <a:off x="3621162" y="2589723"/>
              <a:ext cx="2220754" cy="2259400"/>
            </a:xfrm>
            <a:prstGeom prst="ellipse">
              <a:avLst/>
            </a:prstGeom>
            <a:solidFill>
              <a:srgbClr val="F9F0E1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32BF1DC-773D-4A51-9343-B398C2C76002}"/>
                </a:ext>
              </a:extLst>
            </p:cNvPr>
            <p:cNvSpPr/>
            <p:nvPr/>
          </p:nvSpPr>
          <p:spPr>
            <a:xfrm>
              <a:off x="3702539" y="5020491"/>
              <a:ext cx="2058001" cy="1152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지도 구현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동영상 제작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아이콘 디자인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8494053-B3AA-49F7-A763-C44B932C5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249" b="97110" l="3077" r="96154">
                          <a14:foregroundMark x1="41538" y1="9249" x2="41538" y2="9249"/>
                          <a14:foregroundMark x1="58462" y1="10405" x2="58462" y2="10405"/>
                          <a14:foregroundMark x1="45385" y1="11561" x2="45385" y2="11561"/>
                          <a14:foregroundMark x1="59231" y1="10405" x2="59231" y2="10405"/>
                          <a14:foregroundMark x1="53077" y1="10405" x2="53077" y2="10405"/>
                          <a14:foregroundMark x1="65385" y1="18497" x2="65385" y2="18497"/>
                          <a14:foregroundMark x1="74615" y1="47399" x2="74615" y2="47399"/>
                          <a14:foregroundMark x1="71538" y1="57225" x2="71538" y2="57225"/>
                          <a14:foregroundMark x1="70769" y1="60116" x2="79231" y2="82081"/>
                          <a14:foregroundMark x1="80000" y1="82659" x2="80000" y2="82659"/>
                          <a14:foregroundMark x1="75385" y1="69364" x2="45385" y2="85549"/>
                          <a14:foregroundMark x1="45385" y1="85549" x2="11538" y2="90751"/>
                          <a14:foregroundMark x1="11538" y1="90751" x2="32308" y2="87283"/>
                          <a14:foregroundMark x1="68462" y1="87283" x2="25385" y2="91908"/>
                          <a14:foregroundMark x1="25385" y1="91908" x2="59231" y2="91329"/>
                          <a14:foregroundMark x1="59231" y1="91329" x2="6923" y2="88439"/>
                          <a14:foregroundMark x1="6923" y1="88439" x2="90000" y2="86127"/>
                          <a14:foregroundMark x1="90000" y1="86127" x2="64615" y2="86705"/>
                          <a14:foregroundMark x1="86923" y1="83815" x2="24615" y2="85549"/>
                          <a14:foregroundMark x1="24615" y1="85549" x2="81538" y2="86705"/>
                          <a14:foregroundMark x1="81538" y1="86705" x2="12308" y2="86705"/>
                          <a14:foregroundMark x1="12308" y1="86705" x2="64615" y2="88439"/>
                          <a14:foregroundMark x1="64615" y1="88439" x2="13077" y2="94220"/>
                          <a14:foregroundMark x1="13077" y1="94220" x2="7692" y2="76879"/>
                          <a14:foregroundMark x1="89231" y1="77457" x2="82308" y2="76879"/>
                          <a14:foregroundMark x1="92308" y1="76301" x2="93846" y2="76301"/>
                          <a14:foregroundMark x1="93846" y1="76879" x2="94615" y2="79769"/>
                          <a14:foregroundMark x1="95385" y1="81503" x2="95385" y2="81503"/>
                          <a14:foregroundMark x1="13077" y1="71098" x2="13077" y2="71098"/>
                          <a14:foregroundMark x1="16154" y1="68786" x2="16154" y2="68786"/>
                          <a14:foregroundMark x1="4615" y1="74566" x2="4615" y2="74566"/>
                          <a14:foregroundMark x1="90000" y1="94798" x2="90000" y2="94798"/>
                          <a14:foregroundMark x1="92308" y1="96532" x2="92308" y2="96532"/>
                          <a14:foregroundMark x1="96154" y1="97110" x2="96154" y2="97110"/>
                          <a14:foregroundMark x1="87692" y1="72254" x2="87692" y2="72254"/>
                          <a14:foregroundMark x1="93077" y1="72832" x2="93077" y2="72832"/>
                          <a14:foregroundMark x1="84615" y1="70520" x2="84615" y2="70520"/>
                          <a14:foregroundMark x1="86923" y1="68786" x2="86923" y2="68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28186" y="2172054"/>
              <a:ext cx="1406705" cy="1872000"/>
            </a:xfrm>
            <a:prstGeom prst="rect">
              <a:avLst/>
            </a:prstGeom>
          </p:spPr>
        </p:pic>
        <p:sp>
          <p:nvSpPr>
            <p:cNvPr id="38" name="양쪽 모서리가 둥근 사각형 31">
              <a:extLst>
                <a:ext uri="{FF2B5EF4-FFF2-40B4-BE49-F238E27FC236}">
                  <a16:creationId xmlns:a16="http://schemas.microsoft.com/office/drawing/2014/main" id="{523910B6-0785-4FA2-BE99-311F56764CF8}"/>
                </a:ext>
              </a:extLst>
            </p:cNvPr>
            <p:cNvSpPr/>
            <p:nvPr/>
          </p:nvSpPr>
          <p:spPr>
            <a:xfrm>
              <a:off x="3548336" y="4044054"/>
              <a:ext cx="2366406" cy="1003935"/>
            </a:xfrm>
            <a:prstGeom prst="round2SameRect">
              <a:avLst/>
            </a:prstGeom>
            <a:solidFill>
              <a:srgbClr val="FFCD2F"/>
            </a:solidFill>
            <a:ln w="28575">
              <a:noFill/>
            </a:ln>
            <a:effectLst>
              <a:outerShdw blurRad="50800" dist="381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김 주 은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2018113621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D9B39F-FF3C-40C8-8742-3F077AFD81F7}"/>
              </a:ext>
            </a:extLst>
          </p:cNvPr>
          <p:cNvGrpSpPr/>
          <p:nvPr/>
        </p:nvGrpSpPr>
        <p:grpSpPr>
          <a:xfrm>
            <a:off x="6421479" y="2172054"/>
            <a:ext cx="2520609" cy="4001125"/>
            <a:chOff x="6266835" y="2172054"/>
            <a:chExt cx="2520609" cy="400112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354133-0552-463F-B2AD-456BCBCCC77F}"/>
                </a:ext>
              </a:extLst>
            </p:cNvPr>
            <p:cNvSpPr/>
            <p:nvPr/>
          </p:nvSpPr>
          <p:spPr>
            <a:xfrm>
              <a:off x="6339661" y="2589723"/>
              <a:ext cx="2220754" cy="2259400"/>
            </a:xfrm>
            <a:prstGeom prst="ellipse">
              <a:avLst/>
            </a:prstGeom>
            <a:solidFill>
              <a:srgbClr val="F9F0E1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2F9E21B-FA57-4BE2-933C-CE8B39BC251D}"/>
                </a:ext>
              </a:extLst>
            </p:cNvPr>
            <p:cNvSpPr/>
            <p:nvPr/>
          </p:nvSpPr>
          <p:spPr>
            <a:xfrm>
              <a:off x="6421038" y="5020491"/>
              <a:ext cx="2366406" cy="1152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프로젝트 총 관리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데이터베이스 구축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-UI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구성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E6139EC-6BCB-49C2-8216-02846351E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8542" b="97292" l="3481" r="95315">
                          <a14:foregroundMark x1="50201" y1="9271" x2="50201" y2="9271"/>
                          <a14:foregroundMark x1="56091" y1="10417" x2="56091" y2="10417"/>
                          <a14:foregroundMark x1="40295" y1="96250" x2="40295" y2="96250"/>
                          <a14:foregroundMark x1="3882" y1="84792" x2="3882" y2="84792"/>
                          <a14:foregroundMark x1="5756" y1="77604" x2="5756" y2="77604"/>
                          <a14:foregroundMark x1="7764" y1="97188" x2="7764" y2="97188"/>
                          <a14:foregroundMark x1="6292" y1="95417" x2="6292" y2="95417"/>
                          <a14:foregroundMark x1="91299" y1="95417" x2="91299" y2="95417"/>
                          <a14:foregroundMark x1="82463" y1="96458" x2="82463" y2="96458"/>
                          <a14:foregroundMark x1="95315" y1="95833" x2="95315" y2="95833"/>
                          <a14:foregroundMark x1="92771" y1="88750" x2="92771" y2="88750"/>
                          <a14:foregroundMark x1="93842" y1="80729" x2="93842" y2="80729"/>
                          <a14:foregroundMark x1="92369" y1="89063" x2="92369" y2="89063"/>
                          <a14:foregroundMark x1="91299" y1="94896" x2="90495" y2="95000"/>
                          <a14:foregroundMark x1="75502" y1="95521" x2="75502" y2="95521"/>
                          <a14:foregroundMark x1="72289" y1="95625" x2="72289" y2="95625"/>
                          <a14:foregroundMark x1="65060" y1="95000" x2="65060" y2="95000"/>
                          <a14:foregroundMark x1="69210" y1="97292" x2="69210" y2="97292"/>
                          <a14:foregroundMark x1="65194" y1="96250" x2="65194" y2="96250"/>
                          <a14:foregroundMark x1="67336" y1="96354" x2="67336" y2="96354"/>
                          <a14:foregroundMark x1="53815" y1="8542" x2="53815" y2="8542"/>
                          <a14:foregroundMark x1="56359" y1="8542" x2="56359" y2="854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21713" y="2172054"/>
              <a:ext cx="1456650" cy="1872000"/>
            </a:xfrm>
            <a:prstGeom prst="rect">
              <a:avLst/>
            </a:prstGeom>
          </p:spPr>
        </p:pic>
        <p:sp>
          <p:nvSpPr>
            <p:cNvPr id="43" name="양쪽 모서리가 둥근 사각형 31">
              <a:extLst>
                <a:ext uri="{FF2B5EF4-FFF2-40B4-BE49-F238E27FC236}">
                  <a16:creationId xmlns:a16="http://schemas.microsoft.com/office/drawing/2014/main" id="{D4A8A2F1-C17C-4993-A2B6-8D99F16DEA43}"/>
                </a:ext>
              </a:extLst>
            </p:cNvPr>
            <p:cNvSpPr/>
            <p:nvPr/>
          </p:nvSpPr>
          <p:spPr>
            <a:xfrm>
              <a:off x="6266835" y="4044054"/>
              <a:ext cx="2366406" cy="1003935"/>
            </a:xfrm>
            <a:prstGeom prst="round2SameRect">
              <a:avLst/>
            </a:prstGeom>
            <a:solidFill>
              <a:srgbClr val="FFCD2F"/>
            </a:solidFill>
            <a:ln w="28575">
              <a:noFill/>
            </a:ln>
            <a:effectLst>
              <a:outerShdw blurRad="50800" dist="381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서 하 린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2018116038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71A210C-4B4C-46D3-8B79-CE482DB158B3}"/>
              </a:ext>
            </a:extLst>
          </p:cNvPr>
          <p:cNvGrpSpPr/>
          <p:nvPr/>
        </p:nvGrpSpPr>
        <p:grpSpPr>
          <a:xfrm>
            <a:off x="9197428" y="2172054"/>
            <a:ext cx="2366406" cy="4001125"/>
            <a:chOff x="9018897" y="2172054"/>
            <a:chExt cx="2366406" cy="4001125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5302ADB-E81C-4650-8D1A-B06C182EF36C}"/>
                </a:ext>
              </a:extLst>
            </p:cNvPr>
            <p:cNvSpPr/>
            <p:nvPr/>
          </p:nvSpPr>
          <p:spPr>
            <a:xfrm>
              <a:off x="9091723" y="2589723"/>
              <a:ext cx="2220754" cy="2259400"/>
            </a:xfrm>
            <a:prstGeom prst="ellipse">
              <a:avLst/>
            </a:prstGeom>
            <a:solidFill>
              <a:srgbClr val="F9F0E1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A9C043A-6569-4C59-95E4-942D709C6949}"/>
                </a:ext>
              </a:extLst>
            </p:cNvPr>
            <p:cNvSpPr/>
            <p:nvPr/>
          </p:nvSpPr>
          <p:spPr>
            <a:xfrm>
              <a:off x="9173100" y="5020491"/>
              <a:ext cx="2058001" cy="1152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자료 정리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이미지 처리</a:t>
              </a: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(OCR)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en-US" altLang="ko-KR" sz="16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github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관리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33" name="그림 32" descr="의류, 사람, 실내, 서있는이(가) 표시된 사진&#10;&#10;자동 생성된 설명">
              <a:extLst>
                <a:ext uri="{FF2B5EF4-FFF2-40B4-BE49-F238E27FC236}">
                  <a16:creationId xmlns:a16="http://schemas.microsoft.com/office/drawing/2014/main" id="{38F512CD-1D75-4BEF-BEE7-0C25F9127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8621" b="98276" l="1613" r="97177">
                          <a14:foregroundMark x1="43548" y1="8621" x2="43548" y2="8621"/>
                          <a14:foregroundMark x1="6855" y1="74765" x2="32056" y2="96082"/>
                          <a14:foregroundMark x1="32056" y1="96082" x2="67742" y2="95455"/>
                          <a14:foregroundMark x1="67742" y1="95455" x2="94355" y2="80408"/>
                          <a14:foregroundMark x1="94355" y1="80408" x2="82056" y2="72571"/>
                          <a14:foregroundMark x1="60282" y1="86050" x2="60282" y2="86050"/>
                          <a14:foregroundMark x1="66331" y1="91066" x2="66331" y2="91066"/>
                          <a14:foregroundMark x1="57863" y1="96395" x2="57863" y2="96395"/>
                          <a14:foregroundMark x1="62500" y1="88871" x2="62500" y2="88871"/>
                          <a14:foregroundMark x1="62097" y1="89969" x2="62097" y2="89969"/>
                          <a14:foregroundMark x1="7460" y1="85110" x2="7460" y2="85110"/>
                          <a14:foregroundMark x1="7460" y1="85110" x2="7056" y2="84483"/>
                          <a14:foregroundMark x1="4839" y1="81975" x2="4637" y2="81191"/>
                          <a14:foregroundMark x1="4637" y1="80721" x2="4637" y2="80721"/>
                          <a14:foregroundMark x1="5242" y1="78527" x2="5242" y2="78527"/>
                          <a14:foregroundMark x1="4637" y1="77900" x2="4435" y2="76646"/>
                          <a14:foregroundMark x1="4435" y1="76489" x2="4435" y2="76489"/>
                          <a14:foregroundMark x1="1613" y1="74295" x2="1613" y2="74295"/>
                          <a14:foregroundMark x1="4032" y1="74608" x2="4032" y2="74608"/>
                          <a14:foregroundMark x1="3831" y1="74922" x2="3831" y2="74922"/>
                          <a14:foregroundMark x1="2419" y1="98276" x2="2419" y2="98276"/>
                          <a14:foregroundMark x1="2419" y1="98276" x2="2419" y2="98276"/>
                          <a14:foregroundMark x1="94758" y1="91223" x2="94758" y2="91223"/>
                          <a14:foregroundMark x1="94758" y1="91223" x2="94758" y2="91223"/>
                          <a14:foregroundMark x1="94758" y1="91223" x2="94758" y2="91223"/>
                          <a14:foregroundMark x1="94153" y1="82759" x2="94153" y2="82759"/>
                          <a14:foregroundMark x1="96573" y1="78213" x2="96573" y2="78213"/>
                          <a14:foregroundMark x1="96976" y1="77429" x2="96976" y2="77429"/>
                          <a14:foregroundMark x1="97177" y1="77116" x2="96774" y2="768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426" y="2172054"/>
              <a:ext cx="1455348" cy="1872000"/>
            </a:xfrm>
            <a:prstGeom prst="rect">
              <a:avLst/>
            </a:prstGeom>
          </p:spPr>
        </p:pic>
        <p:sp>
          <p:nvSpPr>
            <p:cNvPr id="47" name="양쪽 모서리가 둥근 사각형 31">
              <a:extLst>
                <a:ext uri="{FF2B5EF4-FFF2-40B4-BE49-F238E27FC236}">
                  <a16:creationId xmlns:a16="http://schemas.microsoft.com/office/drawing/2014/main" id="{45760AA3-A7D9-4352-9EF1-6B6A3FB909C9}"/>
                </a:ext>
              </a:extLst>
            </p:cNvPr>
            <p:cNvSpPr/>
            <p:nvPr/>
          </p:nvSpPr>
          <p:spPr>
            <a:xfrm>
              <a:off x="9018897" y="4044054"/>
              <a:ext cx="2366406" cy="1003935"/>
            </a:xfrm>
            <a:prstGeom prst="round2SameRect">
              <a:avLst/>
            </a:prstGeom>
            <a:solidFill>
              <a:srgbClr val="FFCD2F"/>
            </a:solidFill>
            <a:ln w="28575">
              <a:noFill/>
            </a:ln>
            <a:effectLst>
              <a:outerShdw blurRad="50800" dist="381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장 예 은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2018110709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76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C5879-EB88-41E4-B877-8975031908E9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시장조사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B2E1B4-05D7-475B-B86E-D21714E25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41" y="2594076"/>
            <a:ext cx="6020534" cy="3351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AA7474-51B6-49D1-8DC4-64B6EF0F6571}"/>
              </a:ext>
            </a:extLst>
          </p:cNvPr>
          <p:cNvSpPr txBox="1"/>
          <p:nvPr/>
        </p:nvSpPr>
        <p:spPr>
          <a:xfrm>
            <a:off x="1847093" y="1868701"/>
            <a:ext cx="7093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모바일 쿠폰 시장 현황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9609CA-7B18-4DEC-A620-D455B7766BBA}"/>
              </a:ext>
            </a:extLst>
          </p:cNvPr>
          <p:cNvSpPr/>
          <p:nvPr/>
        </p:nvSpPr>
        <p:spPr>
          <a:xfrm>
            <a:off x="932693" y="1672545"/>
            <a:ext cx="914400" cy="91553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6B9B2-40DC-425B-B61D-F284D95D3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1" y="1795659"/>
            <a:ext cx="669304" cy="6693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4BD8A1-06EF-4784-B0B3-ED24BBCE2C64}"/>
              </a:ext>
            </a:extLst>
          </p:cNvPr>
          <p:cNvSpPr txBox="1"/>
          <p:nvPr/>
        </p:nvSpPr>
        <p:spPr>
          <a:xfrm>
            <a:off x="7075775" y="3056113"/>
            <a:ext cx="4765126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모바일 쿠폰 시장 규모</a:t>
            </a:r>
            <a:r>
              <a:rPr lang="en-US" altLang="ko-KR" sz="2400" dirty="0"/>
              <a:t> </a:t>
            </a:r>
            <a:r>
              <a:rPr lang="ko-KR" altLang="en-US" sz="2400" dirty="0"/>
              <a:t>꾸준히 성장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모바일 쿠폰의 종류가 다양해짐</a:t>
            </a:r>
            <a:endParaRPr lang="en-US" altLang="ko-KR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6DBCC78-DE8F-4315-AAA0-4E55B350E4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6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484EC-AA6D-4B2E-8A2B-FEFD3B532E7A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시장조사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437B7-19D4-43D1-B28F-34C9AEF1380F}"/>
              </a:ext>
            </a:extLst>
          </p:cNvPr>
          <p:cNvSpPr txBox="1"/>
          <p:nvPr/>
        </p:nvSpPr>
        <p:spPr>
          <a:xfrm>
            <a:off x="1389892" y="2680638"/>
            <a:ext cx="9997687" cy="34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/>
              <a:t> 받은 쿠폰 사용처가 주변에 없음</a:t>
            </a:r>
            <a:endParaRPr lang="en-US" altLang="ko-KR" sz="2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/>
              <a:t> 쿠폰이 많아서 사용여부를 확인하기 불편함</a:t>
            </a:r>
            <a:endParaRPr lang="en-US" altLang="ko-KR" sz="2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/>
              <a:t> 취향과 맞지 않아서 사용하기 곤란함</a:t>
            </a:r>
            <a:endParaRPr lang="en-US" altLang="ko-KR" sz="2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800" dirty="0"/>
              <a:t> </a:t>
            </a:r>
            <a:r>
              <a:rPr lang="ko-KR" altLang="en-US" sz="2800" dirty="0"/>
              <a:t>유효 기간을 지키지 못해 사용하지 못함</a:t>
            </a:r>
            <a:endParaRPr lang="en-US" altLang="ko-KR" sz="28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90F0D98-64E8-4299-9335-7C9BF5BE381E}"/>
              </a:ext>
            </a:extLst>
          </p:cNvPr>
          <p:cNvGrpSpPr/>
          <p:nvPr/>
        </p:nvGrpSpPr>
        <p:grpSpPr>
          <a:xfrm>
            <a:off x="932693" y="1672545"/>
            <a:ext cx="8008070" cy="915532"/>
            <a:chOff x="932693" y="1672545"/>
            <a:chExt cx="8008070" cy="9155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390620-311B-4C25-B271-541B9DBC1D63}"/>
                </a:ext>
              </a:extLst>
            </p:cNvPr>
            <p:cNvSpPr txBox="1"/>
            <p:nvPr/>
          </p:nvSpPr>
          <p:spPr>
            <a:xfrm>
              <a:off x="1847093" y="1868701"/>
              <a:ext cx="70936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모바일 쿠폰 사용의 불편함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8AF99FD-9CB4-4CDE-ABB6-BF99B0E62CBC}"/>
                </a:ext>
              </a:extLst>
            </p:cNvPr>
            <p:cNvSpPr/>
            <p:nvPr/>
          </p:nvSpPr>
          <p:spPr>
            <a:xfrm>
              <a:off x="932693" y="1672545"/>
              <a:ext cx="914400" cy="91553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274ABF6-7DBA-4486-999E-9F3BA8654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241" y="1795659"/>
              <a:ext cx="669304" cy="669304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4E1DA02-646E-433F-807F-A920FD31F7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0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C5879-EB88-41E4-B877-8975031908E9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구현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7474-51B6-49D1-8DC4-64B6EF0F6571}"/>
              </a:ext>
            </a:extLst>
          </p:cNvPr>
          <p:cNvSpPr txBox="1"/>
          <p:nvPr/>
        </p:nvSpPr>
        <p:spPr>
          <a:xfrm>
            <a:off x="1847093" y="1868701"/>
            <a:ext cx="434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모바일 쿠폰 통합 플랫폼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9609CA-7B18-4DEC-A620-D455B7766BBA}"/>
              </a:ext>
            </a:extLst>
          </p:cNvPr>
          <p:cNvSpPr/>
          <p:nvPr/>
        </p:nvSpPr>
        <p:spPr>
          <a:xfrm>
            <a:off x="932693" y="1672545"/>
            <a:ext cx="914400" cy="91553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6B9B2-40DC-425B-B61D-F284D95D3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1" y="1795659"/>
            <a:ext cx="669304" cy="6693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375607-8375-45DB-9A50-D6EEDBC7D7E8}"/>
              </a:ext>
            </a:extLst>
          </p:cNvPr>
          <p:cNvSpPr txBox="1"/>
          <p:nvPr/>
        </p:nvSpPr>
        <p:spPr>
          <a:xfrm>
            <a:off x="1289532" y="2570863"/>
            <a:ext cx="795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모바일 쿠폰 관리</a:t>
            </a:r>
            <a:r>
              <a:rPr lang="en-US" altLang="ko-KR" sz="2400" dirty="0"/>
              <a:t>: </a:t>
            </a:r>
            <a:r>
              <a:rPr lang="ko-KR" altLang="en-US" sz="2400" dirty="0"/>
              <a:t>간편한 등록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29B4FB-CDE1-417C-8E4E-04D0318DC921}"/>
              </a:ext>
            </a:extLst>
          </p:cNvPr>
          <p:cNvSpPr txBox="1"/>
          <p:nvPr/>
        </p:nvSpPr>
        <p:spPr>
          <a:xfrm>
            <a:off x="4571999" y="3346358"/>
            <a:ext cx="681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모바일 쿠폰 이미지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7037DF-38F8-422C-B1E8-7C69DBAED90A}"/>
              </a:ext>
            </a:extLst>
          </p:cNvPr>
          <p:cNvGrpSpPr/>
          <p:nvPr/>
        </p:nvGrpSpPr>
        <p:grpSpPr>
          <a:xfrm>
            <a:off x="1226326" y="3124344"/>
            <a:ext cx="3345673" cy="3345673"/>
            <a:chOff x="1226326" y="3101194"/>
            <a:chExt cx="3345673" cy="334567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125B4AC-73DA-4DAA-9D00-E97A0071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326" y="3101194"/>
              <a:ext cx="3345673" cy="3345673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25893F5-E443-4ED5-B94E-1F7B55730656}"/>
                </a:ext>
              </a:extLst>
            </p:cNvPr>
            <p:cNvSpPr/>
            <p:nvPr/>
          </p:nvSpPr>
          <p:spPr>
            <a:xfrm>
              <a:off x="2174179" y="5273641"/>
              <a:ext cx="1460457" cy="274836"/>
            </a:xfrm>
            <a:prstGeom prst="round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이미지 선택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0087BAF-D1B8-42CF-996F-BA1ADCE53AEF}"/>
                </a:ext>
              </a:extLst>
            </p:cNvPr>
            <p:cNvSpPr/>
            <p:nvPr/>
          </p:nvSpPr>
          <p:spPr>
            <a:xfrm>
              <a:off x="2174181" y="5606787"/>
              <a:ext cx="713986" cy="274836"/>
            </a:xfrm>
            <a:prstGeom prst="round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조회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C6F9FCA-46BE-4D86-8CB9-AFA933585EDD}"/>
                </a:ext>
              </a:extLst>
            </p:cNvPr>
            <p:cNvSpPr/>
            <p:nvPr/>
          </p:nvSpPr>
          <p:spPr>
            <a:xfrm>
              <a:off x="2920650" y="5606787"/>
              <a:ext cx="713986" cy="274836"/>
            </a:xfrm>
            <a:prstGeom prst="round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완료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9AC03D8-56E0-46FA-90EE-C7DA3A6549D1}"/>
                </a:ext>
              </a:extLst>
            </p:cNvPr>
            <p:cNvSpPr/>
            <p:nvPr/>
          </p:nvSpPr>
          <p:spPr>
            <a:xfrm>
              <a:off x="2180085" y="3907696"/>
              <a:ext cx="1460457" cy="12693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8114FE-4DF7-4B5C-8225-176FD090F5BF}"/>
              </a:ext>
            </a:extLst>
          </p:cNvPr>
          <p:cNvSpPr/>
          <p:nvPr/>
        </p:nvSpPr>
        <p:spPr>
          <a:xfrm>
            <a:off x="2174181" y="3633841"/>
            <a:ext cx="1460455" cy="286012"/>
          </a:xfrm>
          <a:prstGeom prst="rect">
            <a:avLst/>
          </a:prstGeom>
          <a:solidFill>
            <a:srgbClr val="FFC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쿠폰 등록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40DB9-7FBC-41AF-B262-A540EBF0D3B4}"/>
              </a:ext>
            </a:extLst>
          </p:cNvPr>
          <p:cNvSpPr txBox="1"/>
          <p:nvPr/>
        </p:nvSpPr>
        <p:spPr>
          <a:xfrm>
            <a:off x="4571999" y="3932362"/>
            <a:ext cx="6813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→ </a:t>
            </a:r>
            <a:r>
              <a:rPr lang="ko-KR" altLang="en-US" sz="2400" dirty="0">
                <a:highlight>
                  <a:srgbClr val="FFC209"/>
                </a:highlight>
              </a:rPr>
              <a:t>이미지 분석</a:t>
            </a:r>
            <a:br>
              <a:rPr lang="en-US" altLang="ko-KR" sz="2400" dirty="0"/>
            </a:br>
            <a:r>
              <a:rPr lang="en-US" altLang="ko-KR" sz="2000" dirty="0"/>
              <a:t>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사용자가 따로 세부정보 입력할 필요 없음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51469E-9E56-49B6-A938-C7811C84D7B1}"/>
              </a:ext>
            </a:extLst>
          </p:cNvPr>
          <p:cNvSpPr txBox="1"/>
          <p:nvPr/>
        </p:nvSpPr>
        <p:spPr>
          <a:xfrm>
            <a:off x="4571999" y="4826141"/>
            <a:ext cx="681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→ 등록 완료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554248-26E5-4F8F-93F4-ED3DA5EA5D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98" t="9053" r="5968" b="56890"/>
          <a:stretch/>
        </p:blipFill>
        <p:spPr>
          <a:xfrm>
            <a:off x="2209375" y="4637333"/>
            <a:ext cx="1406407" cy="538583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3445C51-0FC8-41BA-939C-720A0001B924}"/>
              </a:ext>
            </a:extLst>
          </p:cNvPr>
          <p:cNvSpPr/>
          <p:nvPr/>
        </p:nvSpPr>
        <p:spPr>
          <a:xfrm>
            <a:off x="4803494" y="5434209"/>
            <a:ext cx="6813396" cy="885568"/>
          </a:xfrm>
          <a:prstGeom prst="roundRect">
            <a:avLst/>
          </a:prstGeom>
          <a:noFill/>
          <a:ln w="38100">
            <a:solidFill>
              <a:srgbClr val="FFC209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OCR</a:t>
            </a:r>
            <a:r>
              <a:rPr lang="ko-KR" altLang="en-US" dirty="0">
                <a:solidFill>
                  <a:sysClr val="windowText" lastClr="000000"/>
                </a:solidFill>
              </a:rPr>
              <a:t> 오픈소스 코드 사용하여 이미지에 있는 모바일 쿠폰의 사용처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제품명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유효기간 등 자동 인식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4F7E01E-6EFA-413F-88E1-0EF73FC8D49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6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7474-51B6-49D1-8DC4-64B6EF0F6571}"/>
              </a:ext>
            </a:extLst>
          </p:cNvPr>
          <p:cNvSpPr txBox="1"/>
          <p:nvPr/>
        </p:nvSpPr>
        <p:spPr>
          <a:xfrm>
            <a:off x="1847093" y="1868701"/>
            <a:ext cx="434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모바일 쿠폰 통합 플랫폼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9609CA-7B18-4DEC-A620-D455B7766BBA}"/>
              </a:ext>
            </a:extLst>
          </p:cNvPr>
          <p:cNvSpPr/>
          <p:nvPr/>
        </p:nvSpPr>
        <p:spPr>
          <a:xfrm>
            <a:off x="932693" y="1672545"/>
            <a:ext cx="914400" cy="91553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6B9B2-40DC-425B-B61D-F284D95D3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1" y="1795659"/>
            <a:ext cx="669304" cy="669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0B90EE-121C-4927-BD2A-3D0D4512DB81}"/>
              </a:ext>
            </a:extLst>
          </p:cNvPr>
          <p:cNvSpPr txBox="1"/>
          <p:nvPr/>
        </p:nvSpPr>
        <p:spPr>
          <a:xfrm>
            <a:off x="1289532" y="2570863"/>
            <a:ext cx="10157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모바일 쿠폰 관리</a:t>
            </a:r>
            <a:r>
              <a:rPr lang="en-US" altLang="ko-KR" sz="2400" dirty="0"/>
              <a:t>: </a:t>
            </a:r>
            <a:r>
              <a:rPr lang="ko-KR" altLang="en-US" sz="2400" dirty="0"/>
              <a:t>유효기간 만료 알림 </a:t>
            </a:r>
            <a:r>
              <a:rPr lang="en-US" altLang="ko-KR" sz="2400" dirty="0"/>
              <a:t>&amp; </a:t>
            </a:r>
            <a:r>
              <a:rPr lang="ko-KR" altLang="en-US" sz="2400" dirty="0"/>
              <a:t>보유 쿠폰 조회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0330352-C5A7-4D5B-BA35-5A7292686475}"/>
              </a:ext>
            </a:extLst>
          </p:cNvPr>
          <p:cNvGrpSpPr/>
          <p:nvPr/>
        </p:nvGrpSpPr>
        <p:grpSpPr>
          <a:xfrm>
            <a:off x="5312062" y="4425644"/>
            <a:ext cx="4398864" cy="465306"/>
            <a:chOff x="5312797" y="4810643"/>
            <a:chExt cx="4398864" cy="46530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8A5224-BD99-414B-8FE9-FD51224714FE}"/>
                </a:ext>
              </a:extLst>
            </p:cNvPr>
            <p:cNvSpPr txBox="1"/>
            <p:nvPr/>
          </p:nvSpPr>
          <p:spPr>
            <a:xfrm>
              <a:off x="5312797" y="481064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상품권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A578F4-44EE-4317-A371-92A825464E83}"/>
                </a:ext>
              </a:extLst>
            </p:cNvPr>
            <p:cNvSpPr txBox="1"/>
            <p:nvPr/>
          </p:nvSpPr>
          <p:spPr>
            <a:xfrm>
              <a:off x="6737770" y="4814284"/>
              <a:ext cx="2973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사용 가능 여부 조회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FFF0BA7-5186-4B3D-8018-43454366F2D8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>
              <a:off x="6420793" y="5041476"/>
              <a:ext cx="316977" cy="3641"/>
            </a:xfrm>
            <a:prstGeom prst="straightConnector1">
              <a:avLst/>
            </a:prstGeom>
            <a:ln w="38100">
              <a:solidFill>
                <a:srgbClr val="FFC2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1012DA7-3761-4DB9-9B62-859B6208228A}"/>
              </a:ext>
            </a:extLst>
          </p:cNvPr>
          <p:cNvSpPr txBox="1"/>
          <p:nvPr/>
        </p:nvSpPr>
        <p:spPr>
          <a:xfrm>
            <a:off x="5312062" y="3405885"/>
            <a:ext cx="39853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유효 기간 만료 </a:t>
            </a:r>
            <a:r>
              <a:rPr lang="en-US" altLang="ko-KR" sz="2400" dirty="0"/>
              <a:t>n</a:t>
            </a:r>
            <a:r>
              <a:rPr lang="ko-KR" altLang="en-US" sz="2400" dirty="0"/>
              <a:t>일 전 알림</a:t>
            </a:r>
            <a:br>
              <a:rPr lang="en-US" altLang="ko-KR" sz="2400" dirty="0"/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사용자가 날짜 설정 가능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E1E3389-1961-47D2-8080-9D25BB6FAE4D}"/>
              </a:ext>
            </a:extLst>
          </p:cNvPr>
          <p:cNvGrpSpPr/>
          <p:nvPr/>
        </p:nvGrpSpPr>
        <p:grpSpPr>
          <a:xfrm>
            <a:off x="4380605" y="3307138"/>
            <a:ext cx="780770" cy="781737"/>
            <a:chOff x="4535889" y="3593267"/>
            <a:chExt cx="589375" cy="59010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F3EDE47-F5FE-488F-B07D-9FEFC2D311E0}"/>
                </a:ext>
              </a:extLst>
            </p:cNvPr>
            <p:cNvSpPr/>
            <p:nvPr/>
          </p:nvSpPr>
          <p:spPr>
            <a:xfrm>
              <a:off x="4535889" y="3593267"/>
              <a:ext cx="589375" cy="59010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7E7F1B02-C414-46B9-A63F-95A2C1044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576" y="3744319"/>
              <a:ext cx="288000" cy="288000"/>
            </a:xfrm>
            <a:prstGeom prst="rect">
              <a:avLst/>
            </a:prstGeom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055FD2B-4B63-41B8-A2BD-1E762D08C0B0}"/>
              </a:ext>
            </a:extLst>
          </p:cNvPr>
          <p:cNvGrpSpPr/>
          <p:nvPr/>
        </p:nvGrpSpPr>
        <p:grpSpPr>
          <a:xfrm>
            <a:off x="4380605" y="4267429"/>
            <a:ext cx="780770" cy="781737"/>
            <a:chOff x="4571999" y="4700257"/>
            <a:chExt cx="589375" cy="59010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697B532-4DF6-4B5D-B4AC-800076306103}"/>
                </a:ext>
              </a:extLst>
            </p:cNvPr>
            <p:cNvSpPr/>
            <p:nvPr/>
          </p:nvSpPr>
          <p:spPr>
            <a:xfrm>
              <a:off x="4571999" y="4700257"/>
              <a:ext cx="589375" cy="59010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A348ECC8-B91B-4408-81A1-71A23B3C0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22686" y="4851309"/>
              <a:ext cx="288000" cy="288000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FE73672-85CF-4B1D-B5DB-C21F575D233B}"/>
              </a:ext>
            </a:extLst>
          </p:cNvPr>
          <p:cNvGrpSpPr/>
          <p:nvPr/>
        </p:nvGrpSpPr>
        <p:grpSpPr>
          <a:xfrm>
            <a:off x="1226326" y="3124344"/>
            <a:ext cx="3345673" cy="3345673"/>
            <a:chOff x="1226326" y="3124344"/>
            <a:chExt cx="3345673" cy="334567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B66C2C6-6454-4353-B1BF-4DB28311D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326" y="3124344"/>
              <a:ext cx="3345673" cy="3345673"/>
            </a:xfrm>
            <a:prstGeom prst="rect">
              <a:avLst/>
            </a:prstGeom>
          </p:spPr>
        </p:pic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00984E4-D8C6-4453-AC59-D5C03A193BDC}"/>
                </a:ext>
              </a:extLst>
            </p:cNvPr>
            <p:cNvSpPr/>
            <p:nvPr/>
          </p:nvSpPr>
          <p:spPr>
            <a:xfrm>
              <a:off x="2174181" y="5566120"/>
              <a:ext cx="713986" cy="274836"/>
            </a:xfrm>
            <a:prstGeom prst="round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조회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06082A4-2921-4BDD-A3BD-B8A793E419E3}"/>
                </a:ext>
              </a:extLst>
            </p:cNvPr>
            <p:cNvSpPr/>
            <p:nvPr/>
          </p:nvSpPr>
          <p:spPr>
            <a:xfrm>
              <a:off x="2920650" y="5566120"/>
              <a:ext cx="713986" cy="274836"/>
            </a:xfrm>
            <a:prstGeom prst="round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완료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CC64ED2-C905-4D49-87AB-CDE54E191420}"/>
                </a:ext>
              </a:extLst>
            </p:cNvPr>
            <p:cNvSpPr/>
            <p:nvPr/>
          </p:nvSpPr>
          <p:spPr>
            <a:xfrm>
              <a:off x="2180085" y="4533676"/>
              <a:ext cx="1460457" cy="39541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</a:rPr>
                <a:t>2020.12.07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B155052-5346-428D-98A2-A14CD6E3DC0D}"/>
                </a:ext>
              </a:extLst>
            </p:cNvPr>
            <p:cNvSpPr/>
            <p:nvPr/>
          </p:nvSpPr>
          <p:spPr>
            <a:xfrm>
              <a:off x="2180085" y="4052321"/>
              <a:ext cx="1460457" cy="39541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</a:rPr>
                <a:t>2020.11.30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9D3B200-1ABB-4371-8D1E-9044553D8F7A}"/>
                </a:ext>
              </a:extLst>
            </p:cNvPr>
            <p:cNvSpPr/>
            <p:nvPr/>
          </p:nvSpPr>
          <p:spPr>
            <a:xfrm>
              <a:off x="2180085" y="5000726"/>
              <a:ext cx="1460457" cy="39541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</a:rPr>
                <a:t>2020.12.25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90F15C9-3CFC-4D07-9234-BDF906AA0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42760" y="4095055"/>
              <a:ext cx="360000" cy="31687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0EF7FE9-263E-4A94-A569-4FB190394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42761" y="4548914"/>
              <a:ext cx="355125" cy="36000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E036D4-DA3B-4707-8B19-956E87C1C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71072" y="5020219"/>
              <a:ext cx="303375" cy="360000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228CD19-66A0-46B1-8610-0046E6138AA4}"/>
                </a:ext>
              </a:extLst>
            </p:cNvPr>
            <p:cNvSpPr/>
            <p:nvPr/>
          </p:nvSpPr>
          <p:spPr>
            <a:xfrm>
              <a:off x="2174181" y="3633841"/>
              <a:ext cx="1460455" cy="286012"/>
            </a:xfrm>
            <a:prstGeom prst="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내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쿠폰함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9D4C639-422D-4E14-A7DA-AE47C28D09F4}"/>
              </a:ext>
            </a:extLst>
          </p:cNvPr>
          <p:cNvSpPr/>
          <p:nvPr/>
        </p:nvSpPr>
        <p:spPr>
          <a:xfrm>
            <a:off x="4803494" y="5434209"/>
            <a:ext cx="6813396" cy="885568"/>
          </a:xfrm>
          <a:prstGeom prst="roundRect">
            <a:avLst/>
          </a:prstGeom>
          <a:noFill/>
          <a:ln w="38100">
            <a:solidFill>
              <a:srgbClr val="FFC209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마이페이지에서 모바일 쿠폰 유효기간 </a:t>
            </a:r>
            <a:r>
              <a:rPr lang="en-US" altLang="ko-KR" dirty="0">
                <a:solidFill>
                  <a:sysClr val="windowText" lastClr="000000"/>
                </a:solidFill>
              </a:rPr>
              <a:t>n</a:t>
            </a:r>
            <a:r>
              <a:rPr lang="ko-KR" altLang="en-US" dirty="0">
                <a:solidFill>
                  <a:sysClr val="windowText" lastClr="000000"/>
                </a:solidFill>
              </a:rPr>
              <a:t>일전 알림 사용자 설정 가능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데이터베이스와 연동되어 해당일시에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푸쉬</a:t>
            </a:r>
            <a:r>
              <a:rPr lang="ko-KR" altLang="en-US" dirty="0">
                <a:solidFill>
                  <a:sysClr val="windowText" lastClr="000000"/>
                </a:solidFill>
              </a:rPr>
              <a:t> 알림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8C3717E-FBE6-467A-A401-2F3104EF852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D173741-A935-40E7-9058-845E5AF8E46B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구현 내용</a:t>
            </a:r>
          </a:p>
        </p:txBody>
      </p:sp>
    </p:spTree>
    <p:extLst>
      <p:ext uri="{BB962C8B-B14F-4D97-AF65-F5344CB8AC3E}">
        <p14:creationId xmlns:p14="http://schemas.microsoft.com/office/powerpoint/2010/main" val="3090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:a16="http://schemas.microsoft.com/office/drawing/2014/main" id="{7F80B881-BA55-4786-94B5-3B2E8846617B}"/>
              </a:ext>
            </a:extLst>
          </p:cNvPr>
          <p:cNvSpPr/>
          <p:nvPr/>
        </p:nvSpPr>
        <p:spPr>
          <a:xfrm>
            <a:off x="4380605" y="3194634"/>
            <a:ext cx="780770" cy="78173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7474-51B6-49D1-8DC4-64B6EF0F6571}"/>
              </a:ext>
            </a:extLst>
          </p:cNvPr>
          <p:cNvSpPr txBox="1"/>
          <p:nvPr/>
        </p:nvSpPr>
        <p:spPr>
          <a:xfrm>
            <a:off x="1847093" y="1868701"/>
            <a:ext cx="434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모바일 쿠폰 통합 플랫폼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9609CA-7B18-4DEC-A620-D455B7766BBA}"/>
              </a:ext>
            </a:extLst>
          </p:cNvPr>
          <p:cNvSpPr/>
          <p:nvPr/>
        </p:nvSpPr>
        <p:spPr>
          <a:xfrm>
            <a:off x="932693" y="1672545"/>
            <a:ext cx="914400" cy="91553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6B9B2-40DC-425B-B61D-F284D95D3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1" y="1795659"/>
            <a:ext cx="669304" cy="6693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878ADE-9893-4841-8C4E-587CDD6FCF88}"/>
              </a:ext>
            </a:extLst>
          </p:cNvPr>
          <p:cNvSpPr txBox="1"/>
          <p:nvPr/>
        </p:nvSpPr>
        <p:spPr>
          <a:xfrm>
            <a:off x="1289532" y="2570863"/>
            <a:ext cx="10157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모바일 쿠폰 관리</a:t>
            </a:r>
            <a:r>
              <a:rPr lang="en-US" altLang="ko-KR" sz="2400" dirty="0"/>
              <a:t>: </a:t>
            </a:r>
            <a:r>
              <a:rPr lang="ko-KR" altLang="en-US" sz="2400" dirty="0"/>
              <a:t>가까운 사용처 조회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59F7B4E-EFA2-4424-AE67-67C23579CA64}"/>
              </a:ext>
            </a:extLst>
          </p:cNvPr>
          <p:cNvGrpSpPr/>
          <p:nvPr/>
        </p:nvGrpSpPr>
        <p:grpSpPr>
          <a:xfrm>
            <a:off x="1226326" y="3124344"/>
            <a:ext cx="3345673" cy="3345673"/>
            <a:chOff x="1226326" y="3124344"/>
            <a:chExt cx="3345673" cy="334567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8C2F64-0D51-4768-90B7-18C6C2275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326" y="3124344"/>
              <a:ext cx="3345673" cy="3345673"/>
            </a:xfrm>
            <a:prstGeom prst="rect">
              <a:avLst/>
            </a:prstGeom>
          </p:spPr>
        </p:pic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619597F-C390-418D-859D-0E3EFFA9CD54}"/>
                </a:ext>
              </a:extLst>
            </p:cNvPr>
            <p:cNvSpPr/>
            <p:nvPr/>
          </p:nvSpPr>
          <p:spPr>
            <a:xfrm>
              <a:off x="2175256" y="4380924"/>
              <a:ext cx="1468808" cy="286013"/>
            </a:xfrm>
            <a:prstGeom prst="round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사용위치조회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C2AD63-FDE9-4D33-9642-DA7843325756}"/>
                </a:ext>
              </a:extLst>
            </p:cNvPr>
            <p:cNvSpPr/>
            <p:nvPr/>
          </p:nvSpPr>
          <p:spPr>
            <a:xfrm>
              <a:off x="2180085" y="3976247"/>
              <a:ext cx="1460457" cy="39541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</a:rPr>
                <a:t>2020.12.07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5391391-4835-449C-B2CC-45B9405BB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42761" y="3991485"/>
              <a:ext cx="355125" cy="36000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3101639-DA1D-4411-8102-14DAD95D464C}"/>
                </a:ext>
              </a:extLst>
            </p:cNvPr>
            <p:cNvSpPr/>
            <p:nvPr/>
          </p:nvSpPr>
          <p:spPr>
            <a:xfrm>
              <a:off x="2174181" y="3633841"/>
              <a:ext cx="1460455" cy="286012"/>
            </a:xfrm>
            <a:prstGeom prst="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내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쿠폰함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8BA5CB3-F2C3-4120-B029-6FBE76B8A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3280" y="4720290"/>
              <a:ext cx="1171293" cy="1171293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39FFA54B-5B3B-402F-9DE2-1735A15A54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91" y="3394702"/>
            <a:ext cx="381600" cy="3816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7CA567F-67D7-450E-8C5B-93E156D0B250}"/>
              </a:ext>
            </a:extLst>
          </p:cNvPr>
          <p:cNvSpPr txBox="1"/>
          <p:nvPr/>
        </p:nvSpPr>
        <p:spPr>
          <a:xfrm>
            <a:off x="5161375" y="3124344"/>
            <a:ext cx="3573414" cy="1987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ko-KR" altLang="en-US" sz="2400" dirty="0"/>
              <a:t>사용할 쿠폰 선택</a:t>
            </a:r>
            <a:endParaRPr lang="en-US" altLang="ko-KR" sz="2400" dirty="0"/>
          </a:p>
          <a:p>
            <a:pPr>
              <a:lnSpc>
                <a:spcPct val="180000"/>
              </a:lnSpc>
            </a:pPr>
            <a:r>
              <a:rPr lang="ko-KR" altLang="en-US" sz="2400" dirty="0"/>
              <a:t>→ 사용가능한 위치 조회</a:t>
            </a:r>
            <a:endParaRPr lang="en-US" altLang="ko-KR" sz="2400" dirty="0"/>
          </a:p>
          <a:p>
            <a:pPr>
              <a:lnSpc>
                <a:spcPct val="180000"/>
              </a:lnSpc>
            </a:pPr>
            <a:r>
              <a:rPr lang="ko-KR" altLang="en-US" sz="2400" dirty="0"/>
              <a:t>→ </a:t>
            </a:r>
            <a:r>
              <a:rPr lang="ko-KR" altLang="en-US" sz="2400" dirty="0">
                <a:highlight>
                  <a:srgbClr val="FFC209"/>
                </a:highlight>
              </a:rPr>
              <a:t>주변 매장 표시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C6B4FB0-B6E2-463A-94C3-08DB536088E8}"/>
              </a:ext>
            </a:extLst>
          </p:cNvPr>
          <p:cNvSpPr/>
          <p:nvPr/>
        </p:nvSpPr>
        <p:spPr>
          <a:xfrm>
            <a:off x="4803494" y="5434209"/>
            <a:ext cx="6813396" cy="885568"/>
          </a:xfrm>
          <a:prstGeom prst="roundRect">
            <a:avLst/>
          </a:prstGeom>
          <a:noFill/>
          <a:ln w="38100">
            <a:solidFill>
              <a:srgbClr val="FFC209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실시간으로 사용자의 위치를 받아와 </a:t>
            </a:r>
            <a:r>
              <a:rPr lang="en-US" altLang="ko-KR" dirty="0">
                <a:solidFill>
                  <a:sysClr val="windowText" lastClr="000000"/>
                </a:solidFill>
              </a:rPr>
              <a:t>Google Map</a:t>
            </a:r>
            <a:r>
              <a:rPr lang="ko-KR" altLang="en-US" dirty="0">
                <a:solidFill>
                  <a:sysClr val="windowText" lastClr="000000"/>
                </a:solidFill>
              </a:rPr>
              <a:t>과 연동해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해당하는 모바일 쿠폰의 사용처를 조회할 수 있음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865AC3C-3B84-44D6-A7E4-F64CA83DA7E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9B02D0-3DB0-4F02-A07D-C0079A457F74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구현 내용</a:t>
            </a:r>
          </a:p>
        </p:txBody>
      </p:sp>
    </p:spTree>
    <p:extLst>
      <p:ext uri="{BB962C8B-B14F-4D97-AF65-F5344CB8AC3E}">
        <p14:creationId xmlns:p14="http://schemas.microsoft.com/office/powerpoint/2010/main" val="59329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7474-51B6-49D1-8DC4-64B6EF0F6571}"/>
              </a:ext>
            </a:extLst>
          </p:cNvPr>
          <p:cNvSpPr txBox="1"/>
          <p:nvPr/>
        </p:nvSpPr>
        <p:spPr>
          <a:xfrm>
            <a:off x="1847093" y="1868701"/>
            <a:ext cx="434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모바일 쿠폰 통합 플랫폼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9609CA-7B18-4DEC-A620-D455B7766BBA}"/>
              </a:ext>
            </a:extLst>
          </p:cNvPr>
          <p:cNvSpPr/>
          <p:nvPr/>
        </p:nvSpPr>
        <p:spPr>
          <a:xfrm>
            <a:off x="932693" y="1672545"/>
            <a:ext cx="914400" cy="91553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6B9B2-40DC-425B-B61D-F284D95D3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1" y="1795659"/>
            <a:ext cx="669304" cy="669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F06524-2919-403C-9CEE-CC0DB72CED5E}"/>
              </a:ext>
            </a:extLst>
          </p:cNvPr>
          <p:cNvSpPr txBox="1"/>
          <p:nvPr/>
        </p:nvSpPr>
        <p:spPr>
          <a:xfrm>
            <a:off x="1289531" y="2617998"/>
            <a:ext cx="7090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모바일 쿠폰 중고거래</a:t>
            </a:r>
            <a:r>
              <a:rPr lang="en-US" altLang="ko-KR" sz="2400" dirty="0"/>
              <a:t>: </a:t>
            </a:r>
            <a:r>
              <a:rPr lang="ko-KR" altLang="en-US" sz="2400" dirty="0"/>
              <a:t>판매 등록 절차 간편화</a:t>
            </a:r>
            <a:endParaRPr lang="en-US" altLang="ko-K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205017-9218-4BED-A19E-E82593ABA48D}"/>
              </a:ext>
            </a:extLst>
          </p:cNvPr>
          <p:cNvSpPr txBox="1"/>
          <p:nvPr/>
        </p:nvSpPr>
        <p:spPr>
          <a:xfrm>
            <a:off x="4069049" y="3438484"/>
            <a:ext cx="4336331" cy="14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/>
              <a:t>판매하려는 모바일 쿠폰 선택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→ 희망 판매 가격 입력</a:t>
            </a:r>
            <a:endParaRPr lang="en-US" altLang="ko-KR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08206-1003-4454-B924-425E1175248B}"/>
              </a:ext>
            </a:extLst>
          </p:cNvPr>
          <p:cNvSpPr txBox="1"/>
          <p:nvPr/>
        </p:nvSpPr>
        <p:spPr>
          <a:xfrm>
            <a:off x="4069049" y="5154660"/>
            <a:ext cx="4336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→ 판매 등록 완료</a:t>
            </a:r>
            <a:br>
              <a:rPr lang="en-US" altLang="ko-KR" sz="2400" dirty="0"/>
            </a:br>
            <a:r>
              <a:rPr lang="en-US" altLang="ko-KR" sz="2400" dirty="0"/>
              <a:t>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해당 쿠폰 사용 불가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F92DE1A-5EDA-412A-98B2-CF63552F8BF1}"/>
              </a:ext>
            </a:extLst>
          </p:cNvPr>
          <p:cNvSpPr/>
          <p:nvPr/>
        </p:nvSpPr>
        <p:spPr>
          <a:xfrm rot="20313561">
            <a:off x="7178529" y="5318795"/>
            <a:ext cx="1419605" cy="415097"/>
          </a:xfrm>
          <a:prstGeom prst="rightArrow">
            <a:avLst>
              <a:gd name="adj1" fmla="val 39675"/>
              <a:gd name="adj2" fmla="val 62403"/>
            </a:avLst>
          </a:prstGeom>
          <a:solidFill>
            <a:srgbClr val="FFC209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BCF608-8F79-42C9-8AC5-B5906EC88532}"/>
              </a:ext>
            </a:extLst>
          </p:cNvPr>
          <p:cNvGrpSpPr/>
          <p:nvPr/>
        </p:nvGrpSpPr>
        <p:grpSpPr>
          <a:xfrm>
            <a:off x="7902430" y="3124344"/>
            <a:ext cx="3345673" cy="3345673"/>
            <a:chOff x="7902430" y="3124344"/>
            <a:chExt cx="3345673" cy="334567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3EC6F45-E290-4B8E-A301-FABBD51EC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2430" y="3124344"/>
              <a:ext cx="3345673" cy="3345673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F1FFE7E-C475-40B2-BEAA-CFF3C9691F3C}"/>
                </a:ext>
              </a:extLst>
            </p:cNvPr>
            <p:cNvSpPr/>
            <p:nvPr/>
          </p:nvSpPr>
          <p:spPr>
            <a:xfrm>
              <a:off x="8850285" y="5566120"/>
              <a:ext cx="713986" cy="274836"/>
            </a:xfrm>
            <a:prstGeom prst="round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조회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4954BEF-E726-4FE0-B4D1-7986DD0F7EC7}"/>
                </a:ext>
              </a:extLst>
            </p:cNvPr>
            <p:cNvSpPr/>
            <p:nvPr/>
          </p:nvSpPr>
          <p:spPr>
            <a:xfrm>
              <a:off x="9596754" y="5566120"/>
              <a:ext cx="713986" cy="274836"/>
            </a:xfrm>
            <a:prstGeom prst="round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완료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09B1490-71E7-4319-84CA-CD1BA9640940}"/>
                </a:ext>
              </a:extLst>
            </p:cNvPr>
            <p:cNvSpPr/>
            <p:nvPr/>
          </p:nvSpPr>
          <p:spPr>
            <a:xfrm>
              <a:off x="8856189" y="4533676"/>
              <a:ext cx="1460457" cy="39541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</a:rPr>
                <a:t>2020.12.07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8E7EB59-399E-4F66-9607-B5E3225F580A}"/>
                </a:ext>
              </a:extLst>
            </p:cNvPr>
            <p:cNvSpPr/>
            <p:nvPr/>
          </p:nvSpPr>
          <p:spPr>
            <a:xfrm>
              <a:off x="8856189" y="4052321"/>
              <a:ext cx="1460457" cy="39541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</a:rPr>
                <a:t>2020.11.30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7E0D48A-997C-4729-A75F-5371DD6AC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8864" y="4095055"/>
              <a:ext cx="360000" cy="31687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C4352FD-4D87-4FF0-BDC3-FCF2B8DB7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18865" y="4548914"/>
              <a:ext cx="355125" cy="360000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8509226-1A80-4F78-A664-BC0901834B88}"/>
                </a:ext>
              </a:extLst>
            </p:cNvPr>
            <p:cNvSpPr/>
            <p:nvPr/>
          </p:nvSpPr>
          <p:spPr>
            <a:xfrm>
              <a:off x="8850285" y="3633841"/>
              <a:ext cx="1460455" cy="286012"/>
            </a:xfrm>
            <a:prstGeom prst="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내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쿠폰함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962F9E2-128F-474A-80FB-FE6200A011C1}"/>
                </a:ext>
              </a:extLst>
            </p:cNvPr>
            <p:cNvSpPr/>
            <p:nvPr/>
          </p:nvSpPr>
          <p:spPr>
            <a:xfrm>
              <a:off x="8856189" y="5000726"/>
              <a:ext cx="1460457" cy="39541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</a:rPr>
                <a:t>2020.12.25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3FF9CF5-3DDA-4280-AC5E-09017B83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47176" y="5020219"/>
              <a:ext cx="303375" cy="360000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252681-51ED-447F-9C3E-DA12AB0007A6}"/>
                </a:ext>
              </a:extLst>
            </p:cNvPr>
            <p:cNvSpPr/>
            <p:nvPr/>
          </p:nvSpPr>
          <p:spPr>
            <a:xfrm>
              <a:off x="8850285" y="5000726"/>
              <a:ext cx="1472265" cy="3954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55AF05F-EC10-4777-A281-8CE651078207}"/>
              </a:ext>
            </a:extLst>
          </p:cNvPr>
          <p:cNvGrpSpPr/>
          <p:nvPr/>
        </p:nvGrpSpPr>
        <p:grpSpPr>
          <a:xfrm>
            <a:off x="1226326" y="3124344"/>
            <a:ext cx="3345673" cy="3345673"/>
            <a:chOff x="1226326" y="3124344"/>
            <a:chExt cx="3345673" cy="334567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D6B608C-9CC9-48FE-A692-9D30DFAB2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326" y="3124344"/>
              <a:ext cx="3345673" cy="334567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0B73AC-4AD0-4C97-BD3B-7FFC41F350B0}"/>
                </a:ext>
              </a:extLst>
            </p:cNvPr>
            <p:cNvSpPr txBox="1"/>
            <p:nvPr/>
          </p:nvSpPr>
          <p:spPr>
            <a:xfrm>
              <a:off x="2174178" y="5235024"/>
              <a:ext cx="14604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희망가격</a:t>
              </a:r>
              <a:r>
                <a:rPr lang="en-US" altLang="ko-KR" sz="1400" dirty="0"/>
                <a:t>: 5,000 </a:t>
              </a:r>
              <a:endParaRPr lang="ko-KR" altLang="en-US" sz="14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3470CF8-B6A3-438C-B8CD-2E7AA307B3C5}"/>
                </a:ext>
              </a:extLst>
            </p:cNvPr>
            <p:cNvSpPr/>
            <p:nvPr/>
          </p:nvSpPr>
          <p:spPr>
            <a:xfrm>
              <a:off x="2174181" y="3633841"/>
              <a:ext cx="1460455" cy="286012"/>
            </a:xfrm>
            <a:prstGeom prst="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판매 등록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D8D9E45-17B8-4094-8648-98F077C9E746}"/>
                </a:ext>
              </a:extLst>
            </p:cNvPr>
            <p:cNvSpPr/>
            <p:nvPr/>
          </p:nvSpPr>
          <p:spPr>
            <a:xfrm>
              <a:off x="2174178" y="5566120"/>
              <a:ext cx="713986" cy="274836"/>
            </a:xfrm>
            <a:prstGeom prst="round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조회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C4A6FF19-3D21-414F-9C98-19C44F60E8FD}"/>
                </a:ext>
              </a:extLst>
            </p:cNvPr>
            <p:cNvSpPr/>
            <p:nvPr/>
          </p:nvSpPr>
          <p:spPr>
            <a:xfrm>
              <a:off x="2920647" y="5566120"/>
              <a:ext cx="713986" cy="274836"/>
            </a:xfrm>
            <a:prstGeom prst="round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완료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0C70606-F8CE-497B-9639-4D32CDEB0C37}"/>
                </a:ext>
              </a:extLst>
            </p:cNvPr>
            <p:cNvSpPr/>
            <p:nvPr/>
          </p:nvSpPr>
          <p:spPr>
            <a:xfrm>
              <a:off x="2180085" y="3953233"/>
              <a:ext cx="1460457" cy="12693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D3961857-AC15-4FDC-B79F-B5F8C36F9E7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98" t="9053" r="5968" b="56890"/>
          <a:stretch/>
        </p:blipFill>
        <p:spPr>
          <a:xfrm>
            <a:off x="2209375" y="4637333"/>
            <a:ext cx="1406407" cy="53858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B52AE96-BA64-426E-B123-4EE65FB60D4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B224611-F9FA-4402-94A8-162DC09F1EBA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구현 내용</a:t>
            </a:r>
          </a:p>
        </p:txBody>
      </p:sp>
    </p:spTree>
    <p:extLst>
      <p:ext uri="{BB962C8B-B14F-4D97-AF65-F5344CB8AC3E}">
        <p14:creationId xmlns:p14="http://schemas.microsoft.com/office/powerpoint/2010/main" val="272570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655</Words>
  <Application>Microsoft Office PowerPoint</Application>
  <PresentationFormat>와이드스크린</PresentationFormat>
  <Paragraphs>162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CCEI</dc:creator>
  <cp:lastModifiedBy>장예은</cp:lastModifiedBy>
  <cp:revision>157</cp:revision>
  <dcterms:created xsi:type="dcterms:W3CDTF">2020-11-10T05:48:59Z</dcterms:created>
  <dcterms:modified xsi:type="dcterms:W3CDTF">2020-12-04T19:39:08Z</dcterms:modified>
</cp:coreProperties>
</file>