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2"/>
  </p:notesMasterIdLst>
  <p:sldIdLst>
    <p:sldId id="694" r:id="rId5"/>
    <p:sldId id="961" r:id="rId6"/>
    <p:sldId id="977" r:id="rId7"/>
    <p:sldId id="978" r:id="rId8"/>
    <p:sldId id="1097" r:id="rId9"/>
    <p:sldId id="1098" r:id="rId10"/>
    <p:sldId id="1099" r:id="rId11"/>
    <p:sldId id="1100" r:id="rId12"/>
    <p:sldId id="1101" r:id="rId13"/>
    <p:sldId id="1102" r:id="rId14"/>
    <p:sldId id="1115" r:id="rId15"/>
    <p:sldId id="1103" r:id="rId16"/>
    <p:sldId id="1104" r:id="rId17"/>
    <p:sldId id="1105" r:id="rId18"/>
    <p:sldId id="1114" r:id="rId19"/>
    <p:sldId id="1106" r:id="rId20"/>
    <p:sldId id="1107" r:id="rId21"/>
    <p:sldId id="1108" r:id="rId22"/>
    <p:sldId id="1118" r:id="rId23"/>
    <p:sldId id="1119" r:id="rId24"/>
    <p:sldId id="1116" r:id="rId25"/>
    <p:sldId id="1109" r:id="rId26"/>
    <p:sldId id="1117" r:id="rId27"/>
    <p:sldId id="1022" r:id="rId28"/>
    <p:sldId id="1076" r:id="rId29"/>
    <p:sldId id="991" r:id="rId30"/>
    <p:sldId id="984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8D4A3-7584-4E54-8EA2-7890B7AB903D}" v="6" dt="2021-02-16T14:30:15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128" d="100"/>
          <a:sy n="128" d="100"/>
        </p:scale>
        <p:origin x="1080" y="17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C8C8D4A3-7584-4E54-8EA2-7890B7AB903D}"/>
    <pc:docChg chg="custSel modSld modMainMaster">
      <pc:chgData name="필두 홍" userId="a613eac9-2ee1-4936-8d5c-6f3d69f7b146" providerId="ADAL" clId="{C8C8D4A3-7584-4E54-8EA2-7890B7AB903D}" dt="2021-02-16T14:30:19.067" v="9" actId="1076"/>
      <pc:docMkLst>
        <pc:docMk/>
      </pc:docMkLst>
      <pc:sldChg chg="addSp delSp modSp mod">
        <pc:chgData name="필두 홍" userId="a613eac9-2ee1-4936-8d5c-6f3d69f7b146" providerId="ADAL" clId="{C8C8D4A3-7584-4E54-8EA2-7890B7AB903D}" dt="2021-02-16T14:30:19.067" v="9" actId="1076"/>
        <pc:sldMkLst>
          <pc:docMk/>
          <pc:sldMk cId="0" sldId="694"/>
        </pc:sldMkLst>
        <pc:spChg chg="add mod">
          <ac:chgData name="필두 홍" userId="a613eac9-2ee1-4936-8d5c-6f3d69f7b146" providerId="ADAL" clId="{C8C8D4A3-7584-4E54-8EA2-7890B7AB903D}" dt="2021-02-16T14:30:19.067" v="9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C8C8D4A3-7584-4E54-8EA2-7890B7AB903D}" dt="2021-02-16T14:30:14.769" v="7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C8C8D4A3-7584-4E54-8EA2-7890B7AB903D}" dt="2021-02-16T14:16:57.368" v="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C8C8D4A3-7584-4E54-8EA2-7890B7AB903D}" dt="2021-02-16T14:16:57.368" v="6"/>
          <ac:spMkLst>
            <pc:docMk/>
            <pc:sldMasterMk cId="0" sldId="2147483659"/>
            <ac:spMk id="12" creationId="{F12716DC-2F27-46CA-B588-0D1011C5F2EB}"/>
          </ac:spMkLst>
        </pc:spChg>
        <pc:picChg chg="del">
          <ac:chgData name="필두 홍" userId="a613eac9-2ee1-4936-8d5c-6f3d69f7b146" providerId="ADAL" clId="{C8C8D4A3-7584-4E54-8EA2-7890B7AB903D}" dt="2021-02-16T14:16:43.659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C8C8D4A3-7584-4E54-8EA2-7890B7AB903D}" dt="2021-02-16T14:16:44.034" v="3"/>
          <ac:picMkLst>
            <pc:docMk/>
            <pc:sldMasterMk cId="0" sldId="2147483659"/>
            <ac:picMk id="10" creationId="{48FD530A-1DC7-4D40-9817-0343C811D213}"/>
          </ac:picMkLst>
        </pc:picChg>
        <pc:picChg chg="add del mod">
          <ac:chgData name="필두 홍" userId="a613eac9-2ee1-4936-8d5c-6f3d69f7b146" providerId="ADAL" clId="{C8C8D4A3-7584-4E54-8EA2-7890B7AB903D}" dt="2021-02-16T14:16:50.750" v="5"/>
          <ac:picMkLst>
            <pc:docMk/>
            <pc:sldMasterMk cId="0" sldId="2147483659"/>
            <ac:picMk id="11" creationId="{3B59D030-DCCD-4DA1-8B80-B6E6C28E4B19}"/>
          </ac:picMkLst>
        </pc:picChg>
      </pc:sldMasterChg>
      <pc:sldMasterChg chg="addSp delSp modSp mod">
        <pc:chgData name="필두 홍" userId="a613eac9-2ee1-4936-8d5c-6f3d69f7b146" providerId="ADAL" clId="{C8C8D4A3-7584-4E54-8EA2-7890B7AB903D}" dt="2021-02-16T14:16:31.771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C8C8D4A3-7584-4E54-8EA2-7890B7AB903D}" dt="2021-02-16T14:16:30.358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C8C8D4A3-7584-4E54-8EA2-7890B7AB903D}" dt="2021-02-16T14:16:31.771" v="1"/>
          <ac:picMkLst>
            <pc:docMk/>
            <pc:sldMasterMk cId="0" sldId="2147484008"/>
            <ac:picMk id="5" creationId="{E7AB3BCF-F6F7-46EE-9234-36EE2AEE472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3/1/21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917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3/1/21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868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3/1/21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5431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3/1/21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121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3/1/21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8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2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8FD530A-1DC7-4D40-9817-0343C811D21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2716DC-2F27-46CA-B588-0D1011C5F2EB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B3BCF-F6F7-46EE-9234-36EE2AEE472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3/1/21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08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편집기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49" y="5339486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3540" y="1219049"/>
            <a:ext cx="19680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Ⅱ-6&gt;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r>
              <a:rPr sz="885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5285" y="721264"/>
          <a:ext cx="5030449" cy="486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:q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않으면 문서는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종료되지</a:t>
                      </a:r>
                      <a:r>
                        <a:rPr sz="1100" spc="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:e!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작성한 문자를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무시하고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원본을</a:t>
                      </a:r>
                      <a:r>
                        <a:rPr sz="1100" spc="1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불러오기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72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편집기 기본 사용하기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vi </a:t>
            </a:r>
            <a:r>
              <a:rPr lang="en-US" altLang="ko-KR" dirty="0" err="1"/>
              <a:t>mytest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mytest</a:t>
            </a:r>
            <a:r>
              <a:rPr lang="ko-KR" altLang="en-US" dirty="0"/>
              <a:t>라는 파일을 만들고 파일에 내용을 기입</a:t>
            </a:r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명령모드</a:t>
            </a:r>
            <a:r>
              <a:rPr lang="en-US" altLang="ko-KR" dirty="0"/>
              <a:t>, </a:t>
            </a:r>
            <a:r>
              <a:rPr lang="ko-KR" altLang="en-US" dirty="0" err="1"/>
              <a:t>입력모드</a:t>
            </a:r>
            <a:r>
              <a:rPr lang="en-US" altLang="ko-KR" dirty="0"/>
              <a:t>, </a:t>
            </a:r>
            <a:r>
              <a:rPr lang="ko-KR" altLang="en-US" dirty="0"/>
              <a:t>마지막 행 </a:t>
            </a:r>
            <a:r>
              <a:rPr lang="ko-KR" altLang="en-US" dirty="0" err="1"/>
              <a:t>명령모드를</a:t>
            </a:r>
            <a:r>
              <a:rPr lang="ko-KR" altLang="en-US" dirty="0"/>
              <a:t> 전환하면서 작업</a:t>
            </a:r>
          </a:p>
          <a:p>
            <a:pPr latinLnBrk="1"/>
            <a:r>
              <a:rPr lang="ko-KR" altLang="en-US" dirty="0"/>
              <a:t>④ 각 모드에서 편집기 명령으로 제시한 키를 사용하여 실습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ko-KR" altLang="en-US" dirty="0"/>
              <a:t>⑤ 삭제 실습 </a:t>
            </a:r>
            <a:r>
              <a:rPr lang="en-US" altLang="ko-KR" dirty="0"/>
              <a:t>: </a:t>
            </a:r>
            <a:r>
              <a:rPr lang="ko-KR" altLang="en-US" dirty="0"/>
              <a:t>한 줄 전부 지우기</a:t>
            </a:r>
            <a:r>
              <a:rPr lang="en-US" altLang="ko-KR" dirty="0"/>
              <a:t>(</a:t>
            </a:r>
            <a:r>
              <a:rPr lang="en-US" altLang="ko-KR" dirty="0" err="1"/>
              <a:t>dd</a:t>
            </a:r>
            <a:r>
              <a:rPr lang="en-US" altLang="ko-KR" dirty="0"/>
              <a:t>), </a:t>
            </a:r>
            <a:r>
              <a:rPr lang="ko-KR" altLang="en-US" dirty="0"/>
              <a:t>커져 뒤로 지우기</a:t>
            </a:r>
            <a:r>
              <a:rPr lang="en-US" altLang="ko-KR" dirty="0"/>
              <a:t>(D) </a:t>
            </a:r>
            <a:endParaRPr lang="ko-KR" altLang="en-US" dirty="0"/>
          </a:p>
          <a:p>
            <a:pPr latinLnBrk="1"/>
            <a:r>
              <a:rPr lang="ko-KR" altLang="en-US" dirty="0"/>
              <a:t>⑥ 복사 실습 </a:t>
            </a:r>
            <a:r>
              <a:rPr lang="en-US" altLang="ko-KR" dirty="0"/>
              <a:t>: </a:t>
            </a:r>
            <a:r>
              <a:rPr lang="ko-KR" altLang="en-US" dirty="0"/>
              <a:t>한 줄을 카피</a:t>
            </a:r>
            <a:r>
              <a:rPr lang="en-US" altLang="ko-KR" dirty="0"/>
              <a:t>(</a:t>
            </a:r>
            <a:r>
              <a:rPr lang="en-US" altLang="ko-KR" dirty="0" err="1"/>
              <a:t>yy</a:t>
            </a:r>
            <a:r>
              <a:rPr lang="en-US" altLang="ko-KR" dirty="0"/>
              <a:t>)</a:t>
            </a:r>
            <a:r>
              <a:rPr lang="ko-KR" altLang="en-US" dirty="0"/>
              <a:t>한 후 필요한 위치로 복사 </a:t>
            </a:r>
            <a:r>
              <a:rPr lang="en-US" altLang="ko-KR" dirty="0"/>
              <a:t>(p)</a:t>
            </a:r>
            <a:endParaRPr lang="ko-KR" altLang="en-US" dirty="0"/>
          </a:p>
          <a:p>
            <a:pPr latinLnBrk="1"/>
            <a:r>
              <a:rPr lang="ko-KR" altLang="en-US" dirty="0"/>
              <a:t>⑦ 변경 </a:t>
            </a:r>
            <a:r>
              <a:rPr lang="en-US" altLang="ko-KR" dirty="0"/>
              <a:t>: </a:t>
            </a:r>
            <a:r>
              <a:rPr lang="ko-KR" altLang="en-US" dirty="0"/>
              <a:t>어떤 단어를 선택한 후 변경 </a:t>
            </a:r>
            <a:r>
              <a:rPr lang="en-US" altLang="ko-KR" dirty="0"/>
              <a:t>(banana -&gt; apple (</a:t>
            </a:r>
            <a:r>
              <a:rPr lang="en-US" altLang="ko-KR" dirty="0" err="1"/>
              <a:t>cw</a:t>
            </a:r>
            <a:r>
              <a:rPr lang="en-US" altLang="ko-KR" dirty="0"/>
              <a:t>) )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85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5"/>
            <a:ext cx="7209020" cy="2687747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tabLst>
                <a:tab pos="480931" algn="l"/>
              </a:tabLst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	</a:t>
            </a:r>
            <a:r>
              <a:rPr sz="1279" spc="-4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vi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활용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91123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  <a:tabLst>
                <a:tab pos="439084" algn="l"/>
              </a:tabLst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	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기본적인 명령어를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익혔다면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문서를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단어의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 </a:t>
            </a:r>
            <a:r>
              <a:rPr sz="1082" b="0" spc="3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꾸기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명령에 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354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 내 단어</a:t>
            </a:r>
            <a:r>
              <a:rPr sz="1180" spc="-148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검색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경우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원하는 단어를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작업하여야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단어를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검색을  하여야 하는데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word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위에서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아래방향으로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-18&gt;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?word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word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방향으로</a:t>
            </a:r>
            <a:r>
              <a:rPr sz="1082" b="0" spc="-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3391587"/>
            <a:ext cx="4959246" cy="12243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algn="just" defTabSz="899404" eaLnBrk="1" fontAlgn="auto" latinLnBrk="1" hangingPunct="1">
              <a:lnSpc>
                <a:spcPts val="1284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2919" algn="just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685717"/>
            <a:ext cx="4367759" cy="1324756"/>
          </a:xfrm>
          <a:prstGeom prst="rect">
            <a:avLst/>
          </a:prstGeom>
        </p:spPr>
        <p:txBody>
          <a:bodyPr vert="horz" wrap="square" lIns="0" tIns="60584" rIns="0" bIns="0" rtlCol="0">
            <a:spAutoFit/>
          </a:bodyPr>
          <a:lstStyle/>
          <a:p>
            <a:pPr marL="2718823" defTabSz="899404" eaLnBrk="1" fontAlgn="auto" latinLnBrk="1" hangingPunct="1">
              <a:spcBef>
                <a:spcPts val="476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Ⅱ-18&gt;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필요한 단어 검색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8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검색이후 계속해서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단어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한번 검색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아래로 동일한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한번 검색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01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847974"/>
            <a:ext cx="7207770" cy="221792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문자열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변경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변경하여야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찾을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문자와 교체할 문자를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유용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문자열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22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:s/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정확한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표현은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:s/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커저가 위치한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문자열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교체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3256163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3256163"/>
            <a:ext cx="4452079" cy="28247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93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933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s/girl/boy/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명령하는 경우 문서에서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나오는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girl이라는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boy로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847" y="3949746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2919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:s/girl/boy/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3287" y="5314711"/>
            <a:ext cx="160894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Ⅱ-19&gt;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 개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5461480"/>
            <a:ext cx="1854407" cy="587739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7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1"/>
            <a:ext cx="2736330" cy="1037513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:1,$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s/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변경할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문자열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1,$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첫줄부터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끝줄까지를</a:t>
            </a:r>
            <a:r>
              <a:rPr sz="1082" b="0" spc="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1,5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표기하면 첫줄부터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다섯째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줄까지임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1623597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1623597"/>
            <a:ext cx="4452079" cy="34932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605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1,$ s/girl/boy/g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 문서에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girl이라는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단어가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boy로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9895" y="2317167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:1,$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s/girl/boy/g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0249" y="3662680"/>
            <a:ext cx="155460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Ⅱ-20&gt;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단어 모두</a:t>
            </a:r>
            <a:r>
              <a:rPr sz="885" b="0" spc="-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1021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편집기에서 문자열 변경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:s/snow/rain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첫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:s/snow/rain/g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모든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:3,7s/snow/rain : 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사이에서 처음 만나는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:3,7s/snow/rain/g : 3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사이에서 만나는 모든 단어 교체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:s/snow//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첫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단어를 지운다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:s/snow//g :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아래로 만나는 모든 단어를 지운다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:20s/snow/rain : 20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라인에서만 처음 만나는 단어 교체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(2)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8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5161613" cy="2253521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기타 유용한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동시에</a:t>
            </a:r>
            <a:r>
              <a:rPr sz="1082" b="0" spc="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문서를 동시에 편집할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나열하거나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범위표현으로</a:t>
            </a:r>
            <a:r>
              <a:rPr sz="1082" b="0" spc="-24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  filename2  filename3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*.dat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다음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:e#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9895" y="2966603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:e#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6620" y="4331573"/>
            <a:ext cx="208175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Ⅱ-21&gt;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이전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작성하던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이동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4692708"/>
            <a:ext cx="431591" cy="3569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43656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131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4692708"/>
            <a:ext cx="4452079" cy="34932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605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다수의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편집할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변경된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저장하였는지를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고려하고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작업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5507867"/>
            <a:ext cx="4628213" cy="75089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</a:t>
            </a:r>
            <a:r>
              <a:rPr sz="1082" b="0" spc="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:e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오픈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명령모드엣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눌러 다시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돌아감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20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6111" y="645328"/>
            <a:ext cx="5640049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ctrl-g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등의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상황은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하단에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endParaRPr sz="1279" b="0" dirty="0">
              <a:solidFill>
                <a:prstClr val="black"/>
              </a:solidFill>
              <a:latin typeface="SimSun"/>
              <a:ea typeface="+mn-ea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316" y="596485"/>
            <a:ext cx="1466538" cy="674837"/>
          </a:xfrm>
          <a:prstGeom prst="rect">
            <a:avLst/>
          </a:prstGeom>
        </p:spPr>
        <p:txBody>
          <a:bodyPr vert="horz" wrap="square" lIns="0" tIns="63707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501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:f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편집모드에서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13"/>
              </a:spcBef>
              <a:spcAft>
                <a:spcPts val="0"/>
              </a:spcAft>
              <a:buClrTx/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-22&gt;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144" y="1252490"/>
            <a:ext cx="4953625" cy="1209207"/>
          </a:xfrm>
          <a:custGeom>
            <a:avLst/>
            <a:gdLst/>
            <a:ahLst/>
            <a:cxnLst/>
            <a:rect l="l" t="t" r="r" b="b"/>
            <a:pathLst>
              <a:path w="5036184" h="1229360">
                <a:moveTo>
                  <a:pt x="5036083" y="0"/>
                </a:moveTo>
                <a:lnTo>
                  <a:pt x="0" y="0"/>
                </a:lnTo>
                <a:lnTo>
                  <a:pt x="0" y="1229233"/>
                </a:lnTo>
                <a:lnTo>
                  <a:pt x="5036083" y="1229233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873" y="1237007"/>
            <a:ext cx="669561" cy="1053684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algn="just" defTabSz="899404" eaLnBrk="1" fontAlgn="auto" latinLnBrk="1" hangingPunct="1">
              <a:lnSpc>
                <a:spcPct val="1047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874" y="2272519"/>
            <a:ext cx="1515880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"a"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[New]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4L,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48C</a:t>
            </a:r>
            <a:r>
              <a:rPr sz="1082" b="0" spc="-3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written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6708" y="2272519"/>
            <a:ext cx="199869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3017" y="2272519"/>
            <a:ext cx="199869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2144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5668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0646" y="125249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646" y="246157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5668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2144" y="1252490"/>
            <a:ext cx="0" cy="1209207"/>
          </a:xfrm>
          <a:custGeom>
            <a:avLst/>
            <a:gdLst/>
            <a:ahLst/>
            <a:cxnLst/>
            <a:rect l="l" t="t" r="r" b="b"/>
            <a:pathLst>
              <a:path h="1229360">
                <a:moveTo>
                  <a:pt x="0" y="0"/>
                </a:moveTo>
                <a:lnTo>
                  <a:pt x="0" y="122923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0646" y="246157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0646" y="125249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3898" y="2615195"/>
            <a:ext cx="71203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Ⅱ-22&gt;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6284" y="2615195"/>
            <a:ext cx="97498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작성중인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현황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1131" y="3044784"/>
            <a:ext cx="2610787" cy="1347784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이름으로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:3,6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(3~6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:w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%.bak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현재파일을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백업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9895" y="4332820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4"/>
              </a:spcBef>
              <a:spcAft>
                <a:spcPts val="0"/>
              </a:spcAft>
              <a:buClrTx/>
            </a:pP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:w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%.bak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3287" y="5678338"/>
            <a:ext cx="160894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Ⅱ-23&gt;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백업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1132" y="5906690"/>
            <a:ext cx="1048062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3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5408326" cy="872551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10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:!command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사용하면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복귀함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II-xx&gt;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다음에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명령하여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실행한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9895" y="1850298"/>
            <a:ext cx="4959246" cy="17313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:!ls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 hepl3.txt l_abc l_efg</a:t>
            </a:r>
            <a:r>
              <a:rPr sz="1082" b="0" spc="-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Press ENTER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type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command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082" b="0" spc="-3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continue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7337" y="3692607"/>
            <a:ext cx="168202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Ⅱ-24&gt;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쉘모드</a:t>
            </a:r>
            <a:r>
              <a:rPr sz="885" b="0" spc="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402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3651278" y="5921307"/>
            <a:ext cx="424440" cy="2158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12197" y="628352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- </a:t>
            </a:r>
            <a:r>
              <a:rPr lang="ko-KR" altLang="en-US" sz="1800" dirty="0" err="1"/>
              <a:t>개행문자</a:t>
            </a:r>
            <a:r>
              <a:rPr lang="ko-KR" altLang="en-US" sz="1800" dirty="0"/>
              <a:t> </a:t>
            </a:r>
            <a:r>
              <a:rPr lang="en-US" altLang="ko-KR" sz="1800" dirty="0"/>
              <a:t>(CR, LF)</a:t>
            </a:r>
            <a:r>
              <a:rPr lang="ko-KR" altLang="en-US" sz="1800" dirty="0"/>
              <a:t>의 처리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3" y="1587999"/>
            <a:ext cx="7358650" cy="584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1" y="2213824"/>
            <a:ext cx="7004595" cy="38583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521374" y="4712953"/>
            <a:ext cx="2225735" cy="3439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558668" y="4200790"/>
            <a:ext cx="2268554" cy="3439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3705" y="933482"/>
            <a:ext cx="31931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 </a:t>
            </a:r>
            <a:r>
              <a:rPr lang="ko-KR" altLang="en-US" dirty="0" err="1"/>
              <a:t>마지막행명령보드에서</a:t>
            </a:r>
            <a:r>
              <a:rPr lang="ko-KR" altLang="en-US" dirty="0"/>
              <a:t> </a:t>
            </a:r>
            <a:r>
              <a:rPr lang="en-US" altLang="ko-KR" dirty="0"/>
              <a:t>:%!</a:t>
            </a:r>
            <a:r>
              <a:rPr lang="en-US" altLang="ko-KR" dirty="0" err="1"/>
              <a:t>xxd</a:t>
            </a:r>
            <a:endParaRPr lang="en-US" altLang="ko-KR" dirty="0"/>
          </a:p>
          <a:p>
            <a:r>
              <a:rPr lang="ko-KR" altLang="en-US" dirty="0"/>
              <a:t>원래대로 </a:t>
            </a:r>
            <a:r>
              <a:rPr lang="ko-KR" altLang="en-US" dirty="0" err="1"/>
              <a:t>되돌릴때</a:t>
            </a:r>
            <a:r>
              <a:rPr lang="ko-KR" altLang="en-US" dirty="0"/>
              <a:t> </a:t>
            </a:r>
            <a:r>
              <a:rPr lang="en-US" altLang="ko-KR" dirty="0"/>
              <a:t>:%!</a:t>
            </a:r>
            <a:r>
              <a:rPr lang="en-US" altLang="ko-KR" dirty="0" err="1"/>
              <a:t>xxd</a:t>
            </a:r>
            <a:r>
              <a:rPr lang="en-US" altLang="ko-KR" dirty="0"/>
              <a:t> -r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vi</a:t>
            </a:r>
            <a:r>
              <a:rPr lang="ko-KR" altLang="en-US" sz="2400" dirty="0"/>
              <a:t>편집기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기본 명령어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2)vi</a:t>
            </a:r>
            <a:r>
              <a:rPr lang="ko-KR" altLang="en-US" sz="2000" dirty="0"/>
              <a:t>명령어 및 주요키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2.vi</a:t>
            </a:r>
            <a:r>
              <a:rPr lang="ko-KR" altLang="en-US" sz="2400" dirty="0"/>
              <a:t>편집기 활용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 err="1"/>
              <a:t>파일내</a:t>
            </a:r>
            <a:r>
              <a:rPr lang="ko-KR" altLang="en-US" sz="2000" dirty="0"/>
              <a:t> 단어검색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문자열 변경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기타 유용한 명령어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 </a:t>
            </a:r>
            <a:r>
              <a:rPr lang="ko-KR" altLang="en-US" sz="2400" dirty="0"/>
              <a:t>개인용 </a:t>
            </a:r>
            <a:r>
              <a:rPr lang="en-US" altLang="ko-KR" sz="2400" dirty="0"/>
              <a:t>PC</a:t>
            </a:r>
            <a:r>
              <a:rPr lang="ko-KR" altLang="en-US" sz="2400" dirty="0"/>
              <a:t>의 편집기 활용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1)ftp</a:t>
            </a:r>
            <a:r>
              <a:rPr lang="ko-KR" altLang="en-US" sz="2000" dirty="0"/>
              <a:t>를 이용한 파일편집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2)notepad++</a:t>
            </a:r>
            <a:r>
              <a:rPr lang="ko-KR" altLang="en-US" sz="2000" dirty="0"/>
              <a:t>을 이용한 파일편집</a:t>
            </a:r>
            <a:endParaRPr lang="ko-KR" altLang="en-US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29" y="1713460"/>
            <a:ext cx="7757055" cy="4278911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9" y="847566"/>
            <a:ext cx="8036508" cy="6387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910989" y="2198215"/>
            <a:ext cx="2314906" cy="108625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77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편집기에서 유용한 사용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개 파일을 동시에 편집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 filename1.txt filename2.txt filename3.txt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 *.txt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에서는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마지막행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명령 모드에서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: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bp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, e#(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이전에 편집하던 파일로 돌아갈 수 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편집모드에서 기타 명령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:!ls 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명령어 실행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:e filename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현재파일에서 다른 파일을 연다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[:f] or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[ctrl-g]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 파일 명 등의 상황을 볼 수 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현재파일을 다른 이름으로 저장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newfilename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:3,6 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newfilename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(3~6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라인 내용만 저장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:w %.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bak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현재파일을 백업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19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131750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algn="just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1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개인용 </a:t>
            </a:r>
            <a:r>
              <a:rPr sz="1279" spc="-8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PC의 </a:t>
            </a:r>
            <a:r>
              <a:rPr sz="1279" spc="-11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</a:t>
            </a:r>
            <a:r>
              <a:rPr sz="1279" spc="-167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활용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6246" indent="131788" algn="just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개인용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다양하고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편리한 종류가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좀 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복잡한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편집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개인용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방법도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. </a:t>
            </a:r>
          </a:p>
          <a:p>
            <a:pPr marL="12492" marR="6246" indent="131788" algn="just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앞서서 다룬 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Notepad++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lang="en-US" altLang="ko-KR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 문서 편집을 해보도록 한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703162" y="2561102"/>
            <a:ext cx="3897867" cy="258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- notepad++</a:t>
            </a:r>
            <a:r>
              <a:rPr lang="ko-KR" altLang="en-US" sz="1367" dirty="0"/>
              <a:t>설치 및 </a:t>
            </a:r>
            <a:r>
              <a:rPr lang="en-US" altLang="ko-KR" sz="1367" dirty="0"/>
              <a:t>ftp</a:t>
            </a:r>
            <a:r>
              <a:rPr lang="ko-KR" altLang="en-US" sz="1367" dirty="0"/>
              <a:t>플러그인 설치</a:t>
            </a:r>
            <a:endParaRPr lang="en-US" altLang="ko-KR" sz="1367" dirty="0"/>
          </a:p>
          <a:p>
            <a:pPr marL="334910" indent="-334910" eaLnBrk="1" hangingPunct="1">
              <a:spcBef>
                <a:spcPts val="586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ko-KR" altLang="en-US" sz="1367" dirty="0"/>
              <a:t>다운로드 받은 </a:t>
            </a:r>
            <a:r>
              <a:rPr lang="en-US" altLang="ko-KR" sz="1367" dirty="0"/>
              <a:t>notepad++</a:t>
            </a:r>
            <a:r>
              <a:rPr lang="ko-KR" altLang="en-US" sz="1367" dirty="0"/>
              <a:t>파일을 설치한다</a:t>
            </a:r>
            <a:r>
              <a:rPr lang="en-US" altLang="ko-KR" sz="1367" dirty="0"/>
              <a:t>.</a:t>
            </a:r>
          </a:p>
          <a:p>
            <a:pPr marL="334910" indent="-334910" eaLnBrk="1" hangingPunct="1">
              <a:spcBef>
                <a:spcPts val="586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altLang="ko-KR" sz="1367" dirty="0" err="1"/>
              <a:t>NppFTP</a:t>
            </a:r>
            <a:r>
              <a:rPr lang="ko-KR" altLang="en-US" sz="1367" dirty="0"/>
              <a:t>플러그인 설치 </a:t>
            </a:r>
            <a:endParaRPr lang="en-US" altLang="ko-KR" sz="1367" dirty="0"/>
          </a:p>
          <a:p>
            <a:pPr marL="279092" indent="-279092" eaLnBrk="1" hangingPunct="1">
              <a:spcBef>
                <a:spcPts val="586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367" dirty="0"/>
              <a:t>메뉴에서 플러그인</a:t>
            </a:r>
            <a:r>
              <a:rPr lang="en-US" altLang="ko-KR" sz="1367" dirty="0"/>
              <a:t>-&gt;</a:t>
            </a:r>
            <a:r>
              <a:rPr lang="ko-KR" altLang="en-US" sz="1367" dirty="0"/>
              <a:t>플러그인 관리</a:t>
            </a:r>
            <a:r>
              <a:rPr lang="en-US" altLang="ko-KR" sz="1367" dirty="0"/>
              <a:t> </a:t>
            </a:r>
            <a:r>
              <a:rPr lang="en-US" altLang="ko-KR" sz="1367" dirty="0" err="1"/>
              <a:t>NppFTP</a:t>
            </a:r>
            <a:r>
              <a:rPr lang="ko-KR" altLang="en-US" sz="1367" dirty="0"/>
              <a:t>를 선택 후  </a:t>
            </a:r>
            <a:r>
              <a:rPr lang="en-US" altLang="ko-KR" sz="1367" dirty="0"/>
              <a:t>“</a:t>
            </a:r>
            <a:r>
              <a:rPr lang="ko-KR" altLang="en-US" sz="1367" dirty="0"/>
              <a:t>설치</a:t>
            </a:r>
            <a:r>
              <a:rPr lang="en-US" altLang="ko-KR" sz="1367" dirty="0"/>
              <a:t>”</a:t>
            </a:r>
            <a:r>
              <a:rPr lang="ko-KR" altLang="en-US" sz="1367" dirty="0"/>
              <a:t>버튼을 누름</a:t>
            </a:r>
            <a:endParaRPr lang="en-US" altLang="ko-KR" sz="1367" dirty="0"/>
          </a:p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3) </a:t>
            </a:r>
            <a:r>
              <a:rPr lang="ko-KR" altLang="en-US" sz="1367" dirty="0"/>
              <a:t>설치 </a:t>
            </a:r>
            <a:r>
              <a:rPr lang="ko-KR" altLang="en-US" sz="1367" dirty="0" err="1"/>
              <a:t>완료후</a:t>
            </a:r>
            <a:r>
              <a:rPr lang="en-US" altLang="ko-KR" sz="1367" dirty="0"/>
              <a:t> </a:t>
            </a:r>
            <a:r>
              <a:rPr lang="ko-KR" altLang="en-US" sz="1367" dirty="0"/>
              <a:t>메뉴에서 플러그인 </a:t>
            </a:r>
            <a:r>
              <a:rPr lang="en-US" altLang="ko-KR" sz="1367" dirty="0"/>
              <a:t>-&gt; </a:t>
            </a:r>
            <a:r>
              <a:rPr lang="en-US" altLang="ko-KR" sz="1367" dirty="0" err="1"/>
              <a:t>NppFTP</a:t>
            </a:r>
            <a:r>
              <a:rPr lang="en-US" altLang="ko-KR" sz="1367" dirty="0"/>
              <a:t>-&gt; Show </a:t>
            </a:r>
            <a:r>
              <a:rPr lang="en-US" altLang="ko-KR" sz="1367" dirty="0" err="1"/>
              <a:t>NppFTP</a:t>
            </a:r>
            <a:r>
              <a:rPr lang="en-US" altLang="ko-KR" sz="1367" dirty="0"/>
              <a:t> Window</a:t>
            </a:r>
            <a:r>
              <a:rPr lang="ko-KR" altLang="en-US" sz="1367" dirty="0"/>
              <a:t>를 선택</a:t>
            </a:r>
            <a:endParaRPr lang="en-US" altLang="ko-KR" sz="1367" dirty="0"/>
          </a:p>
          <a:p>
            <a:pPr eaLnBrk="1" hangingPunct="1">
              <a:spcBef>
                <a:spcPts val="586"/>
              </a:spcBef>
              <a:spcAft>
                <a:spcPts val="0"/>
              </a:spcAft>
              <a:defRPr/>
            </a:pPr>
            <a:r>
              <a:rPr lang="en-US" altLang="ko-KR" sz="1367" dirty="0"/>
              <a:t>4) </a:t>
            </a:r>
            <a:r>
              <a:rPr lang="en-US" altLang="ko-KR" sz="1367" dirty="0" err="1"/>
              <a:t>NppFTP</a:t>
            </a:r>
            <a:r>
              <a:rPr lang="ko-KR" altLang="en-US" sz="1367" dirty="0"/>
              <a:t>에서 나의 서버의 </a:t>
            </a:r>
            <a:r>
              <a:rPr lang="en-US" altLang="ko-KR" sz="1367" dirty="0" err="1"/>
              <a:t>ip,port,userid,password</a:t>
            </a:r>
            <a:r>
              <a:rPr lang="ko-KR" altLang="en-US" sz="1367" dirty="0"/>
              <a:t>를 설정 및 테스트 연결</a:t>
            </a: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81" y="2442087"/>
            <a:ext cx="3911990" cy="309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7805695" y="2945433"/>
            <a:ext cx="141099" cy="139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63"/>
          </a:p>
        </p:txBody>
      </p:sp>
      <p:sp>
        <p:nvSpPr>
          <p:cNvPr id="6" name="타원 5"/>
          <p:cNvSpPr/>
          <p:nvPr/>
        </p:nvSpPr>
        <p:spPr>
          <a:xfrm>
            <a:off x="7383951" y="2945433"/>
            <a:ext cx="141099" cy="139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63"/>
          </a:p>
        </p:txBody>
      </p:sp>
    </p:spTree>
    <p:extLst>
      <p:ext uri="{BB962C8B-B14F-4D97-AF65-F5344CB8AC3E}">
        <p14:creationId xmlns:p14="http://schemas.microsoft.com/office/powerpoint/2010/main" val="342319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altLang="ko-KR" dirty="0"/>
              <a:t>1) Notepad++</a:t>
            </a:r>
            <a:r>
              <a:rPr lang="ko-KR" altLang="en-US" dirty="0"/>
              <a:t>이용 </a:t>
            </a:r>
            <a:r>
              <a:rPr lang="ko-KR" altLang="en-US" dirty="0" err="1"/>
              <a:t>파일편집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ko-KR" altLang="en-US" dirty="0"/>
              <a:t>오른쪽 상단 톱니바퀴 버튼</a:t>
            </a:r>
            <a:r>
              <a:rPr lang="en-US" altLang="ko-KR" dirty="0"/>
              <a:t>]</a:t>
            </a:r>
            <a:r>
              <a:rPr lang="ko-KR" altLang="en-US" dirty="0"/>
              <a:t>을 눌러 서버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passwor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en-US" altLang="ko-KR" dirty="0" err="1"/>
              <a:t>sftp</a:t>
            </a:r>
            <a:r>
              <a:rPr lang="en-US" altLang="ko-KR" dirty="0"/>
              <a:t>) </a:t>
            </a:r>
            <a:r>
              <a:rPr lang="ko-KR" altLang="en-US" dirty="0"/>
              <a:t>및</a:t>
            </a:r>
            <a:endParaRPr lang="en-US" altLang="ko-KR" dirty="0"/>
          </a:p>
          <a:p>
            <a:pPr latinLnBrk="1"/>
            <a:r>
              <a:rPr lang="en-US" altLang="ko-KR" dirty="0"/>
              <a:t>    [</a:t>
            </a:r>
            <a:r>
              <a:rPr lang="ko-KR" altLang="en-US" dirty="0"/>
              <a:t>오른쪽 상단 나뭇잎 버튼</a:t>
            </a:r>
            <a:r>
              <a:rPr lang="en-US" altLang="ko-KR" dirty="0"/>
              <a:t>]</a:t>
            </a:r>
            <a:r>
              <a:rPr lang="ko-KR" altLang="en-US" dirty="0"/>
              <a:t>을 눌러 원하는 서버에 접속</a:t>
            </a:r>
          </a:p>
          <a:p>
            <a:pPr latinLnBrk="1"/>
            <a:r>
              <a:rPr lang="ko-KR" altLang="en-US" dirty="0"/>
              <a:t>② 오른쪽 상단 콤보 및 디렉토리 메뉴를 선택하여 필요한 파일 선택 및 편집</a:t>
            </a:r>
          </a:p>
          <a:p>
            <a:pPr latinLnBrk="1"/>
            <a:r>
              <a:rPr lang="ko-KR" altLang="en-US" dirty="0"/>
              <a:t>③ 편집이 완료되면 파일을 저장</a:t>
            </a:r>
            <a:r>
              <a:rPr lang="en-US" altLang="ko-KR" dirty="0"/>
              <a:t>-&gt; </a:t>
            </a:r>
            <a:r>
              <a:rPr lang="ko-KR" altLang="en-US" dirty="0"/>
              <a:t>파일을 저장 시 자동으로 서버로 업로드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18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/>
              <a:t>(6 </a:t>
            </a:r>
            <a:r>
              <a:rPr lang="en-US" altLang="ko-KR" sz="1800" dirty="0"/>
              <a:t>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51739"/>
              </p:ext>
            </p:extLst>
          </p:nvPr>
        </p:nvGraphicFramePr>
        <p:xfrm>
          <a:off x="522514" y="692150"/>
          <a:ext cx="8055429" cy="5716544"/>
        </p:xfrm>
        <a:graphic>
          <a:graphicData uri="http://schemas.openxmlformats.org/drawingml/2006/table">
            <a:tbl>
              <a:tblPr/>
              <a:tblGrid>
                <a:gridCol w="292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96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문제</a:t>
                      </a: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보기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정답 및 해설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46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1)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다음 중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vi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편집기의 기본 상태가 </a:t>
                      </a: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아닌것은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입력모드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정지모드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vi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편집기는 명령모드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입력모드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명령모드의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가지 모드로 전환하며 사용합니다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88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2)vi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편집기에서 파일을 저장하고 종료하고자 하는 명령은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e!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wq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q!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):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행 명령모드에서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저장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q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종료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!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는 현재 명령어 우선실행으로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:wq!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 맞습니다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88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유닉스의 파일을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PC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 다운로드 받아 편집하기 위하여 필요한 서비스는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telnet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ftp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xinetd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Kakaotak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서버와 클라이언트간 파일 송수신 서비스는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ftp(file transfer protocol)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895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4) Vi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편집기의 마지막 행 명령모드에서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:s/snow/rain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이라고 명령 했을 때 실행되는 명령은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읽기가능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실행가능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쓰기가능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사용자는 읽기 가능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s/snow/rain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라는 명령은 첫 번째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snow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단어만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rain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으로 변경하며 모두 변경을 하려면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s/snow/rain/g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 명령하여야 합니다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.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vi</a:t>
            </a:r>
            <a:r>
              <a:rPr lang="ko-KR" altLang="en-US" sz="1400" dirty="0"/>
              <a:t>편집기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기본 명령어를 나열하시오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2)Vi</a:t>
            </a:r>
            <a:r>
              <a:rPr lang="ko-KR" altLang="en-US" sz="1400" dirty="0"/>
              <a:t>명령어 및 주요키 몇 개만 나열하시오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2.vi</a:t>
            </a:r>
            <a:r>
              <a:rPr lang="ko-KR" altLang="en-US" sz="1400" dirty="0"/>
              <a:t>편집기 활용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 err="1"/>
              <a:t>파일내</a:t>
            </a:r>
            <a:r>
              <a:rPr lang="ko-KR" altLang="en-US" sz="1400" dirty="0"/>
              <a:t> 단어검색 명령방법을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문자열 변경방법을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기타 유용한 명령어 몇 개를 나열하라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개인용 </a:t>
            </a:r>
            <a:r>
              <a:rPr lang="en-US" altLang="ko-KR" sz="1400" dirty="0"/>
              <a:t>PC</a:t>
            </a:r>
            <a:r>
              <a:rPr lang="ko-KR" altLang="en-US" sz="1400" dirty="0"/>
              <a:t>의 편집기 활용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1)notepad++</a:t>
            </a:r>
            <a:r>
              <a:rPr lang="ko-KR" altLang="en-US" sz="1400" dirty="0"/>
              <a:t>를 이용한 파일편집방법 </a:t>
            </a:r>
            <a:r>
              <a:rPr lang="en-US" altLang="ko-KR" sz="1400" dirty="0"/>
              <a:t>(</a:t>
            </a:r>
            <a:r>
              <a:rPr lang="ko-KR" altLang="en-US" sz="1400" dirty="0"/>
              <a:t>설치방법</a:t>
            </a:r>
            <a:r>
              <a:rPr lang="en-US" altLang="ko-KR" sz="1400" dirty="0"/>
              <a:t>, </a:t>
            </a:r>
            <a:r>
              <a:rPr lang="ko-KR" altLang="en-US" sz="1400" dirty="0"/>
              <a:t>사용방법</a:t>
            </a:r>
            <a:r>
              <a:rPr lang="en-US" altLang="ko-KR" sz="1400" dirty="0"/>
              <a:t>)</a:t>
            </a:r>
            <a:r>
              <a:rPr lang="ko-KR" altLang="en-US" sz="1400" dirty="0"/>
              <a:t>을 설명하라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네트워크의 기본적인 내용을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이해</a:t>
            </a:r>
            <a:r>
              <a:rPr lang="en-US" altLang="ko-KR" sz="1200" dirty="0"/>
              <a:t>, IP</a:t>
            </a:r>
            <a:r>
              <a:rPr lang="ko-KR" altLang="en-US" sz="1200" dirty="0"/>
              <a:t>체계</a:t>
            </a:r>
            <a:r>
              <a:rPr lang="en-US" altLang="ko-KR" sz="1200" dirty="0"/>
              <a:t>, </a:t>
            </a:r>
            <a:r>
              <a:rPr lang="ko-KR" altLang="en-US" sz="1200" dirty="0"/>
              <a:t>통신흐름에 대하여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관련 설정방법을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관리 명령어를 이해하고 실습할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유선 및 무선네트워크를 설정하는 방법과 관련 이론에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통신에 대하여 인터넷 검색을 통하여 미리 학습해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 운영체계에서 파일의 내용을 편집하는 일은 매우 빈번한 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시스템의 설정파일을 새로 작성하거나 수정하기 위하여 파일을 편집하여야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 각종 프로그램이나 </a:t>
            </a:r>
            <a:r>
              <a:rPr lang="ko-KR" altLang="en-US" sz="1200" dirty="0" err="1"/>
              <a:t>웹페이지를</a:t>
            </a:r>
            <a:r>
              <a:rPr lang="ko-KR" altLang="en-US" sz="1200" dirty="0"/>
              <a:t> 작성하기 위하여 소스 파일을 작성하고 편집하기 위하여 파일 쓰기나 수정 등의 작업이 이루어 져야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윈도우 운영체계에서는 </a:t>
            </a:r>
            <a:r>
              <a:rPr lang="ko-KR" altLang="en-US" sz="1200" dirty="0" err="1"/>
              <a:t>메모장등</a:t>
            </a:r>
            <a:r>
              <a:rPr lang="ko-KR" altLang="en-US" sz="1200" dirty="0"/>
              <a:t> 많은 프로그램이 존재하며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당연히 유닉스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환경에서도 파일을 다루는 편집기 프로그램이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환경에서 사용할 수 있는 편집기에 대한 부분을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편집기의 기본명령어를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편집기를 이용한 파일조회</a:t>
            </a:r>
            <a:r>
              <a:rPr lang="en-US" altLang="ko-KR" sz="1200" dirty="0"/>
              <a:t>,</a:t>
            </a:r>
            <a:r>
              <a:rPr lang="ko-KR" altLang="en-US" sz="1200" dirty="0"/>
              <a:t>작성</a:t>
            </a:r>
            <a:r>
              <a:rPr lang="en-US" altLang="ko-KR" sz="1200" dirty="0"/>
              <a:t>,</a:t>
            </a:r>
            <a:r>
              <a:rPr lang="ko-KR" altLang="en-US" sz="1200" dirty="0"/>
              <a:t>문자열 변경 등을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편집기에서 여러 개 파일을 동시에 편집하거나 </a:t>
            </a:r>
            <a:r>
              <a:rPr lang="ko-KR" altLang="en-US" sz="1200" dirty="0" err="1"/>
              <a:t>쉘모드를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서비스를 설정하고 </a:t>
            </a:r>
            <a:r>
              <a:rPr lang="en-US" altLang="ko-KR" sz="1200" dirty="0"/>
              <a:t>FTP</a:t>
            </a:r>
            <a:r>
              <a:rPr lang="ko-KR" altLang="en-US" sz="1200" dirty="0"/>
              <a:t>를 이용하여 파일을 편집할 수 있다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/>
              <a:t>Notepad++ </a:t>
            </a:r>
            <a:r>
              <a:rPr lang="ko-KR" altLang="en-US" sz="1200" dirty="0"/>
              <a:t>이용하여 파일을 편집할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개행</a:t>
            </a:r>
            <a:r>
              <a:rPr lang="ko-KR" altLang="en-US" sz="1200" dirty="0"/>
              <a:t> 문자인 </a:t>
            </a:r>
            <a:r>
              <a:rPr lang="en-US" altLang="ko-KR" sz="1200" dirty="0"/>
              <a:t>CR(Carriage Return)</a:t>
            </a:r>
            <a:r>
              <a:rPr lang="ko-KR" altLang="en-US" sz="1200" dirty="0"/>
              <a:t>과 </a:t>
            </a:r>
            <a:r>
              <a:rPr lang="en-US" altLang="ko-KR" sz="1200" dirty="0"/>
              <a:t>LF(Line Feed)</a:t>
            </a:r>
            <a:r>
              <a:rPr lang="ko-KR" altLang="en-US" sz="1200" dirty="0"/>
              <a:t>에 대하여 검색 등을 통하여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</a:t>
            </a:r>
            <a:r>
              <a:rPr lang="en-US" altLang="ko-KR" sz="1200" dirty="0"/>
              <a:t>TEXT</a:t>
            </a:r>
            <a:r>
              <a:rPr lang="ko-KR" altLang="en-US" sz="1200" dirty="0"/>
              <a:t>파일에서의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방법과 유닉스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방법에 대하여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ftp, </a:t>
            </a:r>
            <a:r>
              <a:rPr lang="en-US" altLang="ko-KR" sz="1600" dirty="0" err="1"/>
              <a:t>xinetd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CR, LF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UTF-8, </a:t>
            </a:r>
            <a:r>
              <a:rPr lang="ko-KR" altLang="en-US" sz="1600" dirty="0"/>
              <a:t>한글</a:t>
            </a:r>
            <a:r>
              <a:rPr lang="en-US" altLang="ko-KR" sz="1600" dirty="0"/>
              <a:t>2byte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946703"/>
            <a:ext cx="7209020" cy="154898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2.</a:t>
            </a:r>
            <a:r>
              <a:rPr sz="1475" spc="-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편집기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일은 매우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빈번한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일이다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편집하여야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작성하고 편집하기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등의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작업이 이루어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져야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윈도우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메모장등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당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연히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다루는 편집기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082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645639"/>
            <a:ext cx="431591" cy="711418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869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5" y="2645639"/>
            <a:ext cx="6360202" cy="74340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lnSpc>
                <a:spcPts val="104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내용을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미리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알아보고 학습 준비도를 높이도록</a:t>
            </a:r>
            <a:r>
              <a:rPr sz="885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개행(줄바꿈)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문자인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CR(Carriage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Return)과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LF(Line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Feed)에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알아본다.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윈도우의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TEXT파일에서의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방법과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유닉스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리눅스에서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개행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방법에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본다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6" y="4165439"/>
            <a:ext cx="7209020" cy="1808532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tabLst>
                <a:tab pos="480931" algn="l"/>
              </a:tabLst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	</a:t>
            </a:r>
            <a:r>
              <a:rPr sz="1279" spc="-4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vi</a:t>
            </a:r>
            <a:r>
              <a:rPr sz="1279" spc="12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편집기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91123" algn="just" defTabSz="899404" eaLnBrk="1" fontAlgn="auto" latinLnBrk="1" hangingPunct="1">
              <a:lnSpc>
                <a:spcPct val="1057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리눅스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서버환경에서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익숙한 윈도우 환경과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달리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 </a:t>
            </a:r>
            <a:r>
              <a:rPr sz="1082" b="0" spc="3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버환경은 마우스가 제공되고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창으로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GUI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활용되는 기기이고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이나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환경으로 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 기본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명령어인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사용법을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익혀야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서버가 설치된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현장이나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수정작업을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갑자기 별도의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어려운  상황이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일반적이기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아무튼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여러분들이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익숙하지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사용하여야하기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 몸에 익힐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있도록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노력하기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바란다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5323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49316" y="578621"/>
            <a:ext cx="7209020" cy="341536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기본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명령어실행을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일종의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단축키와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실행하기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외워서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279" b="0" spc="-325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는리눅스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터미널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메모장과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기능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r>
              <a:rPr sz="1082" b="0" spc="-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...finenameN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filename1,...,filenameN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열어서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filename1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 안에서 필요한 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전환하여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편집수행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723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*.txt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확장파일명으로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실행시 관련된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안에서는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입력모드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 모드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상태가 있으며 각각의 상황에 맞도록  사용함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endParaRPr sz="1033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9083" y="4371543"/>
            <a:ext cx="135723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Ⅱ-3&gt;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r>
              <a:rPr sz="885" b="0" spc="-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383" y="4836051"/>
            <a:ext cx="4959246" cy="12304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4084168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  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am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33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girl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:q!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9083" y="6180100"/>
            <a:ext cx="1767590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Ⅱ-17&gt;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마지막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행</a:t>
            </a:r>
            <a:r>
              <a:rPr sz="885" b="0" spc="-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명령모드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27263"/>
              </p:ext>
            </p:extLst>
          </p:nvPr>
        </p:nvGraphicFramePr>
        <p:xfrm>
          <a:off x="1167540" y="737892"/>
          <a:ext cx="7278190" cy="359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203"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 marR="27305" indent="132080" algn="ctr">
                        <a:lnSpc>
                          <a:spcPct val="124300"/>
                        </a:lnSpc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 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ts val="1500"/>
                        </a:lnSpc>
                        <a:spcBef>
                          <a:spcPts val="745"/>
                        </a:spcBef>
                      </a:pPr>
                      <a:r>
                        <a:rPr lang="ko-KR" altLang="en-US" sz="1100" b="1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주요 명령어 수행방법</a:t>
                      </a:r>
                      <a:endParaRPr sz="1100" b="1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15376"/>
                  </a:ext>
                </a:extLst>
              </a:tr>
              <a:tr h="1778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73025" algn="ctr">
                        <a:lnSpc>
                          <a:spcPct val="10000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7780" marR="27305" indent="132080">
                        <a:lnSpc>
                          <a:spcPct val="124300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간단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30"/>
                        </a:lnSpc>
                      </a:pPr>
                      <a:r>
                        <a:rPr sz="1300" spc="2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방향이동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화살표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300" spc="6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ctrl-u,</a:t>
                      </a:r>
                      <a:r>
                        <a:rPr sz="1300" spc="1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ctrl-f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300" spc="5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[a]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(append)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현재문자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뒤부터</a:t>
                      </a:r>
                      <a:r>
                        <a:rPr sz="1100" spc="-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 marR="14604" indent="133985">
                        <a:lnSpc>
                          <a:spcPct val="126699"/>
                        </a:lnSpc>
                        <a:spcBef>
                          <a:spcPts val="275"/>
                        </a:spcBef>
                      </a:pPr>
                      <a:r>
                        <a:rPr sz="1300" spc="6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[i]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(insert)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현재문자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앞에서부터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  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력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-&gt;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6510" marR="16510" indent="133985">
                        <a:lnSpc>
                          <a:spcPct val="139500"/>
                        </a:lnSpc>
                        <a:spcBef>
                          <a:spcPts val="85"/>
                        </a:spcBef>
                      </a:pPr>
                      <a:r>
                        <a:rPr sz="1300" spc="4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45" dirty="0">
                          <a:latin typeface="Consolas" panose="020B0609020204030204" pitchFamily="49" charset="0"/>
                          <a:cs typeface="Book Antiqua"/>
                        </a:rPr>
                        <a:t>[o]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줄 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삽입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-&gt;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모드로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ts val="1500"/>
                        </a:lnSpc>
                        <a:spcBef>
                          <a:spcPts val="745"/>
                        </a:spcBef>
                      </a:pPr>
                      <a:r>
                        <a:rPr sz="1300" spc="3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35" dirty="0">
                          <a:latin typeface="Consolas" panose="020B0609020204030204" pitchFamily="49" charset="0"/>
                          <a:cs typeface="Book Antiqua"/>
                        </a:rPr>
                        <a:t>[:]: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모드로</a:t>
                      </a:r>
                      <a:r>
                        <a:rPr sz="1100" spc="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67"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868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285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간단한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780">
                        <a:lnSpc>
                          <a:spcPts val="1300"/>
                        </a:lnSpc>
                        <a:spcBef>
                          <a:spcPts val="33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</a:t>
                      </a:r>
                      <a:r>
                        <a:rPr sz="1100" spc="-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85"/>
                        </a:lnSpc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85"/>
                        </a:lnSpc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85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(ESC)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 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(ctl)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([) </a:t>
                      </a:r>
                      <a:r>
                        <a:rPr sz="1300" spc="-70" dirty="0">
                          <a:latin typeface="Consolas" panose="020B0609020204030204" pitchFamily="49" charset="0"/>
                          <a:cs typeface="Book Antiqua"/>
                        </a:rPr>
                        <a:t>: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명령모드로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370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025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74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 marR="8890" indent="132080">
                        <a:lnSpc>
                          <a:spcPct val="124300"/>
                        </a:lnSpc>
                        <a:spcBef>
                          <a:spcPts val="12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화면의 마지막 행에서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령을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하단에 </a:t>
                      </a:r>
                      <a:r>
                        <a:rPr sz="1300" spc="-100" dirty="0">
                          <a:latin typeface="Consolas" panose="020B0609020204030204" pitchFamily="49" charset="0"/>
                          <a:cs typeface="Book Antiqua"/>
                        </a:rPr>
                        <a:t>[:]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표시가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나타남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5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40"/>
                        </a:lnSpc>
                      </a:pPr>
                      <a:r>
                        <a:rPr sz="1300" spc="5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:q! </a:t>
                      </a:r>
                      <a:r>
                        <a:rPr sz="1300" spc="434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없이</a:t>
                      </a:r>
                      <a:r>
                        <a:rPr sz="1100" spc="-20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15" dirty="0">
                          <a:latin typeface="Consolas" panose="020B0609020204030204" pitchFamily="49" charset="0"/>
                          <a:cs typeface="Book Antiqua"/>
                        </a:rPr>
                        <a:t>:wq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하고</a:t>
                      </a:r>
                      <a:r>
                        <a:rPr sz="1100" spc="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50495">
                        <a:lnSpc>
                          <a:spcPts val="1500"/>
                        </a:lnSpc>
                        <a:spcBef>
                          <a:spcPts val="705"/>
                        </a:spcBef>
                      </a:pPr>
                      <a:r>
                        <a:rPr sz="1300" spc="120" dirty="0">
                          <a:latin typeface="Tahoma"/>
                          <a:cs typeface="Tahoma"/>
                        </a:rPr>
                        <a:t>∙</a:t>
                      </a:r>
                      <a:r>
                        <a:rPr sz="1300" spc="120" dirty="0">
                          <a:latin typeface="Consolas" panose="020B0609020204030204" pitchFamily="49" charset="0"/>
                          <a:cs typeface="Book Antiqua"/>
                        </a:rPr>
                        <a:t>:e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입력모드로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7234"/>
            <a:ext cx="5423941" cy="1440305"/>
          </a:xfrm>
          <a:prstGeom prst="rect">
            <a:avLst/>
          </a:prstGeom>
        </p:spPr>
        <p:txBody>
          <a:bodyPr vert="horz" wrap="square" lIns="0" tIns="911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 및 주요</a:t>
            </a:r>
            <a:r>
              <a:rPr sz="1180" spc="16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키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56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학습한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키나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학습해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사용되는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사용되는 명령어에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반드시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2198208"/>
            <a:ext cx="431591" cy="532775"/>
          </a:xfrm>
          <a:custGeom>
            <a:avLst/>
            <a:gdLst/>
            <a:ahLst/>
            <a:cxnLst/>
            <a:rect l="l" t="t" r="r" b="b"/>
            <a:pathLst>
              <a:path w="438785" h="541655">
                <a:moveTo>
                  <a:pt x="438581" y="0"/>
                </a:moveTo>
                <a:lnTo>
                  <a:pt x="0" y="0"/>
                </a:lnTo>
                <a:lnTo>
                  <a:pt x="0" y="541604"/>
                </a:lnTo>
                <a:lnTo>
                  <a:pt x="438581" y="541604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933" y="2325044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9464" y="2198208"/>
            <a:ext cx="4452079" cy="532775"/>
          </a:xfrm>
          <a:custGeom>
            <a:avLst/>
            <a:gdLst/>
            <a:ahLst/>
            <a:cxnLst/>
            <a:rect l="l" t="t" r="r" b="b"/>
            <a:pathLst>
              <a:path w="4526280" h="541655">
                <a:moveTo>
                  <a:pt x="4525924" y="0"/>
                </a:moveTo>
                <a:lnTo>
                  <a:pt x="0" y="0"/>
                </a:lnTo>
                <a:lnTo>
                  <a:pt x="0" y="541604"/>
                </a:lnTo>
                <a:lnTo>
                  <a:pt x="4525924" y="541604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1385" y="2324893"/>
            <a:ext cx="434652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명령어는 글로 설명하는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것보다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직접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실습을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익히는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것이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중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요함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91256"/>
              </p:ext>
            </p:extLst>
          </p:nvPr>
        </p:nvGraphicFramePr>
        <p:xfrm>
          <a:off x="1376034" y="2891790"/>
          <a:ext cx="6255050" cy="321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4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16">
                <a:tc gridSpan="2">
                  <a:txBody>
                    <a:bodyPr/>
                    <a:lstStyle/>
                    <a:p>
                      <a:pPr marL="80200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자주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8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간혹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사용하는</a:t>
                      </a:r>
                      <a:r>
                        <a:rPr sz="1100" b="1" spc="-7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명령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키</a:t>
                      </a: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내용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h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&lt;-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k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l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-&gt; 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j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방향키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아래쪽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75" dirty="0">
                          <a:latin typeface="Consolas" panose="020B0609020204030204" pitchFamily="49" charset="0"/>
                          <a:cs typeface="Book Antiqua"/>
                        </a:rPr>
                        <a:t>^b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e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뒤로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^f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$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끝으로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^u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커서 문자</a:t>
                      </a:r>
                      <a:r>
                        <a:rPr sz="1100" spc="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(del)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^d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페이지 아래로</a:t>
                      </a:r>
                      <a:r>
                        <a:rPr sz="1100" spc="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0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라인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맨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</a:t>
                      </a:r>
                      <a:r>
                        <a:rPr sz="1100" spc="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dd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X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96900" algn="l"/>
                          <a:tab pos="1059815" algn="l"/>
                          <a:tab pos="1398905" algn="l"/>
                          <a:tab pos="1861820" algn="l"/>
                        </a:tabLst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	앞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	</a:t>
                      </a: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(Backspace)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yy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yank(copy)</a:t>
                      </a:r>
                      <a:r>
                        <a:rPr sz="1100" spc="-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dw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p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카피한 라인을 커서가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</a:t>
                      </a:r>
                      <a:r>
                        <a:rPr sz="1100" spc="1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아래에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붙임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.(Paste)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37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글자를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16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976632"/>
            <a:ext cx="4336530" cy="1300397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48803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Ⅱ-4&gt;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모드의 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편집모드로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전환하는 명령키는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사용빈도가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높은 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반드시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0206" y="3842248"/>
            <a:ext cx="544018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</a:t>
            </a:r>
            <a:r>
              <a:rPr sz="885" b="0" spc="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Ⅱ-5&gt;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828" y="3842248"/>
            <a:ext cx="87005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편집모드 전환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1" y="4247894"/>
            <a:ext cx="2763187" cy="870679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명령모드에서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사용빈도가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높은 키는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반드시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숙지필요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034" y="722013"/>
          <a:ext cx="5029824" cy="242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cw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단어를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r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커서가 위치한 글자를</a:t>
                      </a:r>
                      <a:r>
                        <a:rPr sz="1100" spc="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바꿈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5285" y="2392742"/>
          <a:ext cx="5030449" cy="145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09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사용빈도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오른쪽에서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아래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2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i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커서의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왼쪽에서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2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마지막에서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라인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위에서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빈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라인을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추가하여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입력을</a:t>
                      </a:r>
                      <a:r>
                        <a:rPr sz="1100" spc="-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받음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5285" y="5252353"/>
          <a:ext cx="5030449" cy="971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나눔명조"/>
                          <a:cs typeface="나눔명조"/>
                        </a:rPr>
                        <a:t>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내용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사용빈도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:q!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않고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300" spc="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:w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문서의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17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:x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문서 저장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종료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명령모드에서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zz,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:wq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같음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*****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384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45649</TotalTime>
  <Words>2835</Words>
  <Application>Microsoft Macintosh PowerPoint</Application>
  <PresentationFormat>A4 Paper (210x297 mm)</PresentationFormat>
  <Paragraphs>456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7" baseType="lpstr">
      <vt:lpstr>바탕체</vt:lpstr>
      <vt:lpstr>돋움</vt:lpstr>
      <vt:lpstr>굴림</vt:lpstr>
      <vt:lpstr>굴림체</vt:lpstr>
      <vt:lpstr>맑은 고딕</vt:lpstr>
      <vt:lpstr>새굴림</vt:lpstr>
      <vt:lpstr>SimSun</vt:lpstr>
      <vt:lpstr>가는각진제목체</vt:lpstr>
      <vt:lpstr>나눔명조</vt:lpstr>
      <vt:lpstr>함초롬바탕</vt:lpstr>
      <vt:lpstr>Arial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6. 편집기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박종원</cp:lastModifiedBy>
  <cp:revision>2822</cp:revision>
  <cp:lastPrinted>2015-10-28T04:44:44Z</cp:lastPrinted>
  <dcterms:created xsi:type="dcterms:W3CDTF">2003-10-22T07:02:37Z</dcterms:created>
  <dcterms:modified xsi:type="dcterms:W3CDTF">2021-03-01T06:56:42Z</dcterms:modified>
</cp:coreProperties>
</file>