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14EC949-9D30-4FD2-5420-F4682A8F4B8D}" name="Josh Cheung (jc10g22)" initials="JC(" userId="S::jc10g22@soton.ac.uk::2fce5c56-2cae-4935-b739-6c2c7efd3ee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11E41"/>
    <a:srgbClr val="3D7CC9"/>
    <a:srgbClr val="4472C4"/>
    <a:srgbClr val="54565A"/>
    <a:srgbClr val="0021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EE771A-8938-4C03-9076-AEF16E1A7AD9}" v="81" dt="2024-08-30T13:44:21.3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559" autoAdjust="0"/>
    <p:restoredTop sz="95557" autoAdjust="0"/>
  </p:normalViewPr>
  <p:slideViewPr>
    <p:cSldViewPr snapToGrid="0">
      <p:cViewPr>
        <p:scale>
          <a:sx n="50" d="100"/>
          <a:sy n="50" d="100"/>
        </p:scale>
        <p:origin x="1392" y="14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9"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 Cheung (jc10g22)" userId="2fce5c56-2cae-4935-b739-6c2c7efd3ee9" providerId="ADAL" clId="{F9EE771A-8938-4C03-9076-AEF16E1A7AD9}"/>
    <pc:docChg chg="undo custSel modSld">
      <pc:chgData name="Josh Cheung (jc10g22)" userId="2fce5c56-2cae-4935-b739-6c2c7efd3ee9" providerId="ADAL" clId="{F9EE771A-8938-4C03-9076-AEF16E1A7AD9}" dt="2024-09-02T07:47:19" v="3410" actId="1076"/>
      <pc:docMkLst>
        <pc:docMk/>
      </pc:docMkLst>
      <pc:sldChg chg="addSp delSp modSp mod addCm delCm">
        <pc:chgData name="Josh Cheung (jc10g22)" userId="2fce5c56-2cae-4935-b739-6c2c7efd3ee9" providerId="ADAL" clId="{F9EE771A-8938-4C03-9076-AEF16E1A7AD9}" dt="2024-09-02T07:47:19" v="3410" actId="1076"/>
        <pc:sldMkLst>
          <pc:docMk/>
          <pc:sldMk cId="1541209036" sldId="256"/>
        </pc:sldMkLst>
        <pc:spChg chg="mod">
          <ac:chgData name="Josh Cheung (jc10g22)" userId="2fce5c56-2cae-4935-b739-6c2c7efd3ee9" providerId="ADAL" clId="{F9EE771A-8938-4C03-9076-AEF16E1A7AD9}" dt="2024-08-30T13:42:02.203" v="2721" actId="123"/>
          <ac:spMkLst>
            <pc:docMk/>
            <pc:sldMk cId="1541209036" sldId="256"/>
            <ac:spMk id="2" creationId="{D77B032D-96EB-329F-035A-2BEC85B8D0A4}"/>
          </ac:spMkLst>
        </pc:spChg>
        <pc:spChg chg="mod">
          <ac:chgData name="Josh Cheung (jc10g22)" userId="2fce5c56-2cae-4935-b739-6c2c7efd3ee9" providerId="ADAL" clId="{F9EE771A-8938-4C03-9076-AEF16E1A7AD9}" dt="2024-08-30T15:37:21.719" v="3393" actId="34135"/>
          <ac:spMkLst>
            <pc:docMk/>
            <pc:sldMk cId="1541209036" sldId="256"/>
            <ac:spMk id="4" creationId="{98294693-4E91-4ACE-61A7-EEB5E44420EB}"/>
          </ac:spMkLst>
        </pc:spChg>
        <pc:spChg chg="mod">
          <ac:chgData name="Josh Cheung (jc10g22)" userId="2fce5c56-2cae-4935-b739-6c2c7efd3ee9" providerId="ADAL" clId="{F9EE771A-8938-4C03-9076-AEF16E1A7AD9}" dt="2024-08-28T15:04:53.027" v="1516" actId="14100"/>
          <ac:spMkLst>
            <pc:docMk/>
            <pc:sldMk cId="1541209036" sldId="256"/>
            <ac:spMk id="5" creationId="{86437BD0-09C2-4A8C-80B6-59F8F7BDA97F}"/>
          </ac:spMkLst>
        </pc:spChg>
        <pc:spChg chg="add mod">
          <ac:chgData name="Josh Cheung (jc10g22)" userId="2fce5c56-2cae-4935-b739-6c2c7efd3ee9" providerId="ADAL" clId="{F9EE771A-8938-4C03-9076-AEF16E1A7AD9}" dt="2024-08-28T15:27:22.851" v="1996" actId="1076"/>
          <ac:spMkLst>
            <pc:docMk/>
            <pc:sldMk cId="1541209036" sldId="256"/>
            <ac:spMk id="6" creationId="{DBADA17E-BC25-6DCC-C502-600C0F8FD4C8}"/>
          </ac:spMkLst>
        </pc:spChg>
        <pc:spChg chg="mod">
          <ac:chgData name="Josh Cheung (jc10g22)" userId="2fce5c56-2cae-4935-b739-6c2c7efd3ee9" providerId="ADAL" clId="{F9EE771A-8938-4C03-9076-AEF16E1A7AD9}" dt="2024-08-30T15:37:27.579" v="3394" actId="1076"/>
          <ac:spMkLst>
            <pc:docMk/>
            <pc:sldMk cId="1541209036" sldId="256"/>
            <ac:spMk id="8" creationId="{FC79E338-FA00-88A9-4D71-24C606E21C81}"/>
          </ac:spMkLst>
        </pc:spChg>
        <pc:spChg chg="mod">
          <ac:chgData name="Josh Cheung (jc10g22)" userId="2fce5c56-2cae-4935-b739-6c2c7efd3ee9" providerId="ADAL" clId="{F9EE771A-8938-4C03-9076-AEF16E1A7AD9}" dt="2024-08-28T15:40:30.768" v="2679" actId="1076"/>
          <ac:spMkLst>
            <pc:docMk/>
            <pc:sldMk cId="1541209036" sldId="256"/>
            <ac:spMk id="10" creationId="{A66D1FBC-54C5-ACD4-EC5E-83B249E5B923}"/>
          </ac:spMkLst>
        </pc:spChg>
        <pc:spChg chg="mod">
          <ac:chgData name="Josh Cheung (jc10g22)" userId="2fce5c56-2cae-4935-b739-6c2c7efd3ee9" providerId="ADAL" clId="{F9EE771A-8938-4C03-9076-AEF16E1A7AD9}" dt="2024-08-30T13:46:29.262" v="2816" actId="14"/>
          <ac:spMkLst>
            <pc:docMk/>
            <pc:sldMk cId="1541209036" sldId="256"/>
            <ac:spMk id="11" creationId="{BE3931F0-7BCB-812A-1CE2-4B8ABC62FCF2}"/>
          </ac:spMkLst>
        </pc:spChg>
        <pc:spChg chg="add mod">
          <ac:chgData name="Josh Cheung (jc10g22)" userId="2fce5c56-2cae-4935-b739-6c2c7efd3ee9" providerId="ADAL" clId="{F9EE771A-8938-4C03-9076-AEF16E1A7AD9}" dt="2024-08-30T15:57:33.163" v="3405" actId="1076"/>
          <ac:spMkLst>
            <pc:docMk/>
            <pc:sldMk cId="1541209036" sldId="256"/>
            <ac:spMk id="12" creationId="{77D02151-3EDC-7FDF-0434-4DC6C5CF2993}"/>
          </ac:spMkLst>
        </pc:spChg>
        <pc:spChg chg="mod">
          <ac:chgData name="Josh Cheung (jc10g22)" userId="2fce5c56-2cae-4935-b739-6c2c7efd3ee9" providerId="ADAL" clId="{F9EE771A-8938-4C03-9076-AEF16E1A7AD9}" dt="2024-08-27T15:20:02.485" v="1334" actId="1076"/>
          <ac:spMkLst>
            <pc:docMk/>
            <pc:sldMk cId="1541209036" sldId="256"/>
            <ac:spMk id="16" creationId="{F8D9FBA3-DEAB-CB8D-C0CE-FA2511921EA2}"/>
          </ac:spMkLst>
        </pc:spChg>
        <pc:spChg chg="mod">
          <ac:chgData name="Josh Cheung (jc10g22)" userId="2fce5c56-2cae-4935-b739-6c2c7efd3ee9" providerId="ADAL" clId="{F9EE771A-8938-4C03-9076-AEF16E1A7AD9}" dt="2024-08-27T15:20:58.889" v="1346" actId="1076"/>
          <ac:spMkLst>
            <pc:docMk/>
            <pc:sldMk cId="1541209036" sldId="256"/>
            <ac:spMk id="17" creationId="{6E149AB4-5DEB-CD69-0FEF-505E40285A58}"/>
          </ac:spMkLst>
        </pc:spChg>
        <pc:spChg chg="add mod">
          <ac:chgData name="Josh Cheung (jc10g22)" userId="2fce5c56-2cae-4935-b739-6c2c7efd3ee9" providerId="ADAL" clId="{F9EE771A-8938-4C03-9076-AEF16E1A7AD9}" dt="2024-08-28T15:32:46.694" v="2375" actId="2711"/>
          <ac:spMkLst>
            <pc:docMk/>
            <pc:sldMk cId="1541209036" sldId="256"/>
            <ac:spMk id="18" creationId="{EFBB313A-36D5-7BB5-F630-92BE0996BEB5}"/>
          </ac:spMkLst>
        </pc:spChg>
        <pc:spChg chg="add del mod">
          <ac:chgData name="Josh Cheung (jc10g22)" userId="2fce5c56-2cae-4935-b739-6c2c7efd3ee9" providerId="ADAL" clId="{F9EE771A-8938-4C03-9076-AEF16E1A7AD9}" dt="2024-08-28T15:11:51.061" v="1605" actId="21"/>
          <ac:spMkLst>
            <pc:docMk/>
            <pc:sldMk cId="1541209036" sldId="256"/>
            <ac:spMk id="20" creationId="{E13E2323-6C66-51FC-7933-DDB83442639C}"/>
          </ac:spMkLst>
        </pc:spChg>
        <pc:spChg chg="add mod">
          <ac:chgData name="Josh Cheung (jc10g22)" userId="2fce5c56-2cae-4935-b739-6c2c7efd3ee9" providerId="ADAL" clId="{F9EE771A-8938-4C03-9076-AEF16E1A7AD9}" dt="2024-08-28T15:33:07.806" v="2393" actId="1076"/>
          <ac:spMkLst>
            <pc:docMk/>
            <pc:sldMk cId="1541209036" sldId="256"/>
            <ac:spMk id="21" creationId="{8792DADD-71DF-CC4C-8236-37E738A74DE7}"/>
          </ac:spMkLst>
        </pc:spChg>
        <pc:spChg chg="mod">
          <ac:chgData name="Josh Cheung (jc10g22)" userId="2fce5c56-2cae-4935-b739-6c2c7efd3ee9" providerId="ADAL" clId="{F9EE771A-8938-4C03-9076-AEF16E1A7AD9}" dt="2024-09-02T07:47:19" v="3410" actId="1076"/>
          <ac:spMkLst>
            <pc:docMk/>
            <pc:sldMk cId="1541209036" sldId="256"/>
            <ac:spMk id="22" creationId="{31747308-C322-4F4D-FC40-5A492C6EBDFB}"/>
          </ac:spMkLst>
        </pc:spChg>
        <pc:spChg chg="add mod">
          <ac:chgData name="Josh Cheung (jc10g22)" userId="2fce5c56-2cae-4935-b739-6c2c7efd3ee9" providerId="ADAL" clId="{F9EE771A-8938-4C03-9076-AEF16E1A7AD9}" dt="2024-08-30T15:35:24.759" v="3382" actId="20577"/>
          <ac:spMkLst>
            <pc:docMk/>
            <pc:sldMk cId="1541209036" sldId="256"/>
            <ac:spMk id="23" creationId="{BE121762-C6B0-43E7-BDA4-0B3EB13F490C}"/>
          </ac:spMkLst>
        </pc:spChg>
        <pc:spChg chg="add mod">
          <ac:chgData name="Josh Cheung (jc10g22)" userId="2fce5c56-2cae-4935-b739-6c2c7efd3ee9" providerId="ADAL" clId="{F9EE771A-8938-4C03-9076-AEF16E1A7AD9}" dt="2024-08-30T15:35:53.830" v="3389" actId="1076"/>
          <ac:spMkLst>
            <pc:docMk/>
            <pc:sldMk cId="1541209036" sldId="256"/>
            <ac:spMk id="25" creationId="{72FC68AA-5F9A-61A1-4CD7-FFE9AF9087D7}"/>
          </ac:spMkLst>
        </pc:spChg>
        <pc:spChg chg="add mod">
          <ac:chgData name="Josh Cheung (jc10g22)" userId="2fce5c56-2cae-4935-b739-6c2c7efd3ee9" providerId="ADAL" clId="{F9EE771A-8938-4C03-9076-AEF16E1A7AD9}" dt="2024-08-28T15:33:35.865" v="2436" actId="1076"/>
          <ac:spMkLst>
            <pc:docMk/>
            <pc:sldMk cId="1541209036" sldId="256"/>
            <ac:spMk id="27" creationId="{A113F825-04F7-C5B6-7C09-85BCF9487AAD}"/>
          </ac:spMkLst>
        </pc:spChg>
        <pc:spChg chg="add mod">
          <ac:chgData name="Josh Cheung (jc10g22)" userId="2fce5c56-2cae-4935-b739-6c2c7efd3ee9" providerId="ADAL" clId="{F9EE771A-8938-4C03-9076-AEF16E1A7AD9}" dt="2024-08-28T15:25:55.139" v="1798" actId="1076"/>
          <ac:spMkLst>
            <pc:docMk/>
            <pc:sldMk cId="1541209036" sldId="256"/>
            <ac:spMk id="31" creationId="{DF010855-D6D7-AC61-4FFE-6F6ACB5B3264}"/>
          </ac:spMkLst>
        </pc:spChg>
        <pc:spChg chg="add del">
          <ac:chgData name="Josh Cheung (jc10g22)" userId="2fce5c56-2cae-4935-b739-6c2c7efd3ee9" providerId="ADAL" clId="{F9EE771A-8938-4C03-9076-AEF16E1A7AD9}" dt="2024-08-27T15:12:30.817" v="1314" actId="22"/>
          <ac:spMkLst>
            <pc:docMk/>
            <pc:sldMk cId="1541209036" sldId="256"/>
            <ac:spMk id="33" creationId="{B91637FE-A780-2D59-4E6C-3944BA6C7C9C}"/>
          </ac:spMkLst>
        </pc:spChg>
        <pc:spChg chg="mod">
          <ac:chgData name="Josh Cheung (jc10g22)" userId="2fce5c56-2cae-4935-b739-6c2c7efd3ee9" providerId="ADAL" clId="{F9EE771A-8938-4C03-9076-AEF16E1A7AD9}" dt="2024-08-28T15:29:44.348" v="2256" actId="2085"/>
          <ac:spMkLst>
            <pc:docMk/>
            <pc:sldMk cId="1541209036" sldId="256"/>
            <ac:spMk id="42" creationId="{F1DA383C-A1E9-575F-F3CD-EB4084413F44}"/>
          </ac:spMkLst>
        </pc:spChg>
        <pc:spChg chg="mod">
          <ac:chgData name="Josh Cheung (jc10g22)" userId="2fce5c56-2cae-4935-b739-6c2c7efd3ee9" providerId="ADAL" clId="{F9EE771A-8938-4C03-9076-AEF16E1A7AD9}" dt="2024-08-30T13:40:39.125" v="2709" actId="20577"/>
          <ac:spMkLst>
            <pc:docMk/>
            <pc:sldMk cId="1541209036" sldId="256"/>
            <ac:spMk id="45" creationId="{F939C43C-7DA5-2324-13B2-4CA7C2A56CB4}"/>
          </ac:spMkLst>
        </pc:spChg>
        <pc:spChg chg="mod">
          <ac:chgData name="Josh Cheung (jc10g22)" userId="2fce5c56-2cae-4935-b739-6c2c7efd3ee9" providerId="ADAL" clId="{F9EE771A-8938-4C03-9076-AEF16E1A7AD9}" dt="2024-08-30T13:40:44.370" v="2712" actId="20577"/>
          <ac:spMkLst>
            <pc:docMk/>
            <pc:sldMk cId="1541209036" sldId="256"/>
            <ac:spMk id="46" creationId="{3613C1F9-2140-A04B-EF98-E644AB78BF64}"/>
          </ac:spMkLst>
        </pc:spChg>
        <pc:graphicFrameChg chg="mod">
          <ac:chgData name="Josh Cheung (jc10g22)" userId="2fce5c56-2cae-4935-b739-6c2c7efd3ee9" providerId="ADAL" clId="{F9EE771A-8938-4C03-9076-AEF16E1A7AD9}" dt="2024-08-30T13:42:18.964" v="2722" actId="1076"/>
          <ac:graphicFrameMkLst>
            <pc:docMk/>
            <pc:sldMk cId="1541209036" sldId="256"/>
            <ac:graphicFrameMk id="3" creationId="{4DC21779-63C7-8CE6-AD7D-8881D14CB4ED}"/>
          </ac:graphicFrameMkLst>
        </pc:graphicFrameChg>
        <pc:graphicFrameChg chg="mod">
          <ac:chgData name="Josh Cheung (jc10g22)" userId="2fce5c56-2cae-4935-b739-6c2c7efd3ee9" providerId="ADAL" clId="{F9EE771A-8938-4C03-9076-AEF16E1A7AD9}" dt="2024-08-30T13:44:21.376" v="2727"/>
          <ac:graphicFrameMkLst>
            <pc:docMk/>
            <pc:sldMk cId="1541209036" sldId="256"/>
            <ac:graphicFrameMk id="15" creationId="{18039CF8-0CC6-4E47-48FF-92ECA505655F}"/>
          </ac:graphicFrameMkLst>
        </pc:graphicFrameChg>
        <pc:graphicFrameChg chg="mod modGraphic">
          <ac:chgData name="Josh Cheung (jc10g22)" userId="2fce5c56-2cae-4935-b739-6c2c7efd3ee9" providerId="ADAL" clId="{F9EE771A-8938-4C03-9076-AEF16E1A7AD9}" dt="2024-08-30T13:40:58.967" v="2713" actId="1076"/>
          <ac:graphicFrameMkLst>
            <pc:docMk/>
            <pc:sldMk cId="1541209036" sldId="256"/>
            <ac:graphicFrameMk id="26" creationId="{234DCB57-2C82-907B-AC77-A4EE79F55196}"/>
          </ac:graphicFrameMkLst>
        </pc:graphicFrameChg>
        <pc:picChg chg="mod">
          <ac:chgData name="Josh Cheung (jc10g22)" userId="2fce5c56-2cae-4935-b739-6c2c7efd3ee9" providerId="ADAL" clId="{F9EE771A-8938-4C03-9076-AEF16E1A7AD9}" dt="2024-08-28T15:04:14.306" v="1509" actId="1076"/>
          <ac:picMkLst>
            <pc:docMk/>
            <pc:sldMk cId="1541209036" sldId="256"/>
            <ac:picMk id="7" creationId="{E61DF16A-457E-4F3E-CE25-FCE7E9098BEC}"/>
          </ac:picMkLst>
        </pc:picChg>
        <pc:picChg chg="mod">
          <ac:chgData name="Josh Cheung (jc10g22)" userId="2fce5c56-2cae-4935-b739-6c2c7efd3ee9" providerId="ADAL" clId="{F9EE771A-8938-4C03-9076-AEF16E1A7AD9}" dt="2024-08-28T15:04:17.672" v="1510" actId="1076"/>
          <ac:picMkLst>
            <pc:docMk/>
            <pc:sldMk cId="1541209036" sldId="256"/>
            <ac:picMk id="9" creationId="{E0BCE917-4EED-C5DE-F520-220954D45D9E}"/>
          </ac:picMkLst>
        </pc:picChg>
        <pc:picChg chg="mod">
          <ac:chgData name="Josh Cheung (jc10g22)" userId="2fce5c56-2cae-4935-b739-6c2c7efd3ee9" providerId="ADAL" clId="{F9EE771A-8938-4C03-9076-AEF16E1A7AD9}" dt="2024-08-30T15:57:28.895" v="3404" actId="1076"/>
          <ac:picMkLst>
            <pc:docMk/>
            <pc:sldMk cId="1541209036" sldId="256"/>
            <ac:picMk id="13" creationId="{A9DE0505-8E4B-948E-397C-176C802D770B}"/>
          </ac:picMkLst>
        </pc:picChg>
        <pc:picChg chg="mod">
          <ac:chgData name="Josh Cheung (jc10g22)" userId="2fce5c56-2cae-4935-b739-6c2c7efd3ee9" providerId="ADAL" clId="{F9EE771A-8938-4C03-9076-AEF16E1A7AD9}" dt="2024-08-30T15:57:25.572" v="3403" actId="1076"/>
          <ac:picMkLst>
            <pc:docMk/>
            <pc:sldMk cId="1541209036" sldId="256"/>
            <ac:picMk id="14" creationId="{B626B7DF-76E3-C939-8A6B-05D88F2216F1}"/>
          </ac:picMkLst>
        </pc:picChg>
        <pc:picChg chg="mod">
          <ac:chgData name="Josh Cheung (jc10g22)" userId="2fce5c56-2cae-4935-b739-6c2c7efd3ee9" providerId="ADAL" clId="{F9EE771A-8938-4C03-9076-AEF16E1A7AD9}" dt="2024-08-28T15:14:53.203" v="1652" actId="1076"/>
          <ac:picMkLst>
            <pc:docMk/>
            <pc:sldMk cId="1541209036" sldId="256"/>
            <ac:picMk id="19" creationId="{2234677E-5817-9C80-A2A0-9AB2A53B7E74}"/>
          </ac:picMkLst>
        </pc:picChg>
        <pc:picChg chg="del mod">
          <ac:chgData name="Josh Cheung (jc10g22)" userId="2fce5c56-2cae-4935-b739-6c2c7efd3ee9" providerId="ADAL" clId="{F9EE771A-8938-4C03-9076-AEF16E1A7AD9}" dt="2024-08-27T13:02:36.189" v="509" actId="21"/>
          <ac:picMkLst>
            <pc:docMk/>
            <pc:sldMk cId="1541209036" sldId="256"/>
            <ac:picMk id="21" creationId="{2A4560F5-95ED-8A03-2B9C-837F1782C2BE}"/>
          </ac:picMkLst>
        </pc:picChg>
        <pc:picChg chg="del mod modCrop">
          <ac:chgData name="Josh Cheung (jc10g22)" userId="2fce5c56-2cae-4935-b739-6c2c7efd3ee9" providerId="ADAL" clId="{F9EE771A-8938-4C03-9076-AEF16E1A7AD9}" dt="2024-08-30T15:33:35.712" v="3347" actId="21"/>
          <ac:picMkLst>
            <pc:docMk/>
            <pc:sldMk cId="1541209036" sldId="256"/>
            <ac:picMk id="24" creationId="{48888EEB-ECDA-D79E-D47D-5B974074D8B3}"/>
          </ac:picMkLst>
        </pc:picChg>
        <pc:picChg chg="add mod">
          <ac:chgData name="Josh Cheung (jc10g22)" userId="2fce5c56-2cae-4935-b739-6c2c7efd3ee9" providerId="ADAL" clId="{F9EE771A-8938-4C03-9076-AEF16E1A7AD9}" dt="2024-08-28T15:14:42.414" v="1647" actId="1076"/>
          <ac:picMkLst>
            <pc:docMk/>
            <pc:sldMk cId="1541209036" sldId="256"/>
            <ac:picMk id="28" creationId="{AA68B3AD-86B2-53FF-9574-67B01DA2E3B0}"/>
          </ac:picMkLst>
        </pc:picChg>
        <pc:picChg chg="add mod">
          <ac:chgData name="Josh Cheung (jc10g22)" userId="2fce5c56-2cae-4935-b739-6c2c7efd3ee9" providerId="ADAL" clId="{F9EE771A-8938-4C03-9076-AEF16E1A7AD9}" dt="2024-08-30T15:34:00.452" v="3354" actId="1076"/>
          <ac:picMkLst>
            <pc:docMk/>
            <pc:sldMk cId="1541209036" sldId="256"/>
            <ac:picMk id="29" creationId="{0814099E-16B1-E40B-7F29-D464646D069A}"/>
          </ac:picMkLst>
        </pc:picChg>
        <pc:picChg chg="add mod modCrop">
          <ac:chgData name="Josh Cheung (jc10g22)" userId="2fce5c56-2cae-4935-b739-6c2c7efd3ee9" providerId="ADAL" clId="{F9EE771A-8938-4C03-9076-AEF16E1A7AD9}" dt="2024-08-28T15:15:18.705" v="1657" actId="14100"/>
          <ac:picMkLst>
            <pc:docMk/>
            <pc:sldMk cId="1541209036" sldId="256"/>
            <ac:picMk id="30" creationId="{C93AB9D6-5EC4-C9A6-C360-AF964D07B41D}"/>
          </ac:picMkLst>
        </pc:picChg>
        <pc:picChg chg="add mod modCrop">
          <ac:chgData name="Josh Cheung (jc10g22)" userId="2fce5c56-2cae-4935-b739-6c2c7efd3ee9" providerId="ADAL" clId="{F9EE771A-8938-4C03-9076-AEF16E1A7AD9}" dt="2024-08-28T15:15:20" v="1658" actId="1076"/>
          <ac:picMkLst>
            <pc:docMk/>
            <pc:sldMk cId="1541209036" sldId="256"/>
            <ac:picMk id="35" creationId="{9E31D17E-E2B0-4EC6-AEB7-8AE6C8C90271}"/>
          </ac:picMkLst>
        </pc:picChg>
        <pc:cxnChg chg="add mod">
          <ac:chgData name="Josh Cheung (jc10g22)" userId="2fce5c56-2cae-4935-b739-6c2c7efd3ee9" providerId="ADAL" clId="{F9EE771A-8938-4C03-9076-AEF16E1A7AD9}" dt="2024-08-30T13:41:50.559" v="2717" actId="1076"/>
          <ac:cxnSpMkLst>
            <pc:docMk/>
            <pc:sldMk cId="1541209036" sldId="256"/>
            <ac:cxnSpMk id="32" creationId="{353F8129-090C-CE0A-46B6-A7A2EA12AA15}"/>
          </ac:cxnSpMkLst>
        </pc:cxnChg>
        <pc:extLst>
          <p:ext xmlns:p="http://schemas.openxmlformats.org/presentationml/2006/main" uri="{D6D511B9-2390-475A-947B-AFAB55BFBCF1}">
            <pc226:cmChg xmlns:pc226="http://schemas.microsoft.com/office/powerpoint/2022/06/main/command" chg="add del">
              <pc226:chgData name="Josh Cheung (jc10g22)" userId="2fce5c56-2cae-4935-b739-6c2c7efd3ee9" providerId="ADAL" clId="{F9EE771A-8938-4C03-9076-AEF16E1A7AD9}" dt="2024-08-30T13:39:50.815" v="2705"/>
              <pc2:cmMkLst xmlns:pc2="http://schemas.microsoft.com/office/powerpoint/2019/9/main/command">
                <pc:docMk/>
                <pc:sldMk cId="1541209036" sldId="256"/>
                <pc2:cmMk id="{9956C510-810C-4924-A67F-90A92E26CBA6}"/>
              </pc2:cmMkLst>
            </pc226:cmChg>
            <pc226:cmChg xmlns:pc226="http://schemas.microsoft.com/office/powerpoint/2022/06/main/command" chg="del">
              <pc226:chgData name="Josh Cheung (jc10g22)" userId="2fce5c56-2cae-4935-b739-6c2c7efd3ee9" providerId="ADAL" clId="{F9EE771A-8938-4C03-9076-AEF16E1A7AD9}" dt="2024-08-28T15:06:34.837" v="1529"/>
              <pc2:cmMkLst xmlns:pc2="http://schemas.microsoft.com/office/powerpoint/2019/9/main/command">
                <pc:docMk/>
                <pc:sldMk cId="1541209036" sldId="256"/>
                <pc2:cmMk id="{44494F3A-5A04-4078-B542-6E055C833918}"/>
              </pc2:cmMkLst>
            </pc226:cmChg>
            <pc226:cmChg xmlns:pc226="http://schemas.microsoft.com/office/powerpoint/2022/06/main/command" chg="del">
              <pc226:chgData name="Josh Cheung (jc10g22)" userId="2fce5c56-2cae-4935-b739-6c2c7efd3ee9" providerId="ADAL" clId="{F9EE771A-8938-4C03-9076-AEF16E1A7AD9}" dt="2024-08-28T15:06:36.987" v="1530"/>
              <pc2:cmMkLst xmlns:pc2="http://schemas.microsoft.com/office/powerpoint/2019/9/main/command">
                <pc:docMk/>
                <pc:sldMk cId="1541209036" sldId="256"/>
                <pc2:cmMk id="{13150B79-3240-4B2C-B930-F465585D827B}"/>
              </pc2:cmMkLst>
            </pc226:cmChg>
          </p:ext>
        </pc:extLst>
      </pc:sldChg>
    </pc:docChg>
  </pc:docChgLst>
  <pc:docChgLst>
    <pc:chgData name="Josh Cheung" userId="2fce5c56-2cae-4935-b739-6c2c7efd3ee9" providerId="ADAL" clId="{F9EE771A-8938-4C03-9076-AEF16E1A7AD9}"/>
    <pc:docChg chg="modSld">
      <pc:chgData name="Josh Cheung" userId="2fce5c56-2cae-4935-b739-6c2c7efd3ee9" providerId="ADAL" clId="{F9EE771A-8938-4C03-9076-AEF16E1A7AD9}" dt="2024-09-02T16:03:25.193" v="11" actId="20577"/>
      <pc:docMkLst>
        <pc:docMk/>
      </pc:docMkLst>
      <pc:sldChg chg="modSp mod">
        <pc:chgData name="Josh Cheung" userId="2fce5c56-2cae-4935-b739-6c2c7efd3ee9" providerId="ADAL" clId="{F9EE771A-8938-4C03-9076-AEF16E1A7AD9}" dt="2024-09-02T16:03:25.193" v="11" actId="20577"/>
        <pc:sldMkLst>
          <pc:docMk/>
          <pc:sldMk cId="1541209036" sldId="256"/>
        </pc:sldMkLst>
        <pc:spChg chg="mod">
          <ac:chgData name="Josh Cheung" userId="2fce5c56-2cae-4935-b739-6c2c7efd3ee9" providerId="ADAL" clId="{F9EE771A-8938-4C03-9076-AEF16E1A7AD9}" dt="2024-09-02T16:03:25.193" v="11" actId="20577"/>
          <ac:spMkLst>
            <pc:docMk/>
            <pc:sldMk cId="1541209036" sldId="256"/>
            <ac:spMk id="8" creationId="{FC79E338-FA00-88A9-4D71-24C606E21C8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C522E4-DB31-4419-A5C1-09D01D728229}" type="doc">
      <dgm:prSet loTypeId="urn:microsoft.com/office/officeart/2005/8/layout/process1" loCatId="process" qsTypeId="urn:microsoft.com/office/officeart/2005/8/quickstyle/simple1" qsCatId="simple" csTypeId="urn:microsoft.com/office/officeart/2005/8/colors/accent1_2" csCatId="accent1" phldr="1"/>
      <dgm:spPr/>
    </dgm:pt>
    <dgm:pt modelId="{3561A221-34E1-4B11-936C-1AD9C8F6C811}">
      <dgm:prSet phldrT="[Text]" custT="1"/>
      <dgm:spPr>
        <a:xfrm>
          <a:off x="3791" y="440485"/>
          <a:ext cx="1657645" cy="994587"/>
        </a:xfrm>
        <a:prstGeom prst="roundRect">
          <a:avLst>
            <a:gd name="adj" fmla="val 10000"/>
          </a:avLst>
        </a:prstGeom>
        <a:solidFill>
          <a:srgbClr val="3D7CC9"/>
        </a:solidFill>
        <a:ln w="19050" cap="rnd" cmpd="sng" algn="ctr">
          <a:solidFill>
            <a:srgbClr val="FFFFFF">
              <a:hueOff val="0"/>
              <a:satOff val="0"/>
              <a:lumOff val="0"/>
              <a:alphaOff val="0"/>
            </a:srgbClr>
          </a:solidFill>
          <a:prstDash val="solid"/>
        </a:ln>
        <a:effectLst/>
      </dgm:spPr>
      <dgm:t>
        <a:bodyPr/>
        <a:lstStyle/>
        <a:p>
          <a:pPr>
            <a:buNone/>
          </a:pPr>
          <a:r>
            <a:rPr lang="en-GB" sz="3000" b="1">
              <a:solidFill>
                <a:srgbClr val="FFFFFF"/>
              </a:solidFill>
              <a:latin typeface="Lato"/>
              <a:ea typeface="+mn-ea"/>
              <a:cs typeface="+mn-cs"/>
            </a:rPr>
            <a:t>Collection and Retrieval</a:t>
          </a:r>
        </a:p>
        <a:p>
          <a:pPr>
            <a:buNone/>
          </a:pPr>
          <a:r>
            <a:rPr lang="en-GB" sz="2400">
              <a:latin typeface="Lato" panose="020F0502020204030203" pitchFamily="34" charset="0"/>
              <a:cs typeface="Lato" panose="020F0502020204030203" pitchFamily="34" charset="0"/>
            </a:rPr>
            <a:t>Data curated from </a:t>
          </a:r>
          <a:r>
            <a:rPr lang="en-GB" sz="2400" err="1">
              <a:latin typeface="Lato" panose="020F0502020204030203" pitchFamily="34" charset="0"/>
              <a:cs typeface="Lato" panose="020F0502020204030203" pitchFamily="34" charset="0"/>
            </a:rPr>
            <a:t>AqSolDB</a:t>
          </a:r>
          <a:r>
            <a:rPr lang="en-GB" sz="2400">
              <a:latin typeface="Lato" panose="020F0502020204030203" pitchFamily="34" charset="0"/>
              <a:cs typeface="Lato" panose="020F0502020204030203" pitchFamily="34" charset="0"/>
            </a:rPr>
            <a:t>, DDB VLE, IUPAC SDS</a:t>
          </a:r>
          <a:endParaRPr lang="en-GB" sz="2400">
            <a:solidFill>
              <a:srgbClr val="FFFFFF"/>
            </a:solidFill>
            <a:latin typeface="Lato"/>
            <a:ea typeface="+mn-ea"/>
            <a:cs typeface="+mn-cs"/>
          </a:endParaRPr>
        </a:p>
      </dgm:t>
    </dgm:pt>
    <dgm:pt modelId="{624CD320-67B9-4DA9-8F60-0BAB0FBACC38}" type="parTrans" cxnId="{DA058814-6BB0-4A9F-BB64-40B0ECD797DA}">
      <dgm:prSet/>
      <dgm:spPr/>
      <dgm:t>
        <a:bodyPr/>
        <a:lstStyle/>
        <a:p>
          <a:endParaRPr lang="en-GB"/>
        </a:p>
      </dgm:t>
    </dgm:pt>
    <dgm:pt modelId="{6C4614B5-4D58-485F-929D-C4E56BE869A1}" type="sibTrans" cxnId="{DA058814-6BB0-4A9F-BB64-40B0ECD797DA}">
      <dgm:prSet/>
      <dgm:spPr>
        <a:xfrm>
          <a:off x="1827201" y="732231"/>
          <a:ext cx="351420" cy="411096"/>
        </a:xfrm>
        <a:prstGeom prst="rightArrow">
          <a:avLst>
            <a:gd name="adj1" fmla="val 60000"/>
            <a:gd name="adj2" fmla="val 50000"/>
          </a:avLst>
        </a:prstGeom>
        <a:solidFill>
          <a:srgbClr val="011E41"/>
        </a:solidFill>
        <a:ln>
          <a:noFill/>
        </a:ln>
        <a:effectLst/>
      </dgm:spPr>
      <dgm:t>
        <a:bodyPr/>
        <a:lstStyle/>
        <a:p>
          <a:pPr>
            <a:buNone/>
          </a:pPr>
          <a:endParaRPr lang="en-GB">
            <a:solidFill>
              <a:srgbClr val="FFFFFF"/>
            </a:solidFill>
            <a:latin typeface="Lato"/>
            <a:ea typeface="+mn-ea"/>
            <a:cs typeface="+mn-cs"/>
          </a:endParaRPr>
        </a:p>
      </dgm:t>
    </dgm:pt>
    <dgm:pt modelId="{E0F84DAE-1174-47D2-B49A-38EF10533128}">
      <dgm:prSet phldrT="[Text]" custT="1"/>
      <dgm:spPr>
        <a:xfrm>
          <a:off x="2324495" y="440485"/>
          <a:ext cx="1657645" cy="994587"/>
        </a:xfrm>
        <a:prstGeom prst="roundRect">
          <a:avLst>
            <a:gd name="adj" fmla="val 10000"/>
          </a:avLst>
        </a:prstGeom>
        <a:solidFill>
          <a:srgbClr val="3D7CC9"/>
        </a:solidFill>
        <a:ln w="19050" cap="rnd" cmpd="sng" algn="ctr">
          <a:solidFill>
            <a:srgbClr val="FFFFFF">
              <a:hueOff val="0"/>
              <a:satOff val="0"/>
              <a:lumOff val="0"/>
              <a:alphaOff val="0"/>
            </a:srgbClr>
          </a:solidFill>
          <a:prstDash val="solid"/>
        </a:ln>
        <a:effectLst/>
      </dgm:spPr>
      <dgm:t>
        <a:bodyPr/>
        <a:lstStyle/>
        <a:p>
          <a:pPr>
            <a:buNone/>
          </a:pPr>
          <a:r>
            <a:rPr lang="en-GB" sz="3000" b="1">
              <a:solidFill>
                <a:srgbClr val="FFFFFF"/>
              </a:solidFill>
              <a:latin typeface="Lato"/>
              <a:ea typeface="+mn-ea"/>
              <a:cs typeface="+mn-cs"/>
            </a:rPr>
            <a:t>Feature Extraction</a:t>
          </a:r>
        </a:p>
        <a:p>
          <a:pPr>
            <a:buNone/>
          </a:pPr>
          <a:r>
            <a:rPr lang="en-GB" sz="2400">
              <a:latin typeface="Lato" panose="020F0502020204030203" pitchFamily="34" charset="0"/>
              <a:cs typeface="Lato" panose="020F0502020204030203" pitchFamily="34" charset="0"/>
            </a:rPr>
            <a:t>2D descriptors obtained from </a:t>
          </a:r>
          <a:r>
            <a:rPr lang="en-GB" sz="2400" err="1">
              <a:latin typeface="Lato" panose="020F0502020204030203" pitchFamily="34" charset="0"/>
              <a:cs typeface="Lato" panose="020F0502020204030203" pitchFamily="34" charset="0"/>
            </a:rPr>
            <a:t>RDKit</a:t>
          </a:r>
          <a:endParaRPr lang="en-GB" sz="2400">
            <a:solidFill>
              <a:srgbClr val="FFFFFF"/>
            </a:solidFill>
            <a:latin typeface="Lato"/>
            <a:ea typeface="+mn-ea"/>
            <a:cs typeface="+mn-cs"/>
          </a:endParaRPr>
        </a:p>
      </dgm:t>
    </dgm:pt>
    <dgm:pt modelId="{BD58A1F2-366B-4744-BEC1-65A2F9BE1EE3}" type="parTrans" cxnId="{1E569AF6-1588-45C5-AEF8-B1DB77D089E3}">
      <dgm:prSet/>
      <dgm:spPr/>
      <dgm:t>
        <a:bodyPr/>
        <a:lstStyle/>
        <a:p>
          <a:endParaRPr lang="en-GB"/>
        </a:p>
      </dgm:t>
    </dgm:pt>
    <dgm:pt modelId="{BFAE7F9F-5EF9-4CFC-AEDC-32C84F4A3DAC}" type="sibTrans" cxnId="{1E569AF6-1588-45C5-AEF8-B1DB77D089E3}">
      <dgm:prSet/>
      <dgm:spPr>
        <a:xfrm>
          <a:off x="4147905" y="732231"/>
          <a:ext cx="351420" cy="411096"/>
        </a:xfrm>
        <a:prstGeom prst="rightArrow">
          <a:avLst>
            <a:gd name="adj1" fmla="val 60000"/>
            <a:gd name="adj2" fmla="val 50000"/>
          </a:avLst>
        </a:prstGeom>
        <a:solidFill>
          <a:srgbClr val="011E41"/>
        </a:solidFill>
        <a:ln>
          <a:noFill/>
        </a:ln>
        <a:effectLst/>
      </dgm:spPr>
      <dgm:t>
        <a:bodyPr/>
        <a:lstStyle/>
        <a:p>
          <a:pPr>
            <a:buNone/>
          </a:pPr>
          <a:endParaRPr lang="en-GB">
            <a:solidFill>
              <a:srgbClr val="FFFFFF"/>
            </a:solidFill>
            <a:latin typeface="Lato"/>
            <a:ea typeface="+mn-ea"/>
            <a:cs typeface="+mn-cs"/>
          </a:endParaRPr>
        </a:p>
      </dgm:t>
    </dgm:pt>
    <dgm:pt modelId="{4E89B27F-6B2A-4211-8184-F2E71346F057}">
      <dgm:prSet phldrT="[Text]" custT="1"/>
      <dgm:spPr>
        <a:xfrm>
          <a:off x="4645199" y="440485"/>
          <a:ext cx="1657645" cy="994587"/>
        </a:xfrm>
        <a:prstGeom prst="roundRect">
          <a:avLst>
            <a:gd name="adj" fmla="val 10000"/>
          </a:avLst>
        </a:prstGeom>
        <a:solidFill>
          <a:srgbClr val="3D7CC9"/>
        </a:solidFill>
        <a:ln w="19050" cap="rnd" cmpd="sng" algn="ctr">
          <a:solidFill>
            <a:srgbClr val="FFFFFF">
              <a:hueOff val="0"/>
              <a:satOff val="0"/>
              <a:lumOff val="0"/>
              <a:alphaOff val="0"/>
            </a:srgbClr>
          </a:solidFill>
          <a:prstDash val="solid"/>
        </a:ln>
        <a:effectLst/>
      </dgm:spPr>
      <dgm:t>
        <a:bodyPr/>
        <a:lstStyle/>
        <a:p>
          <a:pPr>
            <a:buNone/>
          </a:pPr>
          <a:r>
            <a:rPr lang="en-GB" sz="3000" b="1">
              <a:solidFill>
                <a:srgbClr val="FFFFFF"/>
              </a:solidFill>
              <a:latin typeface="Lato"/>
              <a:ea typeface="+mn-ea"/>
              <a:cs typeface="+mn-cs"/>
            </a:rPr>
            <a:t>Cleaning and Feature Selection</a:t>
          </a:r>
        </a:p>
        <a:p>
          <a:pPr>
            <a:buNone/>
          </a:pPr>
          <a:r>
            <a:rPr lang="en-GB" sz="2400">
              <a:latin typeface="Lato" panose="020F0502020204030203" pitchFamily="34" charset="0"/>
              <a:cs typeface="Lato" panose="020F0502020204030203" pitchFamily="34" charset="0"/>
            </a:rPr>
            <a:t>Features with &lt; 50% distinct values, missing values removed</a:t>
          </a:r>
          <a:endParaRPr lang="en-GB" sz="2400">
            <a:solidFill>
              <a:srgbClr val="FFFFFF"/>
            </a:solidFill>
            <a:latin typeface="Lato"/>
            <a:ea typeface="+mn-ea"/>
            <a:cs typeface="+mn-cs"/>
          </a:endParaRPr>
        </a:p>
      </dgm:t>
    </dgm:pt>
    <dgm:pt modelId="{8D811FBD-F789-415E-9949-C5C0EF381D67}" type="parTrans" cxnId="{BBCB64BE-5976-4244-AD24-FB316BA8B8EE}">
      <dgm:prSet/>
      <dgm:spPr/>
      <dgm:t>
        <a:bodyPr/>
        <a:lstStyle/>
        <a:p>
          <a:endParaRPr lang="en-GB"/>
        </a:p>
      </dgm:t>
    </dgm:pt>
    <dgm:pt modelId="{84240B28-9686-43A6-821F-6D446A0CE272}" type="sibTrans" cxnId="{BBCB64BE-5976-4244-AD24-FB316BA8B8EE}">
      <dgm:prSet/>
      <dgm:spPr>
        <a:xfrm>
          <a:off x="6468610" y="732231"/>
          <a:ext cx="351420" cy="411096"/>
        </a:xfrm>
        <a:prstGeom prst="rightArrow">
          <a:avLst>
            <a:gd name="adj1" fmla="val 60000"/>
            <a:gd name="adj2" fmla="val 50000"/>
          </a:avLst>
        </a:prstGeom>
        <a:solidFill>
          <a:srgbClr val="011E41"/>
        </a:solidFill>
        <a:ln>
          <a:noFill/>
        </a:ln>
        <a:effectLst/>
      </dgm:spPr>
      <dgm:t>
        <a:bodyPr/>
        <a:lstStyle/>
        <a:p>
          <a:pPr>
            <a:buNone/>
          </a:pPr>
          <a:endParaRPr lang="en-GB">
            <a:solidFill>
              <a:srgbClr val="FFFFFF"/>
            </a:solidFill>
            <a:latin typeface="Lato"/>
            <a:ea typeface="+mn-ea"/>
            <a:cs typeface="+mn-cs"/>
          </a:endParaRPr>
        </a:p>
      </dgm:t>
    </dgm:pt>
    <dgm:pt modelId="{4E0C0E9E-15C3-4BFA-AA46-54FA0BE9699F}">
      <dgm:prSet phldrT="[Text]" custT="1"/>
      <dgm:spPr>
        <a:xfrm>
          <a:off x="6965903" y="440485"/>
          <a:ext cx="1657645" cy="994587"/>
        </a:xfrm>
        <a:prstGeom prst="roundRect">
          <a:avLst>
            <a:gd name="adj" fmla="val 10000"/>
          </a:avLst>
        </a:prstGeom>
        <a:solidFill>
          <a:srgbClr val="3D7CC9"/>
        </a:solidFill>
        <a:ln w="19050" cap="rnd" cmpd="sng" algn="ctr">
          <a:solidFill>
            <a:srgbClr val="FFFFFF">
              <a:hueOff val="0"/>
              <a:satOff val="0"/>
              <a:lumOff val="0"/>
              <a:alphaOff val="0"/>
            </a:srgbClr>
          </a:solidFill>
          <a:prstDash val="solid"/>
        </a:ln>
        <a:effectLst/>
      </dgm:spPr>
      <dgm:t>
        <a:bodyPr/>
        <a:lstStyle/>
        <a:p>
          <a:pPr>
            <a:buNone/>
          </a:pPr>
          <a:r>
            <a:rPr lang="en-GB" sz="3000" b="1">
              <a:solidFill>
                <a:srgbClr val="FFFFFF"/>
              </a:solidFill>
              <a:latin typeface="Lato"/>
              <a:ea typeface="+mn-ea"/>
              <a:cs typeface="+mn-cs"/>
            </a:rPr>
            <a:t>Scaling</a:t>
          </a:r>
        </a:p>
        <a:p>
          <a:pPr>
            <a:buNone/>
          </a:pPr>
          <a:r>
            <a:rPr lang="en-GB" sz="2000">
              <a:latin typeface="Lato" panose="020F0502020204030203" pitchFamily="34" charset="0"/>
              <a:cs typeface="Lato" panose="020F0502020204030203" pitchFamily="34" charset="0"/>
            </a:rPr>
            <a:t>Target log transformed, 5 different scaling methods (Log, </a:t>
          </a:r>
          <a:r>
            <a:rPr lang="en-GB" sz="2000" err="1">
              <a:latin typeface="Lato" panose="020F0502020204030203" pitchFamily="34" charset="0"/>
              <a:cs typeface="Lato" panose="020F0502020204030203" pitchFamily="34" charset="0"/>
            </a:rPr>
            <a:t>MinMax</a:t>
          </a:r>
          <a:r>
            <a:rPr lang="en-GB" sz="2000">
              <a:latin typeface="Lato" panose="020F0502020204030203" pitchFamily="34" charset="0"/>
              <a:cs typeface="Lato" panose="020F0502020204030203" pitchFamily="34" charset="0"/>
            </a:rPr>
            <a:t>, Quantile, Quantile </a:t>
          </a:r>
          <a:r>
            <a:rPr lang="en-GB" sz="2000" err="1">
              <a:latin typeface="Lato" panose="020F0502020204030203" pitchFamily="34" charset="0"/>
              <a:cs typeface="Lato" panose="020F0502020204030203" pitchFamily="34" charset="0"/>
            </a:rPr>
            <a:t>MinMax</a:t>
          </a:r>
          <a:r>
            <a:rPr lang="en-GB" sz="2000">
              <a:latin typeface="Lato" panose="020F0502020204030203" pitchFamily="34" charset="0"/>
              <a:cs typeface="Lato" panose="020F0502020204030203" pitchFamily="34" charset="0"/>
            </a:rPr>
            <a:t>, Log </a:t>
          </a:r>
          <a:r>
            <a:rPr lang="en-GB" sz="2000" err="1">
              <a:latin typeface="Lato" panose="020F0502020204030203" pitchFamily="34" charset="0"/>
              <a:cs typeface="Lato" panose="020F0502020204030203" pitchFamily="34" charset="0"/>
            </a:rPr>
            <a:t>MinMax</a:t>
          </a:r>
          <a:r>
            <a:rPr lang="en-GB" sz="2000">
              <a:latin typeface="Lato" panose="020F0502020204030203" pitchFamily="34" charset="0"/>
              <a:cs typeface="Lato" panose="020F0502020204030203" pitchFamily="34" charset="0"/>
            </a:rPr>
            <a:t>)</a:t>
          </a:r>
          <a:endParaRPr lang="en-GB" sz="2000">
            <a:solidFill>
              <a:srgbClr val="FFFFFF"/>
            </a:solidFill>
            <a:latin typeface="Lato"/>
            <a:ea typeface="+mn-ea"/>
            <a:cs typeface="+mn-cs"/>
          </a:endParaRPr>
        </a:p>
      </dgm:t>
    </dgm:pt>
    <dgm:pt modelId="{23769119-5206-4A53-9B28-8AC53609A18C}" type="parTrans" cxnId="{B62A1FDF-4CF9-415A-98D7-FE61F632EBE6}">
      <dgm:prSet/>
      <dgm:spPr/>
      <dgm:t>
        <a:bodyPr/>
        <a:lstStyle/>
        <a:p>
          <a:endParaRPr lang="en-GB"/>
        </a:p>
      </dgm:t>
    </dgm:pt>
    <dgm:pt modelId="{F0781964-8151-4052-A8AF-0D135BF759E7}" type="sibTrans" cxnId="{B62A1FDF-4CF9-415A-98D7-FE61F632EBE6}">
      <dgm:prSet/>
      <dgm:spPr/>
      <dgm:t>
        <a:bodyPr/>
        <a:lstStyle/>
        <a:p>
          <a:endParaRPr lang="en-GB"/>
        </a:p>
      </dgm:t>
    </dgm:pt>
    <dgm:pt modelId="{8A8E7C9B-A993-45A9-8986-50B4377F03FB}" type="pres">
      <dgm:prSet presAssocID="{C5C522E4-DB31-4419-A5C1-09D01D728229}" presName="Name0" presStyleCnt="0">
        <dgm:presLayoutVars>
          <dgm:dir/>
          <dgm:resizeHandles val="exact"/>
        </dgm:presLayoutVars>
      </dgm:prSet>
      <dgm:spPr/>
    </dgm:pt>
    <dgm:pt modelId="{5B3A3A4F-45A4-4561-AF95-1A5E3A0E607E}" type="pres">
      <dgm:prSet presAssocID="{3561A221-34E1-4B11-936C-1AD9C8F6C811}" presName="node" presStyleLbl="node1" presStyleIdx="0" presStyleCnt="4" custScaleY="124714" custLinFactNeighborX="-3525" custLinFactNeighborY="-70464">
        <dgm:presLayoutVars>
          <dgm:bulletEnabled val="1"/>
        </dgm:presLayoutVars>
      </dgm:prSet>
      <dgm:spPr/>
    </dgm:pt>
    <dgm:pt modelId="{FCEF68A2-2F99-42A4-B879-C6B6DEBE7D07}" type="pres">
      <dgm:prSet presAssocID="{6C4614B5-4D58-485F-929D-C4E56BE869A1}" presName="sibTrans" presStyleLbl="sibTrans2D1" presStyleIdx="0" presStyleCnt="3"/>
      <dgm:spPr/>
    </dgm:pt>
    <dgm:pt modelId="{5E54ED53-10BE-4A04-9A84-61ACCC8D6643}" type="pres">
      <dgm:prSet presAssocID="{6C4614B5-4D58-485F-929D-C4E56BE869A1}" presName="connectorText" presStyleLbl="sibTrans2D1" presStyleIdx="0" presStyleCnt="3"/>
      <dgm:spPr/>
    </dgm:pt>
    <dgm:pt modelId="{2FCB41E8-C611-4A6E-B324-D9D3C539FDB1}" type="pres">
      <dgm:prSet presAssocID="{E0F84DAE-1174-47D2-B49A-38EF10533128}" presName="node" presStyleLbl="node1" presStyleIdx="1" presStyleCnt="4" custScaleY="124714" custLinFactNeighborX="1472" custLinFactNeighborY="-70464">
        <dgm:presLayoutVars>
          <dgm:bulletEnabled val="1"/>
        </dgm:presLayoutVars>
      </dgm:prSet>
      <dgm:spPr/>
    </dgm:pt>
    <dgm:pt modelId="{57E60BE8-8C56-42D0-87AA-D24CB8AA0650}" type="pres">
      <dgm:prSet presAssocID="{BFAE7F9F-5EF9-4CFC-AEDC-32C84F4A3DAC}" presName="sibTrans" presStyleLbl="sibTrans2D1" presStyleIdx="1" presStyleCnt="3"/>
      <dgm:spPr/>
    </dgm:pt>
    <dgm:pt modelId="{364C18AE-33CC-46A7-9FEC-2B5350F57C09}" type="pres">
      <dgm:prSet presAssocID="{BFAE7F9F-5EF9-4CFC-AEDC-32C84F4A3DAC}" presName="connectorText" presStyleLbl="sibTrans2D1" presStyleIdx="1" presStyleCnt="3"/>
      <dgm:spPr/>
    </dgm:pt>
    <dgm:pt modelId="{570CF22D-5172-46E8-808F-3E21BC9D89DA}" type="pres">
      <dgm:prSet presAssocID="{4E89B27F-6B2A-4211-8184-F2E71346F057}" presName="node" presStyleLbl="node1" presStyleIdx="2" presStyleCnt="4" custScaleY="124714" custLinFactX="-99381" custLinFactY="35855" custLinFactNeighborX="-100000" custLinFactNeighborY="100000">
        <dgm:presLayoutVars>
          <dgm:bulletEnabled val="1"/>
        </dgm:presLayoutVars>
      </dgm:prSet>
      <dgm:spPr/>
    </dgm:pt>
    <dgm:pt modelId="{EA20E32C-1E9F-4B99-982A-31AAED8C912E}" type="pres">
      <dgm:prSet presAssocID="{84240B28-9686-43A6-821F-6D446A0CE272}" presName="sibTrans" presStyleLbl="sibTrans2D1" presStyleIdx="2" presStyleCnt="3"/>
      <dgm:spPr/>
    </dgm:pt>
    <dgm:pt modelId="{AA9E94FF-D7B0-48DC-9F40-6C292F97E528}" type="pres">
      <dgm:prSet presAssocID="{84240B28-9686-43A6-821F-6D446A0CE272}" presName="connectorText" presStyleLbl="sibTrans2D1" presStyleIdx="2" presStyleCnt="3"/>
      <dgm:spPr/>
    </dgm:pt>
    <dgm:pt modelId="{CE5EFB11-5316-46DB-AF97-6DE4C2C8ED24}" type="pres">
      <dgm:prSet presAssocID="{4E0C0E9E-15C3-4BFA-AA46-54FA0BE9699F}" presName="node" presStyleLbl="node1" presStyleIdx="3" presStyleCnt="4" custScaleY="124714" custLinFactX="-298035" custLinFactY="29058" custLinFactNeighborX="-300000" custLinFactNeighborY="100000">
        <dgm:presLayoutVars>
          <dgm:bulletEnabled val="1"/>
        </dgm:presLayoutVars>
      </dgm:prSet>
      <dgm:spPr/>
    </dgm:pt>
  </dgm:ptLst>
  <dgm:cxnLst>
    <dgm:cxn modelId="{2908B605-9EAF-4390-B34F-F1A9C88D7861}" type="presOf" srcId="{BFAE7F9F-5EF9-4CFC-AEDC-32C84F4A3DAC}" destId="{57E60BE8-8C56-42D0-87AA-D24CB8AA0650}" srcOrd="0" destOrd="0" presId="urn:microsoft.com/office/officeart/2005/8/layout/process1"/>
    <dgm:cxn modelId="{CB820013-C94F-4E4A-ABEF-DED9B5DC4CE8}" type="presOf" srcId="{E0F84DAE-1174-47D2-B49A-38EF10533128}" destId="{2FCB41E8-C611-4A6E-B324-D9D3C539FDB1}" srcOrd="0" destOrd="0" presId="urn:microsoft.com/office/officeart/2005/8/layout/process1"/>
    <dgm:cxn modelId="{DA058814-6BB0-4A9F-BB64-40B0ECD797DA}" srcId="{C5C522E4-DB31-4419-A5C1-09D01D728229}" destId="{3561A221-34E1-4B11-936C-1AD9C8F6C811}" srcOrd="0" destOrd="0" parTransId="{624CD320-67B9-4DA9-8F60-0BAB0FBACC38}" sibTransId="{6C4614B5-4D58-485F-929D-C4E56BE869A1}"/>
    <dgm:cxn modelId="{54A23723-073D-4B28-9CA6-ABA95153300B}" type="presOf" srcId="{BFAE7F9F-5EF9-4CFC-AEDC-32C84F4A3DAC}" destId="{364C18AE-33CC-46A7-9FEC-2B5350F57C09}" srcOrd="1" destOrd="0" presId="urn:microsoft.com/office/officeart/2005/8/layout/process1"/>
    <dgm:cxn modelId="{368A8E25-A9AD-4AC4-9713-EF9B5C912378}" type="presOf" srcId="{84240B28-9686-43A6-821F-6D446A0CE272}" destId="{AA9E94FF-D7B0-48DC-9F40-6C292F97E528}" srcOrd="1" destOrd="0" presId="urn:microsoft.com/office/officeart/2005/8/layout/process1"/>
    <dgm:cxn modelId="{75B14F5B-6A3A-41B1-B2B1-E679852B1FAD}" type="presOf" srcId="{84240B28-9686-43A6-821F-6D446A0CE272}" destId="{EA20E32C-1E9F-4B99-982A-31AAED8C912E}" srcOrd="0" destOrd="0" presId="urn:microsoft.com/office/officeart/2005/8/layout/process1"/>
    <dgm:cxn modelId="{D68FED5F-6382-4961-BA18-A427B7F5C760}" type="presOf" srcId="{6C4614B5-4D58-485F-929D-C4E56BE869A1}" destId="{5E54ED53-10BE-4A04-9A84-61ACCC8D6643}" srcOrd="1" destOrd="0" presId="urn:microsoft.com/office/officeart/2005/8/layout/process1"/>
    <dgm:cxn modelId="{C4B39E66-2C61-4A36-87F1-3DE8F3B00423}" type="presOf" srcId="{4E0C0E9E-15C3-4BFA-AA46-54FA0BE9699F}" destId="{CE5EFB11-5316-46DB-AF97-6DE4C2C8ED24}" srcOrd="0" destOrd="0" presId="urn:microsoft.com/office/officeart/2005/8/layout/process1"/>
    <dgm:cxn modelId="{A9697896-FEDC-45EE-8471-6E346C8B8001}" type="presOf" srcId="{4E89B27F-6B2A-4211-8184-F2E71346F057}" destId="{570CF22D-5172-46E8-808F-3E21BC9D89DA}" srcOrd="0" destOrd="0" presId="urn:microsoft.com/office/officeart/2005/8/layout/process1"/>
    <dgm:cxn modelId="{01D558AD-4961-43E5-982F-CB7FDD6D0F98}" type="presOf" srcId="{3561A221-34E1-4B11-936C-1AD9C8F6C811}" destId="{5B3A3A4F-45A4-4561-AF95-1A5E3A0E607E}" srcOrd="0" destOrd="0" presId="urn:microsoft.com/office/officeart/2005/8/layout/process1"/>
    <dgm:cxn modelId="{BBCB64BE-5976-4244-AD24-FB316BA8B8EE}" srcId="{C5C522E4-DB31-4419-A5C1-09D01D728229}" destId="{4E89B27F-6B2A-4211-8184-F2E71346F057}" srcOrd="2" destOrd="0" parTransId="{8D811FBD-F789-415E-9949-C5C0EF381D67}" sibTransId="{84240B28-9686-43A6-821F-6D446A0CE272}"/>
    <dgm:cxn modelId="{B62A1FDF-4CF9-415A-98D7-FE61F632EBE6}" srcId="{C5C522E4-DB31-4419-A5C1-09D01D728229}" destId="{4E0C0E9E-15C3-4BFA-AA46-54FA0BE9699F}" srcOrd="3" destOrd="0" parTransId="{23769119-5206-4A53-9B28-8AC53609A18C}" sibTransId="{F0781964-8151-4052-A8AF-0D135BF759E7}"/>
    <dgm:cxn modelId="{FC3A06F4-4408-438C-898F-E274629A34A5}" type="presOf" srcId="{6C4614B5-4D58-485F-929D-C4E56BE869A1}" destId="{FCEF68A2-2F99-42A4-B879-C6B6DEBE7D07}" srcOrd="0" destOrd="0" presId="urn:microsoft.com/office/officeart/2005/8/layout/process1"/>
    <dgm:cxn modelId="{1E569AF6-1588-45C5-AEF8-B1DB77D089E3}" srcId="{C5C522E4-DB31-4419-A5C1-09D01D728229}" destId="{E0F84DAE-1174-47D2-B49A-38EF10533128}" srcOrd="1" destOrd="0" parTransId="{BD58A1F2-366B-4744-BEC1-65A2F9BE1EE3}" sibTransId="{BFAE7F9F-5EF9-4CFC-AEDC-32C84F4A3DAC}"/>
    <dgm:cxn modelId="{F5300CFE-D747-4E37-946A-C5A42D283162}" type="presOf" srcId="{C5C522E4-DB31-4419-A5C1-09D01D728229}" destId="{8A8E7C9B-A993-45A9-8986-50B4377F03FB}" srcOrd="0" destOrd="0" presId="urn:microsoft.com/office/officeart/2005/8/layout/process1"/>
    <dgm:cxn modelId="{D8539A69-BADA-4C10-9A47-F0F6D9AB1FD2}" type="presParOf" srcId="{8A8E7C9B-A993-45A9-8986-50B4377F03FB}" destId="{5B3A3A4F-45A4-4561-AF95-1A5E3A0E607E}" srcOrd="0" destOrd="0" presId="urn:microsoft.com/office/officeart/2005/8/layout/process1"/>
    <dgm:cxn modelId="{07B72B63-2440-4838-BEB3-9D3D8D4D8CAE}" type="presParOf" srcId="{8A8E7C9B-A993-45A9-8986-50B4377F03FB}" destId="{FCEF68A2-2F99-42A4-B879-C6B6DEBE7D07}" srcOrd="1" destOrd="0" presId="urn:microsoft.com/office/officeart/2005/8/layout/process1"/>
    <dgm:cxn modelId="{690DC108-9E59-4D4B-86BC-B4C5AE8A6C4E}" type="presParOf" srcId="{FCEF68A2-2F99-42A4-B879-C6B6DEBE7D07}" destId="{5E54ED53-10BE-4A04-9A84-61ACCC8D6643}" srcOrd="0" destOrd="0" presId="urn:microsoft.com/office/officeart/2005/8/layout/process1"/>
    <dgm:cxn modelId="{8DAF31B8-1439-498A-8B72-BC9FBBC6E5AE}" type="presParOf" srcId="{8A8E7C9B-A993-45A9-8986-50B4377F03FB}" destId="{2FCB41E8-C611-4A6E-B324-D9D3C539FDB1}" srcOrd="2" destOrd="0" presId="urn:microsoft.com/office/officeart/2005/8/layout/process1"/>
    <dgm:cxn modelId="{A6B8541D-E41E-4D09-AD85-D386EF93B138}" type="presParOf" srcId="{8A8E7C9B-A993-45A9-8986-50B4377F03FB}" destId="{57E60BE8-8C56-42D0-87AA-D24CB8AA0650}" srcOrd="3" destOrd="0" presId="urn:microsoft.com/office/officeart/2005/8/layout/process1"/>
    <dgm:cxn modelId="{F2CC682B-A9AA-4EFC-9342-DED5F63C5830}" type="presParOf" srcId="{57E60BE8-8C56-42D0-87AA-D24CB8AA0650}" destId="{364C18AE-33CC-46A7-9FEC-2B5350F57C09}" srcOrd="0" destOrd="0" presId="urn:microsoft.com/office/officeart/2005/8/layout/process1"/>
    <dgm:cxn modelId="{24B63580-1E18-46B7-A1D1-6B51307344EC}" type="presParOf" srcId="{8A8E7C9B-A993-45A9-8986-50B4377F03FB}" destId="{570CF22D-5172-46E8-808F-3E21BC9D89DA}" srcOrd="4" destOrd="0" presId="urn:microsoft.com/office/officeart/2005/8/layout/process1"/>
    <dgm:cxn modelId="{DB89D98C-1769-4E3C-BFBE-B1E193BDA1A4}" type="presParOf" srcId="{8A8E7C9B-A993-45A9-8986-50B4377F03FB}" destId="{EA20E32C-1E9F-4B99-982A-31AAED8C912E}" srcOrd="5" destOrd="0" presId="urn:microsoft.com/office/officeart/2005/8/layout/process1"/>
    <dgm:cxn modelId="{61EF6F90-7744-4617-8BBC-579FE6EFE1BE}" type="presParOf" srcId="{EA20E32C-1E9F-4B99-982A-31AAED8C912E}" destId="{AA9E94FF-D7B0-48DC-9F40-6C292F97E528}" srcOrd="0" destOrd="0" presId="urn:microsoft.com/office/officeart/2005/8/layout/process1"/>
    <dgm:cxn modelId="{1DCADA01-30B7-410F-A12A-7149913B595E}" type="presParOf" srcId="{8A8E7C9B-A993-45A9-8986-50B4377F03FB}" destId="{CE5EFB11-5316-46DB-AF97-6DE4C2C8ED24}" srcOrd="6"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3A3A4F-45A4-4561-AF95-1A5E3A0E607E}">
      <dsp:nvSpPr>
        <dsp:cNvPr id="0" name=""/>
        <dsp:cNvSpPr/>
      </dsp:nvSpPr>
      <dsp:spPr>
        <a:xfrm>
          <a:off x="0" y="923857"/>
          <a:ext cx="3587894" cy="2936460"/>
        </a:xfrm>
        <a:prstGeom prst="roundRect">
          <a:avLst>
            <a:gd name="adj" fmla="val 10000"/>
          </a:avLst>
        </a:prstGeom>
        <a:solidFill>
          <a:srgbClr val="3D7CC9"/>
        </a:solidFill>
        <a:ln w="19050" cap="rnd"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b="1" kern="1200">
              <a:solidFill>
                <a:srgbClr val="FFFFFF"/>
              </a:solidFill>
              <a:latin typeface="Lato"/>
              <a:ea typeface="+mn-ea"/>
              <a:cs typeface="+mn-cs"/>
            </a:rPr>
            <a:t>Collection and Retrieval</a:t>
          </a:r>
        </a:p>
        <a:p>
          <a:pPr marL="0" lvl="0" indent="0" algn="ctr" defTabSz="1333500">
            <a:lnSpc>
              <a:spcPct val="90000"/>
            </a:lnSpc>
            <a:spcBef>
              <a:spcPct val="0"/>
            </a:spcBef>
            <a:spcAft>
              <a:spcPct val="35000"/>
            </a:spcAft>
            <a:buNone/>
          </a:pPr>
          <a:r>
            <a:rPr lang="en-GB" sz="2400" kern="1200">
              <a:latin typeface="Lato" panose="020F0502020204030203" pitchFamily="34" charset="0"/>
              <a:cs typeface="Lato" panose="020F0502020204030203" pitchFamily="34" charset="0"/>
            </a:rPr>
            <a:t>Data curated from </a:t>
          </a:r>
          <a:r>
            <a:rPr lang="en-GB" sz="2400" kern="1200" err="1">
              <a:latin typeface="Lato" panose="020F0502020204030203" pitchFamily="34" charset="0"/>
              <a:cs typeface="Lato" panose="020F0502020204030203" pitchFamily="34" charset="0"/>
            </a:rPr>
            <a:t>AqSolDB</a:t>
          </a:r>
          <a:r>
            <a:rPr lang="en-GB" sz="2400" kern="1200">
              <a:latin typeface="Lato" panose="020F0502020204030203" pitchFamily="34" charset="0"/>
              <a:cs typeface="Lato" panose="020F0502020204030203" pitchFamily="34" charset="0"/>
            </a:rPr>
            <a:t>, DDB VLE, IUPAC SDS</a:t>
          </a:r>
          <a:endParaRPr lang="en-GB" sz="2400" kern="1200">
            <a:solidFill>
              <a:srgbClr val="FFFFFF"/>
            </a:solidFill>
            <a:latin typeface="Lato"/>
            <a:ea typeface="+mn-ea"/>
            <a:cs typeface="+mn-cs"/>
          </a:endParaRPr>
        </a:p>
      </dsp:txBody>
      <dsp:txXfrm>
        <a:off x="86006" y="1009863"/>
        <a:ext cx="3415882" cy="2764448"/>
      </dsp:txXfrm>
    </dsp:sp>
    <dsp:sp modelId="{FCEF68A2-2F99-42A4-B879-C6B6DEBE7D07}">
      <dsp:nvSpPr>
        <dsp:cNvPr id="0" name=""/>
        <dsp:cNvSpPr/>
      </dsp:nvSpPr>
      <dsp:spPr>
        <a:xfrm>
          <a:off x="3954016" y="1947189"/>
          <a:ext cx="776179" cy="889797"/>
        </a:xfrm>
        <a:prstGeom prst="rightArrow">
          <a:avLst>
            <a:gd name="adj1" fmla="val 60000"/>
            <a:gd name="adj2" fmla="val 50000"/>
          </a:avLst>
        </a:prstGeom>
        <a:solidFill>
          <a:srgbClr val="011E4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89100">
            <a:lnSpc>
              <a:spcPct val="90000"/>
            </a:lnSpc>
            <a:spcBef>
              <a:spcPct val="0"/>
            </a:spcBef>
            <a:spcAft>
              <a:spcPct val="35000"/>
            </a:spcAft>
            <a:buNone/>
          </a:pPr>
          <a:endParaRPr lang="en-GB" sz="3800" kern="1200">
            <a:solidFill>
              <a:srgbClr val="FFFFFF"/>
            </a:solidFill>
            <a:latin typeface="Lato"/>
            <a:ea typeface="+mn-ea"/>
            <a:cs typeface="+mn-cs"/>
          </a:endParaRPr>
        </a:p>
      </dsp:txBody>
      <dsp:txXfrm>
        <a:off x="3954016" y="2125148"/>
        <a:ext cx="543325" cy="533879"/>
      </dsp:txXfrm>
    </dsp:sp>
    <dsp:sp modelId="{2FCB41E8-C611-4A6E-B324-D9D3C539FDB1}">
      <dsp:nvSpPr>
        <dsp:cNvPr id="0" name=""/>
        <dsp:cNvSpPr/>
      </dsp:nvSpPr>
      <dsp:spPr>
        <a:xfrm>
          <a:off x="5052383" y="923857"/>
          <a:ext cx="3587894" cy="2936460"/>
        </a:xfrm>
        <a:prstGeom prst="roundRect">
          <a:avLst>
            <a:gd name="adj" fmla="val 10000"/>
          </a:avLst>
        </a:prstGeom>
        <a:solidFill>
          <a:srgbClr val="3D7CC9"/>
        </a:solidFill>
        <a:ln w="19050" cap="rnd"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b="1" kern="1200">
              <a:solidFill>
                <a:srgbClr val="FFFFFF"/>
              </a:solidFill>
              <a:latin typeface="Lato"/>
              <a:ea typeface="+mn-ea"/>
              <a:cs typeface="+mn-cs"/>
            </a:rPr>
            <a:t>Feature Extraction</a:t>
          </a:r>
        </a:p>
        <a:p>
          <a:pPr marL="0" lvl="0" indent="0" algn="ctr" defTabSz="1333500">
            <a:lnSpc>
              <a:spcPct val="90000"/>
            </a:lnSpc>
            <a:spcBef>
              <a:spcPct val="0"/>
            </a:spcBef>
            <a:spcAft>
              <a:spcPct val="35000"/>
            </a:spcAft>
            <a:buNone/>
          </a:pPr>
          <a:r>
            <a:rPr lang="en-GB" sz="2400" kern="1200">
              <a:latin typeface="Lato" panose="020F0502020204030203" pitchFamily="34" charset="0"/>
              <a:cs typeface="Lato" panose="020F0502020204030203" pitchFamily="34" charset="0"/>
            </a:rPr>
            <a:t>2D descriptors obtained from </a:t>
          </a:r>
          <a:r>
            <a:rPr lang="en-GB" sz="2400" kern="1200" err="1">
              <a:latin typeface="Lato" panose="020F0502020204030203" pitchFamily="34" charset="0"/>
              <a:cs typeface="Lato" panose="020F0502020204030203" pitchFamily="34" charset="0"/>
            </a:rPr>
            <a:t>RDKit</a:t>
          </a:r>
          <a:endParaRPr lang="en-GB" sz="2400" kern="1200">
            <a:solidFill>
              <a:srgbClr val="FFFFFF"/>
            </a:solidFill>
            <a:latin typeface="Lato"/>
            <a:ea typeface="+mn-ea"/>
            <a:cs typeface="+mn-cs"/>
          </a:endParaRPr>
        </a:p>
      </dsp:txBody>
      <dsp:txXfrm>
        <a:off x="5138389" y="1009863"/>
        <a:ext cx="3415882" cy="2764448"/>
      </dsp:txXfrm>
    </dsp:sp>
    <dsp:sp modelId="{57E60BE8-8C56-42D0-87AA-D24CB8AA0650}">
      <dsp:nvSpPr>
        <dsp:cNvPr id="0" name=""/>
        <dsp:cNvSpPr/>
      </dsp:nvSpPr>
      <dsp:spPr>
        <a:xfrm rot="5399122">
          <a:off x="6500886" y="4087816"/>
          <a:ext cx="691981" cy="889797"/>
        </a:xfrm>
        <a:prstGeom prst="rightArrow">
          <a:avLst>
            <a:gd name="adj1" fmla="val 60000"/>
            <a:gd name="adj2" fmla="val 50000"/>
          </a:avLst>
        </a:prstGeom>
        <a:solidFill>
          <a:srgbClr val="011E4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89100">
            <a:lnSpc>
              <a:spcPct val="90000"/>
            </a:lnSpc>
            <a:spcBef>
              <a:spcPct val="0"/>
            </a:spcBef>
            <a:spcAft>
              <a:spcPct val="35000"/>
            </a:spcAft>
            <a:buNone/>
          </a:pPr>
          <a:endParaRPr lang="en-GB" sz="3800" kern="1200">
            <a:solidFill>
              <a:srgbClr val="FFFFFF"/>
            </a:solidFill>
            <a:latin typeface="Lato"/>
            <a:ea typeface="+mn-ea"/>
            <a:cs typeface="+mn-cs"/>
          </a:endParaRPr>
        </a:p>
      </dsp:txBody>
      <dsp:txXfrm>
        <a:off x="6604656" y="4161978"/>
        <a:ext cx="484387" cy="533879"/>
      </dsp:txXfrm>
    </dsp:sp>
    <dsp:sp modelId="{570CF22D-5172-46E8-808F-3E21BC9D89DA}">
      <dsp:nvSpPr>
        <dsp:cNvPr id="0" name=""/>
        <dsp:cNvSpPr/>
      </dsp:nvSpPr>
      <dsp:spPr>
        <a:xfrm>
          <a:off x="5053467" y="5165943"/>
          <a:ext cx="3587894" cy="2936460"/>
        </a:xfrm>
        <a:prstGeom prst="roundRect">
          <a:avLst>
            <a:gd name="adj" fmla="val 10000"/>
          </a:avLst>
        </a:prstGeom>
        <a:solidFill>
          <a:srgbClr val="3D7CC9"/>
        </a:solidFill>
        <a:ln w="19050" cap="rnd"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b="1" kern="1200">
              <a:solidFill>
                <a:srgbClr val="FFFFFF"/>
              </a:solidFill>
              <a:latin typeface="Lato"/>
              <a:ea typeface="+mn-ea"/>
              <a:cs typeface="+mn-cs"/>
            </a:rPr>
            <a:t>Cleaning and Feature Selection</a:t>
          </a:r>
        </a:p>
        <a:p>
          <a:pPr marL="0" lvl="0" indent="0" algn="ctr" defTabSz="1333500">
            <a:lnSpc>
              <a:spcPct val="90000"/>
            </a:lnSpc>
            <a:spcBef>
              <a:spcPct val="0"/>
            </a:spcBef>
            <a:spcAft>
              <a:spcPct val="35000"/>
            </a:spcAft>
            <a:buNone/>
          </a:pPr>
          <a:r>
            <a:rPr lang="en-GB" sz="2400" kern="1200">
              <a:latin typeface="Lato" panose="020F0502020204030203" pitchFamily="34" charset="0"/>
              <a:cs typeface="Lato" panose="020F0502020204030203" pitchFamily="34" charset="0"/>
            </a:rPr>
            <a:t>Features with &lt; 50% distinct values, missing values removed</a:t>
          </a:r>
          <a:endParaRPr lang="en-GB" sz="2400" kern="1200">
            <a:solidFill>
              <a:srgbClr val="FFFFFF"/>
            </a:solidFill>
            <a:latin typeface="Lato"/>
            <a:ea typeface="+mn-ea"/>
            <a:cs typeface="+mn-cs"/>
          </a:endParaRPr>
        </a:p>
      </dsp:txBody>
      <dsp:txXfrm>
        <a:off x="5139473" y="5251949"/>
        <a:ext cx="3415882" cy="2764448"/>
      </dsp:txXfrm>
    </dsp:sp>
    <dsp:sp modelId="{EA20E32C-1E9F-4B99-982A-31AAED8C912E}">
      <dsp:nvSpPr>
        <dsp:cNvPr id="0" name=""/>
        <dsp:cNvSpPr/>
      </dsp:nvSpPr>
      <dsp:spPr>
        <a:xfrm rot="10800000">
          <a:off x="3971712" y="6189274"/>
          <a:ext cx="735038" cy="889797"/>
        </a:xfrm>
        <a:prstGeom prst="rightArrow">
          <a:avLst>
            <a:gd name="adj1" fmla="val 60000"/>
            <a:gd name="adj2" fmla="val 50000"/>
          </a:avLst>
        </a:prstGeom>
        <a:solidFill>
          <a:srgbClr val="011E4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89100">
            <a:lnSpc>
              <a:spcPct val="90000"/>
            </a:lnSpc>
            <a:spcBef>
              <a:spcPct val="0"/>
            </a:spcBef>
            <a:spcAft>
              <a:spcPct val="35000"/>
            </a:spcAft>
            <a:buNone/>
          </a:pPr>
          <a:endParaRPr lang="en-GB" sz="3800" kern="1200">
            <a:solidFill>
              <a:srgbClr val="FFFFFF"/>
            </a:solidFill>
            <a:latin typeface="Lato"/>
            <a:ea typeface="+mn-ea"/>
            <a:cs typeface="+mn-cs"/>
          </a:endParaRPr>
        </a:p>
      </dsp:txBody>
      <dsp:txXfrm rot="10800000">
        <a:off x="4192223" y="6367233"/>
        <a:ext cx="514527" cy="533879"/>
      </dsp:txXfrm>
    </dsp:sp>
    <dsp:sp modelId="{CE5EFB11-5316-46DB-AF97-6DE4C2C8ED24}">
      <dsp:nvSpPr>
        <dsp:cNvPr id="0" name=""/>
        <dsp:cNvSpPr/>
      </dsp:nvSpPr>
      <dsp:spPr>
        <a:xfrm>
          <a:off x="78708" y="5165943"/>
          <a:ext cx="3587894" cy="2936460"/>
        </a:xfrm>
        <a:prstGeom prst="roundRect">
          <a:avLst>
            <a:gd name="adj" fmla="val 10000"/>
          </a:avLst>
        </a:prstGeom>
        <a:solidFill>
          <a:srgbClr val="3D7CC9"/>
        </a:solidFill>
        <a:ln w="19050" cap="rnd"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b="1" kern="1200">
              <a:solidFill>
                <a:srgbClr val="FFFFFF"/>
              </a:solidFill>
              <a:latin typeface="Lato"/>
              <a:ea typeface="+mn-ea"/>
              <a:cs typeface="+mn-cs"/>
            </a:rPr>
            <a:t>Scaling</a:t>
          </a:r>
        </a:p>
        <a:p>
          <a:pPr marL="0" lvl="0" indent="0" algn="ctr" defTabSz="1333500">
            <a:lnSpc>
              <a:spcPct val="90000"/>
            </a:lnSpc>
            <a:spcBef>
              <a:spcPct val="0"/>
            </a:spcBef>
            <a:spcAft>
              <a:spcPct val="35000"/>
            </a:spcAft>
            <a:buNone/>
          </a:pPr>
          <a:r>
            <a:rPr lang="en-GB" sz="2000" kern="1200">
              <a:latin typeface="Lato" panose="020F0502020204030203" pitchFamily="34" charset="0"/>
              <a:cs typeface="Lato" panose="020F0502020204030203" pitchFamily="34" charset="0"/>
            </a:rPr>
            <a:t>Target log transformed, 5 different scaling methods (Log, </a:t>
          </a:r>
          <a:r>
            <a:rPr lang="en-GB" sz="2000" kern="1200" err="1">
              <a:latin typeface="Lato" panose="020F0502020204030203" pitchFamily="34" charset="0"/>
              <a:cs typeface="Lato" panose="020F0502020204030203" pitchFamily="34" charset="0"/>
            </a:rPr>
            <a:t>MinMax</a:t>
          </a:r>
          <a:r>
            <a:rPr lang="en-GB" sz="2000" kern="1200">
              <a:latin typeface="Lato" panose="020F0502020204030203" pitchFamily="34" charset="0"/>
              <a:cs typeface="Lato" panose="020F0502020204030203" pitchFamily="34" charset="0"/>
            </a:rPr>
            <a:t>, Quantile, Quantile </a:t>
          </a:r>
          <a:r>
            <a:rPr lang="en-GB" sz="2000" kern="1200" err="1">
              <a:latin typeface="Lato" panose="020F0502020204030203" pitchFamily="34" charset="0"/>
              <a:cs typeface="Lato" panose="020F0502020204030203" pitchFamily="34" charset="0"/>
            </a:rPr>
            <a:t>MinMax</a:t>
          </a:r>
          <a:r>
            <a:rPr lang="en-GB" sz="2000" kern="1200">
              <a:latin typeface="Lato" panose="020F0502020204030203" pitchFamily="34" charset="0"/>
              <a:cs typeface="Lato" panose="020F0502020204030203" pitchFamily="34" charset="0"/>
            </a:rPr>
            <a:t>, Log </a:t>
          </a:r>
          <a:r>
            <a:rPr lang="en-GB" sz="2000" kern="1200" err="1">
              <a:latin typeface="Lato" panose="020F0502020204030203" pitchFamily="34" charset="0"/>
              <a:cs typeface="Lato" panose="020F0502020204030203" pitchFamily="34" charset="0"/>
            </a:rPr>
            <a:t>MinMax</a:t>
          </a:r>
          <a:r>
            <a:rPr lang="en-GB" sz="2000" kern="1200">
              <a:latin typeface="Lato" panose="020F0502020204030203" pitchFamily="34" charset="0"/>
              <a:cs typeface="Lato" panose="020F0502020204030203" pitchFamily="34" charset="0"/>
            </a:rPr>
            <a:t>)</a:t>
          </a:r>
          <a:endParaRPr lang="en-GB" sz="2000" kern="1200">
            <a:solidFill>
              <a:srgbClr val="FFFFFF"/>
            </a:solidFill>
            <a:latin typeface="Lato"/>
            <a:ea typeface="+mn-ea"/>
            <a:cs typeface="+mn-cs"/>
          </a:endParaRPr>
        </a:p>
      </dsp:txBody>
      <dsp:txXfrm>
        <a:off x="164714" y="5251949"/>
        <a:ext cx="3415882" cy="276444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p>
        </p:txBody>
      </p:sp>
      <p:sp>
        <p:nvSpPr>
          <p:cNvPr id="4" name="Date Placeholder 3"/>
          <p:cNvSpPr>
            <a:spLocks noGrp="1"/>
          </p:cNvSpPr>
          <p:nvPr>
            <p:ph type="dt" sz="half" idx="10"/>
          </p:nvPr>
        </p:nvSpPr>
        <p:spPr/>
        <p:txBody>
          <a:bodyPr/>
          <a:lstStyle/>
          <a:p>
            <a:fld id="{6E7DE85D-FA44-4CAC-B9B0-4E70CF613D6C}" type="datetimeFigureOut">
              <a:rPr lang="en-GB" smtClean="0"/>
              <a:t>02/09/2024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F9B56D-6BD8-43C1-9775-2D69DCB140B7}" type="slidenum">
              <a:rPr lang="en-GB" smtClean="0"/>
              <a:t>‹#›</a:t>
            </a:fld>
            <a:endParaRPr lang="en-GB"/>
          </a:p>
        </p:txBody>
      </p:sp>
    </p:spTree>
    <p:extLst>
      <p:ext uri="{BB962C8B-B14F-4D97-AF65-F5344CB8AC3E}">
        <p14:creationId xmlns:p14="http://schemas.microsoft.com/office/powerpoint/2010/main" val="3781732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7DE85D-FA44-4CAC-B9B0-4E70CF613D6C}" type="datetimeFigureOut">
              <a:rPr lang="en-GB" smtClean="0"/>
              <a:t>02/09/2024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F9B56D-6BD8-43C1-9775-2D69DCB140B7}" type="slidenum">
              <a:rPr lang="en-GB" smtClean="0"/>
              <a:t>‹#›</a:t>
            </a:fld>
            <a:endParaRPr lang="en-GB"/>
          </a:p>
        </p:txBody>
      </p:sp>
    </p:spTree>
    <p:extLst>
      <p:ext uri="{BB962C8B-B14F-4D97-AF65-F5344CB8AC3E}">
        <p14:creationId xmlns:p14="http://schemas.microsoft.com/office/powerpoint/2010/main" val="2645925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7DE85D-FA44-4CAC-B9B0-4E70CF613D6C}" type="datetimeFigureOut">
              <a:rPr lang="en-GB" smtClean="0"/>
              <a:t>02/09/2024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F9B56D-6BD8-43C1-9775-2D69DCB140B7}" type="slidenum">
              <a:rPr lang="en-GB" smtClean="0"/>
              <a:t>‹#›</a:t>
            </a:fld>
            <a:endParaRPr lang="en-GB"/>
          </a:p>
        </p:txBody>
      </p:sp>
    </p:spTree>
    <p:extLst>
      <p:ext uri="{BB962C8B-B14F-4D97-AF65-F5344CB8AC3E}">
        <p14:creationId xmlns:p14="http://schemas.microsoft.com/office/powerpoint/2010/main" val="348568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7DE85D-FA44-4CAC-B9B0-4E70CF613D6C}" type="datetimeFigureOut">
              <a:rPr lang="en-GB" smtClean="0"/>
              <a:t>02/09/2024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F9B56D-6BD8-43C1-9775-2D69DCB140B7}" type="slidenum">
              <a:rPr lang="en-GB" smtClean="0"/>
              <a:t>‹#›</a:t>
            </a:fld>
            <a:endParaRPr lang="en-GB"/>
          </a:p>
        </p:txBody>
      </p:sp>
    </p:spTree>
    <p:extLst>
      <p:ext uri="{BB962C8B-B14F-4D97-AF65-F5344CB8AC3E}">
        <p14:creationId xmlns:p14="http://schemas.microsoft.com/office/powerpoint/2010/main" val="790291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7DE85D-FA44-4CAC-B9B0-4E70CF613D6C}" type="datetimeFigureOut">
              <a:rPr lang="en-GB" smtClean="0"/>
              <a:t>02/09/2024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F9B56D-6BD8-43C1-9775-2D69DCB140B7}" type="slidenum">
              <a:rPr lang="en-GB" smtClean="0"/>
              <a:t>‹#›</a:t>
            </a:fld>
            <a:endParaRPr lang="en-GB"/>
          </a:p>
        </p:txBody>
      </p:sp>
    </p:spTree>
    <p:extLst>
      <p:ext uri="{BB962C8B-B14F-4D97-AF65-F5344CB8AC3E}">
        <p14:creationId xmlns:p14="http://schemas.microsoft.com/office/powerpoint/2010/main" val="300250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7DE85D-FA44-4CAC-B9B0-4E70CF613D6C}" type="datetimeFigureOut">
              <a:rPr lang="en-GB" smtClean="0"/>
              <a:t>02/09/2024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BF9B56D-6BD8-43C1-9775-2D69DCB140B7}" type="slidenum">
              <a:rPr lang="en-GB" smtClean="0"/>
              <a:t>‹#›</a:t>
            </a:fld>
            <a:endParaRPr lang="en-GB"/>
          </a:p>
        </p:txBody>
      </p:sp>
    </p:spTree>
    <p:extLst>
      <p:ext uri="{BB962C8B-B14F-4D97-AF65-F5344CB8AC3E}">
        <p14:creationId xmlns:p14="http://schemas.microsoft.com/office/powerpoint/2010/main" val="3786267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E7DE85D-FA44-4CAC-B9B0-4E70CF613D6C}" type="datetimeFigureOut">
              <a:rPr lang="en-GB" smtClean="0"/>
              <a:t>02/09/2024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BF9B56D-6BD8-43C1-9775-2D69DCB140B7}" type="slidenum">
              <a:rPr lang="en-GB" smtClean="0"/>
              <a:t>‹#›</a:t>
            </a:fld>
            <a:endParaRPr lang="en-GB"/>
          </a:p>
        </p:txBody>
      </p:sp>
    </p:spTree>
    <p:extLst>
      <p:ext uri="{BB962C8B-B14F-4D97-AF65-F5344CB8AC3E}">
        <p14:creationId xmlns:p14="http://schemas.microsoft.com/office/powerpoint/2010/main" val="1503323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E7DE85D-FA44-4CAC-B9B0-4E70CF613D6C}" type="datetimeFigureOut">
              <a:rPr lang="en-GB" smtClean="0"/>
              <a:t>02/09/2024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BF9B56D-6BD8-43C1-9775-2D69DCB140B7}" type="slidenum">
              <a:rPr lang="en-GB" smtClean="0"/>
              <a:t>‹#›</a:t>
            </a:fld>
            <a:endParaRPr lang="en-GB"/>
          </a:p>
        </p:txBody>
      </p:sp>
    </p:spTree>
    <p:extLst>
      <p:ext uri="{BB962C8B-B14F-4D97-AF65-F5344CB8AC3E}">
        <p14:creationId xmlns:p14="http://schemas.microsoft.com/office/powerpoint/2010/main" val="513527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DE85D-FA44-4CAC-B9B0-4E70CF613D6C}" type="datetimeFigureOut">
              <a:rPr lang="en-GB" smtClean="0"/>
              <a:t>02/09/2024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BF9B56D-6BD8-43C1-9775-2D69DCB140B7}" type="slidenum">
              <a:rPr lang="en-GB" smtClean="0"/>
              <a:t>‹#›</a:t>
            </a:fld>
            <a:endParaRPr lang="en-GB"/>
          </a:p>
        </p:txBody>
      </p:sp>
    </p:spTree>
    <p:extLst>
      <p:ext uri="{BB962C8B-B14F-4D97-AF65-F5344CB8AC3E}">
        <p14:creationId xmlns:p14="http://schemas.microsoft.com/office/powerpoint/2010/main" val="325062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6E7DE85D-FA44-4CAC-B9B0-4E70CF613D6C}" type="datetimeFigureOut">
              <a:rPr lang="en-GB" smtClean="0"/>
              <a:t>02/09/2024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BF9B56D-6BD8-43C1-9775-2D69DCB140B7}" type="slidenum">
              <a:rPr lang="en-GB" smtClean="0"/>
              <a:t>‹#›</a:t>
            </a:fld>
            <a:endParaRPr lang="en-GB"/>
          </a:p>
        </p:txBody>
      </p:sp>
    </p:spTree>
    <p:extLst>
      <p:ext uri="{BB962C8B-B14F-4D97-AF65-F5344CB8AC3E}">
        <p14:creationId xmlns:p14="http://schemas.microsoft.com/office/powerpoint/2010/main" val="2686727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6E7DE85D-FA44-4CAC-B9B0-4E70CF613D6C}" type="datetimeFigureOut">
              <a:rPr lang="en-GB" smtClean="0"/>
              <a:t>02/09/2024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BF9B56D-6BD8-43C1-9775-2D69DCB140B7}" type="slidenum">
              <a:rPr lang="en-GB" smtClean="0"/>
              <a:t>‹#›</a:t>
            </a:fld>
            <a:endParaRPr lang="en-GB"/>
          </a:p>
        </p:txBody>
      </p:sp>
    </p:spTree>
    <p:extLst>
      <p:ext uri="{BB962C8B-B14F-4D97-AF65-F5344CB8AC3E}">
        <p14:creationId xmlns:p14="http://schemas.microsoft.com/office/powerpoint/2010/main" val="885274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6E7DE85D-FA44-4CAC-B9B0-4E70CF613D6C}" type="datetimeFigureOut">
              <a:rPr lang="en-GB" smtClean="0"/>
              <a:t>02/09/2024</a:t>
            </a:fld>
            <a:endParaRPr lang="en-GB"/>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8BF9B56D-6BD8-43C1-9775-2D69DCB140B7}" type="slidenum">
              <a:rPr lang="en-GB" smtClean="0"/>
              <a:t>‹#›</a:t>
            </a:fld>
            <a:endParaRPr lang="en-GB"/>
          </a:p>
        </p:txBody>
      </p:sp>
    </p:spTree>
    <p:extLst>
      <p:ext uri="{BB962C8B-B14F-4D97-AF65-F5344CB8AC3E}">
        <p14:creationId xmlns:p14="http://schemas.microsoft.com/office/powerpoint/2010/main" val="34448017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diagramQuickStyle" Target="../diagrams/quickStyle1.xml"/><Relationship Id="rId12" Type="http://schemas.openxmlformats.org/officeDocument/2006/relationships/image" Target="../media/image6.png"/><Relationship Id="rId2" Type="http://schemas.openxmlformats.org/officeDocument/2006/relationships/image" Target="../media/image1.png"/><Relationship Id="rId16"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diagramLayout" Target="../diagrams/layout1.xml"/><Relationship Id="rId11" Type="http://schemas.openxmlformats.org/officeDocument/2006/relationships/image" Target="../media/image5.png"/><Relationship Id="rId5" Type="http://schemas.openxmlformats.org/officeDocument/2006/relationships/diagramData" Target="../diagrams/data1.xml"/><Relationship Id="rId15" Type="http://schemas.openxmlformats.org/officeDocument/2006/relationships/image" Target="../media/image8.png"/><Relationship Id="rId10" Type="http://schemas.openxmlformats.org/officeDocument/2006/relationships/image" Target="../media/image4.png"/><Relationship Id="rId4" Type="http://schemas.openxmlformats.org/officeDocument/2006/relationships/image" Target="../media/image3.png"/><Relationship Id="rId9" Type="http://schemas.microsoft.com/office/2007/relationships/diagramDrawing" Target="../diagrams/drawing1.xml"/><Relationship Id="rId14" Type="http://schemas.openxmlformats.org/officeDocument/2006/relationships/hyperlink" Target="https://iupac.org/what-we-do/databases/solubility-data-seri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294693-4E91-4ACE-61A7-EEB5E44420EB}"/>
              </a:ext>
            </a:extLst>
          </p:cNvPr>
          <p:cNvSpPr>
            <a:spLocks noGrp="1" noRot="1" noMove="1" noResize="1" noEditPoints="1" noAdjustHandles="1" noChangeArrowheads="1" noChangeShapeType="1"/>
          </p:cNvSpPr>
          <p:nvPr/>
        </p:nvSpPr>
        <p:spPr>
          <a:xfrm>
            <a:off x="0" y="0"/>
            <a:ext cx="21384000" cy="2952000"/>
          </a:xfrm>
          <a:prstGeom prst="rect">
            <a:avLst/>
          </a:prstGeom>
          <a:solidFill>
            <a:srgbClr val="011E4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86437BD0-09C2-4A8C-80B6-59F8F7BDA97F}"/>
              </a:ext>
            </a:extLst>
          </p:cNvPr>
          <p:cNvSpPr txBox="1"/>
          <p:nvPr/>
        </p:nvSpPr>
        <p:spPr>
          <a:xfrm>
            <a:off x="229193" y="138095"/>
            <a:ext cx="12028122" cy="2800767"/>
          </a:xfrm>
          <a:prstGeom prst="rect">
            <a:avLst/>
          </a:prstGeom>
          <a:noFill/>
        </p:spPr>
        <p:txBody>
          <a:bodyPr wrap="square" rtlCol="0">
            <a:spAutoFit/>
          </a:bodyPr>
          <a:lstStyle/>
          <a:p>
            <a:r>
              <a:rPr lang="en-GB" sz="8800" dirty="0">
                <a:solidFill>
                  <a:schemeClr val="bg1"/>
                </a:solidFill>
                <a:latin typeface="Lato" panose="020F0502020204030203" pitchFamily="34" charset="0"/>
                <a:cs typeface="Lato" panose="020F0502020204030203" pitchFamily="34" charset="0"/>
              </a:rPr>
              <a:t>Modelling Miscibility Using Machine Learning</a:t>
            </a:r>
          </a:p>
        </p:txBody>
      </p:sp>
      <p:pic>
        <p:nvPicPr>
          <p:cNvPr id="7" name="Picture 6" descr="A logo with white text&#10;&#10;Description automatically generated">
            <a:extLst>
              <a:ext uri="{FF2B5EF4-FFF2-40B4-BE49-F238E27FC236}">
                <a16:creationId xmlns:a16="http://schemas.microsoft.com/office/drawing/2014/main" id="{E61DF16A-457E-4F3E-CE25-FCE7E9098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0338" y="29029"/>
            <a:ext cx="3600000" cy="1509449"/>
          </a:xfrm>
          <a:prstGeom prst="rect">
            <a:avLst/>
          </a:prstGeom>
        </p:spPr>
      </p:pic>
      <p:sp>
        <p:nvSpPr>
          <p:cNvPr id="8" name="TextBox 7">
            <a:extLst>
              <a:ext uri="{FF2B5EF4-FFF2-40B4-BE49-F238E27FC236}">
                <a16:creationId xmlns:a16="http://schemas.microsoft.com/office/drawing/2014/main" id="{FC79E338-FA00-88A9-4D71-24C606E21C81}"/>
              </a:ext>
            </a:extLst>
          </p:cNvPr>
          <p:cNvSpPr txBox="1"/>
          <p:nvPr/>
        </p:nvSpPr>
        <p:spPr>
          <a:xfrm>
            <a:off x="12486508" y="460337"/>
            <a:ext cx="4940068" cy="2031325"/>
          </a:xfrm>
          <a:prstGeom prst="rect">
            <a:avLst/>
          </a:prstGeom>
          <a:noFill/>
        </p:spPr>
        <p:txBody>
          <a:bodyPr wrap="square" rtlCol="0">
            <a:spAutoFit/>
          </a:bodyPr>
          <a:lstStyle/>
          <a:p>
            <a:pPr algn="ctr"/>
            <a:r>
              <a:rPr lang="en-GB" sz="2400" b="1" u="sng" dirty="0">
                <a:solidFill>
                  <a:schemeClr val="bg1"/>
                </a:solidFill>
                <a:latin typeface="Lato" panose="020F0502020204030203" pitchFamily="34" charset="0"/>
                <a:cs typeface="Lato" panose="020F0502020204030203" pitchFamily="34" charset="0"/>
              </a:rPr>
              <a:t>Joshua Cheung</a:t>
            </a:r>
            <a:r>
              <a:rPr lang="en-GB" sz="2400" b="1" u="sng" baseline="30000" dirty="0">
                <a:solidFill>
                  <a:schemeClr val="bg1"/>
                </a:solidFill>
                <a:latin typeface="Lato" panose="020F0502020204030203" pitchFamily="34" charset="0"/>
                <a:cs typeface="Lato" panose="020F0502020204030203" pitchFamily="34" charset="0"/>
              </a:rPr>
              <a:t>1</a:t>
            </a:r>
            <a:r>
              <a:rPr lang="en-GB" sz="2400" dirty="0">
                <a:solidFill>
                  <a:schemeClr val="bg1"/>
                </a:solidFill>
                <a:latin typeface="Lato" panose="020F0502020204030203" pitchFamily="34" charset="0"/>
                <a:cs typeface="Lato" panose="020F0502020204030203" pitchFamily="34" charset="0"/>
              </a:rPr>
              <a:t>, Daniel Cançado</a:t>
            </a:r>
            <a:r>
              <a:rPr lang="en-GB" sz="2400" baseline="30000" dirty="0">
                <a:solidFill>
                  <a:schemeClr val="bg1"/>
                </a:solidFill>
                <a:latin typeface="Lato" panose="020F0502020204030203" pitchFamily="34" charset="0"/>
                <a:cs typeface="Lato" panose="020F0502020204030203" pitchFamily="34" charset="0"/>
              </a:rPr>
              <a:t>2</a:t>
            </a:r>
            <a:r>
              <a:rPr lang="en-GB" sz="2400" dirty="0">
                <a:solidFill>
                  <a:schemeClr val="bg1"/>
                </a:solidFill>
                <a:latin typeface="Lato" panose="020F0502020204030203" pitchFamily="34" charset="0"/>
                <a:cs typeface="Lato" panose="020F0502020204030203" pitchFamily="34" charset="0"/>
              </a:rPr>
              <a:t>, </a:t>
            </a:r>
            <a:r>
              <a:rPr lang="en-GB" sz="2400">
                <a:solidFill>
                  <a:schemeClr val="bg1"/>
                </a:solidFill>
                <a:latin typeface="Lato" panose="020F0502020204030203" pitchFamily="34" charset="0"/>
                <a:cs typeface="Lato" panose="020F0502020204030203" pitchFamily="34" charset="0"/>
              </a:rPr>
              <a:t>Thasmia Fathima</a:t>
            </a:r>
            <a:r>
              <a:rPr lang="en-GB" sz="2400" baseline="30000">
                <a:solidFill>
                  <a:schemeClr val="bg1"/>
                </a:solidFill>
                <a:latin typeface="Lato" panose="020F0502020204030203" pitchFamily="34" charset="0"/>
                <a:cs typeface="Lato" panose="020F0502020204030203" pitchFamily="34" charset="0"/>
              </a:rPr>
              <a:t>3</a:t>
            </a:r>
            <a:r>
              <a:rPr lang="en-GB" sz="2400" dirty="0">
                <a:solidFill>
                  <a:schemeClr val="bg1"/>
                </a:solidFill>
                <a:latin typeface="Lato" panose="020F0502020204030203" pitchFamily="34" charset="0"/>
                <a:cs typeface="Lato" panose="020F0502020204030203" pitchFamily="34" charset="0"/>
              </a:rPr>
              <a:t>, Joanna Grundy</a:t>
            </a:r>
            <a:r>
              <a:rPr lang="en-GB" sz="2400" baseline="30000" dirty="0">
                <a:solidFill>
                  <a:schemeClr val="bg1"/>
                </a:solidFill>
                <a:latin typeface="Lato" panose="020F0502020204030203" pitchFamily="34" charset="0"/>
                <a:cs typeface="Lato" panose="020F0502020204030203" pitchFamily="34" charset="0"/>
              </a:rPr>
              <a:t>2</a:t>
            </a:r>
            <a:r>
              <a:rPr lang="en-GB" sz="2400" dirty="0">
                <a:solidFill>
                  <a:schemeClr val="bg1"/>
                </a:solidFill>
                <a:latin typeface="Lato" panose="020F0502020204030203" pitchFamily="34" charset="0"/>
                <a:cs typeface="Lato" panose="020F0502020204030203" pitchFamily="34" charset="0"/>
              </a:rPr>
              <a:t>, Samantha Kanza</a:t>
            </a:r>
            <a:r>
              <a:rPr lang="en-GB" sz="2400" baseline="30000" dirty="0">
                <a:solidFill>
                  <a:schemeClr val="bg1"/>
                </a:solidFill>
                <a:latin typeface="Lato" panose="020F0502020204030203" pitchFamily="34" charset="0"/>
                <a:cs typeface="Lato" panose="020F0502020204030203" pitchFamily="34" charset="0"/>
              </a:rPr>
              <a:t>1</a:t>
            </a:r>
            <a:r>
              <a:rPr lang="en-GB" sz="2400" dirty="0">
                <a:solidFill>
                  <a:schemeClr val="bg1"/>
                </a:solidFill>
                <a:latin typeface="Lato" panose="020F0502020204030203" pitchFamily="34" charset="0"/>
                <a:cs typeface="Lato" panose="020F0502020204030203" pitchFamily="34" charset="0"/>
              </a:rPr>
              <a:t> and Jeremy Frey</a:t>
            </a:r>
            <a:r>
              <a:rPr lang="en-GB" sz="2400" baseline="30000" dirty="0">
                <a:solidFill>
                  <a:schemeClr val="bg1"/>
                </a:solidFill>
                <a:latin typeface="Lato" panose="020F0502020204030203" pitchFamily="34" charset="0"/>
                <a:cs typeface="Lato" panose="020F0502020204030203" pitchFamily="34" charset="0"/>
              </a:rPr>
              <a:t>1</a:t>
            </a:r>
          </a:p>
          <a:p>
            <a:pPr algn="ctr"/>
            <a:r>
              <a:rPr lang="en-GB" dirty="0">
                <a:solidFill>
                  <a:schemeClr val="bg1"/>
                </a:solidFill>
                <a:latin typeface="Lato" panose="020F0502020204030203" pitchFamily="34" charset="0"/>
                <a:cs typeface="Lato" panose="020F0502020204030203" pitchFamily="34" charset="0"/>
              </a:rPr>
              <a:t>University of Southampton </a:t>
            </a:r>
            <a:r>
              <a:rPr lang="en-GB" baseline="30000" dirty="0">
                <a:solidFill>
                  <a:schemeClr val="bg1"/>
                </a:solidFill>
                <a:latin typeface="Lato" panose="020F0502020204030203" pitchFamily="34" charset="0"/>
                <a:cs typeface="Lato" panose="020F0502020204030203" pitchFamily="34" charset="0"/>
              </a:rPr>
              <a:t>1</a:t>
            </a:r>
            <a:r>
              <a:rPr lang="en-GB" dirty="0">
                <a:solidFill>
                  <a:schemeClr val="bg1"/>
                </a:solidFill>
                <a:latin typeface="Lato" panose="020F0502020204030203" pitchFamily="34" charset="0"/>
                <a:cs typeface="Lato" panose="020F0502020204030203" pitchFamily="34" charset="0"/>
              </a:rPr>
              <a:t> Chemistry and Chemical Engineering, </a:t>
            </a:r>
            <a:r>
              <a:rPr lang="en-GB" baseline="30000" dirty="0">
                <a:solidFill>
                  <a:schemeClr val="bg1"/>
                </a:solidFill>
                <a:latin typeface="Lato" panose="020F0502020204030203" pitchFamily="34" charset="0"/>
                <a:cs typeface="Lato" panose="020F0502020204030203" pitchFamily="34" charset="0"/>
              </a:rPr>
              <a:t>2</a:t>
            </a:r>
            <a:r>
              <a:rPr lang="en-GB" dirty="0">
                <a:solidFill>
                  <a:schemeClr val="bg1"/>
                </a:solidFill>
                <a:latin typeface="Lato" panose="020F0502020204030203" pitchFamily="34" charset="0"/>
                <a:cs typeface="Lato" panose="020F0502020204030203" pitchFamily="34" charset="0"/>
              </a:rPr>
              <a:t> Electronics and Computer Science, </a:t>
            </a:r>
            <a:r>
              <a:rPr lang="en-GB" baseline="30000" dirty="0">
                <a:solidFill>
                  <a:schemeClr val="bg1"/>
                </a:solidFill>
                <a:latin typeface="Lato" panose="020F0502020204030203" pitchFamily="34" charset="0"/>
                <a:cs typeface="Lato" panose="020F0502020204030203" pitchFamily="34" charset="0"/>
              </a:rPr>
              <a:t>3</a:t>
            </a:r>
            <a:r>
              <a:rPr lang="en-GB" dirty="0">
                <a:solidFill>
                  <a:schemeClr val="bg1"/>
                </a:solidFill>
                <a:latin typeface="Lato" panose="020F0502020204030203" pitchFamily="34" charset="0"/>
                <a:cs typeface="Lato" panose="020F0502020204030203" pitchFamily="34" charset="0"/>
              </a:rPr>
              <a:t> Engineering</a:t>
            </a:r>
            <a:endParaRPr lang="en-GB" baseline="30000" dirty="0">
              <a:solidFill>
                <a:schemeClr val="bg1"/>
              </a:solidFill>
              <a:latin typeface="Lato" panose="020F0502020204030203" pitchFamily="34" charset="0"/>
              <a:cs typeface="Lato" panose="020F0502020204030203" pitchFamily="34" charset="0"/>
            </a:endParaRPr>
          </a:p>
        </p:txBody>
      </p:sp>
      <p:pic>
        <p:nvPicPr>
          <p:cNvPr id="9" name="Picture 8" descr="A blue text on a black background&#10;&#10;Description automatically generated">
            <a:extLst>
              <a:ext uri="{FF2B5EF4-FFF2-40B4-BE49-F238E27FC236}">
                <a16:creationId xmlns:a16="http://schemas.microsoft.com/office/drawing/2014/main" id="{E0BCE917-4EED-C5DE-F520-220954D45D9E}"/>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17292814" y="976126"/>
            <a:ext cx="4320000" cy="2429568"/>
          </a:xfrm>
          <a:prstGeom prst="rect">
            <a:avLst/>
          </a:prstGeom>
        </p:spPr>
      </p:pic>
      <p:sp>
        <p:nvSpPr>
          <p:cNvPr id="10" name="Rectangle 9">
            <a:extLst>
              <a:ext uri="{FF2B5EF4-FFF2-40B4-BE49-F238E27FC236}">
                <a16:creationId xmlns:a16="http://schemas.microsoft.com/office/drawing/2014/main" id="{A66D1FBC-54C5-ACD4-EC5E-83B249E5B923}"/>
              </a:ext>
            </a:extLst>
          </p:cNvPr>
          <p:cNvSpPr>
            <a:spLocks/>
          </p:cNvSpPr>
          <p:nvPr/>
        </p:nvSpPr>
        <p:spPr>
          <a:xfrm>
            <a:off x="0" y="2907100"/>
            <a:ext cx="21383625" cy="900000"/>
          </a:xfrm>
          <a:prstGeom prst="rect">
            <a:avLst/>
          </a:prstGeom>
          <a:solidFill>
            <a:srgbClr val="00216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4000" b="1">
                <a:solidFill>
                  <a:schemeClr val="bg1"/>
                </a:solidFill>
                <a:latin typeface="Lato" panose="020F0502020204030203" pitchFamily="34" charset="0"/>
                <a:cs typeface="Lato" panose="020F0502020204030203" pitchFamily="34" charset="0"/>
              </a:rPr>
              <a:t>Motivation</a:t>
            </a:r>
          </a:p>
        </p:txBody>
      </p:sp>
      <p:pic>
        <p:nvPicPr>
          <p:cNvPr id="14" name="Picture 13" descr="A graph of a graph&#10;&#10;Description automatically generated">
            <a:extLst>
              <a:ext uri="{FF2B5EF4-FFF2-40B4-BE49-F238E27FC236}">
                <a16:creationId xmlns:a16="http://schemas.microsoft.com/office/drawing/2014/main" id="{B626B7DF-76E3-C939-8A6B-05D88F2216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41073" y="16742329"/>
            <a:ext cx="4829199" cy="4829199"/>
          </a:xfrm>
          <a:prstGeom prst="rect">
            <a:avLst/>
          </a:prstGeom>
        </p:spPr>
      </p:pic>
      <p:sp>
        <p:nvSpPr>
          <p:cNvPr id="16" name="Rectangle 15">
            <a:extLst>
              <a:ext uri="{FF2B5EF4-FFF2-40B4-BE49-F238E27FC236}">
                <a16:creationId xmlns:a16="http://schemas.microsoft.com/office/drawing/2014/main" id="{F8D9FBA3-DEAB-CB8D-C0CE-FA2511921EA2}"/>
              </a:ext>
            </a:extLst>
          </p:cNvPr>
          <p:cNvSpPr>
            <a:spLocks/>
          </p:cNvSpPr>
          <p:nvPr/>
        </p:nvSpPr>
        <p:spPr>
          <a:xfrm>
            <a:off x="32986" y="6592744"/>
            <a:ext cx="21383625" cy="900000"/>
          </a:xfrm>
          <a:prstGeom prst="rect">
            <a:avLst/>
          </a:prstGeom>
          <a:solidFill>
            <a:srgbClr val="00216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4000" b="1">
                <a:solidFill>
                  <a:schemeClr val="bg1"/>
                </a:solidFill>
                <a:latin typeface="Lato" panose="020F0502020204030203" pitchFamily="34" charset="0"/>
                <a:cs typeface="Lato" panose="020F0502020204030203" pitchFamily="34" charset="0"/>
              </a:rPr>
              <a:t>Methodology</a:t>
            </a:r>
          </a:p>
        </p:txBody>
      </p:sp>
      <p:sp>
        <p:nvSpPr>
          <p:cNvPr id="17" name="Rectangle 16">
            <a:extLst>
              <a:ext uri="{FF2B5EF4-FFF2-40B4-BE49-F238E27FC236}">
                <a16:creationId xmlns:a16="http://schemas.microsoft.com/office/drawing/2014/main" id="{6E149AB4-5DEB-CD69-0FEF-505E40285A58}"/>
              </a:ext>
            </a:extLst>
          </p:cNvPr>
          <p:cNvSpPr>
            <a:spLocks/>
          </p:cNvSpPr>
          <p:nvPr/>
        </p:nvSpPr>
        <p:spPr>
          <a:xfrm>
            <a:off x="-4" y="15792486"/>
            <a:ext cx="21383625" cy="900000"/>
          </a:xfrm>
          <a:prstGeom prst="rect">
            <a:avLst/>
          </a:prstGeom>
          <a:solidFill>
            <a:srgbClr val="00216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4000" b="1">
                <a:solidFill>
                  <a:schemeClr val="bg1"/>
                </a:solidFill>
                <a:latin typeface="Lato" panose="020F0502020204030203" pitchFamily="34" charset="0"/>
                <a:cs typeface="Lato" panose="020F0502020204030203" pitchFamily="34" charset="0"/>
              </a:rPr>
              <a:t>Results</a:t>
            </a:r>
          </a:p>
        </p:txBody>
      </p:sp>
      <p:sp>
        <p:nvSpPr>
          <p:cNvPr id="22" name="TextBox 21">
            <a:extLst>
              <a:ext uri="{FF2B5EF4-FFF2-40B4-BE49-F238E27FC236}">
                <a16:creationId xmlns:a16="http://schemas.microsoft.com/office/drawing/2014/main" id="{31747308-C322-4F4D-FC40-5A492C6EBDFB}"/>
              </a:ext>
            </a:extLst>
          </p:cNvPr>
          <p:cNvSpPr txBox="1"/>
          <p:nvPr/>
        </p:nvSpPr>
        <p:spPr>
          <a:xfrm>
            <a:off x="707217" y="4088719"/>
            <a:ext cx="15263055" cy="2246769"/>
          </a:xfrm>
          <a:prstGeom prst="rect">
            <a:avLst/>
          </a:prstGeom>
          <a:noFill/>
        </p:spPr>
        <p:txBody>
          <a:bodyPr wrap="square" rtlCol="0">
            <a:spAutoFit/>
          </a:bodyPr>
          <a:lstStyle/>
          <a:p>
            <a:pPr marL="457200" indent="-457200">
              <a:buFont typeface="Wingdings" panose="05000000000000000000" pitchFamily="2" charset="2"/>
              <a:buChar char="§"/>
            </a:pPr>
            <a:r>
              <a:rPr lang="en-GB" sz="2800" dirty="0">
                <a:latin typeface="Lato" panose="020F0502020204030203" pitchFamily="34" charset="0"/>
                <a:cs typeface="Lato" panose="020F0502020204030203" pitchFamily="34" charset="0"/>
              </a:rPr>
              <a:t>Miscibility is an important component of solubility, and has many applications, e.g. drug discovery, flow chemistry, polymer blends, and more</a:t>
            </a:r>
          </a:p>
          <a:p>
            <a:pPr marL="457200" indent="-457200">
              <a:buFont typeface="Wingdings" panose="05000000000000000000" pitchFamily="2" charset="2"/>
              <a:buChar char="§"/>
            </a:pPr>
            <a:r>
              <a:rPr lang="en-GB" sz="2800" dirty="0">
                <a:latin typeface="Lato" panose="020F0502020204030203" pitchFamily="34" charset="0"/>
                <a:cs typeface="Lato" panose="020F0502020204030203" pitchFamily="34" charset="0"/>
              </a:rPr>
              <a:t>Traditionally modelled with quantum mechanics simulations, QSPR</a:t>
            </a:r>
          </a:p>
          <a:p>
            <a:pPr marL="457200" indent="-457200">
              <a:buFont typeface="Wingdings" panose="05000000000000000000" pitchFamily="2" charset="2"/>
              <a:buChar char="§"/>
            </a:pPr>
            <a:r>
              <a:rPr lang="en-GB" sz="2800" dirty="0">
                <a:latin typeface="Lato" panose="020F0502020204030203" pitchFamily="34" charset="0"/>
                <a:cs typeface="Lato" panose="020F0502020204030203" pitchFamily="34" charset="0"/>
              </a:rPr>
              <a:t>Machine learning was used to model small molecule miscibility for a binary organic mixture</a:t>
            </a:r>
          </a:p>
          <a:p>
            <a:pPr marL="457200" indent="-457200">
              <a:buFont typeface="Wingdings" panose="05000000000000000000" pitchFamily="2" charset="2"/>
              <a:buChar char="§"/>
            </a:pPr>
            <a:r>
              <a:rPr lang="en-GB" sz="2800" dirty="0">
                <a:latin typeface="Lato" panose="020F0502020204030203" pitchFamily="34" charset="0"/>
                <a:cs typeface="Lato" panose="020F0502020204030203" pitchFamily="34" charset="0"/>
              </a:rPr>
              <a:t>Huge wealth of data available, but not necessarily in an accessible format</a:t>
            </a:r>
          </a:p>
        </p:txBody>
      </p:sp>
      <p:graphicFrame>
        <p:nvGraphicFramePr>
          <p:cNvPr id="26" name="Diagram 25">
            <a:extLst>
              <a:ext uri="{FF2B5EF4-FFF2-40B4-BE49-F238E27FC236}">
                <a16:creationId xmlns:a16="http://schemas.microsoft.com/office/drawing/2014/main" id="{234DCB57-2C82-907B-AC77-A4EE79F55196}"/>
              </a:ext>
            </a:extLst>
          </p:cNvPr>
          <p:cNvGraphicFramePr>
            <a:graphicFrameLocks/>
          </p:cNvGraphicFramePr>
          <p:nvPr>
            <p:extLst>
              <p:ext uri="{D42A27DB-BD31-4B8C-83A1-F6EECF244321}">
                <p14:modId xmlns:p14="http://schemas.microsoft.com/office/powerpoint/2010/main" val="4091687184"/>
              </p:ext>
            </p:extLst>
          </p:nvPr>
        </p:nvGraphicFramePr>
        <p:xfrm>
          <a:off x="1270424" y="7527489"/>
          <a:ext cx="18673462" cy="810240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2" name="TextBox 41">
            <a:extLst>
              <a:ext uri="{FF2B5EF4-FFF2-40B4-BE49-F238E27FC236}">
                <a16:creationId xmlns:a16="http://schemas.microsoft.com/office/drawing/2014/main" id="{F1DA383C-A1E9-575F-F3CD-EB4084413F44}"/>
              </a:ext>
            </a:extLst>
          </p:cNvPr>
          <p:cNvSpPr txBox="1"/>
          <p:nvPr/>
        </p:nvSpPr>
        <p:spPr>
          <a:xfrm>
            <a:off x="10910940" y="29434320"/>
            <a:ext cx="9793983" cy="646331"/>
          </a:xfrm>
          <a:prstGeom prst="rect">
            <a:avLst/>
          </a:prstGeom>
          <a:noFill/>
          <a:ln>
            <a:noFill/>
          </a:ln>
        </p:spPr>
        <p:txBody>
          <a:bodyPr wrap="square" rtlCol="0">
            <a:spAutoFit/>
          </a:bodyPr>
          <a:lstStyle/>
          <a:p>
            <a:r>
              <a:rPr lang="en-GB">
                <a:latin typeface="Lato" panose="020F0502020204030203" pitchFamily="34" charset="0"/>
                <a:cs typeface="Lato" panose="020F0502020204030203" pitchFamily="34" charset="0"/>
              </a:rPr>
              <a:t>This work was funded by EPSRC through grants EP/X032701/1, EP/X032663/1 and EP/W032252/1 – PSDI (Physical Sciences Data Infrastructure (PSDI) https://www.psdi.ac.uk/. </a:t>
            </a:r>
          </a:p>
        </p:txBody>
      </p:sp>
      <p:sp>
        <p:nvSpPr>
          <p:cNvPr id="45" name="Rectangle 44">
            <a:extLst>
              <a:ext uri="{FF2B5EF4-FFF2-40B4-BE49-F238E27FC236}">
                <a16:creationId xmlns:a16="http://schemas.microsoft.com/office/drawing/2014/main" id="{F939C43C-7DA5-2324-13B2-4CA7C2A56CB4}"/>
              </a:ext>
            </a:extLst>
          </p:cNvPr>
          <p:cNvSpPr/>
          <p:nvPr/>
        </p:nvSpPr>
        <p:spPr>
          <a:xfrm>
            <a:off x="10873275" y="7636951"/>
            <a:ext cx="9793983" cy="7895261"/>
          </a:xfrm>
          <a:prstGeom prst="rect">
            <a:avLst/>
          </a:prstGeom>
          <a:no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3200" b="1" dirty="0">
                <a:solidFill>
                  <a:schemeClr val="tx1"/>
                </a:solidFill>
                <a:latin typeface="Lato" panose="020F0502020204030203" pitchFamily="34" charset="0"/>
                <a:cs typeface="Lato" panose="020F0502020204030203" pitchFamily="34" charset="0"/>
              </a:rPr>
              <a:t>Machine Learning Models</a:t>
            </a:r>
          </a:p>
          <a:p>
            <a:r>
              <a:rPr lang="en-GB" sz="2600" dirty="0">
                <a:solidFill>
                  <a:schemeClr val="tx1"/>
                </a:solidFill>
                <a:latin typeface="Lato" panose="020F0502020204030203" pitchFamily="34" charset="0"/>
                <a:cs typeface="Lato" panose="020F0502020204030203" pitchFamily="34" charset="0"/>
              </a:rPr>
              <a:t>Models tried: </a:t>
            </a:r>
          </a:p>
          <a:p>
            <a:pPr marL="457200" indent="-457200">
              <a:buFont typeface="Wingdings" panose="05000000000000000000" pitchFamily="2" charset="2"/>
              <a:buChar char="§"/>
            </a:pPr>
            <a:r>
              <a:rPr lang="en-GB" sz="2600" dirty="0" err="1">
                <a:solidFill>
                  <a:schemeClr val="tx1"/>
                </a:solidFill>
                <a:latin typeface="Lato" panose="020F0502020204030203" pitchFamily="34" charset="0"/>
                <a:cs typeface="Lato" panose="020F0502020204030203" pitchFamily="34" charset="0"/>
              </a:rPr>
              <a:t>RandomForest</a:t>
            </a:r>
            <a:endParaRPr lang="en-GB" sz="2600" dirty="0">
              <a:solidFill>
                <a:schemeClr val="tx1"/>
              </a:solidFill>
              <a:latin typeface="Lato" panose="020F0502020204030203" pitchFamily="34" charset="0"/>
              <a:cs typeface="Lato" panose="020F0502020204030203" pitchFamily="34" charset="0"/>
            </a:endParaRPr>
          </a:p>
          <a:p>
            <a:pPr marL="457200" indent="-457200">
              <a:buFont typeface="Wingdings" panose="05000000000000000000" pitchFamily="2" charset="2"/>
              <a:buChar char="§"/>
            </a:pPr>
            <a:r>
              <a:rPr lang="en-GB" sz="2600" dirty="0">
                <a:solidFill>
                  <a:schemeClr val="tx1"/>
                </a:solidFill>
                <a:latin typeface="Lato" panose="020F0502020204030203" pitchFamily="34" charset="0"/>
                <a:cs typeface="Lato" panose="020F0502020204030203" pitchFamily="34" charset="0"/>
              </a:rPr>
              <a:t>Gradient Boosted Decision Trees (GOSS, DART, trad variants)</a:t>
            </a:r>
          </a:p>
          <a:p>
            <a:pPr marL="457200" indent="-457200">
              <a:buFont typeface="Wingdings" panose="05000000000000000000" pitchFamily="2" charset="2"/>
              <a:buChar char="§"/>
            </a:pPr>
            <a:r>
              <a:rPr lang="en-GB" sz="2600" dirty="0" err="1">
                <a:solidFill>
                  <a:schemeClr val="tx1"/>
                </a:solidFill>
                <a:latin typeface="Lato" panose="020F0502020204030203" pitchFamily="34" charset="0"/>
                <a:cs typeface="Lato" panose="020F0502020204030203" pitchFamily="34" charset="0"/>
              </a:rPr>
              <a:t>CatBoost</a:t>
            </a:r>
            <a:endParaRPr lang="en-GB" sz="2600" dirty="0">
              <a:solidFill>
                <a:schemeClr val="tx1"/>
              </a:solidFill>
              <a:latin typeface="Lato" panose="020F0502020204030203" pitchFamily="34" charset="0"/>
              <a:cs typeface="Lato" panose="020F0502020204030203" pitchFamily="34" charset="0"/>
            </a:endParaRPr>
          </a:p>
          <a:p>
            <a:pPr marL="457200" indent="-457200">
              <a:buFont typeface="Wingdings" panose="05000000000000000000" pitchFamily="2" charset="2"/>
              <a:buChar char="§"/>
            </a:pPr>
            <a:r>
              <a:rPr lang="en-GB" sz="2600" dirty="0">
                <a:solidFill>
                  <a:schemeClr val="tx1"/>
                </a:solidFill>
                <a:latin typeface="Lato" panose="020F0502020204030203" pitchFamily="34" charset="0"/>
                <a:cs typeface="Lato" panose="020F0502020204030203" pitchFamily="34" charset="0"/>
              </a:rPr>
              <a:t>Neural Network (Input, 64 neurons with </a:t>
            </a:r>
            <a:r>
              <a:rPr lang="en-GB" sz="2600" dirty="0" err="1">
                <a:solidFill>
                  <a:schemeClr val="tx1"/>
                </a:solidFill>
                <a:latin typeface="Lato" panose="020F0502020204030203" pitchFamily="34" charset="0"/>
                <a:cs typeface="Lato" panose="020F0502020204030203" pitchFamily="34" charset="0"/>
              </a:rPr>
              <a:t>ReLU</a:t>
            </a:r>
            <a:r>
              <a:rPr lang="en-GB" sz="2600" dirty="0">
                <a:solidFill>
                  <a:schemeClr val="tx1"/>
                </a:solidFill>
                <a:latin typeface="Lato" panose="020F0502020204030203" pitchFamily="34" charset="0"/>
                <a:cs typeface="Lato" panose="020F0502020204030203" pitchFamily="34" charset="0"/>
              </a:rPr>
              <a:t>, 32 neurons with </a:t>
            </a:r>
            <a:r>
              <a:rPr lang="en-GB" sz="2600" dirty="0" err="1">
                <a:solidFill>
                  <a:schemeClr val="tx1"/>
                </a:solidFill>
                <a:latin typeface="Lato" panose="020F0502020204030203" pitchFamily="34" charset="0"/>
                <a:cs typeface="Lato" panose="020F0502020204030203" pitchFamily="34" charset="0"/>
              </a:rPr>
              <a:t>ReLU</a:t>
            </a:r>
            <a:r>
              <a:rPr lang="en-GB" sz="2600" dirty="0">
                <a:solidFill>
                  <a:schemeClr val="tx1"/>
                </a:solidFill>
                <a:latin typeface="Lato" panose="020F0502020204030203" pitchFamily="34" charset="0"/>
                <a:cs typeface="Lato" panose="020F0502020204030203" pitchFamily="34" charset="0"/>
              </a:rPr>
              <a:t>, Output with </a:t>
            </a:r>
            <a:r>
              <a:rPr lang="en-GB" sz="2600" dirty="0" err="1">
                <a:solidFill>
                  <a:schemeClr val="tx1"/>
                </a:solidFill>
                <a:latin typeface="Lato" panose="020F0502020204030203" pitchFamily="34" charset="0"/>
                <a:cs typeface="Lato" panose="020F0502020204030203" pitchFamily="34" charset="0"/>
              </a:rPr>
              <a:t>ReLU</a:t>
            </a:r>
            <a:r>
              <a:rPr lang="en-GB" sz="2600" dirty="0">
                <a:solidFill>
                  <a:schemeClr val="tx1"/>
                </a:solidFill>
                <a:latin typeface="Lato" panose="020F0502020204030203" pitchFamily="34" charset="0"/>
                <a:cs typeface="Lato" panose="020F0502020204030203" pitchFamily="34" charset="0"/>
              </a:rPr>
              <a:t>)</a:t>
            </a:r>
          </a:p>
          <a:p>
            <a:pPr marL="457200" indent="-457200">
              <a:buFont typeface="Wingdings" panose="05000000000000000000" pitchFamily="2" charset="2"/>
              <a:buChar char="§"/>
            </a:pPr>
            <a:r>
              <a:rPr lang="en-GB" sz="2600" dirty="0">
                <a:solidFill>
                  <a:schemeClr val="tx1"/>
                </a:solidFill>
                <a:latin typeface="Lato" panose="020F0502020204030203" pitchFamily="34" charset="0"/>
                <a:cs typeface="Lato" panose="020F0502020204030203" pitchFamily="34" charset="0"/>
              </a:rPr>
              <a:t>Support Vector Regression (SVR)</a:t>
            </a:r>
          </a:p>
          <a:p>
            <a:pPr marL="457200" indent="-457200">
              <a:buFontTx/>
              <a:buChar char="-"/>
            </a:pPr>
            <a:endParaRPr lang="en-GB" sz="2600" dirty="0">
              <a:solidFill>
                <a:schemeClr val="tx1"/>
              </a:solidFill>
              <a:latin typeface="Lato" panose="020F0502020204030203" pitchFamily="34" charset="0"/>
              <a:cs typeface="Lato" panose="020F0502020204030203" pitchFamily="34" charset="0"/>
            </a:endParaRPr>
          </a:p>
          <a:p>
            <a:endParaRPr lang="en-GB" sz="2600" dirty="0">
              <a:solidFill>
                <a:schemeClr val="tx1"/>
              </a:solidFill>
              <a:latin typeface="Lato" panose="020F0502020204030203" pitchFamily="34" charset="0"/>
              <a:cs typeface="Lato" panose="020F0502020204030203" pitchFamily="34" charset="0"/>
            </a:endParaRPr>
          </a:p>
        </p:txBody>
      </p:sp>
      <p:sp>
        <p:nvSpPr>
          <p:cNvPr id="46" name="Rectangle 45">
            <a:extLst>
              <a:ext uri="{FF2B5EF4-FFF2-40B4-BE49-F238E27FC236}">
                <a16:creationId xmlns:a16="http://schemas.microsoft.com/office/drawing/2014/main" id="{3613C1F9-2140-A04B-EF98-E644AB78BF64}"/>
              </a:ext>
            </a:extLst>
          </p:cNvPr>
          <p:cNvSpPr/>
          <p:nvPr/>
        </p:nvSpPr>
        <p:spPr>
          <a:xfrm>
            <a:off x="806760" y="7636952"/>
            <a:ext cx="9534274" cy="7895261"/>
          </a:xfrm>
          <a:prstGeom prst="rect">
            <a:avLst/>
          </a:prstGeom>
          <a:no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3200" b="1" dirty="0">
                <a:solidFill>
                  <a:schemeClr val="tx1"/>
                </a:solidFill>
                <a:latin typeface="Lato" panose="020F0502020204030203" pitchFamily="34" charset="0"/>
                <a:cs typeface="Lato" panose="020F0502020204030203" pitchFamily="34" charset="0"/>
              </a:rPr>
              <a:t>Data Curation and Processing</a:t>
            </a:r>
          </a:p>
        </p:txBody>
      </p:sp>
      <p:sp>
        <p:nvSpPr>
          <p:cNvPr id="2" name="TextBox 1">
            <a:extLst>
              <a:ext uri="{FF2B5EF4-FFF2-40B4-BE49-F238E27FC236}">
                <a16:creationId xmlns:a16="http://schemas.microsoft.com/office/drawing/2014/main" id="{D77B032D-96EB-329F-035A-2BEC85B8D0A4}"/>
              </a:ext>
            </a:extLst>
          </p:cNvPr>
          <p:cNvSpPr txBox="1"/>
          <p:nvPr/>
        </p:nvSpPr>
        <p:spPr>
          <a:xfrm>
            <a:off x="570595" y="16801762"/>
            <a:ext cx="10121213" cy="3293209"/>
          </a:xfrm>
          <a:prstGeom prst="rect">
            <a:avLst/>
          </a:prstGeom>
          <a:noFill/>
        </p:spPr>
        <p:txBody>
          <a:bodyPr wrap="square" rtlCol="0">
            <a:spAutoFit/>
          </a:bodyPr>
          <a:lstStyle/>
          <a:p>
            <a:pPr marL="457200" indent="-457200" algn="just">
              <a:buFont typeface="Wingdings" panose="05000000000000000000" pitchFamily="2" charset="2"/>
              <a:buChar char="§"/>
            </a:pPr>
            <a:r>
              <a:rPr lang="en-GB" sz="2600" dirty="0">
                <a:latin typeface="Lato" panose="020F0502020204030203" pitchFamily="34" charset="0"/>
                <a:cs typeface="Lato" panose="020F0502020204030203" pitchFamily="34" charset="0"/>
              </a:rPr>
              <a:t>Overall, models using log transformed mole fractions performed much better than those with unscaled mole fractions (Max R</a:t>
            </a:r>
            <a:r>
              <a:rPr lang="en-GB" sz="2600" baseline="30000" dirty="0">
                <a:latin typeface="Lato" panose="020F0502020204030203" pitchFamily="34" charset="0"/>
                <a:cs typeface="Lato" panose="020F0502020204030203" pitchFamily="34" charset="0"/>
              </a:rPr>
              <a:t>2</a:t>
            </a:r>
            <a:r>
              <a:rPr lang="en-GB" sz="2600" dirty="0">
                <a:latin typeface="Lato" panose="020F0502020204030203" pitchFamily="34" charset="0"/>
                <a:cs typeface="Lato" panose="020F0502020204030203" pitchFamily="34" charset="0"/>
              </a:rPr>
              <a:t> 0.93 vs 0.62, lowest MSE 2.80 vs 0.03)</a:t>
            </a:r>
          </a:p>
          <a:p>
            <a:pPr marL="457200" indent="-457200" algn="just">
              <a:buFont typeface="Wingdings" panose="05000000000000000000" pitchFamily="2" charset="2"/>
              <a:buChar char="§"/>
            </a:pPr>
            <a:r>
              <a:rPr lang="en-GB" sz="2600" dirty="0">
                <a:latin typeface="Lato" panose="020F0502020204030203" pitchFamily="34" charset="0"/>
                <a:cs typeface="Lato" panose="020F0502020204030203" pitchFamily="34" charset="0"/>
              </a:rPr>
              <a:t>Scaled mole fractions improve the overall results, but have no significant effect on results by compound pair (solvent and solute)</a:t>
            </a:r>
          </a:p>
          <a:p>
            <a:pPr marL="457200" indent="-457200" algn="just">
              <a:buFont typeface="Wingdings" panose="05000000000000000000" pitchFamily="2" charset="2"/>
              <a:buChar char="§"/>
            </a:pPr>
            <a:r>
              <a:rPr lang="en-GB" sz="2600" dirty="0">
                <a:latin typeface="Lato" panose="020F0502020204030203" pitchFamily="34" charset="0"/>
                <a:cs typeface="Lato" panose="020F0502020204030203" pitchFamily="34" charset="0"/>
              </a:rPr>
              <a:t>When comparing scores by compound pair (&gt; 5 data points), some models appeared to vastly outperform others </a:t>
            </a:r>
          </a:p>
        </p:txBody>
      </p:sp>
      <p:graphicFrame>
        <p:nvGraphicFramePr>
          <p:cNvPr id="3" name="Table 2">
            <a:extLst>
              <a:ext uri="{FF2B5EF4-FFF2-40B4-BE49-F238E27FC236}">
                <a16:creationId xmlns:a16="http://schemas.microsoft.com/office/drawing/2014/main" id="{4DC21779-63C7-8CE6-AD7D-8881D14CB4ED}"/>
              </a:ext>
            </a:extLst>
          </p:cNvPr>
          <p:cNvGraphicFramePr>
            <a:graphicFrameLocks noGrp="1"/>
          </p:cNvGraphicFramePr>
          <p:nvPr>
            <p:extLst>
              <p:ext uri="{D42A27DB-BD31-4B8C-83A1-F6EECF244321}">
                <p14:modId xmlns:p14="http://schemas.microsoft.com/office/powerpoint/2010/main" val="4280742669"/>
              </p:ext>
            </p:extLst>
          </p:nvPr>
        </p:nvGraphicFramePr>
        <p:xfrm>
          <a:off x="806759" y="20132012"/>
          <a:ext cx="9000000" cy="2730294"/>
        </p:xfrm>
        <a:graphic>
          <a:graphicData uri="http://schemas.openxmlformats.org/drawingml/2006/table">
            <a:tbl>
              <a:tblPr firstRow="1" bandRow="1">
                <a:tableStyleId>{6E25E649-3F16-4E02-A733-19D2CDBF48F0}</a:tableStyleId>
              </a:tblPr>
              <a:tblGrid>
                <a:gridCol w="2441296">
                  <a:extLst>
                    <a:ext uri="{9D8B030D-6E8A-4147-A177-3AD203B41FA5}">
                      <a16:colId xmlns:a16="http://schemas.microsoft.com/office/drawing/2014/main" val="358048474"/>
                    </a:ext>
                  </a:extLst>
                </a:gridCol>
                <a:gridCol w="2550607">
                  <a:extLst>
                    <a:ext uri="{9D8B030D-6E8A-4147-A177-3AD203B41FA5}">
                      <a16:colId xmlns:a16="http://schemas.microsoft.com/office/drawing/2014/main" val="2164987906"/>
                    </a:ext>
                  </a:extLst>
                </a:gridCol>
                <a:gridCol w="2550607">
                  <a:extLst>
                    <a:ext uri="{9D8B030D-6E8A-4147-A177-3AD203B41FA5}">
                      <a16:colId xmlns:a16="http://schemas.microsoft.com/office/drawing/2014/main" val="3725921096"/>
                    </a:ext>
                  </a:extLst>
                </a:gridCol>
                <a:gridCol w="1457490">
                  <a:extLst>
                    <a:ext uri="{9D8B030D-6E8A-4147-A177-3AD203B41FA5}">
                      <a16:colId xmlns:a16="http://schemas.microsoft.com/office/drawing/2014/main" val="4025228575"/>
                    </a:ext>
                  </a:extLst>
                </a:gridCol>
              </a:tblGrid>
              <a:tr h="505254">
                <a:tc rowSpan="2">
                  <a:txBody>
                    <a:bodyPr/>
                    <a:lstStyle/>
                    <a:p>
                      <a:pPr algn="ctr"/>
                      <a:r>
                        <a:rPr lang="en-GB" sz="1800">
                          <a:latin typeface="Lato" panose="020F0502020204030203" pitchFamily="34" charset="0"/>
                          <a:cs typeface="Lato" panose="020F0502020204030203" pitchFamily="34" charset="0"/>
                        </a:rPr>
                        <a:t>Algorithms</a:t>
                      </a:r>
                    </a:p>
                  </a:txBody>
                  <a:tcPr anchor="ctr">
                    <a:lnL>
                      <a:noFill/>
                    </a:lnL>
                    <a:lnR w="19050" cap="flat" cmpd="sng" algn="ctr">
                      <a:solidFill>
                        <a:schemeClr val="tx1"/>
                      </a:solidFill>
                      <a:prstDash val="solid"/>
                      <a:round/>
                      <a:headEnd type="none" w="med" len="med"/>
                      <a:tailEnd type="none" w="med" len="med"/>
                    </a:lnR>
                    <a:lnT w="254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D7CC9"/>
                    </a:solidFill>
                  </a:tcPr>
                </a:tc>
                <a:tc gridSpan="2">
                  <a:txBody>
                    <a:bodyPr/>
                    <a:lstStyle/>
                    <a:p>
                      <a:pPr algn="ctr"/>
                      <a:r>
                        <a:rPr lang="en-GB" sz="1800" dirty="0">
                          <a:latin typeface="Lato" panose="020F0502020204030203" pitchFamily="34" charset="0"/>
                          <a:cs typeface="Lato" panose="020F0502020204030203" pitchFamily="34" charset="0"/>
                        </a:rPr>
                        <a:t>Count</a:t>
                      </a:r>
                    </a:p>
                  </a:txBody>
                  <a:tcPr>
                    <a:lnL w="19050" cap="flat" cmpd="sng" algn="ctr">
                      <a:solidFill>
                        <a:schemeClr val="tx1"/>
                      </a:solidFill>
                      <a:prstDash val="solid"/>
                      <a:round/>
                      <a:headEnd type="none" w="med" len="med"/>
                      <a:tailEnd type="none" w="med" len="med"/>
                    </a:lnL>
                    <a:lnR>
                      <a:noFill/>
                    </a:lnR>
                    <a:lnT w="25400" cmpd="sng">
                      <a:noFill/>
                    </a:lnT>
                    <a:lnB w="25400" cmpd="sng">
                      <a:noFill/>
                    </a:lnB>
                    <a:lnTlToBr w="12700" cmpd="sng">
                      <a:noFill/>
                      <a:prstDash val="solid"/>
                    </a:lnTlToBr>
                    <a:lnBlToTr w="12700" cmpd="sng">
                      <a:noFill/>
                      <a:prstDash val="solid"/>
                    </a:lnBlToTr>
                    <a:solidFill>
                      <a:srgbClr val="3D7CC9"/>
                    </a:solidFill>
                  </a:tcPr>
                </a:tc>
                <a:tc hMerge="1">
                  <a:txBody>
                    <a:bodyPr/>
                    <a:lstStyle/>
                    <a:p>
                      <a:endParaRPr lang="en-GB"/>
                    </a:p>
                  </a:txBody>
                  <a:tcPr/>
                </a:tc>
                <a:tc rowSpan="2">
                  <a:txBody>
                    <a:bodyPr/>
                    <a:lstStyle/>
                    <a:p>
                      <a:pPr algn="ctr"/>
                      <a:r>
                        <a:rPr lang="en-GB" sz="1800">
                          <a:latin typeface="Lato" panose="020F0502020204030203" pitchFamily="34" charset="0"/>
                          <a:cs typeface="Lato" panose="020F0502020204030203" pitchFamily="34" charset="0"/>
                        </a:rPr>
                        <a:t>Total</a:t>
                      </a:r>
                    </a:p>
                  </a:txBody>
                  <a:tcPr anchor="ctr">
                    <a:lnL>
                      <a:noFill/>
                    </a:lnL>
                    <a:lnR w="19050" cap="flat" cmpd="sng" algn="ctr">
                      <a:noFill/>
                      <a:prstDash val="solid"/>
                      <a:round/>
                      <a:headEnd type="none" w="med" len="med"/>
                      <a:tailEnd type="none" w="med" len="med"/>
                    </a:lnR>
                    <a:lnT w="254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D7CC9"/>
                    </a:solidFill>
                  </a:tcPr>
                </a:tc>
                <a:extLst>
                  <a:ext uri="{0D108BD9-81ED-4DB2-BD59-A6C34878D82A}">
                    <a16:rowId xmlns:a16="http://schemas.microsoft.com/office/drawing/2014/main" val="313233512"/>
                  </a:ext>
                </a:extLst>
              </a:tr>
              <a:tr h="370840">
                <a:tc vMerge="1">
                  <a:txBody>
                    <a:bodyPr/>
                    <a:lstStyle/>
                    <a:p>
                      <a:endParaRPr lang="en-GB" sz="2800">
                        <a:latin typeface="Lato" panose="020F0502020204030203" pitchFamily="34" charset="0"/>
                        <a:cs typeface="Lato" panose="020F0502020204030203" pitchFamily="34" charset="0"/>
                      </a:endParaRPr>
                    </a:p>
                  </a:txBody>
                  <a:tcPr>
                    <a:lnR w="19050" cap="flat" cmpd="sng" algn="ctr">
                      <a:solidFill>
                        <a:schemeClr val="tx1"/>
                      </a:solidFill>
                      <a:prstDash val="solid"/>
                      <a:round/>
                      <a:headEnd type="none" w="med" len="med"/>
                      <a:tailEnd type="none" w="med" len="med"/>
                    </a:lnR>
                    <a:lnT w="25400" cmpd="sng">
                      <a:noFill/>
                    </a:lnT>
                    <a:lnB w="19050" cap="flat" cmpd="sng" algn="ctr">
                      <a:solidFill>
                        <a:schemeClr val="tx1"/>
                      </a:solidFill>
                      <a:prstDash val="solid"/>
                      <a:round/>
                      <a:headEnd type="none" w="med" len="med"/>
                      <a:tailEnd type="none" w="med" len="med"/>
                    </a:lnB>
                    <a:solidFill>
                      <a:srgbClr val="4472C4"/>
                    </a:solidFill>
                  </a:tcPr>
                </a:tc>
                <a:tc>
                  <a:txBody>
                    <a:bodyPr/>
                    <a:lstStyle/>
                    <a:p>
                      <a:pPr algn="ctr"/>
                      <a:r>
                        <a:rPr lang="en-GB" sz="1800">
                          <a:solidFill>
                            <a:schemeClr val="bg1"/>
                          </a:solidFill>
                          <a:latin typeface="Lato" panose="020F0502020204030203" pitchFamily="34" charset="0"/>
                          <a:cs typeface="Lato" panose="020F0502020204030203" pitchFamily="34" charset="0"/>
                        </a:rPr>
                        <a:t>Log Scaled Results</a:t>
                      </a:r>
                    </a:p>
                  </a:txBody>
                  <a:tcPr>
                    <a:lnL w="19050" cap="flat" cmpd="sng" algn="ctr">
                      <a:solidFill>
                        <a:schemeClr val="tx1"/>
                      </a:solidFill>
                      <a:prstDash val="solid"/>
                      <a:round/>
                      <a:headEnd type="none" w="med" len="med"/>
                      <a:tailEnd type="none" w="med" len="med"/>
                    </a:lnL>
                    <a:lnT w="25400" cmpd="sng">
                      <a:noFill/>
                    </a:lnT>
                    <a:lnB w="28575" cap="flat" cmpd="sng" algn="ctr">
                      <a:solidFill>
                        <a:schemeClr val="tx1"/>
                      </a:solidFill>
                      <a:prstDash val="solid"/>
                      <a:round/>
                      <a:headEnd type="none" w="med" len="med"/>
                      <a:tailEnd type="none" w="med" len="med"/>
                    </a:lnB>
                    <a:solidFill>
                      <a:srgbClr val="3D7CC9"/>
                    </a:solidFill>
                  </a:tcPr>
                </a:tc>
                <a:tc>
                  <a:txBody>
                    <a:bodyPr/>
                    <a:lstStyle/>
                    <a:p>
                      <a:pPr algn="ctr"/>
                      <a:r>
                        <a:rPr lang="en-GB" sz="1800">
                          <a:solidFill>
                            <a:schemeClr val="bg1"/>
                          </a:solidFill>
                          <a:latin typeface="Lato" panose="020F0502020204030203" pitchFamily="34" charset="0"/>
                          <a:cs typeface="Lato" panose="020F0502020204030203" pitchFamily="34" charset="0"/>
                        </a:rPr>
                        <a:t>Unscaled Results</a:t>
                      </a:r>
                    </a:p>
                  </a:txBody>
                  <a:tcPr>
                    <a:lnR w="19050" cap="flat" cmpd="sng" algn="ctr">
                      <a:noFill/>
                      <a:prstDash val="solid"/>
                      <a:round/>
                      <a:headEnd type="none" w="med" len="med"/>
                      <a:tailEnd type="none" w="med" len="med"/>
                    </a:lnR>
                    <a:lnT w="25400" cmpd="sng">
                      <a:noFill/>
                    </a:lnT>
                    <a:lnB w="28575" cap="flat" cmpd="sng" algn="ctr">
                      <a:solidFill>
                        <a:schemeClr val="tx1"/>
                      </a:solidFill>
                      <a:prstDash val="solid"/>
                      <a:round/>
                      <a:headEnd type="none" w="med" len="med"/>
                      <a:tailEnd type="none" w="med" len="med"/>
                    </a:lnB>
                    <a:solidFill>
                      <a:srgbClr val="3D7CC9"/>
                    </a:solidFill>
                  </a:tcPr>
                </a:tc>
                <a:tc vMerge="1">
                  <a:txBody>
                    <a:bodyPr/>
                    <a:lstStyle/>
                    <a:p>
                      <a:endParaRPr lang="en-GB" sz="2800">
                        <a:latin typeface="Lato" panose="020F0502020204030203" pitchFamily="34" charset="0"/>
                        <a:cs typeface="Lato" panose="020F0502020204030203" pitchFamily="34" charset="0"/>
                      </a:endParaRPr>
                    </a:p>
                  </a:txBody>
                  <a:tcPr>
                    <a:lnT w="25400" cmpd="sng">
                      <a:noFill/>
                    </a:lnT>
                    <a:lnB w="19050" cap="flat" cmpd="sng" algn="ctr">
                      <a:solidFill>
                        <a:schemeClr val="tx1"/>
                      </a:solidFill>
                      <a:prstDash val="solid"/>
                      <a:round/>
                      <a:headEnd type="none" w="med" len="med"/>
                      <a:tailEnd type="none" w="med" len="med"/>
                    </a:lnB>
                    <a:solidFill>
                      <a:srgbClr val="4472C4"/>
                    </a:solidFill>
                  </a:tcPr>
                </a:tc>
                <a:extLst>
                  <a:ext uri="{0D108BD9-81ED-4DB2-BD59-A6C34878D82A}">
                    <a16:rowId xmlns:a16="http://schemas.microsoft.com/office/drawing/2014/main" val="2024711958"/>
                  </a:ext>
                </a:extLst>
              </a:tr>
              <a:tr h="370840">
                <a:tc>
                  <a:txBody>
                    <a:bodyPr/>
                    <a:lstStyle/>
                    <a:p>
                      <a:r>
                        <a:rPr lang="en-GB" sz="1800" err="1">
                          <a:latin typeface="Lato" panose="020F0502020204030203" pitchFamily="34" charset="0"/>
                          <a:cs typeface="Lato" panose="020F0502020204030203" pitchFamily="34" charset="0"/>
                        </a:rPr>
                        <a:t>LightGBM</a:t>
                      </a:r>
                      <a:r>
                        <a:rPr lang="en-GB" sz="1800">
                          <a:latin typeface="Lato" panose="020F0502020204030203" pitchFamily="34" charset="0"/>
                          <a:cs typeface="Lato" panose="020F0502020204030203" pitchFamily="34" charset="0"/>
                        </a:rPr>
                        <a:t> (GOSS)</a:t>
                      </a:r>
                    </a:p>
                  </a:txBody>
                  <a:tcP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r>
                        <a:rPr lang="en-GB" sz="1800">
                          <a:latin typeface="Lato" panose="020F0502020204030203" pitchFamily="34" charset="0"/>
                          <a:cs typeface="Lato" panose="020F0502020204030203" pitchFamily="34" charset="0"/>
                        </a:rPr>
                        <a:t>16</a:t>
                      </a:r>
                    </a:p>
                  </a:txBody>
                  <a:tcP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lang="en-GB" sz="1800">
                          <a:latin typeface="Lato" panose="020F0502020204030203" pitchFamily="34" charset="0"/>
                          <a:cs typeface="Lato" panose="020F0502020204030203" pitchFamily="34" charset="0"/>
                        </a:rPr>
                        <a:t>20</a:t>
                      </a:r>
                    </a:p>
                  </a:txBody>
                  <a:tcPr>
                    <a:lnT w="28575" cap="flat" cmpd="sng" algn="ctr">
                      <a:solidFill>
                        <a:schemeClr val="tx1"/>
                      </a:solidFill>
                      <a:prstDash val="solid"/>
                      <a:round/>
                      <a:headEnd type="none" w="med" len="med"/>
                      <a:tailEnd type="none" w="med" len="med"/>
                    </a:lnT>
                  </a:tcPr>
                </a:tc>
                <a:tc>
                  <a:txBody>
                    <a:bodyPr/>
                    <a:lstStyle/>
                    <a:p>
                      <a:pPr algn="ctr"/>
                      <a:r>
                        <a:rPr lang="en-GB" sz="1800">
                          <a:latin typeface="Lato" panose="020F0502020204030203" pitchFamily="34" charset="0"/>
                          <a:cs typeface="Lato" panose="020F0502020204030203" pitchFamily="34" charset="0"/>
                        </a:rPr>
                        <a:t>36</a:t>
                      </a:r>
                    </a:p>
                  </a:txBody>
                  <a:tcP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36578955"/>
                  </a:ext>
                </a:extLst>
              </a:tr>
              <a:tr h="370840">
                <a:tc>
                  <a:txBody>
                    <a:bodyPr/>
                    <a:lstStyle/>
                    <a:p>
                      <a:r>
                        <a:rPr lang="en-GB" sz="1800" err="1">
                          <a:latin typeface="Lato" panose="020F0502020204030203" pitchFamily="34" charset="0"/>
                          <a:cs typeface="Lato" panose="020F0502020204030203" pitchFamily="34" charset="0"/>
                        </a:rPr>
                        <a:t>LightGBM</a:t>
                      </a:r>
                      <a:r>
                        <a:rPr lang="en-GB" sz="1800">
                          <a:latin typeface="Lato" panose="020F0502020204030203" pitchFamily="34" charset="0"/>
                          <a:cs typeface="Lato" panose="020F0502020204030203" pitchFamily="34" charset="0"/>
                        </a:rPr>
                        <a:t> (Bagging)</a:t>
                      </a:r>
                    </a:p>
                  </a:txBody>
                  <a:tcPr>
                    <a:lnR w="19050" cap="flat" cmpd="sng" algn="ctr">
                      <a:solidFill>
                        <a:schemeClr val="tx1"/>
                      </a:solidFill>
                      <a:prstDash val="solid"/>
                      <a:round/>
                      <a:headEnd type="none" w="med" len="med"/>
                      <a:tailEnd type="none" w="med" len="med"/>
                    </a:lnR>
                  </a:tcPr>
                </a:tc>
                <a:tc>
                  <a:txBody>
                    <a:bodyPr/>
                    <a:lstStyle/>
                    <a:p>
                      <a:pPr algn="ctr"/>
                      <a:r>
                        <a:rPr lang="en-GB" sz="1800">
                          <a:latin typeface="Lato" panose="020F0502020204030203" pitchFamily="34" charset="0"/>
                          <a:cs typeface="Lato" panose="020F0502020204030203" pitchFamily="34" charset="0"/>
                        </a:rPr>
                        <a:t>16</a:t>
                      </a:r>
                    </a:p>
                  </a:txBody>
                  <a:tcPr>
                    <a:lnL w="19050" cap="flat" cmpd="sng" algn="ctr">
                      <a:solidFill>
                        <a:schemeClr val="tx1"/>
                      </a:solidFill>
                      <a:prstDash val="solid"/>
                      <a:round/>
                      <a:headEnd type="none" w="med" len="med"/>
                      <a:tailEnd type="none" w="med" len="med"/>
                    </a:lnL>
                  </a:tcPr>
                </a:tc>
                <a:tc>
                  <a:txBody>
                    <a:bodyPr/>
                    <a:lstStyle/>
                    <a:p>
                      <a:pPr algn="ctr"/>
                      <a:r>
                        <a:rPr lang="en-GB" sz="1800">
                          <a:latin typeface="Lato" panose="020F0502020204030203" pitchFamily="34" charset="0"/>
                          <a:cs typeface="Lato" panose="020F0502020204030203" pitchFamily="34" charset="0"/>
                        </a:rPr>
                        <a:t>14</a:t>
                      </a:r>
                    </a:p>
                  </a:txBody>
                  <a:tcPr/>
                </a:tc>
                <a:tc>
                  <a:txBody>
                    <a:bodyPr/>
                    <a:lstStyle/>
                    <a:p>
                      <a:pPr algn="ctr"/>
                      <a:r>
                        <a:rPr lang="en-GB" sz="1800">
                          <a:latin typeface="Lato" panose="020F0502020204030203" pitchFamily="34" charset="0"/>
                          <a:cs typeface="Lato" panose="020F0502020204030203" pitchFamily="34" charset="0"/>
                        </a:rPr>
                        <a:t>30</a:t>
                      </a:r>
                    </a:p>
                  </a:txBody>
                  <a:tcPr/>
                </a:tc>
                <a:extLst>
                  <a:ext uri="{0D108BD9-81ED-4DB2-BD59-A6C34878D82A}">
                    <a16:rowId xmlns:a16="http://schemas.microsoft.com/office/drawing/2014/main" val="939846101"/>
                  </a:ext>
                </a:extLst>
              </a:tr>
              <a:tr h="370840">
                <a:tc>
                  <a:txBody>
                    <a:bodyPr/>
                    <a:lstStyle/>
                    <a:p>
                      <a:r>
                        <a:rPr lang="en-GB" sz="1800" err="1">
                          <a:latin typeface="Lato" panose="020F0502020204030203" pitchFamily="34" charset="0"/>
                          <a:cs typeface="Lato" panose="020F0502020204030203" pitchFamily="34" charset="0"/>
                        </a:rPr>
                        <a:t>RandomForest</a:t>
                      </a:r>
                      <a:endParaRPr lang="en-GB" sz="1800">
                        <a:latin typeface="Lato" panose="020F0502020204030203" pitchFamily="34" charset="0"/>
                        <a:cs typeface="Lato" panose="020F0502020204030203" pitchFamily="34" charset="0"/>
                      </a:endParaRPr>
                    </a:p>
                  </a:txBody>
                  <a:tcPr>
                    <a:lnR w="19050" cap="flat" cmpd="sng" algn="ctr">
                      <a:solidFill>
                        <a:schemeClr val="tx1"/>
                      </a:solidFill>
                      <a:prstDash val="solid"/>
                      <a:round/>
                      <a:headEnd type="none" w="med" len="med"/>
                      <a:tailEnd type="none" w="med" len="med"/>
                    </a:lnR>
                  </a:tcPr>
                </a:tc>
                <a:tc>
                  <a:txBody>
                    <a:bodyPr/>
                    <a:lstStyle/>
                    <a:p>
                      <a:pPr algn="ctr"/>
                      <a:r>
                        <a:rPr lang="en-GB" sz="1800">
                          <a:latin typeface="Lato" panose="020F0502020204030203" pitchFamily="34" charset="0"/>
                          <a:cs typeface="Lato" panose="020F0502020204030203" pitchFamily="34" charset="0"/>
                        </a:rPr>
                        <a:t>9</a:t>
                      </a:r>
                    </a:p>
                  </a:txBody>
                  <a:tcPr>
                    <a:lnL w="19050" cap="flat" cmpd="sng" algn="ctr">
                      <a:solidFill>
                        <a:schemeClr val="tx1"/>
                      </a:solidFill>
                      <a:prstDash val="solid"/>
                      <a:round/>
                      <a:headEnd type="none" w="med" len="med"/>
                      <a:tailEnd type="none" w="med" len="med"/>
                    </a:lnL>
                  </a:tcPr>
                </a:tc>
                <a:tc>
                  <a:txBody>
                    <a:bodyPr/>
                    <a:lstStyle/>
                    <a:p>
                      <a:pPr algn="ctr"/>
                      <a:r>
                        <a:rPr lang="en-GB" sz="1800">
                          <a:latin typeface="Lato" panose="020F0502020204030203" pitchFamily="34" charset="0"/>
                          <a:cs typeface="Lato" panose="020F0502020204030203" pitchFamily="34" charset="0"/>
                        </a:rPr>
                        <a:t>15</a:t>
                      </a:r>
                    </a:p>
                  </a:txBody>
                  <a:tcPr/>
                </a:tc>
                <a:tc>
                  <a:txBody>
                    <a:bodyPr/>
                    <a:lstStyle/>
                    <a:p>
                      <a:pPr algn="ctr"/>
                      <a:r>
                        <a:rPr lang="en-GB" sz="1800">
                          <a:latin typeface="Lato" panose="020F0502020204030203" pitchFamily="34" charset="0"/>
                          <a:cs typeface="Lato" panose="020F0502020204030203" pitchFamily="34" charset="0"/>
                        </a:rPr>
                        <a:t>24</a:t>
                      </a:r>
                    </a:p>
                  </a:txBody>
                  <a:tcPr/>
                </a:tc>
                <a:extLst>
                  <a:ext uri="{0D108BD9-81ED-4DB2-BD59-A6C34878D82A}">
                    <a16:rowId xmlns:a16="http://schemas.microsoft.com/office/drawing/2014/main" val="2564805555"/>
                  </a:ext>
                </a:extLst>
              </a:tr>
              <a:tr h="370840">
                <a:tc>
                  <a:txBody>
                    <a:bodyPr/>
                    <a:lstStyle/>
                    <a:p>
                      <a:r>
                        <a:rPr lang="en-GB" sz="1800">
                          <a:latin typeface="Lato" panose="020F0502020204030203" pitchFamily="34" charset="0"/>
                          <a:cs typeface="Lato" panose="020F0502020204030203" pitchFamily="34" charset="0"/>
                        </a:rPr>
                        <a:t>Neural Network</a:t>
                      </a:r>
                    </a:p>
                  </a:txBody>
                  <a:tcPr>
                    <a:lnR w="19050" cap="flat" cmpd="sng" algn="ctr">
                      <a:solidFill>
                        <a:schemeClr val="tx1"/>
                      </a:solidFill>
                      <a:prstDash val="solid"/>
                      <a:round/>
                      <a:headEnd type="none" w="med" len="med"/>
                      <a:tailEnd type="none" w="med" len="med"/>
                    </a:lnR>
                  </a:tcPr>
                </a:tc>
                <a:tc>
                  <a:txBody>
                    <a:bodyPr/>
                    <a:lstStyle/>
                    <a:p>
                      <a:pPr algn="ctr"/>
                      <a:r>
                        <a:rPr lang="en-GB" sz="1800">
                          <a:latin typeface="Lato" panose="020F0502020204030203" pitchFamily="34" charset="0"/>
                          <a:cs typeface="Lato" panose="020F0502020204030203" pitchFamily="34" charset="0"/>
                        </a:rPr>
                        <a:t>10</a:t>
                      </a:r>
                    </a:p>
                  </a:txBody>
                  <a:tcPr>
                    <a:lnL w="19050" cap="flat" cmpd="sng" algn="ctr">
                      <a:solidFill>
                        <a:schemeClr val="tx1"/>
                      </a:solidFill>
                      <a:prstDash val="solid"/>
                      <a:round/>
                      <a:headEnd type="none" w="med" len="med"/>
                      <a:tailEnd type="none" w="med" len="med"/>
                    </a:lnL>
                  </a:tcPr>
                </a:tc>
                <a:tc>
                  <a:txBody>
                    <a:bodyPr/>
                    <a:lstStyle/>
                    <a:p>
                      <a:pPr algn="ctr"/>
                      <a:r>
                        <a:rPr lang="en-GB" sz="1800">
                          <a:latin typeface="Lato" panose="020F0502020204030203" pitchFamily="34" charset="0"/>
                          <a:cs typeface="Lato" panose="020F0502020204030203" pitchFamily="34" charset="0"/>
                        </a:rPr>
                        <a:t>8</a:t>
                      </a:r>
                    </a:p>
                  </a:txBody>
                  <a:tcPr/>
                </a:tc>
                <a:tc>
                  <a:txBody>
                    <a:bodyPr/>
                    <a:lstStyle/>
                    <a:p>
                      <a:pPr algn="ctr"/>
                      <a:r>
                        <a:rPr lang="en-GB" sz="1800">
                          <a:latin typeface="Lato" panose="020F0502020204030203" pitchFamily="34" charset="0"/>
                          <a:cs typeface="Lato" panose="020F0502020204030203" pitchFamily="34" charset="0"/>
                        </a:rPr>
                        <a:t>18</a:t>
                      </a:r>
                    </a:p>
                  </a:txBody>
                  <a:tcPr/>
                </a:tc>
                <a:extLst>
                  <a:ext uri="{0D108BD9-81ED-4DB2-BD59-A6C34878D82A}">
                    <a16:rowId xmlns:a16="http://schemas.microsoft.com/office/drawing/2014/main" val="450001615"/>
                  </a:ext>
                </a:extLst>
              </a:tr>
              <a:tr h="370840">
                <a:tc>
                  <a:txBody>
                    <a:bodyPr/>
                    <a:lstStyle/>
                    <a:p>
                      <a:r>
                        <a:rPr lang="en-GB" sz="1800" err="1">
                          <a:latin typeface="Lato" panose="020F0502020204030203" pitchFamily="34" charset="0"/>
                          <a:cs typeface="Lato" panose="020F0502020204030203" pitchFamily="34" charset="0"/>
                        </a:rPr>
                        <a:t>LightGBM</a:t>
                      </a:r>
                      <a:r>
                        <a:rPr lang="en-GB" sz="1800">
                          <a:latin typeface="Lato" panose="020F0502020204030203" pitchFamily="34" charset="0"/>
                          <a:cs typeface="Lato" panose="020F0502020204030203" pitchFamily="34" charset="0"/>
                        </a:rPr>
                        <a:t> (DART)</a:t>
                      </a:r>
                    </a:p>
                  </a:txBody>
                  <a:tcPr>
                    <a:lnR w="19050" cap="flat" cmpd="sng" algn="ctr">
                      <a:solidFill>
                        <a:schemeClr val="tx1"/>
                      </a:solidFill>
                      <a:prstDash val="solid"/>
                      <a:round/>
                      <a:headEnd type="none" w="med" len="med"/>
                      <a:tailEnd type="none" w="med" len="med"/>
                    </a:lnR>
                  </a:tcPr>
                </a:tc>
                <a:tc>
                  <a:txBody>
                    <a:bodyPr/>
                    <a:lstStyle/>
                    <a:p>
                      <a:pPr algn="ctr"/>
                      <a:r>
                        <a:rPr lang="en-GB" sz="1800">
                          <a:latin typeface="Lato" panose="020F0502020204030203" pitchFamily="34" charset="0"/>
                          <a:cs typeface="Lato" panose="020F0502020204030203" pitchFamily="34" charset="0"/>
                        </a:rPr>
                        <a:t>6</a:t>
                      </a:r>
                    </a:p>
                  </a:txBody>
                  <a:tcPr>
                    <a:lnL w="19050" cap="flat" cmpd="sng" algn="ctr">
                      <a:solidFill>
                        <a:schemeClr val="tx1"/>
                      </a:solidFill>
                      <a:prstDash val="solid"/>
                      <a:round/>
                      <a:headEnd type="none" w="med" len="med"/>
                      <a:tailEnd type="none" w="med" len="med"/>
                    </a:lnL>
                  </a:tcPr>
                </a:tc>
                <a:tc>
                  <a:txBody>
                    <a:bodyPr/>
                    <a:lstStyle/>
                    <a:p>
                      <a:pPr algn="ctr"/>
                      <a:r>
                        <a:rPr lang="en-GB" sz="1800">
                          <a:latin typeface="Lato" panose="020F0502020204030203" pitchFamily="34" charset="0"/>
                          <a:cs typeface="Lato" panose="020F0502020204030203" pitchFamily="34" charset="0"/>
                        </a:rPr>
                        <a:t>5</a:t>
                      </a:r>
                    </a:p>
                  </a:txBody>
                  <a:tcPr/>
                </a:tc>
                <a:tc>
                  <a:txBody>
                    <a:bodyPr/>
                    <a:lstStyle/>
                    <a:p>
                      <a:pPr algn="ctr"/>
                      <a:r>
                        <a:rPr lang="en-GB" sz="1800" dirty="0">
                          <a:latin typeface="Lato" panose="020F0502020204030203" pitchFamily="34" charset="0"/>
                          <a:cs typeface="Lato" panose="020F0502020204030203" pitchFamily="34" charset="0"/>
                        </a:rPr>
                        <a:t>11</a:t>
                      </a:r>
                    </a:p>
                  </a:txBody>
                  <a:tcPr/>
                </a:tc>
                <a:extLst>
                  <a:ext uri="{0D108BD9-81ED-4DB2-BD59-A6C34878D82A}">
                    <a16:rowId xmlns:a16="http://schemas.microsoft.com/office/drawing/2014/main" val="1520334987"/>
                  </a:ext>
                </a:extLst>
              </a:tr>
            </a:tbl>
          </a:graphicData>
        </a:graphic>
      </p:graphicFrame>
      <p:sp>
        <p:nvSpPr>
          <p:cNvPr id="11" name="TextBox 10">
            <a:extLst>
              <a:ext uri="{FF2B5EF4-FFF2-40B4-BE49-F238E27FC236}">
                <a16:creationId xmlns:a16="http://schemas.microsoft.com/office/drawing/2014/main" id="{BE3931F0-7BCB-812A-1CE2-4B8ABC62FCF2}"/>
              </a:ext>
            </a:extLst>
          </p:cNvPr>
          <p:cNvSpPr txBox="1"/>
          <p:nvPr/>
        </p:nvSpPr>
        <p:spPr>
          <a:xfrm>
            <a:off x="569030" y="22931797"/>
            <a:ext cx="10304245" cy="2092881"/>
          </a:xfrm>
          <a:prstGeom prst="rect">
            <a:avLst/>
          </a:prstGeom>
          <a:noFill/>
        </p:spPr>
        <p:txBody>
          <a:bodyPr wrap="square" rtlCol="0">
            <a:spAutoFit/>
          </a:bodyPr>
          <a:lstStyle/>
          <a:p>
            <a:pPr marL="457200" indent="-457200">
              <a:buFont typeface="Wingdings" panose="05000000000000000000" pitchFamily="2" charset="2"/>
              <a:buChar char="§"/>
            </a:pPr>
            <a:r>
              <a:rPr lang="en-GB" sz="2600" dirty="0">
                <a:latin typeface="Lato" panose="020F0502020204030203" pitchFamily="34" charset="0"/>
                <a:cs typeface="Lato" panose="020F0502020204030203" pitchFamily="34" charset="0"/>
              </a:rPr>
              <a:t>The model appeared to predict best for alkanes and carbonyls (including carboxylic acids in the carbonyl category)</a:t>
            </a:r>
          </a:p>
          <a:p>
            <a:pPr marL="457200" indent="-457200">
              <a:buFont typeface="Wingdings" panose="05000000000000000000" pitchFamily="2" charset="2"/>
              <a:buChar char="§"/>
            </a:pPr>
            <a:r>
              <a:rPr lang="en-GB" sz="2600" dirty="0">
                <a:latin typeface="Lato" panose="020F0502020204030203" pitchFamily="34" charset="0"/>
                <a:cs typeface="Lato" panose="020F0502020204030203" pitchFamily="34" charset="0"/>
              </a:rPr>
              <a:t>Much higher proportion of those functional groups in the best predicted compound pairs (&gt; 5 data points) than in the dataset</a:t>
            </a:r>
          </a:p>
          <a:p>
            <a:endParaRPr lang="en-GB" sz="2600" dirty="0"/>
          </a:p>
        </p:txBody>
      </p:sp>
      <p:pic>
        <p:nvPicPr>
          <p:cNvPr id="13" name="Picture 12" descr="A graph of a graph&#10;&#10;Description automatically generated">
            <a:extLst>
              <a:ext uri="{FF2B5EF4-FFF2-40B4-BE49-F238E27FC236}">
                <a16:creationId xmlns:a16="http://schemas.microsoft.com/office/drawing/2014/main" id="{A9DE0505-8E4B-948E-397C-176C802D770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970272" y="16722464"/>
            <a:ext cx="4829199" cy="4829199"/>
          </a:xfrm>
          <a:prstGeom prst="rect">
            <a:avLst/>
          </a:prstGeom>
        </p:spPr>
      </p:pic>
      <p:graphicFrame>
        <p:nvGraphicFramePr>
          <p:cNvPr id="15" name="Table 14">
            <a:extLst>
              <a:ext uri="{FF2B5EF4-FFF2-40B4-BE49-F238E27FC236}">
                <a16:creationId xmlns:a16="http://schemas.microsoft.com/office/drawing/2014/main" id="{18039CF8-0CC6-4E47-48FF-92ECA505655F}"/>
              </a:ext>
            </a:extLst>
          </p:cNvPr>
          <p:cNvGraphicFramePr>
            <a:graphicFrameLocks noGrp="1"/>
          </p:cNvGraphicFramePr>
          <p:nvPr>
            <p:extLst>
              <p:ext uri="{D42A27DB-BD31-4B8C-83A1-F6EECF244321}">
                <p14:modId xmlns:p14="http://schemas.microsoft.com/office/powerpoint/2010/main" val="2271138996"/>
              </p:ext>
            </p:extLst>
          </p:nvPr>
        </p:nvGraphicFramePr>
        <p:xfrm>
          <a:off x="953777" y="24608042"/>
          <a:ext cx="9000000" cy="2160000"/>
        </p:xfrm>
        <a:graphic>
          <a:graphicData uri="http://schemas.openxmlformats.org/drawingml/2006/table">
            <a:tbl>
              <a:tblPr firstRow="1" bandRow="1">
                <a:tableStyleId>{6E25E649-3F16-4E02-A733-19D2CDBF48F0}</a:tableStyleId>
              </a:tblPr>
              <a:tblGrid>
                <a:gridCol w="3157402">
                  <a:extLst>
                    <a:ext uri="{9D8B030D-6E8A-4147-A177-3AD203B41FA5}">
                      <a16:colId xmlns:a16="http://schemas.microsoft.com/office/drawing/2014/main" val="1738667059"/>
                    </a:ext>
                  </a:extLst>
                </a:gridCol>
                <a:gridCol w="3092307">
                  <a:extLst>
                    <a:ext uri="{9D8B030D-6E8A-4147-A177-3AD203B41FA5}">
                      <a16:colId xmlns:a16="http://schemas.microsoft.com/office/drawing/2014/main" val="443550916"/>
                    </a:ext>
                  </a:extLst>
                </a:gridCol>
                <a:gridCol w="1435599">
                  <a:extLst>
                    <a:ext uri="{9D8B030D-6E8A-4147-A177-3AD203B41FA5}">
                      <a16:colId xmlns:a16="http://schemas.microsoft.com/office/drawing/2014/main" val="1486367952"/>
                    </a:ext>
                  </a:extLst>
                </a:gridCol>
                <a:gridCol w="1314692">
                  <a:extLst>
                    <a:ext uri="{9D8B030D-6E8A-4147-A177-3AD203B41FA5}">
                      <a16:colId xmlns:a16="http://schemas.microsoft.com/office/drawing/2014/main" val="2930501727"/>
                    </a:ext>
                  </a:extLst>
                </a:gridCol>
              </a:tblGrid>
              <a:tr h="360000">
                <a:tc>
                  <a:txBody>
                    <a:bodyPr/>
                    <a:lstStyle/>
                    <a:p>
                      <a:pPr algn="l" rtl="0" fontAlgn="ctr"/>
                      <a:r>
                        <a:rPr lang="en-GB" sz="1800" b="1" i="0" u="none" strike="noStrike">
                          <a:solidFill>
                            <a:srgbClr val="FFFFFF"/>
                          </a:solidFill>
                          <a:effectLst/>
                          <a:latin typeface="Lato" panose="020F0502020204030203" pitchFamily="34" charset="0"/>
                        </a:rPr>
                        <a:t>Functional Group</a:t>
                      </a:r>
                    </a:p>
                  </a:txBody>
                  <a:tcPr marL="5443" marR="5443" marT="5443" marB="0" anchor="ctr">
                    <a:lnR w="28575" cap="flat" cmpd="sng" algn="ctr">
                      <a:solidFill>
                        <a:schemeClr val="tx1"/>
                      </a:solidFill>
                      <a:prstDash val="solid"/>
                      <a:round/>
                      <a:headEnd type="none" w="med" len="med"/>
                      <a:tailEnd type="none" w="med" len="med"/>
                    </a:lnR>
                    <a:solidFill>
                      <a:srgbClr val="3D7CC9"/>
                    </a:solidFill>
                  </a:tcPr>
                </a:tc>
                <a:tc>
                  <a:txBody>
                    <a:bodyPr/>
                    <a:lstStyle/>
                    <a:p>
                      <a:pPr algn="ctr" rtl="0" fontAlgn="ctr"/>
                      <a:r>
                        <a:rPr lang="en-GB" sz="1800" b="1" i="0" u="none" strike="noStrike">
                          <a:solidFill>
                            <a:srgbClr val="FFFFFF"/>
                          </a:solidFill>
                          <a:effectLst/>
                          <a:latin typeface="Lato" panose="020F0502020204030203" pitchFamily="34" charset="0"/>
                        </a:rPr>
                        <a:t>% in top 20 compound pairs</a:t>
                      </a:r>
                    </a:p>
                  </a:txBody>
                  <a:tcPr marL="5443" marR="5443" marT="5443" marB="0" anchor="ctr">
                    <a:lnL w="28575" cap="flat" cmpd="sng" algn="ctr">
                      <a:solidFill>
                        <a:schemeClr val="tx1"/>
                      </a:solidFill>
                      <a:prstDash val="solid"/>
                      <a:round/>
                      <a:headEnd type="none" w="med" len="med"/>
                      <a:tailEnd type="none" w="med" len="med"/>
                    </a:lnL>
                    <a:solidFill>
                      <a:srgbClr val="3D7CC9"/>
                    </a:solidFill>
                  </a:tcPr>
                </a:tc>
                <a:tc>
                  <a:txBody>
                    <a:bodyPr/>
                    <a:lstStyle/>
                    <a:p>
                      <a:pPr algn="ctr" rtl="0" fontAlgn="ctr"/>
                      <a:r>
                        <a:rPr lang="en-GB" sz="1800" b="1" i="0" u="none" strike="noStrike">
                          <a:solidFill>
                            <a:srgbClr val="FFFFFF"/>
                          </a:solidFill>
                          <a:effectLst/>
                          <a:latin typeface="Lato" panose="020F0502020204030203" pitchFamily="34" charset="0"/>
                        </a:rPr>
                        <a:t>% Train</a:t>
                      </a:r>
                    </a:p>
                  </a:txBody>
                  <a:tcPr marL="5443" marR="5443" marT="5443" marB="0" anchor="ctr">
                    <a:solidFill>
                      <a:srgbClr val="3D7CC9"/>
                    </a:solidFill>
                  </a:tcPr>
                </a:tc>
                <a:tc>
                  <a:txBody>
                    <a:bodyPr/>
                    <a:lstStyle/>
                    <a:p>
                      <a:pPr algn="ctr" rtl="0" fontAlgn="ctr"/>
                      <a:r>
                        <a:rPr lang="en-GB" sz="1800" b="1" i="0" u="none" strike="noStrike">
                          <a:solidFill>
                            <a:srgbClr val="FFFFFF"/>
                          </a:solidFill>
                          <a:effectLst/>
                          <a:latin typeface="Lato" panose="020F0502020204030203" pitchFamily="34" charset="0"/>
                        </a:rPr>
                        <a:t>% Test</a:t>
                      </a:r>
                    </a:p>
                  </a:txBody>
                  <a:tcPr marL="5443" marR="5443" marT="5443" marB="0" anchor="ctr">
                    <a:solidFill>
                      <a:srgbClr val="3D7CC9"/>
                    </a:solidFill>
                  </a:tcPr>
                </a:tc>
                <a:extLst>
                  <a:ext uri="{0D108BD9-81ED-4DB2-BD59-A6C34878D82A}">
                    <a16:rowId xmlns:a16="http://schemas.microsoft.com/office/drawing/2014/main" val="430073244"/>
                  </a:ext>
                </a:extLst>
              </a:tr>
              <a:tr h="360000">
                <a:tc>
                  <a:txBody>
                    <a:bodyPr/>
                    <a:lstStyle/>
                    <a:p>
                      <a:pPr algn="l" rtl="0" fontAlgn="ctr"/>
                      <a:r>
                        <a:rPr lang="en-GB" sz="1800" b="0" i="0" u="none" strike="noStrike">
                          <a:solidFill>
                            <a:srgbClr val="000000"/>
                          </a:solidFill>
                          <a:effectLst/>
                          <a:latin typeface="Lato" panose="020F0502020204030203" pitchFamily="34" charset="0"/>
                        </a:rPr>
                        <a:t>Alkanes (unbranched, n &gt; 3)</a:t>
                      </a:r>
                    </a:p>
                  </a:txBody>
                  <a:tcPr marL="5443" marR="5443" marT="5443" marB="0" anchor="ctr">
                    <a:lnR w="28575" cap="flat" cmpd="sng" algn="ctr">
                      <a:solidFill>
                        <a:schemeClr val="tx1"/>
                      </a:solidFill>
                      <a:prstDash val="solid"/>
                      <a:round/>
                      <a:headEnd type="none" w="med" len="med"/>
                      <a:tailEnd type="none" w="med" len="med"/>
                    </a:lnR>
                  </a:tcPr>
                </a:tc>
                <a:tc>
                  <a:txBody>
                    <a:bodyPr/>
                    <a:lstStyle/>
                    <a:p>
                      <a:pPr algn="ctr" rtl="0" fontAlgn="ctr"/>
                      <a:r>
                        <a:rPr lang="en-GB" sz="1800" b="0" i="0" u="none" strike="noStrike">
                          <a:solidFill>
                            <a:srgbClr val="000000"/>
                          </a:solidFill>
                          <a:effectLst/>
                          <a:latin typeface="Lato" panose="020F0502020204030203" pitchFamily="34" charset="0"/>
                        </a:rPr>
                        <a:t>42.1</a:t>
                      </a:r>
                    </a:p>
                  </a:txBody>
                  <a:tcPr marL="5443" marR="5443" marT="5443" marB="0" anchor="ctr">
                    <a:lnL w="28575" cap="flat" cmpd="sng" algn="ctr">
                      <a:solidFill>
                        <a:schemeClr val="tx1"/>
                      </a:solidFill>
                      <a:prstDash val="solid"/>
                      <a:round/>
                      <a:headEnd type="none" w="med" len="med"/>
                      <a:tailEnd type="none" w="med" len="med"/>
                    </a:lnL>
                  </a:tcPr>
                </a:tc>
                <a:tc>
                  <a:txBody>
                    <a:bodyPr/>
                    <a:lstStyle/>
                    <a:p>
                      <a:pPr algn="ctr" rtl="0" fontAlgn="ctr"/>
                      <a:r>
                        <a:rPr lang="en-GB" sz="1800" b="0" i="0" u="none" strike="noStrike">
                          <a:solidFill>
                            <a:srgbClr val="000000"/>
                          </a:solidFill>
                          <a:effectLst/>
                          <a:latin typeface="Lato" panose="020F0502020204030203" pitchFamily="34" charset="0"/>
                        </a:rPr>
                        <a:t>10</a:t>
                      </a:r>
                    </a:p>
                  </a:txBody>
                  <a:tcPr marL="5443" marR="5443" marT="5443" marB="0" anchor="ctr"/>
                </a:tc>
                <a:tc>
                  <a:txBody>
                    <a:bodyPr/>
                    <a:lstStyle/>
                    <a:p>
                      <a:pPr algn="ctr" rtl="0" fontAlgn="ctr"/>
                      <a:r>
                        <a:rPr lang="en-GB" sz="1800" b="0" i="0" u="none" strike="noStrike">
                          <a:solidFill>
                            <a:srgbClr val="000000"/>
                          </a:solidFill>
                          <a:effectLst/>
                          <a:latin typeface="Lato" panose="020F0502020204030203" pitchFamily="34" charset="0"/>
                        </a:rPr>
                        <a:t>13.1</a:t>
                      </a:r>
                    </a:p>
                  </a:txBody>
                  <a:tcPr marL="5443" marR="5443" marT="5443" marB="0" anchor="ctr"/>
                </a:tc>
                <a:extLst>
                  <a:ext uri="{0D108BD9-81ED-4DB2-BD59-A6C34878D82A}">
                    <a16:rowId xmlns:a16="http://schemas.microsoft.com/office/drawing/2014/main" val="2137799173"/>
                  </a:ext>
                </a:extLst>
              </a:tr>
              <a:tr h="360000">
                <a:tc>
                  <a:txBody>
                    <a:bodyPr/>
                    <a:lstStyle/>
                    <a:p>
                      <a:pPr algn="l" rtl="0" fontAlgn="ctr"/>
                      <a:r>
                        <a:rPr lang="en-GB" sz="1800" b="0" i="0" u="none" strike="noStrike">
                          <a:solidFill>
                            <a:srgbClr val="000000"/>
                          </a:solidFill>
                          <a:effectLst/>
                          <a:latin typeface="Lato" panose="020F0502020204030203" pitchFamily="34" charset="0"/>
                        </a:rPr>
                        <a:t>Carbonyls (inc acids)</a:t>
                      </a:r>
                    </a:p>
                  </a:txBody>
                  <a:tcPr marL="5443" marR="5443" marT="5443" marB="0" anchor="ctr">
                    <a:lnR w="28575" cap="flat" cmpd="sng" algn="ctr">
                      <a:solidFill>
                        <a:schemeClr val="tx1"/>
                      </a:solidFill>
                      <a:prstDash val="solid"/>
                      <a:round/>
                      <a:headEnd type="none" w="med" len="med"/>
                      <a:tailEnd type="none" w="med" len="med"/>
                    </a:lnR>
                  </a:tcPr>
                </a:tc>
                <a:tc>
                  <a:txBody>
                    <a:bodyPr/>
                    <a:lstStyle/>
                    <a:p>
                      <a:pPr algn="ctr" rtl="0" fontAlgn="ctr"/>
                      <a:r>
                        <a:rPr lang="en-GB" sz="1800" b="0" i="0" u="none" strike="noStrike">
                          <a:solidFill>
                            <a:srgbClr val="000000"/>
                          </a:solidFill>
                          <a:effectLst/>
                          <a:latin typeface="Lato" panose="020F0502020204030203" pitchFamily="34" charset="0"/>
                        </a:rPr>
                        <a:t>36.8</a:t>
                      </a:r>
                    </a:p>
                  </a:txBody>
                  <a:tcPr marL="5443" marR="5443" marT="5443" marB="0" anchor="ctr">
                    <a:lnL w="28575" cap="flat" cmpd="sng" algn="ctr">
                      <a:solidFill>
                        <a:schemeClr val="tx1"/>
                      </a:solidFill>
                      <a:prstDash val="solid"/>
                      <a:round/>
                      <a:headEnd type="none" w="med" len="med"/>
                      <a:tailEnd type="none" w="med" len="med"/>
                    </a:lnL>
                  </a:tcPr>
                </a:tc>
                <a:tc>
                  <a:txBody>
                    <a:bodyPr/>
                    <a:lstStyle/>
                    <a:p>
                      <a:pPr algn="ctr" rtl="0" fontAlgn="ctr"/>
                      <a:r>
                        <a:rPr lang="en-GB" sz="1800" b="0" i="0" u="none" strike="noStrike">
                          <a:solidFill>
                            <a:srgbClr val="000000"/>
                          </a:solidFill>
                          <a:effectLst/>
                          <a:latin typeface="Lato" panose="020F0502020204030203" pitchFamily="34" charset="0"/>
                        </a:rPr>
                        <a:t>23.6</a:t>
                      </a:r>
                    </a:p>
                  </a:txBody>
                  <a:tcPr marL="5443" marR="5443" marT="5443" marB="0" anchor="ctr"/>
                </a:tc>
                <a:tc>
                  <a:txBody>
                    <a:bodyPr/>
                    <a:lstStyle/>
                    <a:p>
                      <a:pPr algn="ctr" rtl="0" fontAlgn="ctr"/>
                      <a:r>
                        <a:rPr lang="en-GB" sz="1800" b="0" i="0" u="none" strike="noStrike">
                          <a:solidFill>
                            <a:srgbClr val="000000"/>
                          </a:solidFill>
                          <a:effectLst/>
                          <a:latin typeface="Lato" panose="020F0502020204030203" pitchFamily="34" charset="0"/>
                        </a:rPr>
                        <a:t>25.6</a:t>
                      </a:r>
                    </a:p>
                  </a:txBody>
                  <a:tcPr marL="5443" marR="5443" marT="5443" marB="0" anchor="ctr"/>
                </a:tc>
                <a:extLst>
                  <a:ext uri="{0D108BD9-81ED-4DB2-BD59-A6C34878D82A}">
                    <a16:rowId xmlns:a16="http://schemas.microsoft.com/office/drawing/2014/main" val="2897410775"/>
                  </a:ext>
                </a:extLst>
              </a:tr>
              <a:tr h="360000">
                <a:tc>
                  <a:txBody>
                    <a:bodyPr/>
                    <a:lstStyle/>
                    <a:p>
                      <a:pPr algn="l" rtl="0" fontAlgn="ctr"/>
                      <a:r>
                        <a:rPr lang="en-GB" sz="1800" b="0" i="0" u="none" strike="noStrike">
                          <a:solidFill>
                            <a:srgbClr val="000000"/>
                          </a:solidFill>
                          <a:effectLst/>
                          <a:latin typeface="Lato" panose="020F0502020204030203" pitchFamily="34" charset="0"/>
                        </a:rPr>
                        <a:t>Benzene Rings</a:t>
                      </a:r>
                    </a:p>
                  </a:txBody>
                  <a:tcPr marL="5443" marR="5443" marT="5443" marB="0" anchor="ctr">
                    <a:lnR w="28575" cap="flat" cmpd="sng" algn="ctr">
                      <a:solidFill>
                        <a:schemeClr val="tx1"/>
                      </a:solidFill>
                      <a:prstDash val="solid"/>
                      <a:round/>
                      <a:headEnd type="none" w="med" len="med"/>
                      <a:tailEnd type="none" w="med" len="med"/>
                    </a:lnR>
                  </a:tcPr>
                </a:tc>
                <a:tc>
                  <a:txBody>
                    <a:bodyPr/>
                    <a:lstStyle/>
                    <a:p>
                      <a:pPr algn="ctr" rtl="0" fontAlgn="ctr"/>
                      <a:r>
                        <a:rPr lang="en-GB" sz="1800" b="0" i="0" u="none" strike="noStrike">
                          <a:solidFill>
                            <a:srgbClr val="000000"/>
                          </a:solidFill>
                          <a:effectLst/>
                          <a:latin typeface="Lato" panose="020F0502020204030203" pitchFamily="34" charset="0"/>
                        </a:rPr>
                        <a:t>29</a:t>
                      </a:r>
                    </a:p>
                  </a:txBody>
                  <a:tcPr marL="5443" marR="5443" marT="5443" marB="0" anchor="ctr">
                    <a:lnL w="28575" cap="flat" cmpd="sng" algn="ctr">
                      <a:solidFill>
                        <a:schemeClr val="tx1"/>
                      </a:solidFill>
                      <a:prstDash val="solid"/>
                      <a:round/>
                      <a:headEnd type="none" w="med" len="med"/>
                      <a:tailEnd type="none" w="med" len="med"/>
                    </a:lnL>
                  </a:tcPr>
                </a:tc>
                <a:tc>
                  <a:txBody>
                    <a:bodyPr/>
                    <a:lstStyle/>
                    <a:p>
                      <a:pPr algn="ctr" rtl="0" fontAlgn="ctr"/>
                      <a:r>
                        <a:rPr lang="en-GB" sz="1800" b="0" i="0" u="none" strike="noStrike">
                          <a:solidFill>
                            <a:srgbClr val="000000"/>
                          </a:solidFill>
                          <a:effectLst/>
                          <a:latin typeface="Lato" panose="020F0502020204030203" pitchFamily="34" charset="0"/>
                        </a:rPr>
                        <a:t>23.6</a:t>
                      </a:r>
                    </a:p>
                  </a:txBody>
                  <a:tcPr marL="5443" marR="5443" marT="5443" marB="0" anchor="ctr"/>
                </a:tc>
                <a:tc>
                  <a:txBody>
                    <a:bodyPr/>
                    <a:lstStyle/>
                    <a:p>
                      <a:pPr algn="ctr" rtl="0" fontAlgn="ctr"/>
                      <a:r>
                        <a:rPr lang="en-GB" sz="1800" b="0" i="0" u="none" strike="noStrike">
                          <a:solidFill>
                            <a:srgbClr val="000000"/>
                          </a:solidFill>
                          <a:effectLst/>
                          <a:latin typeface="Lato" panose="020F0502020204030203" pitchFamily="34" charset="0"/>
                        </a:rPr>
                        <a:t>26.2</a:t>
                      </a:r>
                    </a:p>
                  </a:txBody>
                  <a:tcPr marL="5443" marR="5443" marT="5443" marB="0" anchor="ctr"/>
                </a:tc>
                <a:extLst>
                  <a:ext uri="{0D108BD9-81ED-4DB2-BD59-A6C34878D82A}">
                    <a16:rowId xmlns:a16="http://schemas.microsoft.com/office/drawing/2014/main" val="2699893687"/>
                  </a:ext>
                </a:extLst>
              </a:tr>
              <a:tr h="360000">
                <a:tc>
                  <a:txBody>
                    <a:bodyPr/>
                    <a:lstStyle/>
                    <a:p>
                      <a:pPr algn="l" rtl="0" fontAlgn="ctr"/>
                      <a:r>
                        <a:rPr lang="en-GB" sz="1800" b="0" i="0" u="none" strike="noStrike">
                          <a:solidFill>
                            <a:srgbClr val="000000"/>
                          </a:solidFill>
                          <a:effectLst/>
                          <a:latin typeface="Lato" panose="020F0502020204030203" pitchFamily="34" charset="0"/>
                        </a:rPr>
                        <a:t>Carbonyls (excl acids)</a:t>
                      </a:r>
                    </a:p>
                  </a:txBody>
                  <a:tcPr marL="5443" marR="5443" marT="5443" marB="0" anchor="ctr">
                    <a:lnR w="28575" cap="flat" cmpd="sng" algn="ctr">
                      <a:solidFill>
                        <a:schemeClr val="tx1"/>
                      </a:solidFill>
                      <a:prstDash val="solid"/>
                      <a:round/>
                      <a:headEnd type="none" w="med" len="med"/>
                      <a:tailEnd type="none" w="med" len="med"/>
                    </a:lnR>
                  </a:tcPr>
                </a:tc>
                <a:tc>
                  <a:txBody>
                    <a:bodyPr/>
                    <a:lstStyle/>
                    <a:p>
                      <a:pPr algn="ctr" rtl="0" fontAlgn="ctr"/>
                      <a:r>
                        <a:rPr lang="en-GB" sz="1800" b="0" i="0" u="none" strike="noStrike">
                          <a:solidFill>
                            <a:srgbClr val="000000"/>
                          </a:solidFill>
                          <a:effectLst/>
                          <a:latin typeface="Lato" panose="020F0502020204030203" pitchFamily="34" charset="0"/>
                        </a:rPr>
                        <a:t>7.89</a:t>
                      </a:r>
                    </a:p>
                  </a:txBody>
                  <a:tcPr marL="5443" marR="5443" marT="5443" marB="0" anchor="ctr">
                    <a:lnL w="28575" cap="flat" cmpd="sng" algn="ctr">
                      <a:solidFill>
                        <a:schemeClr val="tx1"/>
                      </a:solidFill>
                      <a:prstDash val="solid"/>
                      <a:round/>
                      <a:headEnd type="none" w="med" len="med"/>
                      <a:tailEnd type="none" w="med" len="med"/>
                    </a:lnL>
                  </a:tcPr>
                </a:tc>
                <a:tc>
                  <a:txBody>
                    <a:bodyPr/>
                    <a:lstStyle/>
                    <a:p>
                      <a:pPr algn="ctr" rtl="0" fontAlgn="ctr"/>
                      <a:r>
                        <a:rPr lang="en-GB" sz="1800" b="0" i="0" u="none" strike="noStrike">
                          <a:solidFill>
                            <a:srgbClr val="000000"/>
                          </a:solidFill>
                          <a:effectLst/>
                          <a:latin typeface="Lato" panose="020F0502020204030203" pitchFamily="34" charset="0"/>
                        </a:rPr>
                        <a:t>17.2</a:t>
                      </a:r>
                    </a:p>
                  </a:txBody>
                  <a:tcPr marL="5443" marR="5443" marT="5443" marB="0" anchor="ctr"/>
                </a:tc>
                <a:tc>
                  <a:txBody>
                    <a:bodyPr/>
                    <a:lstStyle/>
                    <a:p>
                      <a:pPr algn="ctr" rtl="0" fontAlgn="ctr"/>
                      <a:r>
                        <a:rPr lang="en-GB" sz="1800" b="0" i="0" u="none" strike="noStrike">
                          <a:solidFill>
                            <a:srgbClr val="000000"/>
                          </a:solidFill>
                          <a:effectLst/>
                          <a:latin typeface="Lato" panose="020F0502020204030203" pitchFamily="34" charset="0"/>
                        </a:rPr>
                        <a:t>17.2</a:t>
                      </a:r>
                    </a:p>
                  </a:txBody>
                  <a:tcPr marL="5443" marR="5443" marT="5443" marB="0" anchor="ctr"/>
                </a:tc>
                <a:extLst>
                  <a:ext uri="{0D108BD9-81ED-4DB2-BD59-A6C34878D82A}">
                    <a16:rowId xmlns:a16="http://schemas.microsoft.com/office/drawing/2014/main" val="1877598991"/>
                  </a:ext>
                </a:extLst>
              </a:tr>
              <a:tr h="360000">
                <a:tc>
                  <a:txBody>
                    <a:bodyPr/>
                    <a:lstStyle/>
                    <a:p>
                      <a:pPr algn="l" rtl="0" fontAlgn="ctr"/>
                      <a:r>
                        <a:rPr lang="en-GB" sz="1800" b="0" i="0" u="none" strike="noStrike">
                          <a:solidFill>
                            <a:srgbClr val="000000"/>
                          </a:solidFill>
                          <a:effectLst/>
                          <a:latin typeface="Lato" panose="020F0502020204030203" pitchFamily="34" charset="0"/>
                        </a:rPr>
                        <a:t>Furan Rings</a:t>
                      </a:r>
                    </a:p>
                  </a:txBody>
                  <a:tcPr marL="5443" marR="5443" marT="5443" marB="0" anchor="ctr">
                    <a:lnR w="28575" cap="flat" cmpd="sng" algn="ctr">
                      <a:solidFill>
                        <a:schemeClr val="tx1"/>
                      </a:solidFill>
                      <a:prstDash val="solid"/>
                      <a:round/>
                      <a:headEnd type="none" w="med" len="med"/>
                      <a:tailEnd type="none" w="med" len="med"/>
                    </a:lnR>
                  </a:tcPr>
                </a:tc>
                <a:tc>
                  <a:txBody>
                    <a:bodyPr/>
                    <a:lstStyle/>
                    <a:p>
                      <a:pPr algn="ctr" rtl="0" fontAlgn="ctr"/>
                      <a:r>
                        <a:rPr lang="en-GB" sz="1800" b="0" i="0" u="none" strike="noStrike">
                          <a:solidFill>
                            <a:srgbClr val="000000"/>
                          </a:solidFill>
                          <a:effectLst/>
                          <a:latin typeface="Lato" panose="020F0502020204030203" pitchFamily="34" charset="0"/>
                        </a:rPr>
                        <a:t>2.63</a:t>
                      </a:r>
                    </a:p>
                  </a:txBody>
                  <a:tcPr marL="5443" marR="5443" marT="5443" marB="0" anchor="ctr">
                    <a:lnL w="28575" cap="flat" cmpd="sng" algn="ctr">
                      <a:solidFill>
                        <a:schemeClr val="tx1"/>
                      </a:solidFill>
                      <a:prstDash val="solid"/>
                      <a:round/>
                      <a:headEnd type="none" w="med" len="med"/>
                      <a:tailEnd type="none" w="med" len="med"/>
                    </a:lnL>
                  </a:tcPr>
                </a:tc>
                <a:tc>
                  <a:txBody>
                    <a:bodyPr/>
                    <a:lstStyle/>
                    <a:p>
                      <a:pPr algn="ctr" rtl="0" fontAlgn="ctr"/>
                      <a:r>
                        <a:rPr lang="en-GB" sz="1800" b="0" i="0" u="none" strike="noStrike">
                          <a:solidFill>
                            <a:srgbClr val="000000"/>
                          </a:solidFill>
                          <a:effectLst/>
                          <a:latin typeface="Lato" panose="020F0502020204030203" pitchFamily="34" charset="0"/>
                        </a:rPr>
                        <a:t>0.63</a:t>
                      </a:r>
                    </a:p>
                  </a:txBody>
                  <a:tcPr marL="5443" marR="5443" marT="5443" marB="0" anchor="ctr"/>
                </a:tc>
                <a:tc>
                  <a:txBody>
                    <a:bodyPr/>
                    <a:lstStyle/>
                    <a:p>
                      <a:pPr algn="ctr" rtl="0" fontAlgn="ctr"/>
                      <a:r>
                        <a:rPr lang="en-GB" sz="1800" b="0" i="0" u="none" strike="noStrike" dirty="0">
                          <a:solidFill>
                            <a:srgbClr val="000000"/>
                          </a:solidFill>
                          <a:effectLst/>
                          <a:latin typeface="Lato" panose="020F0502020204030203" pitchFamily="34" charset="0"/>
                        </a:rPr>
                        <a:t>0.84</a:t>
                      </a:r>
                    </a:p>
                  </a:txBody>
                  <a:tcPr marL="5443" marR="5443" marT="5443" marB="0" anchor="ctr"/>
                </a:tc>
                <a:extLst>
                  <a:ext uri="{0D108BD9-81ED-4DB2-BD59-A6C34878D82A}">
                    <a16:rowId xmlns:a16="http://schemas.microsoft.com/office/drawing/2014/main" val="1357650750"/>
                  </a:ext>
                </a:extLst>
              </a:tr>
            </a:tbl>
          </a:graphicData>
        </a:graphic>
      </p:graphicFrame>
      <p:pic>
        <p:nvPicPr>
          <p:cNvPr id="19" name="Picture 18" descr="A diagram of a network&#10;&#10;Description automatically generated">
            <a:extLst>
              <a:ext uri="{FF2B5EF4-FFF2-40B4-BE49-F238E27FC236}">
                <a16:creationId xmlns:a16="http://schemas.microsoft.com/office/drawing/2014/main" id="{2234677E-5817-9C80-A2A0-9AB2A53B7E7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72472" y="10961666"/>
            <a:ext cx="4822509" cy="3530331"/>
          </a:xfrm>
          <a:prstGeom prst="rect">
            <a:avLst/>
          </a:prstGeom>
        </p:spPr>
      </p:pic>
      <p:sp>
        <p:nvSpPr>
          <p:cNvPr id="23" name="TextBox 22">
            <a:extLst>
              <a:ext uri="{FF2B5EF4-FFF2-40B4-BE49-F238E27FC236}">
                <a16:creationId xmlns:a16="http://schemas.microsoft.com/office/drawing/2014/main" id="{BE121762-C6B0-43E7-BDA4-0B3EB13F490C}"/>
              </a:ext>
            </a:extLst>
          </p:cNvPr>
          <p:cNvSpPr txBox="1"/>
          <p:nvPr/>
        </p:nvSpPr>
        <p:spPr>
          <a:xfrm>
            <a:off x="11072472" y="22946275"/>
            <a:ext cx="9795600" cy="6494085"/>
          </a:xfrm>
          <a:prstGeom prst="rect">
            <a:avLst/>
          </a:prstGeom>
          <a:noFill/>
          <a:ln w="38100">
            <a:solidFill>
              <a:srgbClr val="011E41"/>
            </a:solidFill>
          </a:ln>
        </p:spPr>
        <p:txBody>
          <a:bodyPr wrap="square" rtlCol="0">
            <a:spAutoFit/>
          </a:bodyPr>
          <a:lstStyle/>
          <a:p>
            <a:endParaRPr lang="en-GB" sz="2600" dirty="0">
              <a:latin typeface="Lato" panose="020F0502020204030203" pitchFamily="34" charset="0"/>
              <a:cs typeface="Lato" panose="020F0502020204030203" pitchFamily="34" charset="0"/>
            </a:endParaRPr>
          </a:p>
          <a:p>
            <a:pPr marL="457200" indent="-457200">
              <a:buFont typeface="Wingdings" panose="05000000000000000000" pitchFamily="2" charset="2"/>
              <a:buChar char="§"/>
            </a:pPr>
            <a:r>
              <a:rPr lang="en-GB" sz="2600" dirty="0">
                <a:latin typeface="Lato" panose="020F0502020204030203" pitchFamily="34" charset="0"/>
                <a:cs typeface="Lato" panose="020F0502020204030203" pitchFamily="34" charset="0"/>
              </a:rPr>
              <a:t>It is possible to predict and plot liquid phase temperature-composition diagrams for a binary mixture of organic compounds using machine learning</a:t>
            </a:r>
          </a:p>
          <a:p>
            <a:pPr marL="457200" indent="-457200">
              <a:buFont typeface="Wingdings" panose="05000000000000000000" pitchFamily="2" charset="2"/>
              <a:buChar char="§"/>
            </a:pPr>
            <a:r>
              <a:rPr lang="en-GB" sz="2600" dirty="0">
                <a:latin typeface="Lato" panose="020F0502020204030203" pitchFamily="34" charset="0"/>
                <a:cs typeface="Lato" panose="020F0502020204030203" pitchFamily="34" charset="0"/>
              </a:rPr>
              <a:t>Data scarcity and quality proved challenging, with issues such as unit conversion and data not being in an accessible format (16 968 data points in total, only 510 compound pairs with more than 4 data points); ideally, there would be more compound pairs with &gt; 4 data points</a:t>
            </a:r>
          </a:p>
          <a:p>
            <a:pPr marL="457200" indent="-457200">
              <a:buFont typeface="Wingdings" panose="05000000000000000000" pitchFamily="2" charset="2"/>
              <a:buChar char="§"/>
            </a:pPr>
            <a:r>
              <a:rPr lang="en-GB" sz="2600" dirty="0">
                <a:latin typeface="Lato" panose="020F0502020204030203" pitchFamily="34" charset="0"/>
                <a:cs typeface="Lato" panose="020F0502020204030203" pitchFamily="34" charset="0"/>
              </a:rPr>
              <a:t>Improving the size and quality of the dataset could lead to better model performance</a:t>
            </a:r>
          </a:p>
          <a:p>
            <a:pPr marL="457200" indent="-457200">
              <a:buFont typeface="Wingdings" panose="05000000000000000000" pitchFamily="2" charset="2"/>
              <a:buChar char="§"/>
            </a:pPr>
            <a:r>
              <a:rPr lang="en-GB" sz="2600" dirty="0">
                <a:latin typeface="Lato" panose="020F0502020204030203" pitchFamily="34" charset="0"/>
                <a:cs typeface="Lato" panose="020F0502020204030203" pitchFamily="34" charset="0"/>
              </a:rPr>
              <a:t>Immiscible compounds (IV systems) were largely underrepresented in the dataset. Oversampling them could improve predictions.</a:t>
            </a:r>
          </a:p>
          <a:p>
            <a:pPr marL="457200" indent="-457200">
              <a:buFont typeface="Wingdings" panose="05000000000000000000" pitchFamily="2" charset="2"/>
              <a:buChar char="§"/>
            </a:pPr>
            <a:r>
              <a:rPr lang="en-GB" sz="2600" dirty="0">
                <a:latin typeface="Lato" panose="020F0502020204030203" pitchFamily="34" charset="0"/>
                <a:cs typeface="Lato" panose="020F0502020204030203" pitchFamily="34" charset="0"/>
              </a:rPr>
              <a:t>Further expansion: building a secondary database of predicted phase diagrams, which can then be used to train a classifier.</a:t>
            </a:r>
          </a:p>
        </p:txBody>
      </p:sp>
      <p:sp>
        <p:nvSpPr>
          <p:cNvPr id="25" name="Rectangle 24">
            <a:extLst>
              <a:ext uri="{FF2B5EF4-FFF2-40B4-BE49-F238E27FC236}">
                <a16:creationId xmlns:a16="http://schemas.microsoft.com/office/drawing/2014/main" id="{72FC68AA-5F9A-61A1-4CD7-FFE9AF9087D7}"/>
              </a:ext>
            </a:extLst>
          </p:cNvPr>
          <p:cNvSpPr/>
          <p:nvPr/>
        </p:nvSpPr>
        <p:spPr>
          <a:xfrm>
            <a:off x="10797950" y="22603004"/>
            <a:ext cx="7373192" cy="792000"/>
          </a:xfrm>
          <a:prstGeom prst="rect">
            <a:avLst/>
          </a:prstGeom>
          <a:solidFill>
            <a:srgbClr val="002169"/>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4000" b="1" dirty="0">
                <a:solidFill>
                  <a:schemeClr val="bg1"/>
                </a:solidFill>
                <a:latin typeface="Lato" panose="020F0502020204030203" pitchFamily="34" charset="0"/>
                <a:cs typeface="Lato" panose="020F0502020204030203" pitchFamily="34" charset="0"/>
              </a:rPr>
              <a:t>Conclusions and Future Work</a:t>
            </a:r>
          </a:p>
        </p:txBody>
      </p:sp>
      <p:pic>
        <p:nvPicPr>
          <p:cNvPr id="28" name="Picture 27">
            <a:extLst>
              <a:ext uri="{FF2B5EF4-FFF2-40B4-BE49-F238E27FC236}">
                <a16:creationId xmlns:a16="http://schemas.microsoft.com/office/drawing/2014/main" id="{AA68B3AD-86B2-53FF-9574-67B01DA2E3B0}"/>
              </a:ext>
            </a:extLst>
          </p:cNvPr>
          <p:cNvPicPr>
            <a:picLocks noChangeAspect="1"/>
          </p:cNvPicPr>
          <p:nvPr/>
        </p:nvPicPr>
        <p:blipFill>
          <a:blip r:embed="rId12"/>
          <a:stretch>
            <a:fillRect/>
          </a:stretch>
        </p:blipFill>
        <p:spPr>
          <a:xfrm>
            <a:off x="16404445" y="10380587"/>
            <a:ext cx="3911384" cy="2407990"/>
          </a:xfrm>
          <a:prstGeom prst="rect">
            <a:avLst/>
          </a:prstGeom>
        </p:spPr>
      </p:pic>
      <p:pic>
        <p:nvPicPr>
          <p:cNvPr id="30" name="Picture 29" descr="A diagram of a line graph&#10;&#10;Description automatically generated">
            <a:extLst>
              <a:ext uri="{FF2B5EF4-FFF2-40B4-BE49-F238E27FC236}">
                <a16:creationId xmlns:a16="http://schemas.microsoft.com/office/drawing/2014/main" id="{C93AB9D6-5EC4-C9A6-C360-AF964D07B41D}"/>
              </a:ext>
            </a:extLst>
          </p:cNvPr>
          <p:cNvPicPr>
            <a:picLocks noChangeAspect="1"/>
          </p:cNvPicPr>
          <p:nvPr/>
        </p:nvPicPr>
        <p:blipFill rotWithShape="1">
          <a:blip r:embed="rId13">
            <a:extLst>
              <a:ext uri="{28A0092B-C50C-407E-A947-70E740481C1C}">
                <a14:useLocalDpi xmlns:a14="http://schemas.microsoft.com/office/drawing/2010/main" val="0"/>
              </a:ext>
            </a:extLst>
          </a:blip>
          <a:srcRect l="2372" t="1476" b="1"/>
          <a:stretch/>
        </p:blipFill>
        <p:spPr>
          <a:xfrm>
            <a:off x="14368546" y="13269613"/>
            <a:ext cx="2686859" cy="2186193"/>
          </a:xfrm>
          <a:prstGeom prst="rect">
            <a:avLst/>
          </a:prstGeom>
        </p:spPr>
      </p:pic>
      <p:sp>
        <p:nvSpPr>
          <p:cNvPr id="31" name="TextBox 30">
            <a:extLst>
              <a:ext uri="{FF2B5EF4-FFF2-40B4-BE49-F238E27FC236}">
                <a16:creationId xmlns:a16="http://schemas.microsoft.com/office/drawing/2014/main" id="{DF010855-D6D7-AC61-4FFE-6F6ACB5B3264}"/>
              </a:ext>
            </a:extLst>
          </p:cNvPr>
          <p:cNvSpPr txBox="1"/>
          <p:nvPr/>
        </p:nvSpPr>
        <p:spPr>
          <a:xfrm>
            <a:off x="806760" y="27823675"/>
            <a:ext cx="9147017" cy="2308324"/>
          </a:xfrm>
          <a:prstGeom prst="rect">
            <a:avLst/>
          </a:prstGeom>
          <a:noFill/>
          <a:ln>
            <a:solidFill>
              <a:srgbClr val="011E41"/>
            </a:solidFill>
          </a:ln>
        </p:spPr>
        <p:txBody>
          <a:bodyPr wrap="square" rtlCol="0">
            <a:spAutoFit/>
          </a:bodyPr>
          <a:lstStyle/>
          <a:p>
            <a:r>
              <a:rPr lang="en-GB" sz="1200" err="1">
                <a:latin typeface="Lato" panose="020F0502020204030203" pitchFamily="34" charset="0"/>
                <a:cs typeface="Lato" panose="020F0502020204030203" pitchFamily="34" charset="0"/>
              </a:rPr>
              <a:t>Walas</a:t>
            </a:r>
            <a:r>
              <a:rPr lang="en-GB" sz="1200">
                <a:latin typeface="Lato" panose="020F0502020204030203" pitchFamily="34" charset="0"/>
                <a:cs typeface="Lato" panose="020F0502020204030203" pitchFamily="34" charset="0"/>
              </a:rPr>
              <a:t>, S. M. (1985) ‘5 - Phase Diagrams’, in </a:t>
            </a:r>
            <a:r>
              <a:rPr lang="en-GB" sz="1200" err="1">
                <a:latin typeface="Lato" panose="020F0502020204030203" pitchFamily="34" charset="0"/>
                <a:cs typeface="Lato" panose="020F0502020204030203" pitchFamily="34" charset="0"/>
              </a:rPr>
              <a:t>Walas</a:t>
            </a:r>
            <a:r>
              <a:rPr lang="en-GB" sz="1200">
                <a:latin typeface="Lato" panose="020F0502020204030203" pitchFamily="34" charset="0"/>
                <a:cs typeface="Lato" panose="020F0502020204030203" pitchFamily="34" charset="0"/>
              </a:rPr>
              <a:t>, S. M. (ed.) </a:t>
            </a:r>
            <a:r>
              <a:rPr lang="en-GB" sz="1200" i="1">
                <a:latin typeface="Lato" panose="020F0502020204030203" pitchFamily="34" charset="0"/>
                <a:cs typeface="Lato" panose="020F0502020204030203" pitchFamily="34" charset="0"/>
              </a:rPr>
              <a:t>Phase Equilibria in Chemical Engineering</a:t>
            </a:r>
            <a:r>
              <a:rPr lang="en-GB" sz="1200">
                <a:latin typeface="Lato" panose="020F0502020204030203" pitchFamily="34" charset="0"/>
                <a:cs typeface="Lato" panose="020F0502020204030203" pitchFamily="34" charset="0"/>
              </a:rPr>
              <a:t>. Butterworth-Heinemann, pp. 245–297. </a:t>
            </a:r>
            <a:r>
              <a:rPr lang="en-GB" sz="1200" err="1">
                <a:latin typeface="Lato" panose="020F0502020204030203" pitchFamily="34" charset="0"/>
                <a:cs typeface="Lato" panose="020F0502020204030203" pitchFamily="34" charset="0"/>
              </a:rPr>
              <a:t>doi</a:t>
            </a:r>
            <a:r>
              <a:rPr lang="en-GB" sz="1200">
                <a:latin typeface="Lato" panose="020F0502020204030203" pitchFamily="34" charset="0"/>
                <a:cs typeface="Lato" panose="020F0502020204030203" pitchFamily="34" charset="0"/>
              </a:rPr>
              <a:t>: 10.1016/B978-0-409-95162-2.50013-0.</a:t>
            </a:r>
          </a:p>
          <a:p>
            <a:r>
              <a:rPr lang="en-GB" sz="1200">
                <a:latin typeface="Lato" panose="020F0502020204030203" pitchFamily="34" charset="0"/>
                <a:cs typeface="Lato" panose="020F0502020204030203" pitchFamily="34" charset="0"/>
              </a:rPr>
              <a:t>Ke, G. et al., 2017. </a:t>
            </a:r>
            <a:r>
              <a:rPr lang="en-GB" sz="1200" err="1">
                <a:latin typeface="Lato" panose="020F0502020204030203" pitchFamily="34" charset="0"/>
                <a:cs typeface="Lato" panose="020F0502020204030203" pitchFamily="34" charset="0"/>
              </a:rPr>
              <a:t>Lightgbm</a:t>
            </a:r>
            <a:r>
              <a:rPr lang="en-GB" sz="1200">
                <a:latin typeface="Lato" panose="020F0502020204030203" pitchFamily="34" charset="0"/>
                <a:cs typeface="Lato" panose="020F0502020204030203" pitchFamily="34" charset="0"/>
              </a:rPr>
              <a:t>: A highly efficient gradient boosting decision tree. </a:t>
            </a:r>
            <a:r>
              <a:rPr lang="en-GB" sz="1200" i="1">
                <a:latin typeface="Lato" panose="020F0502020204030203" pitchFamily="34" charset="0"/>
                <a:cs typeface="Lato" panose="020F0502020204030203" pitchFamily="34" charset="0"/>
              </a:rPr>
              <a:t>Advances in neural information processing systems</a:t>
            </a:r>
            <a:r>
              <a:rPr lang="en-GB" sz="1200">
                <a:latin typeface="Lato" panose="020F0502020204030203" pitchFamily="34" charset="0"/>
                <a:cs typeface="Lato" panose="020F0502020204030203" pitchFamily="34" charset="0"/>
              </a:rPr>
              <a:t>, 30, pp.3146–3154.</a:t>
            </a:r>
          </a:p>
          <a:p>
            <a:r>
              <a:rPr lang="en-GB" sz="1200" err="1">
                <a:latin typeface="Lato" panose="020F0502020204030203" pitchFamily="34" charset="0"/>
                <a:cs typeface="Lato" panose="020F0502020204030203" pitchFamily="34" charset="0"/>
              </a:rPr>
              <a:t>Breiman</a:t>
            </a:r>
            <a:r>
              <a:rPr lang="en-GB" sz="1200">
                <a:latin typeface="Lato" panose="020F0502020204030203" pitchFamily="34" charset="0"/>
                <a:cs typeface="Lato" panose="020F0502020204030203" pitchFamily="34" charset="0"/>
              </a:rPr>
              <a:t>, L. (2001) ‘Random Forests’, </a:t>
            </a:r>
            <a:r>
              <a:rPr lang="en-GB" sz="1200" i="1">
                <a:latin typeface="Lato" panose="020F0502020204030203" pitchFamily="34" charset="0"/>
                <a:cs typeface="Lato" panose="020F0502020204030203" pitchFamily="34" charset="0"/>
              </a:rPr>
              <a:t>Machine Learning</a:t>
            </a:r>
            <a:r>
              <a:rPr lang="en-GB" sz="1200">
                <a:latin typeface="Lato" panose="020F0502020204030203" pitchFamily="34" charset="0"/>
                <a:cs typeface="Lato" panose="020F0502020204030203" pitchFamily="34" charset="0"/>
              </a:rPr>
              <a:t>, 45, pp. 5–32. </a:t>
            </a:r>
            <a:r>
              <a:rPr lang="en-GB" sz="1200" err="1">
                <a:latin typeface="Lato" panose="020F0502020204030203" pitchFamily="34" charset="0"/>
                <a:cs typeface="Lato" panose="020F0502020204030203" pitchFamily="34" charset="0"/>
              </a:rPr>
              <a:t>doi</a:t>
            </a:r>
            <a:r>
              <a:rPr lang="en-GB" sz="1200">
                <a:latin typeface="Lato" panose="020F0502020204030203" pitchFamily="34" charset="0"/>
                <a:cs typeface="Lato" panose="020F0502020204030203" pitchFamily="34" charset="0"/>
              </a:rPr>
              <a:t>: 10.1023/A:1010933404324.</a:t>
            </a:r>
          </a:p>
          <a:p>
            <a:r>
              <a:rPr lang="en-GB" sz="1200" err="1">
                <a:latin typeface="Lato" panose="020F0502020204030203" pitchFamily="34" charset="0"/>
                <a:cs typeface="Lato" panose="020F0502020204030203" pitchFamily="34" charset="0"/>
              </a:rPr>
              <a:t>Pedregosa</a:t>
            </a:r>
            <a:r>
              <a:rPr lang="en-GB" sz="1200">
                <a:latin typeface="Lato" panose="020F0502020204030203" pitchFamily="34" charset="0"/>
                <a:cs typeface="Lato" panose="020F0502020204030203" pitchFamily="34" charset="0"/>
              </a:rPr>
              <a:t>, F. et al., 2011. Scikit-learn: Machine learning in Python. </a:t>
            </a:r>
            <a:r>
              <a:rPr lang="en-GB" sz="1200" i="1">
                <a:latin typeface="Lato" panose="020F0502020204030203" pitchFamily="34" charset="0"/>
                <a:cs typeface="Lato" panose="020F0502020204030203" pitchFamily="34" charset="0"/>
              </a:rPr>
              <a:t>Journal of machine learning research</a:t>
            </a:r>
            <a:r>
              <a:rPr lang="en-GB" sz="1200">
                <a:latin typeface="Lato" panose="020F0502020204030203" pitchFamily="34" charset="0"/>
                <a:cs typeface="Lato" panose="020F0502020204030203" pitchFamily="34" charset="0"/>
              </a:rPr>
              <a:t>, 12(Oct), pp.2825–2830.</a:t>
            </a:r>
          </a:p>
          <a:p>
            <a:r>
              <a:rPr lang="en-GB" sz="1200">
                <a:latin typeface="Lato" panose="020F0502020204030203" pitchFamily="34" charset="0"/>
                <a:cs typeface="Lato" panose="020F0502020204030203" pitchFamily="34" charset="0"/>
              </a:rPr>
              <a:t>Rosenbaum, Lars &amp; </a:t>
            </a:r>
            <a:r>
              <a:rPr lang="en-GB" sz="1200" err="1">
                <a:latin typeface="Lato" panose="020F0502020204030203" pitchFamily="34" charset="0"/>
                <a:cs typeface="Lato" panose="020F0502020204030203" pitchFamily="34" charset="0"/>
              </a:rPr>
              <a:t>Dörr</a:t>
            </a:r>
            <a:r>
              <a:rPr lang="en-GB" sz="1200">
                <a:latin typeface="Lato" panose="020F0502020204030203" pitchFamily="34" charset="0"/>
                <a:cs typeface="Lato" panose="020F0502020204030203" pitchFamily="34" charset="0"/>
              </a:rPr>
              <a:t>, Alexander &amp; Bauer, Matthias &amp; </a:t>
            </a:r>
            <a:r>
              <a:rPr lang="en-GB" sz="1200" err="1">
                <a:latin typeface="Lato" panose="020F0502020204030203" pitchFamily="34" charset="0"/>
                <a:cs typeface="Lato" panose="020F0502020204030203" pitchFamily="34" charset="0"/>
              </a:rPr>
              <a:t>Boeckler</a:t>
            </a:r>
            <a:r>
              <a:rPr lang="en-GB" sz="1200">
                <a:latin typeface="Lato" panose="020F0502020204030203" pitchFamily="34" charset="0"/>
                <a:cs typeface="Lato" panose="020F0502020204030203" pitchFamily="34" charset="0"/>
              </a:rPr>
              <a:t>, Frank &amp; Zell, Andreas. (2013). Inferring multi-target QSAR models with taxonomy-based multi-task learning. Journal of cheminformatics. 5. 33. 10.1186/1758-2946-5-33. </a:t>
            </a:r>
          </a:p>
          <a:p>
            <a:r>
              <a:rPr lang="en-GB" sz="1200" err="1">
                <a:latin typeface="Lato" panose="020F0502020204030203" pitchFamily="34" charset="0"/>
                <a:cs typeface="Lato" panose="020F0502020204030203" pitchFamily="34" charset="0"/>
              </a:rPr>
              <a:t>Sorkun</a:t>
            </a:r>
            <a:r>
              <a:rPr lang="en-GB" sz="1200">
                <a:latin typeface="Lato" panose="020F0502020204030203" pitchFamily="34" charset="0"/>
                <a:cs typeface="Lato" panose="020F0502020204030203" pitchFamily="34" charset="0"/>
              </a:rPr>
              <a:t>, M. C., </a:t>
            </a:r>
            <a:r>
              <a:rPr lang="en-GB" sz="1200" err="1">
                <a:latin typeface="Lato" panose="020F0502020204030203" pitchFamily="34" charset="0"/>
                <a:cs typeface="Lato" panose="020F0502020204030203" pitchFamily="34" charset="0"/>
              </a:rPr>
              <a:t>Khetan</a:t>
            </a:r>
            <a:r>
              <a:rPr lang="en-GB" sz="1200">
                <a:latin typeface="Lato" panose="020F0502020204030203" pitchFamily="34" charset="0"/>
                <a:cs typeface="Lato" panose="020F0502020204030203" pitchFamily="34" charset="0"/>
              </a:rPr>
              <a:t>, A. and Er, S. (2019) ‘</a:t>
            </a:r>
            <a:r>
              <a:rPr lang="en-GB" sz="1200" err="1">
                <a:latin typeface="Lato" panose="020F0502020204030203" pitchFamily="34" charset="0"/>
                <a:cs typeface="Lato" panose="020F0502020204030203" pitchFamily="34" charset="0"/>
              </a:rPr>
              <a:t>AqSolDB</a:t>
            </a:r>
            <a:r>
              <a:rPr lang="en-GB" sz="1200">
                <a:latin typeface="Lato" panose="020F0502020204030203" pitchFamily="34" charset="0"/>
                <a:cs typeface="Lato" panose="020F0502020204030203" pitchFamily="34" charset="0"/>
              </a:rPr>
              <a:t>, a curated reference set of aqueous solubility and 2D descriptors for a diverse set of compounds’, </a:t>
            </a:r>
            <a:r>
              <a:rPr lang="en-GB" sz="1200" i="1">
                <a:latin typeface="Lato" panose="020F0502020204030203" pitchFamily="34" charset="0"/>
                <a:cs typeface="Lato" panose="020F0502020204030203" pitchFamily="34" charset="0"/>
              </a:rPr>
              <a:t>Scientific Data</a:t>
            </a:r>
            <a:r>
              <a:rPr lang="en-GB" sz="1200">
                <a:latin typeface="Lato" panose="020F0502020204030203" pitchFamily="34" charset="0"/>
                <a:cs typeface="Lato" panose="020F0502020204030203" pitchFamily="34" charset="0"/>
              </a:rPr>
              <a:t>. </a:t>
            </a:r>
            <a:r>
              <a:rPr lang="en-GB" sz="1200" err="1">
                <a:latin typeface="Lato" panose="020F0502020204030203" pitchFamily="34" charset="0"/>
                <a:cs typeface="Lato" panose="020F0502020204030203" pitchFamily="34" charset="0"/>
              </a:rPr>
              <a:t>doi</a:t>
            </a:r>
            <a:r>
              <a:rPr lang="en-GB" sz="1200">
                <a:latin typeface="Lato" panose="020F0502020204030203" pitchFamily="34" charset="0"/>
                <a:cs typeface="Lato" panose="020F0502020204030203" pitchFamily="34" charset="0"/>
              </a:rPr>
              <a:t>: 10.1038/s41597-019-0151-1.</a:t>
            </a:r>
          </a:p>
          <a:p>
            <a:r>
              <a:rPr lang="en-GB" sz="1200" err="1">
                <a:latin typeface="Lato" panose="020F0502020204030203" pitchFamily="34" charset="0"/>
                <a:cs typeface="Lato" panose="020F0502020204030203" pitchFamily="34" charset="0"/>
              </a:rPr>
              <a:t>Iupac</a:t>
            </a:r>
            <a:r>
              <a:rPr lang="en-GB" sz="1200">
                <a:latin typeface="Lato" panose="020F0502020204030203" pitchFamily="34" charset="0"/>
                <a:cs typeface="Lato" panose="020F0502020204030203" pitchFamily="34" charset="0"/>
              </a:rPr>
              <a:t> (2023) </a:t>
            </a:r>
            <a:r>
              <a:rPr lang="en-GB" sz="1200" i="1">
                <a:latin typeface="Lato" panose="020F0502020204030203" pitchFamily="34" charset="0"/>
                <a:cs typeface="Lato" panose="020F0502020204030203" pitchFamily="34" charset="0"/>
              </a:rPr>
              <a:t>Solubility Data Series</a:t>
            </a:r>
            <a:r>
              <a:rPr lang="en-GB" sz="1200">
                <a:latin typeface="Lato" panose="020F0502020204030203" pitchFamily="34" charset="0"/>
                <a:cs typeface="Lato" panose="020F0502020204030203" pitchFamily="34" charset="0"/>
              </a:rPr>
              <a:t>. Available at: </a:t>
            </a:r>
            <a:r>
              <a:rPr lang="en-GB" sz="1200">
                <a:latin typeface="Lato" panose="020F0502020204030203" pitchFamily="34" charset="0"/>
                <a:cs typeface="Lato" panose="020F0502020204030203" pitchFamily="34" charset="0"/>
                <a:hlinkClick r:id="rId14"/>
              </a:rPr>
              <a:t>https://iupac.org/what-we-do/databases/solubility-data-series/</a:t>
            </a:r>
            <a:r>
              <a:rPr lang="en-GB" sz="1200">
                <a:latin typeface="Lato" panose="020F0502020204030203" pitchFamily="34" charset="0"/>
                <a:cs typeface="Lato" panose="020F0502020204030203" pitchFamily="34" charset="0"/>
              </a:rPr>
              <a:t>.</a:t>
            </a:r>
          </a:p>
          <a:p>
            <a:r>
              <a:rPr lang="en-GB" sz="1200">
                <a:latin typeface="Lato" panose="020F0502020204030203" pitchFamily="34" charset="0"/>
                <a:cs typeface="Lato" panose="020F0502020204030203" pitchFamily="34" charset="0"/>
              </a:rPr>
              <a:t>‘</a:t>
            </a:r>
            <a:r>
              <a:rPr lang="en-GB" sz="1200" err="1">
                <a:latin typeface="Lato" panose="020F0502020204030203" pitchFamily="34" charset="0"/>
                <a:cs typeface="Lato" panose="020F0502020204030203" pitchFamily="34" charset="0"/>
              </a:rPr>
              <a:t>RDKit</a:t>
            </a:r>
            <a:r>
              <a:rPr lang="en-GB" sz="1200">
                <a:latin typeface="Lato" panose="020F0502020204030203" pitchFamily="34" charset="0"/>
                <a:cs typeface="Lato" panose="020F0502020204030203" pitchFamily="34" charset="0"/>
              </a:rPr>
              <a:t>: Open-Source Cheminformatics Software’ (2023). Available at: https://www.rdkit.org/.</a:t>
            </a:r>
          </a:p>
        </p:txBody>
      </p:sp>
      <p:pic>
        <p:nvPicPr>
          <p:cNvPr id="35" name="Picture 34">
            <a:extLst>
              <a:ext uri="{FF2B5EF4-FFF2-40B4-BE49-F238E27FC236}">
                <a16:creationId xmlns:a16="http://schemas.microsoft.com/office/drawing/2014/main" id="{9E31D17E-E2B0-4EC6-AEB7-8AE6C8C90271}"/>
              </a:ext>
            </a:extLst>
          </p:cNvPr>
          <p:cNvPicPr>
            <a:picLocks noChangeAspect="1"/>
          </p:cNvPicPr>
          <p:nvPr/>
        </p:nvPicPr>
        <p:blipFill rotWithShape="1">
          <a:blip r:embed="rId15">
            <a:extLst>
              <a:ext uri="{28A0092B-C50C-407E-A947-70E740481C1C}">
                <a14:useLocalDpi xmlns:a14="http://schemas.microsoft.com/office/drawing/2010/main" val="0"/>
              </a:ext>
            </a:extLst>
          </a:blip>
          <a:srcRect r="10439"/>
          <a:stretch/>
        </p:blipFill>
        <p:spPr>
          <a:xfrm>
            <a:off x="17024875" y="13064547"/>
            <a:ext cx="3551990" cy="2070246"/>
          </a:xfrm>
          <a:prstGeom prst="rect">
            <a:avLst/>
          </a:prstGeom>
        </p:spPr>
      </p:pic>
      <p:sp>
        <p:nvSpPr>
          <p:cNvPr id="6" name="TextBox 5">
            <a:extLst>
              <a:ext uri="{FF2B5EF4-FFF2-40B4-BE49-F238E27FC236}">
                <a16:creationId xmlns:a16="http://schemas.microsoft.com/office/drawing/2014/main" id="{DBADA17E-BC25-6DCC-C502-600C0F8FD4C8}"/>
              </a:ext>
            </a:extLst>
          </p:cNvPr>
          <p:cNvSpPr txBox="1"/>
          <p:nvPr/>
        </p:nvSpPr>
        <p:spPr>
          <a:xfrm>
            <a:off x="806759" y="26786075"/>
            <a:ext cx="8712737" cy="646331"/>
          </a:xfrm>
          <a:prstGeom prst="rect">
            <a:avLst/>
          </a:prstGeom>
          <a:noFill/>
        </p:spPr>
        <p:txBody>
          <a:bodyPr wrap="square" rtlCol="0">
            <a:spAutoFit/>
          </a:bodyPr>
          <a:lstStyle/>
          <a:p>
            <a:r>
              <a:rPr lang="en-GB">
                <a:latin typeface="Lato" panose="020F0502020204030203" pitchFamily="34" charset="0"/>
                <a:cs typeface="Lato" panose="020F0502020204030203" pitchFamily="34" charset="0"/>
              </a:rPr>
              <a:t>The percentage of compounds in each subset (top 20 highest scoring compound pairs, training set, test set) that contained a given functional group</a:t>
            </a:r>
          </a:p>
        </p:txBody>
      </p:sp>
      <p:sp>
        <p:nvSpPr>
          <p:cNvPr id="12" name="TextBox 11">
            <a:extLst>
              <a:ext uri="{FF2B5EF4-FFF2-40B4-BE49-F238E27FC236}">
                <a16:creationId xmlns:a16="http://schemas.microsoft.com/office/drawing/2014/main" id="{77D02151-3EDC-7FDF-0434-4DC6C5CF2993}"/>
              </a:ext>
            </a:extLst>
          </p:cNvPr>
          <p:cNvSpPr txBox="1"/>
          <p:nvPr/>
        </p:nvSpPr>
        <p:spPr>
          <a:xfrm>
            <a:off x="11003871" y="21454881"/>
            <a:ext cx="9795600" cy="1015663"/>
          </a:xfrm>
          <a:prstGeom prst="rect">
            <a:avLst/>
          </a:prstGeom>
          <a:noFill/>
        </p:spPr>
        <p:txBody>
          <a:bodyPr wrap="square" rtlCol="0">
            <a:spAutoFit/>
          </a:bodyPr>
          <a:lstStyle/>
          <a:p>
            <a:r>
              <a:rPr lang="en-GB" sz="2000" dirty="0">
                <a:latin typeface="Lato" panose="020F0502020204030203" pitchFamily="34" charset="0"/>
                <a:cs typeface="Lato" panose="020F0502020204030203" pitchFamily="34" charset="0"/>
              </a:rPr>
              <a:t>2 of the predicted phase diagrams: Hexane and m-Xylene displaying high precision and accuracy, Ethene and Benzene illustrating high precision but low accuracy, both for type I systems</a:t>
            </a:r>
          </a:p>
        </p:txBody>
      </p:sp>
      <p:sp>
        <p:nvSpPr>
          <p:cNvPr id="18" name="TextBox 17">
            <a:extLst>
              <a:ext uri="{FF2B5EF4-FFF2-40B4-BE49-F238E27FC236}">
                <a16:creationId xmlns:a16="http://schemas.microsoft.com/office/drawing/2014/main" id="{EFBB313A-36D5-7BB5-F630-92BE0996BEB5}"/>
              </a:ext>
            </a:extLst>
          </p:cNvPr>
          <p:cNvSpPr txBox="1"/>
          <p:nvPr/>
        </p:nvSpPr>
        <p:spPr>
          <a:xfrm>
            <a:off x="11266714" y="14607285"/>
            <a:ext cx="2155372" cy="646331"/>
          </a:xfrm>
          <a:prstGeom prst="rect">
            <a:avLst/>
          </a:prstGeom>
          <a:noFill/>
        </p:spPr>
        <p:txBody>
          <a:bodyPr wrap="square" rtlCol="0">
            <a:spAutoFit/>
          </a:bodyPr>
          <a:lstStyle/>
          <a:p>
            <a:r>
              <a:rPr lang="en-GB">
                <a:latin typeface="Lato" panose="020F0502020204030203" pitchFamily="34" charset="0"/>
                <a:cs typeface="Lato" panose="020F0502020204030203" pitchFamily="34" charset="0"/>
              </a:rPr>
              <a:t>Neural Network Architecture</a:t>
            </a:r>
          </a:p>
        </p:txBody>
      </p:sp>
      <p:sp>
        <p:nvSpPr>
          <p:cNvPr id="21" name="TextBox 20">
            <a:extLst>
              <a:ext uri="{FF2B5EF4-FFF2-40B4-BE49-F238E27FC236}">
                <a16:creationId xmlns:a16="http://schemas.microsoft.com/office/drawing/2014/main" id="{8792DADD-71DF-CC4C-8236-37E738A74DE7}"/>
              </a:ext>
            </a:extLst>
          </p:cNvPr>
          <p:cNvSpPr txBox="1"/>
          <p:nvPr/>
        </p:nvSpPr>
        <p:spPr>
          <a:xfrm>
            <a:off x="18504555" y="12212901"/>
            <a:ext cx="1992086" cy="369332"/>
          </a:xfrm>
          <a:prstGeom prst="rect">
            <a:avLst/>
          </a:prstGeom>
          <a:noFill/>
        </p:spPr>
        <p:txBody>
          <a:bodyPr wrap="square" rtlCol="0">
            <a:spAutoFit/>
          </a:bodyPr>
          <a:lstStyle/>
          <a:p>
            <a:r>
              <a:rPr lang="en-GB" err="1">
                <a:latin typeface="Lato" panose="020F0502020204030203" pitchFamily="34" charset="0"/>
                <a:cs typeface="Lato" panose="020F0502020204030203" pitchFamily="34" charset="0"/>
              </a:rPr>
              <a:t>LightGBM</a:t>
            </a:r>
            <a:r>
              <a:rPr lang="en-GB">
                <a:latin typeface="Lato" panose="020F0502020204030203" pitchFamily="34" charset="0"/>
                <a:cs typeface="Lato" panose="020F0502020204030203" pitchFamily="34" charset="0"/>
              </a:rPr>
              <a:t> Tree 0</a:t>
            </a:r>
          </a:p>
        </p:txBody>
      </p:sp>
      <p:sp>
        <p:nvSpPr>
          <p:cNvPr id="27" name="TextBox 26">
            <a:extLst>
              <a:ext uri="{FF2B5EF4-FFF2-40B4-BE49-F238E27FC236}">
                <a16:creationId xmlns:a16="http://schemas.microsoft.com/office/drawing/2014/main" id="{A113F825-04F7-C5B6-7C09-85BCF9487AAD}"/>
              </a:ext>
            </a:extLst>
          </p:cNvPr>
          <p:cNvSpPr txBox="1"/>
          <p:nvPr/>
        </p:nvSpPr>
        <p:spPr>
          <a:xfrm>
            <a:off x="15700159" y="15106417"/>
            <a:ext cx="1222587" cy="369332"/>
          </a:xfrm>
          <a:prstGeom prst="rect">
            <a:avLst/>
          </a:prstGeom>
          <a:noFill/>
        </p:spPr>
        <p:txBody>
          <a:bodyPr wrap="square" rtlCol="0">
            <a:spAutoFit/>
          </a:bodyPr>
          <a:lstStyle/>
          <a:p>
            <a:r>
              <a:rPr lang="en-GB">
                <a:latin typeface="Lato" panose="020F0502020204030203" pitchFamily="34" charset="0"/>
                <a:cs typeface="Lato" panose="020F0502020204030203" pitchFamily="34" charset="0"/>
              </a:rPr>
              <a:t>SVR</a:t>
            </a:r>
          </a:p>
        </p:txBody>
      </p:sp>
      <p:cxnSp>
        <p:nvCxnSpPr>
          <p:cNvPr id="32" name="Straight Connector 31">
            <a:extLst>
              <a:ext uri="{FF2B5EF4-FFF2-40B4-BE49-F238E27FC236}">
                <a16:creationId xmlns:a16="http://schemas.microsoft.com/office/drawing/2014/main" id="{353F8129-090C-CE0A-46B6-A7A2EA12AA15}"/>
              </a:ext>
            </a:extLst>
          </p:cNvPr>
          <p:cNvCxnSpPr/>
          <p:nvPr/>
        </p:nvCxnSpPr>
        <p:spPr>
          <a:xfrm>
            <a:off x="10691808" y="7667321"/>
            <a:ext cx="0" cy="7864891"/>
          </a:xfrm>
          <a:prstGeom prst="line">
            <a:avLst/>
          </a:prstGeom>
          <a:ln w="50800" cmpd="sng">
            <a:solidFill>
              <a:srgbClr val="011E41"/>
            </a:solidFill>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0814099E-16B1-E40B-7F29-D464646D069A}"/>
              </a:ext>
            </a:extLst>
          </p:cNvPr>
          <p:cNvPicPr>
            <a:picLocks noChangeAspect="1"/>
          </p:cNvPicPr>
          <p:nvPr/>
        </p:nvPicPr>
        <p:blipFill>
          <a:blip r:embed="rId16"/>
          <a:stretch>
            <a:fillRect/>
          </a:stretch>
        </p:blipFill>
        <p:spPr>
          <a:xfrm>
            <a:off x="15444281" y="3848836"/>
            <a:ext cx="5307418" cy="2726536"/>
          </a:xfrm>
          <a:prstGeom prst="rect">
            <a:avLst/>
          </a:prstGeom>
        </p:spPr>
      </p:pic>
    </p:spTree>
    <p:extLst>
      <p:ext uri="{BB962C8B-B14F-4D97-AF65-F5344CB8AC3E}">
        <p14:creationId xmlns:p14="http://schemas.microsoft.com/office/powerpoint/2010/main" val="15412090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TotalTime>
  <Words>913</Words>
  <Application>Microsoft Office PowerPoint</Application>
  <PresentationFormat>Custom</PresentationFormat>
  <Paragraphs>101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Lato</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 Cheung</dc:creator>
  <cp:lastModifiedBy>Josh Cheung</cp:lastModifiedBy>
  <cp:revision>1</cp:revision>
  <dcterms:created xsi:type="dcterms:W3CDTF">2024-08-05T09:54:31Z</dcterms:created>
  <dcterms:modified xsi:type="dcterms:W3CDTF">2024-09-02T16:03:33Z</dcterms:modified>
</cp:coreProperties>
</file>