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Raleway"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5AE410-1050-4477-BF2D-EBE2099498D8}">
  <a:tblStyle styleId="{CB5AE410-1050-4477-BF2D-EBE2099498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F41620-4341-4E4F-882D-D6BB8368AAA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e9832619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e9832619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cd8a6b9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cd8a6b9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cd8a6b957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cd8a6b95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Intel is always the highest company affecting compensation.</a:t>
            </a:r>
            <a:endParaRPr sz="1300">
              <a:solidFill>
                <a:srgbClr val="595959"/>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Companies affecting median and average differ because some companies have seen faster growth than others. Also some companies have much higher pay ratios as of late, which will affect their average pay more than their median pay.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cd8a6b957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cd8a6b95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e9832619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e9832619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cd8a6b957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cd8a6b95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cd8a6b957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cd8a6b95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ea95f576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ea95f576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cd8a6b957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cd8a6b95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cd8a6b957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ccd8a6b95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cd8a6b95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cd8a6b95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ccd8a6b957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ccd8a6b95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cec2c0359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cec2c0359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ec2c0359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ec2c0359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ccd8a6b957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ccd8a6b95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While the aid package was relevant in reducing the panic in general public, we still attribute this increase in returns to the increase in demand and decrease in supply.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ccd8a6b957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ccd8a6b95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cec2c0359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cec2c0359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ccd8a6b95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ccd8a6b95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ccd8a6b957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ccd8a6b95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ccd8a6b957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ccd8a6b95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cd8a6b9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cd8a6b9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ec2c0359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cec2c0359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ec2c0359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ec2c035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ec2c0359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cec2c0359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cd8a6b957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cd8a6b95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cd8a6b95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cd8a6b95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cd8a6b95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cd8a6b95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a:blip r:embed="rId3">
            <a:alphaModFix amt="10000"/>
          </a:blip>
          <a:stretch>
            <a:fillRect/>
          </a:stretch>
        </p:blipFill>
        <p:spPr>
          <a:xfrm>
            <a:off x="2696297" y="942051"/>
            <a:ext cx="3754701" cy="3754749"/>
          </a:xfrm>
          <a:prstGeom prst="rect">
            <a:avLst/>
          </a:prstGeom>
          <a:noFill/>
          <a:ln>
            <a:noFill/>
          </a:ln>
        </p:spPr>
      </p:pic>
      <p:sp>
        <p:nvSpPr>
          <p:cNvPr id="87" name="Google Shape;87;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a:t>Semiconductor &amp; Solid-State Device Manufacturing Industry</a:t>
            </a:r>
            <a:endParaRPr sz="3300"/>
          </a:p>
        </p:txBody>
      </p:sp>
      <p:sp>
        <p:nvSpPr>
          <p:cNvPr id="88" name="Google Shape;88;p13"/>
          <p:cNvSpPr txBox="1">
            <a:spLocks noGrp="1"/>
          </p:cNvSpPr>
          <p:nvPr>
            <p:ph type="subTitle" idx="1"/>
          </p:nvPr>
        </p:nvSpPr>
        <p:spPr>
          <a:xfrm>
            <a:off x="729602" y="2548825"/>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Joo Hyoung (Brian) Park, Mohammed A., Eric Lin, Shazan Khan, Aoyin 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Lato"/>
                <a:ea typeface="Lato"/>
                <a:cs typeface="Lato"/>
                <a:sym typeface="Lato"/>
              </a:rPr>
              <a:t>Accounting Aspect - Profitability and Financial Overview </a:t>
            </a:r>
            <a:endParaRPr sz="2040">
              <a:latin typeface="Lato"/>
              <a:ea typeface="Lato"/>
              <a:cs typeface="Lato"/>
              <a:sym typeface="Lato"/>
            </a:endParaRPr>
          </a:p>
        </p:txBody>
      </p:sp>
      <p:sp>
        <p:nvSpPr>
          <p:cNvPr id="155" name="Google Shape;155;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2"/>
              </a:buClr>
              <a:buSzPts val="1200"/>
              <a:buChar char="-"/>
            </a:pPr>
            <a:r>
              <a:rPr lang="en" sz="1200">
                <a:solidFill>
                  <a:schemeClr val="dk2"/>
                </a:solidFill>
              </a:rPr>
              <a:t>The </a:t>
            </a:r>
            <a:r>
              <a:rPr lang="en" sz="1200" b="1">
                <a:solidFill>
                  <a:schemeClr val="dk2"/>
                </a:solidFill>
              </a:rPr>
              <a:t>cash ratio significantly changed</a:t>
            </a:r>
            <a:r>
              <a:rPr lang="en" sz="1200">
                <a:solidFill>
                  <a:schemeClr val="dk2"/>
                </a:solidFill>
              </a:rPr>
              <a:t> during the </a:t>
            </a:r>
            <a:r>
              <a:rPr lang="en" sz="1200" b="1">
                <a:solidFill>
                  <a:schemeClr val="dk2"/>
                </a:solidFill>
              </a:rPr>
              <a:t>2008 Housing Crisis</a:t>
            </a:r>
            <a:r>
              <a:rPr lang="en" sz="1200">
                <a:solidFill>
                  <a:schemeClr val="dk2"/>
                </a:solidFill>
              </a:rPr>
              <a:t>. However, the </a:t>
            </a:r>
            <a:r>
              <a:rPr lang="en" sz="1200" b="1">
                <a:solidFill>
                  <a:schemeClr val="dk2"/>
                </a:solidFill>
              </a:rPr>
              <a:t>pandemic did not</a:t>
            </a:r>
            <a:r>
              <a:rPr lang="en" sz="1200">
                <a:solidFill>
                  <a:schemeClr val="dk2"/>
                </a:solidFill>
              </a:rPr>
              <a:t> really </a:t>
            </a:r>
            <a:r>
              <a:rPr lang="en" sz="1200" b="1">
                <a:solidFill>
                  <a:schemeClr val="dk2"/>
                </a:solidFill>
              </a:rPr>
              <a:t>affect anything</a:t>
            </a:r>
            <a:r>
              <a:rPr lang="en" sz="1200">
                <a:solidFill>
                  <a:schemeClr val="dk2"/>
                </a:solidFill>
              </a:rPr>
              <a:t>. </a:t>
            </a:r>
            <a:endParaRPr sz="1200">
              <a:solidFill>
                <a:schemeClr val="dk2"/>
              </a:solidFill>
            </a:endParaRPr>
          </a:p>
          <a:p>
            <a:pPr marL="457200" lvl="0" indent="0" algn="l" rtl="0">
              <a:spcBef>
                <a:spcPts val="0"/>
              </a:spcBef>
              <a:spcAft>
                <a:spcPts val="0"/>
              </a:spcAft>
              <a:buNone/>
            </a:pPr>
            <a:endParaRPr sz="1200">
              <a:solidFill>
                <a:schemeClr val="dk2"/>
              </a:solidFill>
            </a:endParaRPr>
          </a:p>
          <a:p>
            <a:pPr marL="457200" lvl="0" indent="-304800" algn="l" rtl="0">
              <a:spcBef>
                <a:spcPts val="0"/>
              </a:spcBef>
              <a:spcAft>
                <a:spcPts val="0"/>
              </a:spcAft>
              <a:buClr>
                <a:schemeClr val="dk2"/>
              </a:buClr>
              <a:buSzPts val="1200"/>
              <a:buChar char="-"/>
            </a:pPr>
            <a:r>
              <a:rPr lang="en" sz="1200">
                <a:solidFill>
                  <a:schemeClr val="dk2"/>
                </a:solidFill>
              </a:rPr>
              <a:t>This indicates that </a:t>
            </a:r>
            <a:r>
              <a:rPr lang="en" sz="1200" b="1">
                <a:solidFill>
                  <a:schemeClr val="dk2"/>
                </a:solidFill>
              </a:rPr>
              <a:t>the semiconductor industry relies heavily on the functional operation</a:t>
            </a:r>
            <a:r>
              <a:rPr lang="en" sz="1200">
                <a:solidFill>
                  <a:schemeClr val="dk2"/>
                </a:solidFill>
              </a:rPr>
              <a:t> of a healthy financial system, </a:t>
            </a:r>
            <a:r>
              <a:rPr lang="en" sz="1200" b="1">
                <a:solidFill>
                  <a:schemeClr val="dk2"/>
                </a:solidFill>
              </a:rPr>
              <a:t>not on market demand</a:t>
            </a:r>
            <a:r>
              <a:rPr lang="en" sz="1200">
                <a:solidFill>
                  <a:schemeClr val="dk2"/>
                </a:solidFill>
              </a:rPr>
              <a:t>. </a:t>
            </a:r>
            <a:endParaRPr sz="1200">
              <a:solidFill>
                <a:schemeClr val="dk2"/>
              </a:solidFill>
            </a:endParaRPr>
          </a:p>
          <a:p>
            <a:pPr marL="457200" lvl="0" indent="0" algn="l" rtl="0">
              <a:spcBef>
                <a:spcPts val="0"/>
              </a:spcBef>
              <a:spcAft>
                <a:spcPts val="0"/>
              </a:spcAft>
              <a:buNone/>
            </a:pPr>
            <a:endParaRPr sz="1200">
              <a:solidFill>
                <a:schemeClr val="dk2"/>
              </a:solidFill>
            </a:endParaRPr>
          </a:p>
          <a:p>
            <a:pPr marL="457200" lvl="0" indent="-304800" algn="l" rtl="0">
              <a:spcBef>
                <a:spcPts val="0"/>
              </a:spcBef>
              <a:spcAft>
                <a:spcPts val="0"/>
              </a:spcAft>
              <a:buClr>
                <a:schemeClr val="dk2"/>
              </a:buClr>
              <a:buSzPts val="1200"/>
              <a:buChar char="-"/>
            </a:pPr>
            <a:r>
              <a:rPr lang="en" sz="1200" b="1">
                <a:solidFill>
                  <a:schemeClr val="dk2"/>
                </a:solidFill>
              </a:rPr>
              <a:t>ROA also supports this insight</a:t>
            </a:r>
            <a:r>
              <a:rPr lang="en" sz="1200">
                <a:solidFill>
                  <a:schemeClr val="dk2"/>
                </a:solidFill>
              </a:rPr>
              <a:t>. The industry's </a:t>
            </a:r>
            <a:r>
              <a:rPr lang="en" sz="1200" b="1">
                <a:solidFill>
                  <a:schemeClr val="dk2"/>
                </a:solidFill>
              </a:rPr>
              <a:t>mean ROA is -0.007</a:t>
            </a:r>
            <a:r>
              <a:rPr lang="en" sz="1200">
                <a:solidFill>
                  <a:schemeClr val="dk2"/>
                </a:solidFill>
              </a:rPr>
              <a:t>, which indicates </a:t>
            </a:r>
            <a:r>
              <a:rPr lang="en" sz="1200" b="1">
                <a:solidFill>
                  <a:schemeClr val="dk2"/>
                </a:solidFill>
              </a:rPr>
              <a:t>pessimistic profitability regarding its heavy cash proportion</a:t>
            </a:r>
            <a:r>
              <a:rPr lang="en" sz="1200">
                <a:solidFill>
                  <a:schemeClr val="dk2"/>
                </a:solidFill>
              </a:rPr>
              <a:t>. However, </a:t>
            </a:r>
            <a:r>
              <a:rPr lang="en" sz="1200" b="1">
                <a:solidFill>
                  <a:schemeClr val="dk2"/>
                </a:solidFill>
              </a:rPr>
              <a:t>the median is 0.05, which looks better than the industry average</a:t>
            </a:r>
            <a:r>
              <a:rPr lang="en" sz="1200">
                <a:solidFill>
                  <a:schemeClr val="dk2"/>
                </a:solidFill>
              </a:rPr>
              <a:t>. This discrepancy indicates that the</a:t>
            </a:r>
            <a:r>
              <a:rPr lang="en" sz="1200" b="1">
                <a:solidFill>
                  <a:schemeClr val="dk2"/>
                </a:solidFill>
              </a:rPr>
              <a:t> laggard firms fall behind.</a:t>
            </a:r>
            <a:r>
              <a:rPr lang="en" sz="1200">
                <a:solidFill>
                  <a:schemeClr val="dk2"/>
                </a:solidFill>
              </a:rPr>
              <a:t> </a:t>
            </a:r>
            <a:endParaRPr sz="1200">
              <a:solidFill>
                <a:schemeClr val="dk2"/>
              </a:solidFill>
            </a:endParaRPr>
          </a:p>
          <a:p>
            <a:pPr marL="0" lvl="0" indent="0" algn="l" rtl="0">
              <a:spcBef>
                <a:spcPts val="0"/>
              </a:spcBef>
              <a:spcAft>
                <a:spcPts val="1200"/>
              </a:spcAft>
              <a:buNone/>
            </a:pP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ctrTitle"/>
          </p:nvPr>
        </p:nvSpPr>
        <p:spPr>
          <a:xfrm>
            <a:off x="729450" y="1322450"/>
            <a:ext cx="7688100" cy="70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000" dirty="0"/>
              <a:t>Average vs Median Compensation Change</a:t>
            </a:r>
            <a:endParaRPr sz="3000" dirty="0"/>
          </a:p>
        </p:txBody>
      </p:sp>
      <p:pic>
        <p:nvPicPr>
          <p:cNvPr id="161" name="Google Shape;161;p23"/>
          <p:cNvPicPr preferRelativeResize="0"/>
          <p:nvPr/>
        </p:nvPicPr>
        <p:blipFill>
          <a:blip r:embed="rId3">
            <a:alphaModFix/>
          </a:blip>
          <a:stretch>
            <a:fillRect/>
          </a:stretch>
        </p:blipFill>
        <p:spPr>
          <a:xfrm>
            <a:off x="214925" y="2426541"/>
            <a:ext cx="4162826" cy="2133908"/>
          </a:xfrm>
          <a:prstGeom prst="rect">
            <a:avLst/>
          </a:prstGeom>
          <a:noFill/>
          <a:ln>
            <a:noFill/>
          </a:ln>
        </p:spPr>
      </p:pic>
      <p:pic>
        <p:nvPicPr>
          <p:cNvPr id="162" name="Google Shape;162;p23"/>
          <p:cNvPicPr preferRelativeResize="0"/>
          <p:nvPr/>
        </p:nvPicPr>
        <p:blipFill>
          <a:blip r:embed="rId4">
            <a:alphaModFix/>
          </a:blip>
          <a:stretch>
            <a:fillRect/>
          </a:stretch>
        </p:blipFill>
        <p:spPr>
          <a:xfrm>
            <a:off x="4779186" y="2418025"/>
            <a:ext cx="4162826" cy="2150950"/>
          </a:xfrm>
          <a:prstGeom prst="rect">
            <a:avLst/>
          </a:prstGeom>
          <a:noFill/>
          <a:ln>
            <a:noFill/>
          </a:ln>
        </p:spPr>
      </p:pic>
      <p:sp>
        <p:nvSpPr>
          <p:cNvPr id="163" name="Google Shape;163;p23"/>
          <p:cNvSpPr txBox="1"/>
          <p:nvPr/>
        </p:nvSpPr>
        <p:spPr>
          <a:xfrm>
            <a:off x="1004550" y="1959350"/>
            <a:ext cx="7137900" cy="39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accent1"/>
                </a:solidFill>
                <a:latin typeface="Lato"/>
                <a:ea typeface="Lato"/>
                <a:cs typeface="Lato"/>
                <a:sym typeface="Lato"/>
              </a:rPr>
              <a:t>Both Average and Median follow a similar pattern</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823250" y="568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Companies affecting Executive Compensation</a:t>
            </a:r>
            <a:endParaRPr/>
          </a:p>
        </p:txBody>
      </p:sp>
      <p:pic>
        <p:nvPicPr>
          <p:cNvPr id="169" name="Google Shape;169;p24"/>
          <p:cNvPicPr preferRelativeResize="0"/>
          <p:nvPr/>
        </p:nvPicPr>
        <p:blipFill>
          <a:blip r:embed="rId3">
            <a:alphaModFix/>
          </a:blip>
          <a:stretch>
            <a:fillRect/>
          </a:stretch>
        </p:blipFill>
        <p:spPr>
          <a:xfrm>
            <a:off x="168050" y="2005624"/>
            <a:ext cx="4124624" cy="2149975"/>
          </a:xfrm>
          <a:prstGeom prst="rect">
            <a:avLst/>
          </a:prstGeom>
          <a:noFill/>
          <a:ln>
            <a:noFill/>
          </a:ln>
        </p:spPr>
      </p:pic>
      <p:pic>
        <p:nvPicPr>
          <p:cNvPr id="170" name="Google Shape;170;p24"/>
          <p:cNvPicPr preferRelativeResize="0"/>
          <p:nvPr/>
        </p:nvPicPr>
        <p:blipFill>
          <a:blip r:embed="rId4">
            <a:alphaModFix/>
          </a:blip>
          <a:stretch>
            <a:fillRect/>
          </a:stretch>
        </p:blipFill>
        <p:spPr>
          <a:xfrm>
            <a:off x="4778174" y="2006503"/>
            <a:ext cx="4124626" cy="2149323"/>
          </a:xfrm>
          <a:prstGeom prst="rect">
            <a:avLst/>
          </a:prstGeom>
          <a:noFill/>
          <a:ln>
            <a:noFill/>
          </a:ln>
        </p:spPr>
      </p:pic>
      <p:sp>
        <p:nvSpPr>
          <p:cNvPr id="171" name="Google Shape;171;p24"/>
          <p:cNvSpPr txBox="1"/>
          <p:nvPr/>
        </p:nvSpPr>
        <p:spPr>
          <a:xfrm>
            <a:off x="489850" y="1286925"/>
            <a:ext cx="30954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1"/>
                </a:solidFill>
                <a:latin typeface="Lato"/>
                <a:ea typeface="Lato"/>
                <a:cs typeface="Lato"/>
                <a:sym typeface="Lato"/>
              </a:rPr>
              <a:t>Intel </a:t>
            </a:r>
            <a:endParaRPr sz="1300">
              <a:solidFill>
                <a:schemeClr val="accent1"/>
              </a:solidFill>
              <a:latin typeface="Lato"/>
              <a:ea typeface="Lato"/>
              <a:cs typeface="Lato"/>
              <a:sym typeface="Lato"/>
            </a:endParaRPr>
          </a:p>
          <a:p>
            <a:pPr marL="0" lvl="0" indent="0" algn="ctr" rtl="0">
              <a:spcBef>
                <a:spcPts val="0"/>
              </a:spcBef>
              <a:spcAft>
                <a:spcPts val="0"/>
              </a:spcAft>
              <a:buNone/>
            </a:pPr>
            <a:r>
              <a:rPr lang="en" sz="1300">
                <a:solidFill>
                  <a:schemeClr val="accent1"/>
                </a:solidFill>
                <a:latin typeface="Lato"/>
                <a:ea typeface="Lato"/>
                <a:cs typeface="Lato"/>
                <a:sym typeface="Lato"/>
              </a:rPr>
              <a:t>Micron Technologies</a:t>
            </a:r>
            <a:endParaRPr sz="1300">
              <a:solidFill>
                <a:schemeClr val="accent1"/>
              </a:solidFill>
              <a:latin typeface="Lato"/>
              <a:ea typeface="Lato"/>
              <a:cs typeface="Lato"/>
              <a:sym typeface="Lato"/>
            </a:endParaRPr>
          </a:p>
          <a:p>
            <a:pPr marL="0" lvl="0" indent="0" algn="ctr" rtl="0">
              <a:spcBef>
                <a:spcPts val="0"/>
              </a:spcBef>
              <a:spcAft>
                <a:spcPts val="0"/>
              </a:spcAft>
              <a:buNone/>
            </a:pPr>
            <a:r>
              <a:rPr lang="en" sz="1300">
                <a:solidFill>
                  <a:schemeClr val="accent1"/>
                </a:solidFill>
                <a:latin typeface="Lato"/>
                <a:ea typeface="Lato"/>
                <a:cs typeface="Lato"/>
                <a:sym typeface="Lato"/>
              </a:rPr>
              <a:t> NXP Semiconductors</a:t>
            </a:r>
            <a:endParaRPr sz="1300">
              <a:solidFill>
                <a:schemeClr val="accent1"/>
              </a:solidFill>
              <a:latin typeface="Lato"/>
              <a:ea typeface="Lato"/>
              <a:cs typeface="Lato"/>
              <a:sym typeface="Lato"/>
            </a:endParaRPr>
          </a:p>
        </p:txBody>
      </p:sp>
      <p:sp>
        <p:nvSpPr>
          <p:cNvPr id="172" name="Google Shape;172;p24"/>
          <p:cNvSpPr txBox="1"/>
          <p:nvPr/>
        </p:nvSpPr>
        <p:spPr>
          <a:xfrm>
            <a:off x="4941038" y="1287363"/>
            <a:ext cx="37989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1"/>
                </a:solidFill>
                <a:latin typeface="Lato"/>
                <a:ea typeface="Lato"/>
                <a:cs typeface="Lato"/>
                <a:sym typeface="Lato"/>
              </a:rPr>
              <a:t>Intel </a:t>
            </a:r>
            <a:endParaRPr sz="1300">
              <a:solidFill>
                <a:schemeClr val="accent1"/>
              </a:solidFill>
              <a:latin typeface="Lato"/>
              <a:ea typeface="Lato"/>
              <a:cs typeface="Lato"/>
              <a:sym typeface="Lato"/>
            </a:endParaRPr>
          </a:p>
          <a:p>
            <a:pPr marL="0" lvl="0" indent="0" algn="ctr" rtl="0">
              <a:spcBef>
                <a:spcPts val="0"/>
              </a:spcBef>
              <a:spcAft>
                <a:spcPts val="0"/>
              </a:spcAft>
              <a:buNone/>
            </a:pPr>
            <a:r>
              <a:rPr lang="en" sz="1300">
                <a:solidFill>
                  <a:schemeClr val="accent1"/>
                </a:solidFill>
                <a:latin typeface="Lato"/>
                <a:ea typeface="Lato"/>
                <a:cs typeface="Lato"/>
                <a:sym typeface="Lato"/>
              </a:rPr>
              <a:t>Broadcom Inc</a:t>
            </a:r>
            <a:endParaRPr sz="1300">
              <a:solidFill>
                <a:schemeClr val="accent1"/>
              </a:solidFill>
              <a:latin typeface="Lato"/>
              <a:ea typeface="Lato"/>
              <a:cs typeface="Lato"/>
              <a:sym typeface="Lato"/>
            </a:endParaRPr>
          </a:p>
          <a:p>
            <a:pPr marL="0" lvl="0" indent="0" algn="ctr" rtl="0">
              <a:spcBef>
                <a:spcPts val="0"/>
              </a:spcBef>
              <a:spcAft>
                <a:spcPts val="0"/>
              </a:spcAft>
              <a:buNone/>
            </a:pPr>
            <a:r>
              <a:rPr lang="en" sz="1300">
                <a:solidFill>
                  <a:schemeClr val="accent1"/>
                </a:solidFill>
                <a:latin typeface="Lato"/>
                <a:ea typeface="Lato"/>
                <a:cs typeface="Lato"/>
                <a:sym typeface="Lato"/>
              </a:rPr>
              <a:t>Micron Technologies</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
              <a:t>CEO Pay by Company Size</a:t>
            </a:r>
            <a:endParaRPr/>
          </a:p>
        </p:txBody>
      </p:sp>
      <p:pic>
        <p:nvPicPr>
          <p:cNvPr id="178" name="Google Shape;178;p25"/>
          <p:cNvPicPr preferRelativeResize="0"/>
          <p:nvPr/>
        </p:nvPicPr>
        <p:blipFill>
          <a:blip r:embed="rId3">
            <a:alphaModFix/>
          </a:blip>
          <a:stretch>
            <a:fillRect/>
          </a:stretch>
        </p:blipFill>
        <p:spPr>
          <a:xfrm>
            <a:off x="2917900" y="1853850"/>
            <a:ext cx="3311775" cy="2929650"/>
          </a:xfrm>
          <a:prstGeom prst="rect">
            <a:avLst/>
          </a:prstGeom>
          <a:noFill/>
          <a:ln>
            <a:noFill/>
          </a:ln>
        </p:spPr>
      </p:pic>
      <p:sp>
        <p:nvSpPr>
          <p:cNvPr id="179" name="Google Shape;179;p25"/>
          <p:cNvSpPr txBox="1"/>
          <p:nvPr/>
        </p:nvSpPr>
        <p:spPr>
          <a:xfrm>
            <a:off x="286625" y="2011550"/>
            <a:ext cx="1860300" cy="239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accent1"/>
                </a:solidFill>
                <a:latin typeface="Lato"/>
                <a:ea typeface="Lato"/>
                <a:cs typeface="Lato"/>
                <a:sym typeface="Lato"/>
              </a:rPr>
              <a:t>Intel has the largest effect</a:t>
            </a:r>
            <a:r>
              <a:rPr lang="en" sz="1700">
                <a:solidFill>
                  <a:schemeClr val="accent1"/>
                </a:solidFill>
                <a:latin typeface="Lato"/>
                <a:ea typeface="Lato"/>
                <a:cs typeface="Lato"/>
                <a:sym typeface="Lato"/>
              </a:rPr>
              <a:t> on the trend line</a:t>
            </a:r>
            <a:endParaRPr sz="1700">
              <a:solidFill>
                <a:schemeClr val="accent1"/>
              </a:solidFill>
              <a:latin typeface="Lato"/>
              <a:ea typeface="Lato"/>
              <a:cs typeface="Lato"/>
              <a:sym typeface="Lato"/>
            </a:endParaRPr>
          </a:p>
        </p:txBody>
      </p:sp>
      <p:sp>
        <p:nvSpPr>
          <p:cNvPr id="180" name="Google Shape;180;p25"/>
          <p:cNvSpPr txBox="1"/>
          <p:nvPr/>
        </p:nvSpPr>
        <p:spPr>
          <a:xfrm>
            <a:off x="6774625" y="1839575"/>
            <a:ext cx="1969800" cy="245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50"/>
              <a:t>~ 0.26 * Average Market Cap + 3444.09</a:t>
            </a:r>
            <a:endParaRPr sz="1150"/>
          </a:p>
          <a:p>
            <a:pPr marL="0" lvl="0" indent="0" algn="l" rtl="0">
              <a:lnSpc>
                <a:spcPct val="115000"/>
              </a:lnSpc>
              <a:spcBef>
                <a:spcPts val="0"/>
              </a:spcBef>
              <a:spcAft>
                <a:spcPts val="0"/>
              </a:spcAft>
              <a:buNone/>
            </a:pPr>
            <a:endParaRPr sz="1150"/>
          </a:p>
          <a:p>
            <a:pPr marL="0" lvl="0" indent="0" algn="l" rtl="0">
              <a:lnSpc>
                <a:spcPct val="115000"/>
              </a:lnSpc>
              <a:spcBef>
                <a:spcPts val="0"/>
              </a:spcBef>
              <a:spcAft>
                <a:spcPts val="0"/>
              </a:spcAft>
              <a:buNone/>
            </a:pPr>
            <a:endParaRPr sz="1150"/>
          </a:p>
          <a:p>
            <a:pPr marL="0" lvl="0" indent="0" algn="l" rtl="0">
              <a:lnSpc>
                <a:spcPct val="115000"/>
              </a:lnSpc>
              <a:spcBef>
                <a:spcPts val="0"/>
              </a:spcBef>
              <a:spcAft>
                <a:spcPts val="0"/>
              </a:spcAft>
              <a:buNone/>
            </a:pPr>
            <a:endParaRPr sz="1150"/>
          </a:p>
          <a:p>
            <a:pPr marL="0" lvl="0" indent="0" algn="l" rtl="0">
              <a:lnSpc>
                <a:spcPct val="115000"/>
              </a:lnSpc>
              <a:spcBef>
                <a:spcPts val="0"/>
              </a:spcBef>
              <a:spcAft>
                <a:spcPts val="0"/>
              </a:spcAft>
              <a:buNone/>
            </a:pPr>
            <a:endParaRPr sz="1150"/>
          </a:p>
          <a:p>
            <a:pPr marL="0" lvl="0" indent="0" algn="l" rtl="0">
              <a:lnSpc>
                <a:spcPct val="115000"/>
              </a:lnSpc>
              <a:spcBef>
                <a:spcPts val="0"/>
              </a:spcBef>
              <a:spcAft>
                <a:spcPts val="0"/>
              </a:spcAft>
              <a:buNone/>
            </a:pPr>
            <a:r>
              <a:rPr lang="en" sz="1150"/>
              <a:t>~ 0.12 * Average Market Cap + 4365.94 (No Intel)</a:t>
            </a:r>
            <a:endParaRPr sz="1150"/>
          </a:p>
          <a:p>
            <a:pPr marL="0" lvl="0" indent="0" algn="l" rtl="0">
              <a:lnSpc>
                <a:spcPct val="115000"/>
              </a:lnSpc>
              <a:spcBef>
                <a:spcPts val="0"/>
              </a:spcBef>
              <a:spcAft>
                <a:spcPts val="0"/>
              </a:spcAft>
              <a:buNone/>
            </a:pPr>
            <a:endParaRPr sz="1150"/>
          </a:p>
          <a:p>
            <a:pPr marL="0" lvl="0" indent="0" algn="l" rtl="0">
              <a:lnSpc>
                <a:spcPct val="115000"/>
              </a:lnSpc>
              <a:spcBef>
                <a:spcPts val="0"/>
              </a:spcBef>
              <a:spcAft>
                <a:spcPts val="0"/>
              </a:spcAft>
              <a:buNone/>
            </a:pPr>
            <a:endParaRPr sz="1150"/>
          </a:p>
          <a:p>
            <a:pPr marL="0" lvl="0" indent="0" algn="l" rtl="0">
              <a:lnSpc>
                <a:spcPct val="115000"/>
              </a:lnSpc>
              <a:spcBef>
                <a:spcPts val="0"/>
              </a:spcBef>
              <a:spcAft>
                <a:spcPts val="0"/>
              </a:spcAft>
              <a:buNone/>
            </a:pPr>
            <a:endParaRPr sz="1150"/>
          </a:p>
          <a:p>
            <a:pPr marL="0" lvl="0" indent="0" algn="l" rtl="0">
              <a:lnSpc>
                <a:spcPct val="115000"/>
              </a:lnSpc>
              <a:spcBef>
                <a:spcPts val="0"/>
              </a:spcBef>
              <a:spcAft>
                <a:spcPts val="0"/>
              </a:spcAft>
              <a:buNone/>
            </a:pPr>
            <a:endParaRPr sz="1300">
              <a:solidFill>
                <a:schemeClr val="accent1"/>
              </a:solidFill>
              <a:latin typeface="Lato"/>
              <a:ea typeface="Lato"/>
              <a:cs typeface="Lato"/>
              <a:sym typeface="Lato"/>
            </a:endParaRPr>
          </a:p>
        </p:txBody>
      </p:sp>
      <p:cxnSp>
        <p:nvCxnSpPr>
          <p:cNvPr id="181" name="Google Shape;181;p25"/>
          <p:cNvCxnSpPr/>
          <p:nvPr/>
        </p:nvCxnSpPr>
        <p:spPr>
          <a:xfrm rot="10800000" flipH="1">
            <a:off x="5403175" y="2293125"/>
            <a:ext cx="153000" cy="2979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
              <a:t>Executive to Employee Pay Ratio</a:t>
            </a:r>
            <a:endParaRPr/>
          </a:p>
        </p:txBody>
      </p:sp>
      <p:graphicFrame>
        <p:nvGraphicFramePr>
          <p:cNvPr id="187" name="Google Shape;187;p26"/>
          <p:cNvGraphicFramePr/>
          <p:nvPr/>
        </p:nvGraphicFramePr>
        <p:xfrm>
          <a:off x="729450" y="2184625"/>
          <a:ext cx="1795875" cy="2133375"/>
        </p:xfrm>
        <a:graphic>
          <a:graphicData uri="http://schemas.openxmlformats.org/drawingml/2006/table">
            <a:tbl>
              <a:tblPr>
                <a:noFill/>
                <a:tableStyleId>{CB5AE410-1050-4477-BF2D-EBE2099498D8}</a:tableStyleId>
              </a:tblPr>
              <a:tblGrid>
                <a:gridCol w="1795875">
                  <a:extLst>
                    <a:ext uri="{9D8B030D-6E8A-4147-A177-3AD203B41FA5}">
                      <a16:colId xmlns:a16="http://schemas.microsoft.com/office/drawing/2014/main" val="20000"/>
                    </a:ext>
                  </a:extLst>
                </a:gridCol>
              </a:tblGrid>
              <a:tr h="426675">
                <a:tc>
                  <a:txBody>
                    <a:bodyPr/>
                    <a:lstStyle/>
                    <a:p>
                      <a:pPr marL="0" lvl="0" indent="0" algn="l" rtl="0">
                        <a:spcBef>
                          <a:spcPts val="0"/>
                        </a:spcBef>
                        <a:spcAft>
                          <a:spcPts val="0"/>
                        </a:spcAft>
                        <a:buNone/>
                      </a:pPr>
                      <a:r>
                        <a:rPr lang="en">
                          <a:latin typeface="Lato"/>
                          <a:ea typeface="Lato"/>
                          <a:cs typeface="Lato"/>
                          <a:sym typeface="Lato"/>
                        </a:rPr>
                        <a:t>Intel</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26675">
                <a:tc>
                  <a:txBody>
                    <a:bodyPr/>
                    <a:lstStyle/>
                    <a:p>
                      <a:pPr marL="0" lvl="0" indent="0" algn="l" rtl="0">
                        <a:spcBef>
                          <a:spcPts val="0"/>
                        </a:spcBef>
                        <a:spcAft>
                          <a:spcPts val="0"/>
                        </a:spcAft>
                        <a:buNone/>
                      </a:pPr>
                      <a:r>
                        <a:rPr lang="en">
                          <a:latin typeface="Lato"/>
                          <a:ea typeface="Lato"/>
                          <a:cs typeface="Lato"/>
                          <a:sym typeface="Lato"/>
                        </a:rPr>
                        <a:t>Broadcom</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26675">
                <a:tc>
                  <a:txBody>
                    <a:bodyPr/>
                    <a:lstStyle/>
                    <a:p>
                      <a:pPr marL="0" lvl="0" indent="0" algn="l" rtl="0">
                        <a:spcBef>
                          <a:spcPts val="0"/>
                        </a:spcBef>
                        <a:spcAft>
                          <a:spcPts val="0"/>
                        </a:spcAft>
                        <a:buNone/>
                      </a:pPr>
                      <a:r>
                        <a:rPr lang="en">
                          <a:latin typeface="Lato"/>
                          <a:ea typeface="Lato"/>
                          <a:cs typeface="Lato"/>
                          <a:sym typeface="Lato"/>
                        </a:rPr>
                        <a:t>Nvidia</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426675">
                <a:tc>
                  <a:txBody>
                    <a:bodyPr/>
                    <a:lstStyle/>
                    <a:p>
                      <a:pPr marL="0" lvl="0" indent="0" algn="l" rtl="0">
                        <a:spcBef>
                          <a:spcPts val="0"/>
                        </a:spcBef>
                        <a:spcAft>
                          <a:spcPts val="0"/>
                        </a:spcAft>
                        <a:buNone/>
                      </a:pPr>
                      <a:r>
                        <a:rPr lang="en">
                          <a:latin typeface="Lato"/>
                          <a:ea typeface="Lato"/>
                          <a:cs typeface="Lato"/>
                          <a:sym typeface="Lato"/>
                        </a:rPr>
                        <a:t>AMD</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426675">
                <a:tc>
                  <a:txBody>
                    <a:bodyPr/>
                    <a:lstStyle/>
                    <a:p>
                      <a:pPr marL="0" lvl="0" indent="0" algn="l" rtl="0">
                        <a:spcBef>
                          <a:spcPts val="0"/>
                        </a:spcBef>
                        <a:spcAft>
                          <a:spcPts val="0"/>
                        </a:spcAft>
                        <a:buNone/>
                      </a:pPr>
                      <a:r>
                        <a:rPr lang="en">
                          <a:latin typeface="Lato"/>
                          <a:ea typeface="Lato"/>
                          <a:cs typeface="Lato"/>
                          <a:sym typeface="Lato"/>
                        </a:rPr>
                        <a:t>Texas Instruments</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88" name="Google Shape;188;p26"/>
          <p:cNvGraphicFramePr/>
          <p:nvPr/>
        </p:nvGraphicFramePr>
        <p:xfrm>
          <a:off x="6622275" y="2184625"/>
          <a:ext cx="1795875" cy="2133450"/>
        </p:xfrm>
        <a:graphic>
          <a:graphicData uri="http://schemas.openxmlformats.org/drawingml/2006/table">
            <a:tbl>
              <a:tblPr>
                <a:noFill/>
                <a:tableStyleId>{CB5AE410-1050-4477-BF2D-EBE2099498D8}</a:tableStyleId>
              </a:tblPr>
              <a:tblGrid>
                <a:gridCol w="17958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1300">
                          <a:latin typeface="Lato"/>
                          <a:ea typeface="Lato"/>
                          <a:cs typeface="Lato"/>
                          <a:sym typeface="Lato"/>
                        </a:rPr>
                        <a:t>Smart Global Holdings</a:t>
                      </a:r>
                      <a:endParaRPr sz="13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300">
                          <a:latin typeface="Lato"/>
                          <a:ea typeface="Lato"/>
                          <a:cs typeface="Lato"/>
                          <a:sym typeface="Lato"/>
                        </a:rPr>
                        <a:t>Ultra Clean Holdings</a:t>
                      </a:r>
                      <a:endParaRPr sz="13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latin typeface="Lato"/>
                          <a:ea typeface="Lato"/>
                          <a:cs typeface="Lato"/>
                          <a:sym typeface="Lato"/>
                        </a:rPr>
                        <a:t>MaxLinear Inc</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300">
                          <a:latin typeface="Lato"/>
                          <a:ea typeface="Lato"/>
                          <a:cs typeface="Lato"/>
                          <a:sym typeface="Lato"/>
                        </a:rPr>
                        <a:t>Mercury Systems Inc</a:t>
                      </a:r>
                      <a:endParaRPr sz="13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a:latin typeface="Lato"/>
                          <a:ea typeface="Lato"/>
                          <a:cs typeface="Lato"/>
                          <a:sym typeface="Lato"/>
                        </a:rPr>
                        <a:t>Ambarella</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
        <p:nvSpPr>
          <p:cNvPr id="189" name="Google Shape;189;p26"/>
          <p:cNvSpPr txBox="1"/>
          <p:nvPr/>
        </p:nvSpPr>
        <p:spPr>
          <a:xfrm>
            <a:off x="2592925" y="2527425"/>
            <a:ext cx="1440900" cy="144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1"/>
                </a:solidFill>
                <a:latin typeface="Lato"/>
                <a:ea typeface="Lato"/>
                <a:cs typeface="Lato"/>
                <a:sym typeface="Lato"/>
              </a:rPr>
              <a:t>x256</a:t>
            </a:r>
            <a:endParaRPr sz="3000" b="1">
              <a:solidFill>
                <a:schemeClr val="accent1"/>
              </a:solidFill>
              <a:latin typeface="Lato"/>
              <a:ea typeface="Lato"/>
              <a:cs typeface="Lato"/>
              <a:sym typeface="Lato"/>
            </a:endParaRPr>
          </a:p>
        </p:txBody>
      </p:sp>
      <p:sp>
        <p:nvSpPr>
          <p:cNvPr id="190" name="Google Shape;190;p26"/>
          <p:cNvSpPr txBox="1"/>
          <p:nvPr/>
        </p:nvSpPr>
        <p:spPr>
          <a:xfrm>
            <a:off x="5427900" y="2936450"/>
            <a:ext cx="921600" cy="62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1"/>
                </a:solidFill>
                <a:latin typeface="Lato"/>
                <a:ea typeface="Lato"/>
                <a:cs typeface="Lato"/>
                <a:sym typeface="Lato"/>
              </a:rPr>
              <a:t>x75</a:t>
            </a:r>
            <a:endParaRPr sz="3000" b="1">
              <a:solidFill>
                <a:schemeClr val="accent1"/>
              </a:solidFill>
              <a:latin typeface="Lato"/>
              <a:ea typeface="Lato"/>
              <a:cs typeface="Lato"/>
              <a:sym typeface="Lato"/>
            </a:endParaRPr>
          </a:p>
        </p:txBody>
      </p:sp>
      <p:sp>
        <p:nvSpPr>
          <p:cNvPr id="191" name="Google Shape;191;p26"/>
          <p:cNvSpPr/>
          <p:nvPr/>
        </p:nvSpPr>
        <p:spPr>
          <a:xfrm>
            <a:off x="2553500" y="2715050"/>
            <a:ext cx="562800" cy="221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2" name="Google Shape;192;p26"/>
          <p:cNvSpPr txBox="1"/>
          <p:nvPr/>
        </p:nvSpPr>
        <p:spPr>
          <a:xfrm>
            <a:off x="3288275" y="2611300"/>
            <a:ext cx="1375800" cy="2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Outlier</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800"/>
              <a:t>Textual Analysis</a:t>
            </a:r>
            <a:endParaRPr sz="4800"/>
          </a:p>
        </p:txBody>
      </p:sp>
      <p:pic>
        <p:nvPicPr>
          <p:cNvPr id="198" name="Google Shape;198;p27"/>
          <p:cNvPicPr preferRelativeResize="0"/>
          <p:nvPr/>
        </p:nvPicPr>
        <p:blipFill>
          <a:blip r:embed="rId3">
            <a:alphaModFix amt="25000"/>
          </a:blip>
          <a:stretch>
            <a:fillRect/>
          </a:stretch>
        </p:blipFill>
        <p:spPr>
          <a:xfrm>
            <a:off x="729450" y="2334300"/>
            <a:ext cx="1122625" cy="112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729450" y="62388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Tableau Analysis: Bog Index for Our Industry</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pic>
        <p:nvPicPr>
          <p:cNvPr id="204" name="Google Shape;204;p28"/>
          <p:cNvPicPr preferRelativeResize="0"/>
          <p:nvPr/>
        </p:nvPicPr>
        <p:blipFill rotWithShape="1">
          <a:blip r:embed="rId3">
            <a:alphaModFix/>
          </a:blip>
          <a:srcRect t="13269"/>
          <a:stretch/>
        </p:blipFill>
        <p:spPr>
          <a:xfrm>
            <a:off x="1600200" y="1372713"/>
            <a:ext cx="5943600" cy="2701425"/>
          </a:xfrm>
          <a:prstGeom prst="rect">
            <a:avLst/>
          </a:prstGeom>
          <a:noFill/>
          <a:ln w="19050" cap="flat" cmpd="sng">
            <a:solidFill>
              <a:srgbClr val="000000"/>
            </a:solidFill>
            <a:prstDash val="solid"/>
            <a:miter lim="8000"/>
            <a:headEnd type="none" w="sm" len="sm"/>
            <a:tailEnd type="none" w="sm" len="sm"/>
          </a:ln>
        </p:spPr>
      </p:pic>
      <p:sp>
        <p:nvSpPr>
          <p:cNvPr id="205" name="Google Shape;205;p28"/>
          <p:cNvSpPr txBox="1"/>
          <p:nvPr/>
        </p:nvSpPr>
        <p:spPr>
          <a:xfrm>
            <a:off x="1370400" y="4081575"/>
            <a:ext cx="6406800" cy="997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latin typeface="Lato"/>
                <a:ea typeface="Lato"/>
                <a:cs typeface="Lato"/>
                <a:sym typeface="Lato"/>
              </a:rPr>
              <a:t>Each bubble represents a firm within the Semiconductor Manufacturing industry and its respective Bog Index. There are few outliers, and the </a:t>
            </a:r>
            <a:r>
              <a:rPr lang="en" sz="1600" b="1">
                <a:latin typeface="Lato"/>
                <a:ea typeface="Lato"/>
                <a:cs typeface="Lato"/>
                <a:sym typeface="Lato"/>
              </a:rPr>
              <a:t>majority are packed in the middle</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729450" y="62388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Average Bog Index by Industry fluctuates within a range</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pic>
        <p:nvPicPr>
          <p:cNvPr id="211" name="Google Shape;211;p29"/>
          <p:cNvPicPr preferRelativeResize="0"/>
          <p:nvPr/>
        </p:nvPicPr>
        <p:blipFill rotWithShape="1">
          <a:blip r:embed="rId3">
            <a:alphaModFix/>
          </a:blip>
          <a:srcRect t="13993"/>
          <a:stretch/>
        </p:blipFill>
        <p:spPr>
          <a:xfrm>
            <a:off x="1600200" y="1469600"/>
            <a:ext cx="5943600" cy="2531425"/>
          </a:xfrm>
          <a:prstGeom prst="rect">
            <a:avLst/>
          </a:prstGeom>
          <a:noFill/>
          <a:ln w="19050" cap="flat" cmpd="sng">
            <a:solidFill>
              <a:srgbClr val="000000"/>
            </a:solidFill>
            <a:prstDash val="solid"/>
            <a:miter lim="8000"/>
            <a:headEnd type="none" w="sm" len="sm"/>
            <a:tailEnd type="none" w="sm" len="sm"/>
          </a:ln>
        </p:spPr>
      </p:pic>
      <p:sp>
        <p:nvSpPr>
          <p:cNvPr id="212" name="Google Shape;212;p29"/>
          <p:cNvSpPr txBox="1"/>
          <p:nvPr/>
        </p:nvSpPr>
        <p:spPr>
          <a:xfrm>
            <a:off x="1577250" y="4113050"/>
            <a:ext cx="5989500" cy="997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latin typeface="Lato"/>
                <a:ea typeface="Lato"/>
                <a:cs typeface="Lato"/>
                <a:sym typeface="Lato"/>
              </a:rPr>
              <a:t>Each bubble represents a specific industry (By SIC code) and its respective average bog Index. </a:t>
            </a:r>
            <a:r>
              <a:rPr lang="en" sz="1600" b="1">
                <a:latin typeface="Lato"/>
                <a:ea typeface="Lato"/>
                <a:cs typeface="Lato"/>
                <a:sym typeface="Lato"/>
              </a:rPr>
              <a:t>Red highlighted bubble is the Semiconductor Industry.</a:t>
            </a:r>
            <a:endParaRPr sz="1600" b="1">
              <a:latin typeface="Lato"/>
              <a:ea typeface="Lato"/>
              <a:cs typeface="Lato"/>
              <a:sym typeface="Lato"/>
            </a:endParaRPr>
          </a:p>
        </p:txBody>
      </p:sp>
      <p:sp>
        <p:nvSpPr>
          <p:cNvPr id="213" name="Google Shape;213;p29"/>
          <p:cNvSpPr/>
          <p:nvPr/>
        </p:nvSpPr>
        <p:spPr>
          <a:xfrm>
            <a:off x="4455450" y="2455200"/>
            <a:ext cx="152400" cy="233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ctrTitle"/>
          </p:nvPr>
        </p:nvSpPr>
        <p:spPr>
          <a:xfrm>
            <a:off x="699275"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800"/>
              <a:t>Financials</a:t>
            </a:r>
            <a:endParaRPr sz="4800"/>
          </a:p>
        </p:txBody>
      </p:sp>
      <p:pic>
        <p:nvPicPr>
          <p:cNvPr id="219" name="Google Shape;219;p30"/>
          <p:cNvPicPr preferRelativeResize="0"/>
          <p:nvPr/>
        </p:nvPicPr>
        <p:blipFill>
          <a:blip r:embed="rId3">
            <a:alphaModFix amt="28000"/>
          </a:blip>
          <a:stretch>
            <a:fillRect/>
          </a:stretch>
        </p:blipFill>
        <p:spPr>
          <a:xfrm>
            <a:off x="623075" y="2214225"/>
            <a:ext cx="1208175" cy="120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209750" y="56592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40"/>
              <a:t>We assessed industry average betas and R squared.</a:t>
            </a:r>
            <a:endParaRPr sz="1840"/>
          </a:p>
        </p:txBody>
      </p:sp>
      <p:pic>
        <p:nvPicPr>
          <p:cNvPr id="225" name="Google Shape;225;p31"/>
          <p:cNvPicPr preferRelativeResize="0"/>
          <p:nvPr/>
        </p:nvPicPr>
        <p:blipFill>
          <a:blip r:embed="rId3">
            <a:alphaModFix/>
          </a:blip>
          <a:stretch>
            <a:fillRect/>
          </a:stretch>
        </p:blipFill>
        <p:spPr>
          <a:xfrm>
            <a:off x="5699075" y="1101125"/>
            <a:ext cx="2809400" cy="3898050"/>
          </a:xfrm>
          <a:prstGeom prst="rect">
            <a:avLst/>
          </a:prstGeom>
          <a:noFill/>
          <a:ln>
            <a:noFill/>
          </a:ln>
        </p:spPr>
      </p:pic>
      <p:sp>
        <p:nvSpPr>
          <p:cNvPr id="226" name="Google Shape;226;p31"/>
          <p:cNvSpPr txBox="1"/>
          <p:nvPr/>
        </p:nvSpPr>
        <p:spPr>
          <a:xfrm>
            <a:off x="349625" y="1639925"/>
            <a:ext cx="4731300" cy="297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latin typeface="Lato"/>
                <a:ea typeface="Lato"/>
                <a:cs typeface="Lato"/>
                <a:sym typeface="Lato"/>
              </a:rPr>
              <a:t>Industry average beta: grouped by the largest 5 and smallest 5 companies. </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With rare exceptions, average beta is &gt; than the S&amp;P 500 standard of 1.00.</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600" b="1">
                <a:latin typeface="Lato"/>
                <a:ea typeface="Lato"/>
                <a:cs typeface="Lato"/>
                <a:sym typeface="Lato"/>
              </a:rPr>
              <a:t>NVIDIA and AMD, both large caps, are particularly volatile with betas above 2.</a:t>
            </a:r>
            <a:endParaRPr sz="1600" b="1">
              <a:latin typeface="Lato"/>
              <a:ea typeface="Lato"/>
              <a:cs typeface="Lato"/>
              <a:sym typeface="Lato"/>
            </a:endParaRPr>
          </a:p>
          <a:p>
            <a:pPr marL="0" lvl="0" indent="0" algn="ctr" rtl="0">
              <a:lnSpc>
                <a:spcPct val="115000"/>
              </a:lnSpc>
              <a:spcBef>
                <a:spcPts val="0"/>
              </a:spcBef>
              <a:spcAft>
                <a:spcPts val="0"/>
              </a:spcAft>
              <a:buNone/>
            </a:pPr>
            <a:endParaRPr sz="1600">
              <a:latin typeface="Raleway"/>
              <a:ea typeface="Raleway"/>
              <a:cs typeface="Raleway"/>
              <a:sym typeface="Raleway"/>
            </a:endParaRPr>
          </a:p>
          <a:p>
            <a:pPr marL="0" lvl="0" indent="0" algn="ctr" rtl="0">
              <a:lnSpc>
                <a:spcPct val="115000"/>
              </a:lnSpc>
              <a:spcBef>
                <a:spcPts val="0"/>
              </a:spcBef>
              <a:spcAft>
                <a:spcPts val="0"/>
              </a:spcAft>
              <a:buNone/>
            </a:pPr>
            <a:endParaRPr sz="1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Industry Background</a:t>
            </a:r>
            <a:endParaRPr sz="3000"/>
          </a:p>
        </p:txBody>
      </p:sp>
      <p:sp>
        <p:nvSpPr>
          <p:cNvPr id="94" name="Google Shape;94;p14"/>
          <p:cNvSpPr txBox="1"/>
          <p:nvPr/>
        </p:nvSpPr>
        <p:spPr>
          <a:xfrm>
            <a:off x="851075" y="1998200"/>
            <a:ext cx="2988000" cy="27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accent1"/>
                </a:solidFill>
                <a:latin typeface="Lato"/>
                <a:ea typeface="Lato"/>
                <a:cs typeface="Lato"/>
                <a:sym typeface="Lato"/>
              </a:rPr>
              <a:t>SIC Code: 3674</a:t>
            </a:r>
            <a:endParaRPr sz="1500" b="1">
              <a:solidFill>
                <a:schemeClr val="accent1"/>
              </a:solidFill>
              <a:latin typeface="Lato"/>
              <a:ea typeface="Lato"/>
              <a:cs typeface="Lato"/>
              <a:sym typeface="Lato"/>
            </a:endParaRPr>
          </a:p>
          <a:p>
            <a:pPr marL="0" lvl="0" indent="0" algn="l" rtl="0">
              <a:spcBef>
                <a:spcPts val="0"/>
              </a:spcBef>
              <a:spcAft>
                <a:spcPts val="0"/>
              </a:spcAft>
              <a:buNone/>
            </a:pPr>
            <a:endParaRPr sz="1500" b="1">
              <a:solidFill>
                <a:schemeClr val="accent1"/>
              </a:solidFill>
              <a:latin typeface="Lato"/>
              <a:ea typeface="Lato"/>
              <a:cs typeface="Lato"/>
              <a:sym typeface="Lato"/>
            </a:endParaRPr>
          </a:p>
          <a:p>
            <a:pPr marL="0" lvl="0" indent="0" algn="l" rtl="0">
              <a:spcBef>
                <a:spcPts val="0"/>
              </a:spcBef>
              <a:spcAft>
                <a:spcPts val="0"/>
              </a:spcAft>
              <a:buNone/>
            </a:pPr>
            <a:r>
              <a:rPr lang="en" sz="1500" b="1">
                <a:solidFill>
                  <a:schemeClr val="accent1"/>
                </a:solidFill>
                <a:latin typeface="Lato"/>
                <a:ea typeface="Lato"/>
                <a:cs typeface="Lato"/>
                <a:sym typeface="Lato"/>
              </a:rPr>
              <a:t>Description: </a:t>
            </a:r>
            <a:r>
              <a:rPr lang="en" sz="1500">
                <a:solidFill>
                  <a:schemeClr val="accent1"/>
                </a:solidFill>
                <a:latin typeface="Lato"/>
                <a:ea typeface="Lato"/>
                <a:cs typeface="Lato"/>
                <a:sym typeface="Lato"/>
              </a:rPr>
              <a:t>Establishments primarily engaged in </a:t>
            </a:r>
            <a:r>
              <a:rPr lang="en" sz="1500" b="1">
                <a:solidFill>
                  <a:schemeClr val="accent1"/>
                </a:solidFill>
                <a:latin typeface="Lato"/>
                <a:ea typeface="Lato"/>
                <a:cs typeface="Lato"/>
                <a:sym typeface="Lato"/>
              </a:rPr>
              <a:t>manufacturing semiconductors</a:t>
            </a:r>
            <a:r>
              <a:rPr lang="en" sz="1500">
                <a:solidFill>
                  <a:schemeClr val="accent1"/>
                </a:solidFill>
                <a:latin typeface="Lato"/>
                <a:ea typeface="Lato"/>
                <a:cs typeface="Lato"/>
                <a:sym typeface="Lato"/>
              </a:rPr>
              <a:t> and related </a:t>
            </a:r>
            <a:r>
              <a:rPr lang="en" sz="1500" b="1">
                <a:solidFill>
                  <a:schemeClr val="accent1"/>
                </a:solidFill>
                <a:latin typeface="Lato"/>
                <a:ea typeface="Lato"/>
                <a:cs typeface="Lato"/>
                <a:sym typeface="Lato"/>
              </a:rPr>
              <a:t>solid-state devices</a:t>
            </a:r>
            <a:r>
              <a:rPr lang="en" sz="1500">
                <a:solidFill>
                  <a:schemeClr val="accent1"/>
                </a:solidFill>
                <a:latin typeface="Lato"/>
                <a:ea typeface="Lato"/>
                <a:cs typeface="Lato"/>
                <a:sym typeface="Lato"/>
              </a:rPr>
              <a:t>. </a:t>
            </a:r>
            <a:endParaRPr sz="1500">
              <a:solidFill>
                <a:schemeClr val="accent1"/>
              </a:solidFill>
              <a:latin typeface="Lato"/>
              <a:ea typeface="Lato"/>
              <a:cs typeface="Lato"/>
              <a:sym typeface="Lato"/>
            </a:endParaRPr>
          </a:p>
        </p:txBody>
      </p:sp>
      <p:pic>
        <p:nvPicPr>
          <p:cNvPr id="95" name="Google Shape;95;p14"/>
          <p:cNvPicPr preferRelativeResize="0"/>
          <p:nvPr/>
        </p:nvPicPr>
        <p:blipFill>
          <a:blip r:embed="rId3">
            <a:alphaModFix/>
          </a:blip>
          <a:stretch>
            <a:fillRect/>
          </a:stretch>
        </p:blipFill>
        <p:spPr>
          <a:xfrm>
            <a:off x="4690475" y="1933450"/>
            <a:ext cx="3661024" cy="1905674"/>
          </a:xfrm>
          <a:prstGeom prst="rect">
            <a:avLst/>
          </a:prstGeom>
          <a:noFill/>
          <a:ln>
            <a:noFill/>
          </a:ln>
        </p:spPr>
      </p:pic>
      <p:pic>
        <p:nvPicPr>
          <p:cNvPr id="96" name="Google Shape;96;p14"/>
          <p:cNvPicPr preferRelativeResize="0"/>
          <p:nvPr/>
        </p:nvPicPr>
        <p:blipFill>
          <a:blip r:embed="rId4">
            <a:alphaModFix/>
          </a:blip>
          <a:stretch>
            <a:fillRect/>
          </a:stretch>
        </p:blipFill>
        <p:spPr>
          <a:xfrm>
            <a:off x="729450" y="3903900"/>
            <a:ext cx="1792626" cy="1008350"/>
          </a:xfrm>
          <a:prstGeom prst="rect">
            <a:avLst/>
          </a:prstGeom>
          <a:noFill/>
          <a:ln>
            <a:noFill/>
          </a:ln>
        </p:spPr>
      </p:pic>
      <p:pic>
        <p:nvPicPr>
          <p:cNvPr id="97" name="Google Shape;97;p14"/>
          <p:cNvPicPr preferRelativeResize="0"/>
          <p:nvPr/>
        </p:nvPicPr>
        <p:blipFill>
          <a:blip r:embed="rId5">
            <a:alphaModFix/>
          </a:blip>
          <a:stretch>
            <a:fillRect/>
          </a:stretch>
        </p:blipFill>
        <p:spPr>
          <a:xfrm>
            <a:off x="2744100" y="3903900"/>
            <a:ext cx="1613348" cy="1008349"/>
          </a:xfrm>
          <a:prstGeom prst="rect">
            <a:avLst/>
          </a:prstGeom>
          <a:noFill/>
          <a:ln>
            <a:noFill/>
          </a:ln>
        </p:spPr>
      </p:pic>
      <p:pic>
        <p:nvPicPr>
          <p:cNvPr id="98" name="Google Shape;98;p14"/>
          <p:cNvPicPr preferRelativeResize="0"/>
          <p:nvPr/>
        </p:nvPicPr>
        <p:blipFill>
          <a:blip r:embed="rId6">
            <a:alphaModFix/>
          </a:blip>
          <a:stretch>
            <a:fillRect/>
          </a:stretch>
        </p:blipFill>
        <p:spPr>
          <a:xfrm>
            <a:off x="4690475" y="3691125"/>
            <a:ext cx="1221125" cy="1221125"/>
          </a:xfrm>
          <a:prstGeom prst="rect">
            <a:avLst/>
          </a:prstGeom>
          <a:noFill/>
          <a:ln>
            <a:noFill/>
          </a:ln>
        </p:spPr>
      </p:pic>
      <p:pic>
        <p:nvPicPr>
          <p:cNvPr id="99" name="Google Shape;99;p14"/>
          <p:cNvPicPr preferRelativeResize="0"/>
          <p:nvPr/>
        </p:nvPicPr>
        <p:blipFill>
          <a:blip r:embed="rId7">
            <a:alphaModFix/>
          </a:blip>
          <a:stretch>
            <a:fillRect/>
          </a:stretch>
        </p:blipFill>
        <p:spPr>
          <a:xfrm>
            <a:off x="6142850" y="3900749"/>
            <a:ext cx="1613348" cy="1014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182850" y="565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840"/>
              <a:t>We sorted repurchases by the biggest 5 and smallest 5.</a:t>
            </a:r>
            <a:endParaRPr sz="1840"/>
          </a:p>
        </p:txBody>
      </p:sp>
      <p:pic>
        <p:nvPicPr>
          <p:cNvPr id="232" name="Google Shape;232;p32"/>
          <p:cNvPicPr preferRelativeResize="0"/>
          <p:nvPr/>
        </p:nvPicPr>
        <p:blipFill rotWithShape="1">
          <a:blip r:embed="rId3">
            <a:alphaModFix/>
          </a:blip>
          <a:srcRect l="84386"/>
          <a:stretch/>
        </p:blipFill>
        <p:spPr>
          <a:xfrm>
            <a:off x="5860350" y="1005000"/>
            <a:ext cx="1248227" cy="4057775"/>
          </a:xfrm>
          <a:prstGeom prst="rect">
            <a:avLst/>
          </a:prstGeom>
          <a:noFill/>
          <a:ln>
            <a:noFill/>
          </a:ln>
        </p:spPr>
      </p:pic>
      <p:pic>
        <p:nvPicPr>
          <p:cNvPr id="233" name="Google Shape;233;p32"/>
          <p:cNvPicPr preferRelativeResize="0"/>
          <p:nvPr/>
        </p:nvPicPr>
        <p:blipFill rotWithShape="1">
          <a:blip r:embed="rId4">
            <a:alphaModFix/>
          </a:blip>
          <a:srcRect l="84305" t="10233"/>
          <a:stretch/>
        </p:blipFill>
        <p:spPr>
          <a:xfrm>
            <a:off x="7260900" y="1084250"/>
            <a:ext cx="1370350" cy="3978526"/>
          </a:xfrm>
          <a:prstGeom prst="rect">
            <a:avLst/>
          </a:prstGeom>
          <a:noFill/>
          <a:ln>
            <a:noFill/>
          </a:ln>
        </p:spPr>
      </p:pic>
      <p:sp>
        <p:nvSpPr>
          <p:cNvPr id="234" name="Google Shape;234;p32"/>
          <p:cNvSpPr txBox="1"/>
          <p:nvPr/>
        </p:nvSpPr>
        <p:spPr>
          <a:xfrm>
            <a:off x="376500" y="1917650"/>
            <a:ext cx="47313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latin typeface="Lato"/>
                <a:ea typeface="Lato"/>
                <a:cs typeface="Lato"/>
                <a:sym typeface="Lato"/>
              </a:rPr>
              <a:t>Left: Repurchases of shares sorted by largest 5 companies in the industry, </a:t>
            </a:r>
            <a:r>
              <a:rPr lang="en" sz="1600" b="1">
                <a:latin typeface="Lato"/>
                <a:ea typeface="Lato"/>
                <a:cs typeface="Lato"/>
                <a:sym typeface="Lato"/>
              </a:rPr>
              <a:t>dominated by INTC and NVDA</a:t>
            </a:r>
            <a:endParaRPr sz="1600" b="1">
              <a:latin typeface="Lato"/>
              <a:ea typeface="Lato"/>
              <a:cs typeface="Lato"/>
              <a:sym typeface="Lato"/>
            </a:endParaRPr>
          </a:p>
        </p:txBody>
      </p:sp>
      <p:sp>
        <p:nvSpPr>
          <p:cNvPr id="235" name="Google Shape;235;p32"/>
          <p:cNvSpPr txBox="1"/>
          <p:nvPr/>
        </p:nvSpPr>
        <p:spPr>
          <a:xfrm>
            <a:off x="457000" y="3373800"/>
            <a:ext cx="47313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latin typeface="Lato"/>
                <a:ea typeface="Lato"/>
                <a:cs typeface="Lato"/>
                <a:sym typeface="Lato"/>
              </a:rPr>
              <a:t>Right: Repurchases of shares sorted by smallest 5 companies in the industry. </a:t>
            </a:r>
            <a:r>
              <a:rPr lang="en" sz="1600" b="1">
                <a:latin typeface="Lato"/>
                <a:ea typeface="Lato"/>
                <a:cs typeface="Lato"/>
                <a:sym typeface="Lato"/>
              </a:rPr>
              <a:t>Considerably less repurchase activity</a:t>
            </a:r>
            <a:endParaRPr sz="1600" b="1">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800"/>
              <a:t>Event Studies</a:t>
            </a:r>
            <a:endParaRPr sz="4800"/>
          </a:p>
        </p:txBody>
      </p:sp>
      <p:pic>
        <p:nvPicPr>
          <p:cNvPr id="241" name="Google Shape;241;p33"/>
          <p:cNvPicPr preferRelativeResize="0"/>
          <p:nvPr/>
        </p:nvPicPr>
        <p:blipFill>
          <a:blip r:embed="rId3">
            <a:alphaModFix amt="25000"/>
          </a:blip>
          <a:stretch>
            <a:fillRect/>
          </a:stretch>
        </p:blipFill>
        <p:spPr>
          <a:xfrm>
            <a:off x="729450" y="2299075"/>
            <a:ext cx="1122625" cy="112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Covid-19 Effect</a:t>
            </a:r>
            <a:endParaRPr sz="3000"/>
          </a:p>
          <a:p>
            <a:pPr marL="0" lvl="0" indent="0" algn="l" rtl="0">
              <a:spcBef>
                <a:spcPts val="0"/>
              </a:spcBef>
              <a:spcAft>
                <a:spcPts val="0"/>
              </a:spcAft>
              <a:buNone/>
            </a:pPr>
            <a:endParaRPr/>
          </a:p>
        </p:txBody>
      </p:sp>
      <p:sp>
        <p:nvSpPr>
          <p:cNvPr id="247" name="Google Shape;247;p34"/>
          <p:cNvSpPr txBox="1">
            <a:spLocks noGrp="1"/>
          </p:cNvSpPr>
          <p:nvPr>
            <p:ph type="body" idx="1"/>
          </p:nvPr>
        </p:nvSpPr>
        <p:spPr>
          <a:xfrm>
            <a:off x="3584800" y="2571750"/>
            <a:ext cx="1872300" cy="22611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a:t>Panic</a:t>
            </a:r>
            <a:endParaRPr/>
          </a:p>
          <a:p>
            <a:pPr marL="0" lvl="0" indent="0" algn="ctr" rtl="0">
              <a:lnSpc>
                <a:spcPct val="100000"/>
              </a:lnSpc>
              <a:spcBef>
                <a:spcPts val="0"/>
              </a:spcBef>
              <a:spcAft>
                <a:spcPts val="0"/>
              </a:spcAft>
              <a:buNone/>
            </a:pPr>
            <a:endParaRPr/>
          </a:p>
          <a:p>
            <a:pPr marL="0" lvl="0" indent="0" algn="ctr" rtl="0">
              <a:lnSpc>
                <a:spcPct val="100000"/>
              </a:lnSpc>
              <a:spcBef>
                <a:spcPts val="0"/>
              </a:spcBef>
              <a:spcAft>
                <a:spcPts val="0"/>
              </a:spcAft>
              <a:buNone/>
            </a:pPr>
            <a:r>
              <a:rPr lang="en"/>
              <a:t>Demand Increase</a:t>
            </a:r>
            <a:endParaRPr/>
          </a:p>
          <a:p>
            <a:pPr marL="0" lvl="0" indent="0" algn="ctr" rtl="0">
              <a:lnSpc>
                <a:spcPct val="100000"/>
              </a:lnSpc>
              <a:spcBef>
                <a:spcPts val="0"/>
              </a:spcBef>
              <a:spcAft>
                <a:spcPts val="0"/>
              </a:spcAft>
              <a:buNone/>
            </a:pPr>
            <a:endParaRPr/>
          </a:p>
          <a:p>
            <a:pPr marL="0" lvl="0" indent="0" algn="ctr" rtl="0">
              <a:lnSpc>
                <a:spcPct val="100000"/>
              </a:lnSpc>
              <a:spcBef>
                <a:spcPts val="0"/>
              </a:spcBef>
              <a:spcAft>
                <a:spcPts val="0"/>
              </a:spcAft>
              <a:buNone/>
            </a:pPr>
            <a:r>
              <a:rPr lang="en"/>
              <a:t>Supply Decrease</a:t>
            </a:r>
            <a:endParaRPr/>
          </a:p>
          <a:p>
            <a:pPr marL="0" lvl="0" indent="0" algn="l" rtl="0">
              <a:spcBef>
                <a:spcPts val="0"/>
              </a:spcBef>
              <a:spcAft>
                <a:spcPts val="1200"/>
              </a:spcAft>
              <a:buNone/>
            </a:pPr>
            <a:endParaRPr/>
          </a:p>
        </p:txBody>
      </p:sp>
      <p:pic>
        <p:nvPicPr>
          <p:cNvPr id="248" name="Google Shape;248;p34"/>
          <p:cNvPicPr preferRelativeResize="0"/>
          <p:nvPr/>
        </p:nvPicPr>
        <p:blipFill>
          <a:blip r:embed="rId3">
            <a:alphaModFix/>
          </a:blip>
          <a:stretch>
            <a:fillRect/>
          </a:stretch>
        </p:blipFill>
        <p:spPr>
          <a:xfrm>
            <a:off x="115100" y="2158734"/>
            <a:ext cx="3386125" cy="2261093"/>
          </a:xfrm>
          <a:prstGeom prst="rect">
            <a:avLst/>
          </a:prstGeom>
          <a:noFill/>
          <a:ln>
            <a:noFill/>
          </a:ln>
        </p:spPr>
      </p:pic>
      <p:pic>
        <p:nvPicPr>
          <p:cNvPr id="249" name="Google Shape;249;p34"/>
          <p:cNvPicPr preferRelativeResize="0"/>
          <p:nvPr/>
        </p:nvPicPr>
        <p:blipFill>
          <a:blip r:embed="rId4">
            <a:alphaModFix/>
          </a:blip>
          <a:stretch>
            <a:fillRect/>
          </a:stretch>
        </p:blipFill>
        <p:spPr>
          <a:xfrm>
            <a:off x="5540675" y="2158725"/>
            <a:ext cx="3386135" cy="22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Aid Package Effect</a:t>
            </a:r>
            <a:endParaRPr/>
          </a:p>
        </p:txBody>
      </p:sp>
      <p:pic>
        <p:nvPicPr>
          <p:cNvPr id="255" name="Google Shape;255;p35"/>
          <p:cNvPicPr preferRelativeResize="0"/>
          <p:nvPr/>
        </p:nvPicPr>
        <p:blipFill>
          <a:blip r:embed="rId3">
            <a:alphaModFix/>
          </a:blip>
          <a:stretch>
            <a:fillRect/>
          </a:stretch>
        </p:blipFill>
        <p:spPr>
          <a:xfrm>
            <a:off x="207933" y="2116276"/>
            <a:ext cx="3136241" cy="2097375"/>
          </a:xfrm>
          <a:prstGeom prst="rect">
            <a:avLst/>
          </a:prstGeom>
          <a:noFill/>
          <a:ln>
            <a:noFill/>
          </a:ln>
        </p:spPr>
      </p:pic>
      <p:pic>
        <p:nvPicPr>
          <p:cNvPr id="256" name="Google Shape;256;p35"/>
          <p:cNvPicPr preferRelativeResize="0"/>
          <p:nvPr/>
        </p:nvPicPr>
        <p:blipFill rotWithShape="1">
          <a:blip r:embed="rId4">
            <a:alphaModFix/>
          </a:blip>
          <a:srcRect/>
          <a:stretch/>
        </p:blipFill>
        <p:spPr>
          <a:xfrm>
            <a:off x="5617675" y="2071846"/>
            <a:ext cx="3136251" cy="20973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ctrTitle"/>
          </p:nvPr>
        </p:nvSpPr>
        <p:spPr>
          <a:xfrm>
            <a:off x="704275"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800"/>
              <a:t>ESG Reporting</a:t>
            </a:r>
            <a:endParaRPr sz="4800"/>
          </a:p>
        </p:txBody>
      </p:sp>
      <p:pic>
        <p:nvPicPr>
          <p:cNvPr id="262" name="Google Shape;262;p36"/>
          <p:cNvPicPr preferRelativeResize="0"/>
          <p:nvPr/>
        </p:nvPicPr>
        <p:blipFill>
          <a:blip r:embed="rId3">
            <a:alphaModFix amt="25000"/>
          </a:blip>
          <a:stretch>
            <a:fillRect/>
          </a:stretch>
        </p:blipFill>
        <p:spPr>
          <a:xfrm>
            <a:off x="724425" y="2278950"/>
            <a:ext cx="1118175" cy="1118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p:nvPr/>
        </p:nvSpPr>
        <p:spPr>
          <a:xfrm>
            <a:off x="489700" y="2170675"/>
            <a:ext cx="3664200" cy="26754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8" name="Google Shape;268;p3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ESG Reporting: Variables</a:t>
            </a:r>
            <a:endParaRPr/>
          </a:p>
        </p:txBody>
      </p:sp>
      <p:sp>
        <p:nvSpPr>
          <p:cNvPr id="269" name="Google Shape;269;p37"/>
          <p:cNvSpPr txBox="1">
            <a:spLocks noGrp="1"/>
          </p:cNvSpPr>
          <p:nvPr>
            <p:ph type="body" idx="1"/>
          </p:nvPr>
        </p:nvSpPr>
        <p:spPr>
          <a:xfrm>
            <a:off x="548350" y="2257200"/>
            <a:ext cx="3664200" cy="297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solidFill>
                  <a:schemeClr val="dk2"/>
                </a:solidFill>
              </a:rPr>
              <a:t>Areas of Materiality:</a:t>
            </a:r>
            <a:endParaRPr b="1">
              <a:solidFill>
                <a:schemeClr val="dk2"/>
              </a:solidFill>
            </a:endParaRPr>
          </a:p>
          <a:p>
            <a:pPr marL="457200" lvl="0" indent="-304958" algn="l" rtl="0">
              <a:spcBef>
                <a:spcPts val="1200"/>
              </a:spcBef>
              <a:spcAft>
                <a:spcPts val="0"/>
              </a:spcAft>
              <a:buClr>
                <a:schemeClr val="dk2"/>
              </a:buClr>
              <a:buSzPct val="100000"/>
              <a:buAutoNum type="arabicPeriod"/>
            </a:pPr>
            <a:r>
              <a:rPr lang="en" b="1">
                <a:solidFill>
                  <a:schemeClr val="dk2"/>
                </a:solidFill>
              </a:rPr>
              <a:t>Environment</a:t>
            </a:r>
            <a:endParaRPr b="1">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GHG Emissions</a:t>
            </a:r>
            <a:endParaRPr>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Energy Management</a:t>
            </a:r>
            <a:endParaRPr>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Waste &amp; Wastewater Management</a:t>
            </a:r>
            <a:endParaRPr>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Waste &amp; Hazardous materials Management</a:t>
            </a:r>
            <a:endParaRPr>
              <a:solidFill>
                <a:schemeClr val="dk2"/>
              </a:solidFill>
            </a:endParaRPr>
          </a:p>
          <a:p>
            <a:pPr marL="457200" lvl="0" indent="-304958" algn="l" rtl="0">
              <a:spcBef>
                <a:spcPts val="0"/>
              </a:spcBef>
              <a:spcAft>
                <a:spcPts val="0"/>
              </a:spcAft>
              <a:buClr>
                <a:schemeClr val="dk2"/>
              </a:buClr>
              <a:buSzPct val="100000"/>
              <a:buAutoNum type="arabicPeriod"/>
            </a:pPr>
            <a:r>
              <a:rPr lang="en" b="1">
                <a:solidFill>
                  <a:schemeClr val="dk2"/>
                </a:solidFill>
              </a:rPr>
              <a:t>Human Capital</a:t>
            </a:r>
            <a:endParaRPr b="1">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Employee Health &amp; Safety</a:t>
            </a:r>
            <a:endParaRPr>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Employee Engagement, Diversity &amp; Inclusion</a:t>
            </a:r>
            <a:endParaRPr>
              <a:solidFill>
                <a:schemeClr val="dk2"/>
              </a:solidFill>
            </a:endParaRPr>
          </a:p>
          <a:p>
            <a:pPr marL="457200" lvl="0" indent="-304958" algn="l" rtl="0">
              <a:spcBef>
                <a:spcPts val="0"/>
              </a:spcBef>
              <a:spcAft>
                <a:spcPts val="0"/>
              </a:spcAft>
              <a:buClr>
                <a:schemeClr val="dk2"/>
              </a:buClr>
              <a:buSzPct val="100000"/>
              <a:buAutoNum type="arabicPeriod"/>
            </a:pPr>
            <a:r>
              <a:rPr lang="en" b="1">
                <a:solidFill>
                  <a:schemeClr val="dk2"/>
                </a:solidFill>
              </a:rPr>
              <a:t>Business Model &amp; Innovation</a:t>
            </a:r>
            <a:endParaRPr b="1">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Product Design &amp; Lifecycle Management</a:t>
            </a:r>
            <a:endParaRPr>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Materials Sourcing &amp; Efficiency</a:t>
            </a:r>
            <a:endParaRPr>
              <a:solidFill>
                <a:schemeClr val="dk2"/>
              </a:solidFill>
            </a:endParaRPr>
          </a:p>
          <a:p>
            <a:pPr marL="457200" lvl="0" indent="-304958" algn="l" rtl="0">
              <a:spcBef>
                <a:spcPts val="0"/>
              </a:spcBef>
              <a:spcAft>
                <a:spcPts val="0"/>
              </a:spcAft>
              <a:buClr>
                <a:schemeClr val="dk2"/>
              </a:buClr>
              <a:buSzPct val="100000"/>
              <a:buAutoNum type="arabicPeriod"/>
            </a:pPr>
            <a:r>
              <a:rPr lang="en" b="1">
                <a:solidFill>
                  <a:schemeClr val="dk2"/>
                </a:solidFill>
              </a:rPr>
              <a:t>Leadership &amp; Governance</a:t>
            </a:r>
            <a:endParaRPr b="1">
              <a:solidFill>
                <a:schemeClr val="dk2"/>
              </a:solidFill>
            </a:endParaRPr>
          </a:p>
          <a:p>
            <a:pPr marL="914400" lvl="1" indent="-293211" algn="l" rtl="0">
              <a:spcBef>
                <a:spcPts val="0"/>
              </a:spcBef>
              <a:spcAft>
                <a:spcPts val="0"/>
              </a:spcAft>
              <a:buClr>
                <a:schemeClr val="dk2"/>
              </a:buClr>
              <a:buSzPct val="100000"/>
              <a:buAutoNum type="alphaLcPeriod"/>
            </a:pPr>
            <a:r>
              <a:rPr lang="en">
                <a:solidFill>
                  <a:schemeClr val="dk2"/>
                </a:solidFill>
              </a:rPr>
              <a:t>Competitive Behavior</a:t>
            </a:r>
            <a:endParaRPr>
              <a:solidFill>
                <a:schemeClr val="dk2"/>
              </a:solidFill>
            </a:endParaRPr>
          </a:p>
          <a:p>
            <a:pPr marL="0" lvl="0" indent="0" algn="l" rtl="0">
              <a:spcBef>
                <a:spcPts val="1200"/>
              </a:spcBef>
              <a:spcAft>
                <a:spcPts val="1200"/>
              </a:spcAft>
              <a:buNone/>
            </a:pPr>
            <a:endParaRPr>
              <a:solidFill>
                <a:schemeClr val="dk2"/>
              </a:solidFill>
            </a:endParaRPr>
          </a:p>
        </p:txBody>
      </p:sp>
      <p:graphicFrame>
        <p:nvGraphicFramePr>
          <p:cNvPr id="270" name="Google Shape;270;p37"/>
          <p:cNvGraphicFramePr/>
          <p:nvPr/>
        </p:nvGraphicFramePr>
        <p:xfrm>
          <a:off x="4241250" y="741925"/>
          <a:ext cx="4369400" cy="4210344"/>
        </p:xfrm>
        <a:graphic>
          <a:graphicData uri="http://schemas.openxmlformats.org/drawingml/2006/table">
            <a:tbl>
              <a:tblPr>
                <a:noFill/>
                <a:tableStyleId>{AAF41620-4341-4E4F-882D-D6BB8368AAA7}</a:tableStyleId>
              </a:tblPr>
              <a:tblGrid>
                <a:gridCol w="2210200">
                  <a:extLst>
                    <a:ext uri="{9D8B030D-6E8A-4147-A177-3AD203B41FA5}">
                      <a16:colId xmlns:a16="http://schemas.microsoft.com/office/drawing/2014/main" val="20000"/>
                    </a:ext>
                  </a:extLst>
                </a:gridCol>
                <a:gridCol w="2159200">
                  <a:extLst>
                    <a:ext uri="{9D8B030D-6E8A-4147-A177-3AD203B41FA5}">
                      <a16:colId xmlns:a16="http://schemas.microsoft.com/office/drawing/2014/main" val="20001"/>
                    </a:ext>
                  </a:extLst>
                </a:gridCol>
              </a:tblGrid>
              <a:tr h="203550">
                <a:tc>
                  <a:txBody>
                    <a:bodyPr/>
                    <a:lstStyle/>
                    <a:p>
                      <a:pPr marL="0" lvl="0" indent="0" algn="l" rtl="0">
                        <a:lnSpc>
                          <a:spcPct val="115000"/>
                        </a:lnSpc>
                        <a:spcBef>
                          <a:spcPts val="0"/>
                        </a:spcBef>
                        <a:spcAft>
                          <a:spcPts val="0"/>
                        </a:spcAft>
                        <a:buNone/>
                      </a:pPr>
                      <a:r>
                        <a:rPr lang="en" sz="1000" b="1"/>
                        <a:t>Strength</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t>Concern</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3550">
                <a:tc>
                  <a:txBody>
                    <a:bodyPr/>
                    <a:lstStyle/>
                    <a:p>
                      <a:pPr marL="0" lvl="0" indent="0" algn="l" rtl="0">
                        <a:lnSpc>
                          <a:spcPct val="115000"/>
                        </a:lnSpc>
                        <a:spcBef>
                          <a:spcPts val="0"/>
                        </a:spcBef>
                        <a:spcAft>
                          <a:spcPts val="0"/>
                        </a:spcAft>
                        <a:buNone/>
                      </a:pPr>
                      <a:r>
                        <a:rPr lang="en" sz="1000"/>
                        <a:t>Environment Other Strength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Hazardous Waste</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3550">
                <a:tc>
                  <a:txBody>
                    <a:bodyPr/>
                    <a:lstStyle/>
                    <a:p>
                      <a:pPr marL="0" lvl="0" indent="0" algn="l" rtl="0">
                        <a:lnSpc>
                          <a:spcPct val="115000"/>
                        </a:lnSpc>
                        <a:spcBef>
                          <a:spcPts val="0"/>
                        </a:spcBef>
                        <a:spcAft>
                          <a:spcPts val="0"/>
                        </a:spcAft>
                        <a:buNone/>
                      </a:pPr>
                      <a:r>
                        <a:rPr lang="en" sz="1000"/>
                        <a:t>Clean Energy</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Water Management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3550">
                <a:tc>
                  <a:txBody>
                    <a:bodyPr/>
                    <a:lstStyle/>
                    <a:p>
                      <a:pPr marL="0" lvl="0" indent="0" algn="l" rtl="0">
                        <a:lnSpc>
                          <a:spcPct val="115000"/>
                        </a:lnSpc>
                        <a:spcBef>
                          <a:spcPts val="0"/>
                        </a:spcBef>
                        <a:spcAft>
                          <a:spcPts val="0"/>
                        </a:spcAft>
                        <a:buNone/>
                      </a:pPr>
                      <a:r>
                        <a:rPr lang="en" sz="1000"/>
                        <a:t>Pollution Prevention</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Waste Management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0100">
                <a:tc>
                  <a:txBody>
                    <a:bodyPr/>
                    <a:lstStyle/>
                    <a:p>
                      <a:pPr marL="0" lvl="0" indent="0" algn="l" rtl="0">
                        <a:lnSpc>
                          <a:spcPct val="115000"/>
                        </a:lnSpc>
                        <a:spcBef>
                          <a:spcPts val="0"/>
                        </a:spcBef>
                        <a:spcAft>
                          <a:spcPts val="0"/>
                        </a:spcAft>
                        <a:buNone/>
                      </a:pPr>
                      <a:r>
                        <a:rPr lang="en" sz="1000"/>
                        <a:t>Human Capital Management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Waste Management - Electronic Waste</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3550">
                <a:tc>
                  <a:txBody>
                    <a:bodyPr/>
                    <a:lstStyle/>
                    <a:p>
                      <a:pPr marL="0" lvl="0" indent="0" algn="l" rtl="0">
                        <a:lnSpc>
                          <a:spcPct val="115000"/>
                        </a:lnSpc>
                        <a:spcBef>
                          <a:spcPts val="0"/>
                        </a:spcBef>
                        <a:spcAft>
                          <a:spcPts val="0"/>
                        </a:spcAft>
                        <a:buNone/>
                      </a:pPr>
                      <a:r>
                        <a:rPr lang="en" sz="1000"/>
                        <a:t>Health &amp; Safety Strength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Health &amp; Safety Concern</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3550">
                <a:tc>
                  <a:txBody>
                    <a:bodyPr/>
                    <a:lstStyle/>
                    <a:p>
                      <a:pPr marL="0" lvl="0" indent="0" algn="l" rtl="0">
                        <a:lnSpc>
                          <a:spcPct val="115000"/>
                        </a:lnSpc>
                        <a:spcBef>
                          <a:spcPts val="0"/>
                        </a:spcBef>
                        <a:spcAft>
                          <a:spcPts val="0"/>
                        </a:spcAft>
                        <a:buNone/>
                      </a:pPr>
                      <a:r>
                        <a:rPr lang="en" sz="1000"/>
                        <a:t>Emp. Relations Other Strength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Emp. Relations Other Concerns</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3550">
                <a:tc>
                  <a:txBody>
                    <a:bodyPr/>
                    <a:lstStyle/>
                    <a:p>
                      <a:pPr marL="0" lvl="0" indent="0" algn="l" rtl="0">
                        <a:lnSpc>
                          <a:spcPct val="115000"/>
                        </a:lnSpc>
                        <a:spcBef>
                          <a:spcPts val="0"/>
                        </a:spcBef>
                        <a:spcAft>
                          <a:spcPts val="0"/>
                        </a:spcAft>
                        <a:buNone/>
                      </a:pPr>
                      <a:r>
                        <a:rPr lang="en" sz="1000"/>
                        <a:t>Human Capital - Labor</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Board Diversity</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0100">
                <a:tc>
                  <a:txBody>
                    <a:bodyPr/>
                    <a:lstStyle/>
                    <a:p>
                      <a:pPr marL="0" lvl="0" indent="0" algn="l" rtl="0">
                        <a:lnSpc>
                          <a:spcPct val="115000"/>
                        </a:lnSpc>
                        <a:spcBef>
                          <a:spcPts val="0"/>
                        </a:spcBef>
                        <a:spcAft>
                          <a:spcPts val="0"/>
                        </a:spcAft>
                        <a:buNone/>
                      </a:pPr>
                      <a:r>
                        <a:rPr lang="en" sz="1000"/>
                        <a:t>Diversity Other Strength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Employment of Underrepresented Groups</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03550">
                <a:tc>
                  <a:txBody>
                    <a:bodyPr/>
                    <a:lstStyle/>
                    <a:p>
                      <a:pPr marL="0" lvl="0" indent="0" algn="l" rtl="0">
                        <a:lnSpc>
                          <a:spcPct val="115000"/>
                        </a:lnSpc>
                        <a:spcBef>
                          <a:spcPts val="0"/>
                        </a:spcBef>
                        <a:spcAft>
                          <a:spcPts val="0"/>
                        </a:spcAft>
                        <a:buNone/>
                      </a:pPr>
                      <a:r>
                        <a:rPr lang="en" sz="1000"/>
                        <a:t>Gay &amp; Lesbian Policies</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Board of Directors</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03550">
                <a:tc>
                  <a:txBody>
                    <a:bodyPr/>
                    <a:lstStyle/>
                    <a:p>
                      <a:pPr marL="0" lvl="0" indent="0" algn="l" rtl="0">
                        <a:lnSpc>
                          <a:spcPct val="115000"/>
                        </a:lnSpc>
                        <a:spcBef>
                          <a:spcPts val="0"/>
                        </a:spcBef>
                        <a:spcAft>
                          <a:spcPts val="0"/>
                        </a:spcAft>
                        <a:buNone/>
                      </a:pPr>
                      <a:r>
                        <a:rPr lang="en" sz="1000"/>
                        <a:t>Product Safety - Chemical Safety</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Transparency Concern</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70100">
                <a:tc>
                  <a:txBody>
                    <a:bodyPr/>
                    <a:lstStyle/>
                    <a:p>
                      <a:pPr marL="0" lvl="0" indent="0" algn="l" rtl="0">
                        <a:lnSpc>
                          <a:spcPct val="115000"/>
                        </a:lnSpc>
                        <a:spcBef>
                          <a:spcPts val="0"/>
                        </a:spcBef>
                        <a:spcAft>
                          <a:spcPts val="0"/>
                        </a:spcAft>
                        <a:buNone/>
                      </a:pPr>
                      <a:r>
                        <a:rPr lang="en" sz="1000"/>
                        <a:t>Product Safety - Privacy and Data Security</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44250">
                <a:tc>
                  <a:txBody>
                    <a:bodyPr/>
                    <a:lstStyle/>
                    <a:p>
                      <a:pPr marL="0" lvl="0" indent="0" algn="l" rtl="0">
                        <a:lnSpc>
                          <a:spcPct val="115000"/>
                        </a:lnSpc>
                        <a:spcBef>
                          <a:spcPts val="0"/>
                        </a:spcBef>
                        <a:spcAft>
                          <a:spcPts val="0"/>
                        </a:spcAft>
                        <a:buNone/>
                      </a:pPr>
                      <a:r>
                        <a:rPr lang="en" sz="1000"/>
                        <a:t>Raw Material Sourcing</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44250">
                <a:tc>
                  <a:txBody>
                    <a:bodyPr/>
                    <a:lstStyle/>
                    <a:p>
                      <a:pPr marL="0" lvl="0" indent="0" algn="l" rtl="0">
                        <a:lnSpc>
                          <a:spcPct val="115000"/>
                        </a:lnSpc>
                        <a:spcBef>
                          <a:spcPts val="0"/>
                        </a:spcBef>
                        <a:spcAft>
                          <a:spcPts val="0"/>
                        </a:spcAft>
                        <a:buNone/>
                      </a:pPr>
                      <a:r>
                        <a:rPr lang="en" sz="1000"/>
                        <a:t>Corruption &amp; Political Stability</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44250">
                <a:tc>
                  <a:txBody>
                    <a:bodyPr/>
                    <a:lstStyle/>
                    <a:p>
                      <a:pPr marL="0" lvl="0" indent="0" algn="l" rtl="0">
                        <a:lnSpc>
                          <a:spcPct val="115000"/>
                        </a:lnSpc>
                        <a:spcBef>
                          <a:spcPts val="0"/>
                        </a:spcBef>
                        <a:spcAft>
                          <a:spcPts val="0"/>
                        </a:spcAft>
                        <a:buNone/>
                      </a:pPr>
                      <a:r>
                        <a:rPr lang="en" sz="1000"/>
                        <a:t>Transparency Strength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44250">
                <a:tc>
                  <a:txBody>
                    <a:bodyPr/>
                    <a:lstStyle/>
                    <a:p>
                      <a:pPr marL="0" lvl="0" indent="0" algn="l" rtl="0">
                        <a:lnSpc>
                          <a:spcPct val="115000"/>
                        </a:lnSpc>
                        <a:spcBef>
                          <a:spcPts val="0"/>
                        </a:spcBef>
                        <a:spcAft>
                          <a:spcPts val="0"/>
                        </a:spcAft>
                        <a:buNone/>
                      </a:pPr>
                      <a:r>
                        <a:rPr lang="en" sz="1000"/>
                        <a:t>Ownership Strength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44250">
                <a:tc>
                  <a:txBody>
                    <a:bodyPr/>
                    <a:lstStyle/>
                    <a:p>
                      <a:pPr marL="0" lvl="0" indent="0" algn="l" rtl="0">
                        <a:lnSpc>
                          <a:spcPct val="115000"/>
                        </a:lnSpc>
                        <a:spcBef>
                          <a:spcPts val="0"/>
                        </a:spcBef>
                        <a:spcAft>
                          <a:spcPts val="0"/>
                        </a:spcAft>
                        <a:buNone/>
                      </a:pPr>
                      <a:r>
                        <a:rPr lang="en" sz="1000"/>
                        <a:t>Public Policy Strength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p:nvPr/>
        </p:nvSpPr>
        <p:spPr>
          <a:xfrm>
            <a:off x="2748825" y="2695650"/>
            <a:ext cx="894300" cy="87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6"/>
              </a:highlight>
              <a:latin typeface="Lato"/>
              <a:ea typeface="Lato"/>
              <a:cs typeface="Lato"/>
              <a:sym typeface="Lato"/>
            </a:endParaRPr>
          </a:p>
        </p:txBody>
      </p:sp>
      <p:sp>
        <p:nvSpPr>
          <p:cNvPr id="276" name="Google Shape;276;p38"/>
          <p:cNvSpPr/>
          <p:nvPr/>
        </p:nvSpPr>
        <p:spPr>
          <a:xfrm>
            <a:off x="5792950" y="2695650"/>
            <a:ext cx="894300" cy="87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6"/>
              </a:highlight>
              <a:latin typeface="Lato"/>
              <a:ea typeface="Lato"/>
              <a:cs typeface="Lato"/>
              <a:sym typeface="Lato"/>
            </a:endParaRPr>
          </a:p>
        </p:txBody>
      </p:sp>
      <p:sp>
        <p:nvSpPr>
          <p:cNvPr id="277" name="Google Shape;277;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ESG Reporting</a:t>
            </a:r>
            <a:endParaRPr/>
          </a:p>
        </p:txBody>
      </p:sp>
      <p:sp>
        <p:nvSpPr>
          <p:cNvPr id="278" name="Google Shape;278;p38"/>
          <p:cNvSpPr txBox="1">
            <a:spLocks noGrp="1"/>
          </p:cNvSpPr>
          <p:nvPr>
            <p:ph type="body" idx="1"/>
          </p:nvPr>
        </p:nvSpPr>
        <p:spPr>
          <a:xfrm>
            <a:off x="2611875" y="2571750"/>
            <a:ext cx="1168200" cy="11277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sz="3000">
                <a:solidFill>
                  <a:schemeClr val="dk2"/>
                </a:solidFill>
              </a:rPr>
              <a:t>3</a:t>
            </a:r>
            <a:endParaRPr sz="3000">
              <a:solidFill>
                <a:schemeClr val="dk2"/>
              </a:solidFill>
            </a:endParaRPr>
          </a:p>
        </p:txBody>
      </p:sp>
      <p:graphicFrame>
        <p:nvGraphicFramePr>
          <p:cNvPr id="279" name="Google Shape;279;p38"/>
          <p:cNvGraphicFramePr/>
          <p:nvPr/>
        </p:nvGraphicFramePr>
        <p:xfrm>
          <a:off x="816000" y="2184625"/>
          <a:ext cx="1795875" cy="2133375"/>
        </p:xfrm>
        <a:graphic>
          <a:graphicData uri="http://schemas.openxmlformats.org/drawingml/2006/table">
            <a:tbl>
              <a:tblPr>
                <a:noFill/>
                <a:tableStyleId>{CB5AE410-1050-4477-BF2D-EBE2099498D8}</a:tableStyleId>
              </a:tblPr>
              <a:tblGrid>
                <a:gridCol w="1795875">
                  <a:extLst>
                    <a:ext uri="{9D8B030D-6E8A-4147-A177-3AD203B41FA5}">
                      <a16:colId xmlns:a16="http://schemas.microsoft.com/office/drawing/2014/main" val="20000"/>
                    </a:ext>
                  </a:extLst>
                </a:gridCol>
              </a:tblGrid>
              <a:tr h="426675">
                <a:tc>
                  <a:txBody>
                    <a:bodyPr/>
                    <a:lstStyle/>
                    <a:p>
                      <a:pPr marL="0" lvl="0" indent="0" algn="l" rtl="0">
                        <a:spcBef>
                          <a:spcPts val="0"/>
                        </a:spcBef>
                        <a:spcAft>
                          <a:spcPts val="0"/>
                        </a:spcAft>
                        <a:buNone/>
                      </a:pPr>
                      <a:r>
                        <a:rPr lang="en"/>
                        <a:t>Intel</a:t>
                      </a:r>
                      <a:endParaRPr/>
                    </a:p>
                  </a:txBody>
                  <a:tcPr marL="91425" marR="91425" marT="91425" marB="91425"/>
                </a:tc>
                <a:extLst>
                  <a:ext uri="{0D108BD9-81ED-4DB2-BD59-A6C34878D82A}">
                    <a16:rowId xmlns:a16="http://schemas.microsoft.com/office/drawing/2014/main" val="10000"/>
                  </a:ext>
                </a:extLst>
              </a:tr>
              <a:tr h="426675">
                <a:tc>
                  <a:txBody>
                    <a:bodyPr/>
                    <a:lstStyle/>
                    <a:p>
                      <a:pPr marL="0" lvl="0" indent="0" algn="l" rtl="0">
                        <a:spcBef>
                          <a:spcPts val="0"/>
                        </a:spcBef>
                        <a:spcAft>
                          <a:spcPts val="0"/>
                        </a:spcAft>
                        <a:buNone/>
                      </a:pPr>
                      <a:r>
                        <a:rPr lang="en"/>
                        <a:t>Broadcom</a:t>
                      </a:r>
                      <a:endParaRPr/>
                    </a:p>
                  </a:txBody>
                  <a:tcPr marL="91425" marR="91425" marT="91425" marB="91425"/>
                </a:tc>
                <a:extLst>
                  <a:ext uri="{0D108BD9-81ED-4DB2-BD59-A6C34878D82A}">
                    <a16:rowId xmlns:a16="http://schemas.microsoft.com/office/drawing/2014/main" val="10001"/>
                  </a:ext>
                </a:extLst>
              </a:tr>
              <a:tr h="426675">
                <a:tc>
                  <a:txBody>
                    <a:bodyPr/>
                    <a:lstStyle/>
                    <a:p>
                      <a:pPr marL="0" lvl="0" indent="0" algn="l" rtl="0">
                        <a:spcBef>
                          <a:spcPts val="0"/>
                        </a:spcBef>
                        <a:spcAft>
                          <a:spcPts val="0"/>
                        </a:spcAft>
                        <a:buNone/>
                      </a:pPr>
                      <a:r>
                        <a:rPr lang="en"/>
                        <a:t>Nvidia</a:t>
                      </a:r>
                      <a:endParaRPr/>
                    </a:p>
                  </a:txBody>
                  <a:tcPr marL="91425" marR="91425" marT="91425" marB="91425"/>
                </a:tc>
                <a:extLst>
                  <a:ext uri="{0D108BD9-81ED-4DB2-BD59-A6C34878D82A}">
                    <a16:rowId xmlns:a16="http://schemas.microsoft.com/office/drawing/2014/main" val="10002"/>
                  </a:ext>
                </a:extLst>
              </a:tr>
              <a:tr h="426675">
                <a:tc>
                  <a:txBody>
                    <a:bodyPr/>
                    <a:lstStyle/>
                    <a:p>
                      <a:pPr marL="0" lvl="0" indent="0" algn="l" rtl="0">
                        <a:spcBef>
                          <a:spcPts val="0"/>
                        </a:spcBef>
                        <a:spcAft>
                          <a:spcPts val="0"/>
                        </a:spcAft>
                        <a:buNone/>
                      </a:pPr>
                      <a:r>
                        <a:rPr lang="en"/>
                        <a:t>AMD</a:t>
                      </a:r>
                      <a:endParaRPr/>
                    </a:p>
                  </a:txBody>
                  <a:tcPr marL="91425" marR="91425" marT="91425" marB="91425"/>
                </a:tc>
                <a:extLst>
                  <a:ext uri="{0D108BD9-81ED-4DB2-BD59-A6C34878D82A}">
                    <a16:rowId xmlns:a16="http://schemas.microsoft.com/office/drawing/2014/main" val="10003"/>
                  </a:ext>
                </a:extLst>
              </a:tr>
              <a:tr h="426675">
                <a:tc>
                  <a:txBody>
                    <a:bodyPr/>
                    <a:lstStyle/>
                    <a:p>
                      <a:pPr marL="0" lvl="0" indent="0" algn="l" rtl="0">
                        <a:spcBef>
                          <a:spcPts val="0"/>
                        </a:spcBef>
                        <a:spcAft>
                          <a:spcPts val="0"/>
                        </a:spcAft>
                        <a:buNone/>
                      </a:pPr>
                      <a:r>
                        <a:rPr lang="en"/>
                        <a:t>Texas Instruments</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80" name="Google Shape;280;p38"/>
          <p:cNvGraphicFramePr/>
          <p:nvPr/>
        </p:nvGraphicFramePr>
        <p:xfrm>
          <a:off x="6824200" y="2184625"/>
          <a:ext cx="1795875" cy="2133450"/>
        </p:xfrm>
        <a:graphic>
          <a:graphicData uri="http://schemas.openxmlformats.org/drawingml/2006/table">
            <a:tbl>
              <a:tblPr>
                <a:noFill/>
                <a:tableStyleId>{CB5AE410-1050-4477-BF2D-EBE2099498D8}</a:tableStyleId>
              </a:tblPr>
              <a:tblGrid>
                <a:gridCol w="17958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1300"/>
                        <a:t>Smart Global Holdings</a:t>
                      </a:r>
                      <a:endParaRPr sz="13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300"/>
                        <a:t>Ultra Clean Holdings</a:t>
                      </a:r>
                      <a:endParaRPr sz="13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t>MaxLinear Inc</a:t>
                      </a:r>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300"/>
                        <a:t>Mercury Systems Inc</a:t>
                      </a:r>
                      <a:endParaRPr sz="13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a:t>Ambarella</a:t>
                      </a:r>
                      <a:endParaRPr/>
                    </a:p>
                  </a:txBody>
                  <a:tcPr marL="91425" marR="91425" marT="91425" marB="91425"/>
                </a:tc>
                <a:extLst>
                  <a:ext uri="{0D108BD9-81ED-4DB2-BD59-A6C34878D82A}">
                    <a16:rowId xmlns:a16="http://schemas.microsoft.com/office/drawing/2014/main" val="10004"/>
                  </a:ext>
                </a:extLst>
              </a:tr>
            </a:tbl>
          </a:graphicData>
        </a:graphic>
      </p:graphicFrame>
      <p:sp>
        <p:nvSpPr>
          <p:cNvPr id="281" name="Google Shape;281;p38"/>
          <p:cNvSpPr txBox="1">
            <a:spLocks noGrp="1"/>
          </p:cNvSpPr>
          <p:nvPr>
            <p:ph type="body" idx="1"/>
          </p:nvPr>
        </p:nvSpPr>
        <p:spPr>
          <a:xfrm>
            <a:off x="5656000" y="2571738"/>
            <a:ext cx="1168200" cy="11277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sz="3000">
                <a:solidFill>
                  <a:schemeClr val="dk2"/>
                </a:solidFill>
              </a:rPr>
              <a:t>0</a:t>
            </a:r>
            <a:endParaRPr sz="3000">
              <a:solidFill>
                <a:schemeClr val="dk2"/>
              </a:solidFill>
            </a:endParaRPr>
          </a:p>
        </p:txBody>
      </p:sp>
      <p:sp>
        <p:nvSpPr>
          <p:cNvPr id="282" name="Google Shape;282;p38"/>
          <p:cNvSpPr txBox="1"/>
          <p:nvPr/>
        </p:nvSpPr>
        <p:spPr>
          <a:xfrm>
            <a:off x="2611875" y="1853850"/>
            <a:ext cx="1873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accent1"/>
                </a:solidFill>
                <a:latin typeface="Lato"/>
                <a:ea typeface="Lato"/>
                <a:cs typeface="Lato"/>
                <a:sym typeface="Lato"/>
              </a:rPr>
              <a:t>Average KLD Score:</a:t>
            </a:r>
            <a:endParaRPr sz="1300" b="1">
              <a:solidFill>
                <a:schemeClr val="accent1"/>
              </a:solidFill>
              <a:latin typeface="Lato"/>
              <a:ea typeface="Lato"/>
              <a:cs typeface="Lato"/>
              <a:sym typeface="Lato"/>
            </a:endParaRPr>
          </a:p>
        </p:txBody>
      </p:sp>
      <p:sp>
        <p:nvSpPr>
          <p:cNvPr id="283" name="Google Shape;283;p38"/>
          <p:cNvSpPr txBox="1"/>
          <p:nvPr/>
        </p:nvSpPr>
        <p:spPr>
          <a:xfrm>
            <a:off x="4950700" y="1853850"/>
            <a:ext cx="1873500" cy="53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b="1">
                <a:solidFill>
                  <a:schemeClr val="accent1"/>
                </a:solidFill>
                <a:latin typeface="Lato"/>
                <a:ea typeface="Lato"/>
                <a:cs typeface="Lato"/>
                <a:sym typeface="Lato"/>
              </a:rPr>
              <a:t>Average KLD Score:</a:t>
            </a:r>
            <a:endParaRPr sz="1300" b="1">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p:nvPr/>
        </p:nvSpPr>
        <p:spPr>
          <a:xfrm>
            <a:off x="389425" y="2012275"/>
            <a:ext cx="2841300" cy="23943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9" name="Google Shape;289;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ESG Reporting: Concerns with Analysis</a:t>
            </a:r>
            <a:endParaRPr/>
          </a:p>
          <a:p>
            <a:pPr marL="0" lvl="0" indent="0" algn="l" rtl="0">
              <a:spcBef>
                <a:spcPts val="0"/>
              </a:spcBef>
              <a:spcAft>
                <a:spcPts val="0"/>
              </a:spcAft>
              <a:buNone/>
            </a:pPr>
            <a:endParaRPr/>
          </a:p>
        </p:txBody>
      </p:sp>
      <p:sp>
        <p:nvSpPr>
          <p:cNvPr id="290" name="Google Shape;290;p39"/>
          <p:cNvSpPr txBox="1">
            <a:spLocks noGrp="1"/>
          </p:cNvSpPr>
          <p:nvPr>
            <p:ph type="body" idx="1"/>
          </p:nvPr>
        </p:nvSpPr>
        <p:spPr>
          <a:xfrm>
            <a:off x="227675" y="2120125"/>
            <a:ext cx="2905200" cy="217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2"/>
              </a:buClr>
              <a:buSzPts val="1500"/>
              <a:buChar char="-"/>
            </a:pPr>
            <a:r>
              <a:rPr lang="en" sz="1500" b="1">
                <a:solidFill>
                  <a:schemeClr val="dk2"/>
                </a:solidFill>
              </a:rPr>
              <a:t>Difficult to extract data</a:t>
            </a:r>
            <a:endParaRPr sz="1500" b="1">
              <a:solidFill>
                <a:schemeClr val="dk2"/>
              </a:solidFill>
            </a:endParaRPr>
          </a:p>
          <a:p>
            <a:pPr marL="457200" lvl="0" indent="-323850" algn="l" rtl="0">
              <a:spcBef>
                <a:spcPts val="0"/>
              </a:spcBef>
              <a:spcAft>
                <a:spcPts val="0"/>
              </a:spcAft>
              <a:buClr>
                <a:schemeClr val="dk2"/>
              </a:buClr>
              <a:buSzPts val="1500"/>
              <a:buChar char="-"/>
            </a:pPr>
            <a:r>
              <a:rPr lang="en" sz="1500" b="1">
                <a:solidFill>
                  <a:schemeClr val="dk2"/>
                </a:solidFill>
              </a:rPr>
              <a:t>Majority</a:t>
            </a:r>
            <a:r>
              <a:rPr lang="en" sz="1500">
                <a:solidFill>
                  <a:schemeClr val="dk2"/>
                </a:solidFill>
              </a:rPr>
              <a:t> of columns had to be </a:t>
            </a:r>
            <a:r>
              <a:rPr lang="en" sz="1500" b="1">
                <a:solidFill>
                  <a:schemeClr val="dk2"/>
                </a:solidFill>
              </a:rPr>
              <a:t>backfilled</a:t>
            </a:r>
            <a:r>
              <a:rPr lang="en" sz="1500">
                <a:solidFill>
                  <a:schemeClr val="dk2"/>
                </a:solidFill>
              </a:rPr>
              <a:t> with artificial zeros</a:t>
            </a:r>
            <a:endParaRPr sz="1500">
              <a:solidFill>
                <a:schemeClr val="dk2"/>
              </a:solidFill>
            </a:endParaRPr>
          </a:p>
          <a:p>
            <a:pPr marL="457200" lvl="0" indent="-323850" algn="l" rtl="0">
              <a:spcBef>
                <a:spcPts val="0"/>
              </a:spcBef>
              <a:spcAft>
                <a:spcPts val="0"/>
              </a:spcAft>
              <a:buClr>
                <a:schemeClr val="dk2"/>
              </a:buClr>
              <a:buSzPts val="1500"/>
              <a:buChar char="-"/>
            </a:pPr>
            <a:r>
              <a:rPr lang="en" sz="1500" b="1">
                <a:solidFill>
                  <a:schemeClr val="dk2"/>
                </a:solidFill>
              </a:rPr>
              <a:t>Difficult to find small companies with data at all</a:t>
            </a:r>
            <a:endParaRPr sz="1500" b="1">
              <a:solidFill>
                <a:schemeClr val="dk2"/>
              </a:solidFill>
            </a:endParaRPr>
          </a:p>
          <a:p>
            <a:pPr marL="457200" lvl="0" indent="0" algn="l" rtl="0">
              <a:spcBef>
                <a:spcPts val="1200"/>
              </a:spcBef>
              <a:spcAft>
                <a:spcPts val="1200"/>
              </a:spcAft>
              <a:buNone/>
            </a:pPr>
            <a:endParaRPr>
              <a:solidFill>
                <a:schemeClr val="dk2"/>
              </a:solidFill>
            </a:endParaRPr>
          </a:p>
        </p:txBody>
      </p:sp>
      <p:pic>
        <p:nvPicPr>
          <p:cNvPr id="291" name="Google Shape;291;p39"/>
          <p:cNvPicPr preferRelativeResize="0"/>
          <p:nvPr/>
        </p:nvPicPr>
        <p:blipFill>
          <a:blip r:embed="rId3">
            <a:alphaModFix/>
          </a:blip>
          <a:stretch>
            <a:fillRect/>
          </a:stretch>
        </p:blipFill>
        <p:spPr>
          <a:xfrm>
            <a:off x="3533575" y="1989700"/>
            <a:ext cx="5480624" cy="243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t>Conclusions</a:t>
            </a:r>
            <a:endParaRPr sz="3500"/>
          </a:p>
        </p:txBody>
      </p:sp>
      <p:sp>
        <p:nvSpPr>
          <p:cNvPr id="297" name="Google Shape;297;p40"/>
          <p:cNvSpPr txBox="1">
            <a:spLocks noGrp="1"/>
          </p:cNvSpPr>
          <p:nvPr>
            <p:ph type="subTitle" idx="1"/>
          </p:nvPr>
        </p:nvSpPr>
        <p:spPr>
          <a:xfrm>
            <a:off x="258025" y="2033600"/>
            <a:ext cx="1837500" cy="18171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b="1"/>
              <a:t>Resilient:</a:t>
            </a:r>
            <a:endParaRPr b="1"/>
          </a:p>
          <a:p>
            <a:pPr marL="0" lvl="0" indent="0" algn="ctr" rtl="0">
              <a:spcBef>
                <a:spcPts val="0"/>
              </a:spcBef>
              <a:spcAft>
                <a:spcPts val="0"/>
              </a:spcAft>
              <a:buNone/>
            </a:pPr>
            <a:endParaRPr/>
          </a:p>
          <a:p>
            <a:pPr marL="0" lvl="0" indent="0" algn="ctr" rtl="0">
              <a:spcBef>
                <a:spcPts val="0"/>
              </a:spcBef>
              <a:spcAft>
                <a:spcPts val="0"/>
              </a:spcAft>
              <a:buNone/>
            </a:pPr>
            <a:r>
              <a:rPr lang="en"/>
              <a:t>The industry has showed that it stays </a:t>
            </a:r>
            <a:r>
              <a:rPr lang="en" b="1"/>
              <a:t>relatively resistant to macroeconomic downturns</a:t>
            </a:r>
            <a:endParaRPr b="1"/>
          </a:p>
        </p:txBody>
      </p:sp>
      <p:sp>
        <p:nvSpPr>
          <p:cNvPr id="298" name="Google Shape;298;p40"/>
          <p:cNvSpPr/>
          <p:nvPr/>
        </p:nvSpPr>
        <p:spPr>
          <a:xfrm>
            <a:off x="7557575" y="3994925"/>
            <a:ext cx="894300" cy="87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6"/>
              </a:highlight>
              <a:latin typeface="Lato"/>
              <a:ea typeface="Lato"/>
              <a:cs typeface="Lato"/>
              <a:sym typeface="Lato"/>
            </a:endParaRPr>
          </a:p>
        </p:txBody>
      </p:sp>
      <p:sp>
        <p:nvSpPr>
          <p:cNvPr id="299" name="Google Shape;299;p40"/>
          <p:cNvSpPr/>
          <p:nvPr/>
        </p:nvSpPr>
        <p:spPr>
          <a:xfrm>
            <a:off x="4143600" y="3994925"/>
            <a:ext cx="894300" cy="87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6"/>
              </a:highlight>
              <a:latin typeface="Lato"/>
              <a:ea typeface="Lato"/>
              <a:cs typeface="Lato"/>
              <a:sym typeface="Lato"/>
            </a:endParaRPr>
          </a:p>
        </p:txBody>
      </p:sp>
      <p:sp>
        <p:nvSpPr>
          <p:cNvPr id="300" name="Google Shape;300;p40"/>
          <p:cNvSpPr/>
          <p:nvPr/>
        </p:nvSpPr>
        <p:spPr>
          <a:xfrm>
            <a:off x="826375" y="3994925"/>
            <a:ext cx="894300" cy="87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6"/>
              </a:highlight>
              <a:latin typeface="Lato"/>
              <a:ea typeface="Lato"/>
              <a:cs typeface="Lato"/>
              <a:sym typeface="Lato"/>
            </a:endParaRPr>
          </a:p>
        </p:txBody>
      </p:sp>
      <p:sp>
        <p:nvSpPr>
          <p:cNvPr id="301" name="Google Shape;301;p40"/>
          <p:cNvSpPr txBox="1"/>
          <p:nvPr/>
        </p:nvSpPr>
        <p:spPr>
          <a:xfrm>
            <a:off x="729613" y="3994925"/>
            <a:ext cx="1087800" cy="87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1"/>
                </a:solidFill>
                <a:latin typeface="Lato"/>
                <a:ea typeface="Lato"/>
                <a:cs typeface="Lato"/>
                <a:sym typeface="Lato"/>
              </a:rPr>
              <a:t>1</a:t>
            </a:r>
            <a:endParaRPr sz="3000" b="1">
              <a:solidFill>
                <a:schemeClr val="accent1"/>
              </a:solidFill>
              <a:latin typeface="Lato"/>
              <a:ea typeface="Lato"/>
              <a:cs typeface="Lato"/>
              <a:sym typeface="Lato"/>
            </a:endParaRPr>
          </a:p>
        </p:txBody>
      </p:sp>
      <p:sp>
        <p:nvSpPr>
          <p:cNvPr id="302" name="Google Shape;302;p40"/>
          <p:cNvSpPr txBox="1"/>
          <p:nvPr/>
        </p:nvSpPr>
        <p:spPr>
          <a:xfrm>
            <a:off x="4029600" y="3994925"/>
            <a:ext cx="1087800" cy="87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1"/>
                </a:solidFill>
                <a:latin typeface="Lato"/>
                <a:ea typeface="Lato"/>
                <a:cs typeface="Lato"/>
                <a:sym typeface="Lato"/>
              </a:rPr>
              <a:t>2</a:t>
            </a:r>
            <a:endParaRPr sz="3000" b="1">
              <a:solidFill>
                <a:schemeClr val="accent1"/>
              </a:solidFill>
              <a:latin typeface="Lato"/>
              <a:ea typeface="Lato"/>
              <a:cs typeface="Lato"/>
              <a:sym typeface="Lato"/>
            </a:endParaRPr>
          </a:p>
        </p:txBody>
      </p:sp>
      <p:sp>
        <p:nvSpPr>
          <p:cNvPr id="303" name="Google Shape;303;p40"/>
          <p:cNvSpPr txBox="1"/>
          <p:nvPr/>
        </p:nvSpPr>
        <p:spPr>
          <a:xfrm>
            <a:off x="7426325" y="3994925"/>
            <a:ext cx="1087800" cy="87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1"/>
                </a:solidFill>
                <a:latin typeface="Lato"/>
                <a:ea typeface="Lato"/>
                <a:cs typeface="Lato"/>
                <a:sym typeface="Lato"/>
              </a:rPr>
              <a:t>3</a:t>
            </a:r>
            <a:endParaRPr sz="3000" b="1">
              <a:solidFill>
                <a:schemeClr val="accent1"/>
              </a:solidFill>
              <a:latin typeface="Lato"/>
              <a:ea typeface="Lato"/>
              <a:cs typeface="Lato"/>
              <a:sym typeface="Lato"/>
            </a:endParaRPr>
          </a:p>
        </p:txBody>
      </p:sp>
      <p:sp>
        <p:nvSpPr>
          <p:cNvPr id="304" name="Google Shape;304;p40"/>
          <p:cNvSpPr txBox="1"/>
          <p:nvPr/>
        </p:nvSpPr>
        <p:spPr>
          <a:xfrm>
            <a:off x="3672000" y="2132075"/>
            <a:ext cx="1837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600">
              <a:solidFill>
                <a:schemeClr val="accent1"/>
              </a:solidFill>
              <a:latin typeface="Lato"/>
              <a:ea typeface="Lato"/>
              <a:cs typeface="Lato"/>
              <a:sym typeface="Lato"/>
            </a:endParaRPr>
          </a:p>
        </p:txBody>
      </p:sp>
      <p:sp>
        <p:nvSpPr>
          <p:cNvPr id="305" name="Google Shape;305;p40"/>
          <p:cNvSpPr txBox="1">
            <a:spLocks noGrp="1"/>
          </p:cNvSpPr>
          <p:nvPr>
            <p:ph type="subTitle" idx="1"/>
          </p:nvPr>
        </p:nvSpPr>
        <p:spPr>
          <a:xfrm>
            <a:off x="3672000" y="2033600"/>
            <a:ext cx="1837500" cy="18171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b="1"/>
              <a:t>Top-Heavy:</a:t>
            </a:r>
            <a:endParaRPr b="1"/>
          </a:p>
          <a:p>
            <a:pPr marL="0" lvl="0" indent="0" algn="ctr" rtl="0">
              <a:spcBef>
                <a:spcPts val="0"/>
              </a:spcBef>
              <a:spcAft>
                <a:spcPts val="0"/>
              </a:spcAft>
              <a:buNone/>
            </a:pPr>
            <a:endParaRPr/>
          </a:p>
          <a:p>
            <a:pPr marL="0" lvl="0" indent="0" algn="ctr" rtl="0">
              <a:spcBef>
                <a:spcPts val="0"/>
              </a:spcBef>
              <a:spcAft>
                <a:spcPts val="0"/>
              </a:spcAft>
              <a:buNone/>
            </a:pPr>
            <a:r>
              <a:rPr lang="en"/>
              <a:t>Capital, demand, market capitalization are all </a:t>
            </a:r>
            <a:r>
              <a:rPr lang="en" b="1"/>
              <a:t>heavily skewed towards the top</a:t>
            </a:r>
            <a:endParaRPr b="1"/>
          </a:p>
        </p:txBody>
      </p:sp>
      <p:sp>
        <p:nvSpPr>
          <p:cNvPr id="306" name="Google Shape;306;p40"/>
          <p:cNvSpPr txBox="1">
            <a:spLocks noGrp="1"/>
          </p:cNvSpPr>
          <p:nvPr>
            <p:ph type="subTitle" idx="1"/>
          </p:nvPr>
        </p:nvSpPr>
        <p:spPr>
          <a:xfrm>
            <a:off x="7085975" y="2033600"/>
            <a:ext cx="1837500" cy="18171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b="1"/>
              <a:t>Optimistic Future:</a:t>
            </a:r>
            <a:endParaRPr b="1"/>
          </a:p>
          <a:p>
            <a:pPr marL="0" lvl="0" indent="0" algn="ctr" rtl="0">
              <a:spcBef>
                <a:spcPts val="0"/>
              </a:spcBef>
              <a:spcAft>
                <a:spcPts val="0"/>
              </a:spcAft>
              <a:buNone/>
            </a:pPr>
            <a:endParaRPr/>
          </a:p>
          <a:p>
            <a:pPr marL="0" lvl="0" indent="0" algn="ctr" rtl="0">
              <a:spcBef>
                <a:spcPts val="0"/>
              </a:spcBef>
              <a:spcAft>
                <a:spcPts val="0"/>
              </a:spcAft>
              <a:buNone/>
            </a:pPr>
            <a:r>
              <a:rPr lang="en"/>
              <a:t>For the firms at the top, </a:t>
            </a:r>
            <a:r>
              <a:rPr lang="en" b="1"/>
              <a:t>return on invested capital look to be bullish </a:t>
            </a:r>
            <a:r>
              <a:rPr lang="en"/>
              <a:t>with further breakthroughs in technology</a:t>
            </a:r>
            <a:endParaRPr/>
          </a:p>
        </p:txBody>
      </p:sp>
      <p:pic>
        <p:nvPicPr>
          <p:cNvPr id="307" name="Google Shape;307;p40"/>
          <p:cNvPicPr preferRelativeResize="0"/>
          <p:nvPr/>
        </p:nvPicPr>
        <p:blipFill>
          <a:blip r:embed="rId3">
            <a:alphaModFix/>
          </a:blip>
          <a:stretch>
            <a:fillRect/>
          </a:stretch>
        </p:blipFill>
        <p:spPr>
          <a:xfrm>
            <a:off x="1978825" y="3930700"/>
            <a:ext cx="1792626" cy="1008350"/>
          </a:xfrm>
          <a:prstGeom prst="rect">
            <a:avLst/>
          </a:prstGeom>
          <a:noFill/>
          <a:ln>
            <a:noFill/>
          </a:ln>
        </p:spPr>
      </p:pic>
      <p:pic>
        <p:nvPicPr>
          <p:cNvPr id="308" name="Google Shape;308;p40"/>
          <p:cNvPicPr preferRelativeResize="0"/>
          <p:nvPr/>
        </p:nvPicPr>
        <p:blipFill>
          <a:blip r:embed="rId4">
            <a:alphaModFix/>
          </a:blip>
          <a:stretch>
            <a:fillRect/>
          </a:stretch>
        </p:blipFill>
        <p:spPr>
          <a:xfrm>
            <a:off x="5530813" y="3927549"/>
            <a:ext cx="1613348" cy="1014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Industry Background: Notable Companies </a:t>
            </a:r>
            <a:endParaRPr/>
          </a:p>
        </p:txBody>
      </p:sp>
      <p:sp>
        <p:nvSpPr>
          <p:cNvPr id="105" name="Google Shape;105;p15"/>
          <p:cNvSpPr txBox="1">
            <a:spLocks noGrp="1"/>
          </p:cNvSpPr>
          <p:nvPr>
            <p:ph type="body" idx="1"/>
          </p:nvPr>
        </p:nvSpPr>
        <p:spPr>
          <a:xfrm>
            <a:off x="729450" y="2328650"/>
            <a:ext cx="2536200" cy="287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NVIDIA</a:t>
            </a:r>
            <a:endParaRPr/>
          </a:p>
          <a:p>
            <a:pPr marL="457200" lvl="0" indent="-311150" algn="l" rtl="0">
              <a:spcBef>
                <a:spcPts val="0"/>
              </a:spcBef>
              <a:spcAft>
                <a:spcPts val="0"/>
              </a:spcAft>
              <a:buSzPts val="1300"/>
              <a:buAutoNum type="arabicPeriod"/>
            </a:pPr>
            <a:r>
              <a:rPr lang="en"/>
              <a:t>Taiwan Semiconductors</a:t>
            </a:r>
            <a:endParaRPr/>
          </a:p>
          <a:p>
            <a:pPr marL="457200" lvl="0" indent="-311150" algn="l" rtl="0">
              <a:spcBef>
                <a:spcPts val="0"/>
              </a:spcBef>
              <a:spcAft>
                <a:spcPts val="0"/>
              </a:spcAft>
              <a:buSzPts val="1300"/>
              <a:buAutoNum type="arabicPeriod"/>
            </a:pPr>
            <a:r>
              <a:rPr lang="en"/>
              <a:t>Broadcom</a:t>
            </a:r>
            <a:endParaRPr/>
          </a:p>
          <a:p>
            <a:pPr marL="457200" lvl="0" indent="-311150" algn="l" rtl="0">
              <a:spcBef>
                <a:spcPts val="0"/>
              </a:spcBef>
              <a:spcAft>
                <a:spcPts val="0"/>
              </a:spcAft>
              <a:buSzPts val="1300"/>
              <a:buAutoNum type="arabicPeriod"/>
            </a:pPr>
            <a:r>
              <a:rPr lang="en"/>
              <a:t>Intel Corp.</a:t>
            </a:r>
            <a:endParaRPr/>
          </a:p>
          <a:p>
            <a:pPr marL="457200" lvl="0" indent="-311150" algn="l" rtl="0">
              <a:spcBef>
                <a:spcPts val="0"/>
              </a:spcBef>
              <a:spcAft>
                <a:spcPts val="0"/>
              </a:spcAft>
              <a:buSzPts val="1300"/>
              <a:buAutoNum type="arabicPeriod"/>
            </a:pPr>
            <a:r>
              <a:rPr lang="en"/>
              <a:t>Advanced Micro Devices</a:t>
            </a:r>
            <a:endParaRPr/>
          </a:p>
          <a:p>
            <a:pPr marL="457200" lvl="0" indent="-311150" algn="l" rtl="0">
              <a:spcBef>
                <a:spcPts val="0"/>
              </a:spcBef>
              <a:spcAft>
                <a:spcPts val="0"/>
              </a:spcAft>
              <a:buSzPts val="1300"/>
              <a:buAutoNum type="arabicPeriod"/>
            </a:pPr>
            <a:r>
              <a:rPr lang="en"/>
              <a:t>Texas Instruments Inc. </a:t>
            </a:r>
            <a:endParaRPr/>
          </a:p>
          <a:p>
            <a:pPr marL="457200" lvl="0" indent="-311150" algn="l" rtl="0">
              <a:spcBef>
                <a:spcPts val="0"/>
              </a:spcBef>
              <a:spcAft>
                <a:spcPts val="0"/>
              </a:spcAft>
              <a:buSzPts val="1300"/>
              <a:buAutoNum type="arabicPeriod"/>
            </a:pPr>
            <a:r>
              <a:rPr lang="en"/>
              <a:t>Qualcomm Inc. </a:t>
            </a:r>
            <a:endParaRPr/>
          </a:p>
          <a:p>
            <a:pPr marL="457200" lvl="0" indent="-311150" algn="l" rtl="0">
              <a:spcBef>
                <a:spcPts val="0"/>
              </a:spcBef>
              <a:spcAft>
                <a:spcPts val="0"/>
              </a:spcAft>
              <a:buSzPts val="1300"/>
              <a:buAutoNum type="arabicPeriod"/>
            </a:pPr>
            <a:r>
              <a:rPr lang="en"/>
              <a:t>Analog Devices Inc. </a:t>
            </a:r>
            <a:endParaRPr/>
          </a:p>
          <a:p>
            <a:pPr marL="457200" lvl="0" indent="-311150" algn="l" rtl="0">
              <a:spcBef>
                <a:spcPts val="0"/>
              </a:spcBef>
              <a:spcAft>
                <a:spcPts val="0"/>
              </a:spcAft>
              <a:buSzPts val="1300"/>
              <a:buAutoNum type="arabicPeriod"/>
            </a:pPr>
            <a:r>
              <a:rPr lang="en"/>
              <a:t>Micron Technology Inc.</a:t>
            </a:r>
            <a:endParaRPr/>
          </a:p>
          <a:p>
            <a:pPr marL="457200" lvl="0" indent="-311150" algn="l" rtl="0">
              <a:spcBef>
                <a:spcPts val="0"/>
              </a:spcBef>
              <a:spcAft>
                <a:spcPts val="0"/>
              </a:spcAft>
              <a:buSzPts val="1300"/>
              <a:buAutoNum type="arabicPeriod"/>
            </a:pPr>
            <a:r>
              <a:rPr lang="en"/>
              <a:t>Marvell Technology Inc.</a:t>
            </a:r>
            <a:endParaRPr/>
          </a:p>
        </p:txBody>
      </p:sp>
      <p:sp>
        <p:nvSpPr>
          <p:cNvPr id="106" name="Google Shape;106;p15"/>
          <p:cNvSpPr txBox="1"/>
          <p:nvPr/>
        </p:nvSpPr>
        <p:spPr>
          <a:xfrm>
            <a:off x="729450" y="1785425"/>
            <a:ext cx="29361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10 Companies with the </a:t>
            </a:r>
            <a:r>
              <a:rPr lang="en" sz="1300" b="1">
                <a:solidFill>
                  <a:schemeClr val="accent1"/>
                </a:solidFill>
                <a:latin typeface="Lato"/>
                <a:ea typeface="Lato"/>
                <a:cs typeface="Lato"/>
                <a:sym typeface="Lato"/>
              </a:rPr>
              <a:t>largest</a:t>
            </a:r>
            <a:r>
              <a:rPr lang="en" sz="1300">
                <a:solidFill>
                  <a:schemeClr val="accent1"/>
                </a:solidFill>
                <a:latin typeface="Lato"/>
                <a:ea typeface="Lato"/>
                <a:cs typeface="Lato"/>
                <a:sym typeface="Lato"/>
              </a:rPr>
              <a:t> Market Cap for this industry:</a:t>
            </a:r>
            <a:endParaRPr sz="1300">
              <a:solidFill>
                <a:schemeClr val="accent1"/>
              </a:solidFill>
              <a:latin typeface="Lato"/>
              <a:ea typeface="Lato"/>
              <a:cs typeface="Lato"/>
              <a:sym typeface="Lato"/>
            </a:endParaRPr>
          </a:p>
        </p:txBody>
      </p:sp>
      <p:sp>
        <p:nvSpPr>
          <p:cNvPr id="107" name="Google Shape;107;p15"/>
          <p:cNvSpPr txBox="1"/>
          <p:nvPr/>
        </p:nvSpPr>
        <p:spPr>
          <a:xfrm>
            <a:off x="4770600" y="1785425"/>
            <a:ext cx="3000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10 Companies with the </a:t>
            </a:r>
            <a:r>
              <a:rPr lang="en" sz="1300" b="1">
                <a:solidFill>
                  <a:schemeClr val="accent1"/>
                </a:solidFill>
                <a:latin typeface="Lato"/>
                <a:ea typeface="Lato"/>
                <a:cs typeface="Lato"/>
                <a:sym typeface="Lato"/>
              </a:rPr>
              <a:t>smallest</a:t>
            </a:r>
            <a:r>
              <a:rPr lang="en" sz="1300">
                <a:solidFill>
                  <a:schemeClr val="accent1"/>
                </a:solidFill>
                <a:latin typeface="Lato"/>
                <a:ea typeface="Lato"/>
                <a:cs typeface="Lato"/>
                <a:sym typeface="Lato"/>
              </a:rPr>
              <a:t> Market Cap for this industry:</a:t>
            </a:r>
            <a:endParaRPr sz="1300">
              <a:solidFill>
                <a:schemeClr val="accent1"/>
              </a:solidFill>
              <a:latin typeface="Lato"/>
              <a:ea typeface="Lato"/>
              <a:cs typeface="Lato"/>
              <a:sym typeface="Lato"/>
            </a:endParaRPr>
          </a:p>
        </p:txBody>
      </p:sp>
      <p:sp>
        <p:nvSpPr>
          <p:cNvPr id="108" name="Google Shape;108;p15"/>
          <p:cNvSpPr txBox="1"/>
          <p:nvPr/>
        </p:nvSpPr>
        <p:spPr>
          <a:xfrm>
            <a:off x="4770600" y="2328650"/>
            <a:ext cx="3535800" cy="2685900"/>
          </a:xfrm>
          <a:prstGeom prst="rect">
            <a:avLst/>
          </a:prstGeom>
          <a:noFill/>
          <a:ln>
            <a:noFill/>
          </a:ln>
        </p:spPr>
        <p:txBody>
          <a:bodyPr spcFirstLastPara="1" wrap="square" lIns="91425" tIns="91425" rIns="91425" bIns="91425" anchor="t" anchorCtr="0">
            <a:spAutoFit/>
          </a:bodyPr>
          <a:lstStyle/>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Sealsq Corp</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Hei Inc.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Dynex Power Inc.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Solitron Devices Inc.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Logicvision Inc.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ISC8 Inc.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Jet Neko Inc.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Dialog Semiconductor PLC.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Innovex Inc.</a:t>
            </a:r>
            <a:endParaRPr sz="1300">
              <a:solidFill>
                <a:srgbClr val="595959"/>
              </a:solidFill>
              <a:latin typeface="Lato"/>
              <a:ea typeface="Lato"/>
              <a:cs typeface="Lato"/>
              <a:sym typeface="Lato"/>
            </a:endParaRPr>
          </a:p>
          <a:p>
            <a:pPr marL="914400" lvl="0" indent="-311150" algn="l" rtl="0">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Tvia Inc.</a:t>
            </a:r>
            <a:endParaRPr sz="1300">
              <a:solidFill>
                <a:srgbClr val="595959"/>
              </a:solidFill>
              <a:latin typeface="Lato"/>
              <a:ea typeface="Lato"/>
              <a:cs typeface="Lato"/>
              <a:sym typeface="Lato"/>
            </a:endParaRPr>
          </a:p>
          <a:p>
            <a:pPr marL="0" lvl="0" indent="0" algn="l" rtl="0">
              <a:lnSpc>
                <a:spcPct val="115000"/>
              </a:lnSpc>
              <a:spcBef>
                <a:spcPts val="0"/>
              </a:spcBef>
              <a:spcAft>
                <a:spcPts val="1200"/>
              </a:spcAft>
              <a:buNone/>
            </a:pPr>
            <a:endParaRPr sz="1300">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Industry Background: Companies over Time</a:t>
            </a:r>
            <a:endParaRPr/>
          </a:p>
          <a:p>
            <a:pPr marL="0" lvl="0" indent="0" algn="l" rtl="0">
              <a:spcBef>
                <a:spcPts val="0"/>
              </a:spcBef>
              <a:spcAft>
                <a:spcPts val="0"/>
              </a:spcAft>
              <a:buNone/>
            </a:pPr>
            <a:endParaRPr/>
          </a:p>
        </p:txBody>
      </p:sp>
      <p:sp>
        <p:nvSpPr>
          <p:cNvPr id="114" name="Google Shape;114;p16"/>
          <p:cNvSpPr txBox="1">
            <a:spLocks noGrp="1"/>
          </p:cNvSpPr>
          <p:nvPr>
            <p:ph type="body" idx="1"/>
          </p:nvPr>
        </p:nvSpPr>
        <p:spPr>
          <a:xfrm>
            <a:off x="246625" y="1853850"/>
            <a:ext cx="3176400" cy="3092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Number of firms </a:t>
            </a:r>
            <a:r>
              <a:rPr lang="en" b="1"/>
              <a:t>booms in 2006,</a:t>
            </a:r>
            <a:r>
              <a:rPr lang="en"/>
              <a:t> then capitulates to </a:t>
            </a:r>
            <a:r>
              <a:rPr lang="en" b="1"/>
              <a:t>less than half of the number of firms by 2023</a:t>
            </a:r>
            <a:endParaRPr b="1"/>
          </a:p>
          <a:p>
            <a:pPr marL="457200" lvl="0" indent="-311150" algn="l" rtl="0">
              <a:spcBef>
                <a:spcPts val="0"/>
              </a:spcBef>
              <a:spcAft>
                <a:spcPts val="0"/>
              </a:spcAft>
              <a:buSzPts val="1300"/>
              <a:buChar char="-"/>
            </a:pPr>
            <a:r>
              <a:rPr lang="en" b="1"/>
              <a:t>Decrease in number of firms</a:t>
            </a:r>
            <a:r>
              <a:rPr lang="en"/>
              <a:t> around the </a:t>
            </a:r>
            <a:r>
              <a:rPr lang="en" b="1"/>
              <a:t>2008 Housing Crisis</a:t>
            </a:r>
            <a:r>
              <a:rPr lang="en"/>
              <a:t> are</a:t>
            </a:r>
            <a:r>
              <a:rPr lang="en" b="1"/>
              <a:t> minimal</a:t>
            </a:r>
            <a:endParaRPr b="1"/>
          </a:p>
          <a:p>
            <a:pPr marL="457200" lvl="0" indent="-311150" algn="l" rtl="0">
              <a:spcBef>
                <a:spcPts val="0"/>
              </a:spcBef>
              <a:spcAft>
                <a:spcPts val="0"/>
              </a:spcAft>
              <a:buSzPts val="1300"/>
              <a:buChar char="-"/>
            </a:pPr>
            <a:r>
              <a:rPr lang="en"/>
              <a:t>Industry </a:t>
            </a:r>
            <a:r>
              <a:rPr lang="en" b="1"/>
              <a:t>increases in number of firms</a:t>
            </a:r>
            <a:r>
              <a:rPr lang="en"/>
              <a:t> during the first year of the </a:t>
            </a:r>
            <a:r>
              <a:rPr lang="en" b="1"/>
              <a:t>pandemic.</a:t>
            </a:r>
            <a:endParaRPr b="1"/>
          </a:p>
        </p:txBody>
      </p:sp>
      <p:pic>
        <p:nvPicPr>
          <p:cNvPr id="115" name="Google Shape;115;p16"/>
          <p:cNvPicPr preferRelativeResize="0"/>
          <p:nvPr/>
        </p:nvPicPr>
        <p:blipFill>
          <a:blip r:embed="rId3">
            <a:alphaModFix/>
          </a:blip>
          <a:stretch>
            <a:fillRect/>
          </a:stretch>
        </p:blipFill>
        <p:spPr>
          <a:xfrm>
            <a:off x="3422975" y="1853850"/>
            <a:ext cx="5636550" cy="292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Industry Background: Market Cap over Time</a:t>
            </a:r>
            <a:endParaRPr/>
          </a:p>
          <a:p>
            <a:pPr marL="0" lvl="0" indent="0" algn="l" rtl="0">
              <a:spcBef>
                <a:spcPts val="0"/>
              </a:spcBef>
              <a:spcAft>
                <a:spcPts val="0"/>
              </a:spcAft>
              <a:buNone/>
            </a:pPr>
            <a:endParaRPr/>
          </a:p>
        </p:txBody>
      </p:sp>
      <p:sp>
        <p:nvSpPr>
          <p:cNvPr id="121" name="Google Shape;121;p17"/>
          <p:cNvSpPr txBox="1">
            <a:spLocks noGrp="1"/>
          </p:cNvSpPr>
          <p:nvPr>
            <p:ph type="body" idx="1"/>
          </p:nvPr>
        </p:nvSpPr>
        <p:spPr>
          <a:xfrm>
            <a:off x="729450" y="1977113"/>
            <a:ext cx="3215400" cy="2798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Exponential increase</a:t>
            </a:r>
            <a:r>
              <a:rPr lang="en"/>
              <a:t> in Market Cap from the </a:t>
            </a:r>
            <a:r>
              <a:rPr lang="en" b="1"/>
              <a:t>late 2010’s to end of 2020.</a:t>
            </a:r>
            <a:endParaRPr b="1"/>
          </a:p>
          <a:p>
            <a:pPr marL="0" lvl="0" indent="0" algn="l" rtl="0">
              <a:spcBef>
                <a:spcPts val="1200"/>
              </a:spcBef>
              <a:spcAft>
                <a:spcPts val="0"/>
              </a:spcAft>
              <a:buNone/>
            </a:pPr>
            <a:endParaRPr b="1"/>
          </a:p>
          <a:p>
            <a:pPr marL="457200" lvl="0" indent="-311150" algn="l" rtl="0">
              <a:spcBef>
                <a:spcPts val="1200"/>
              </a:spcBef>
              <a:spcAft>
                <a:spcPts val="0"/>
              </a:spcAft>
              <a:buSzPts val="1300"/>
              <a:buChar char="-"/>
            </a:pPr>
            <a:r>
              <a:rPr lang="en" b="1"/>
              <a:t>Decrease</a:t>
            </a:r>
            <a:r>
              <a:rPr lang="en"/>
              <a:t> in Market Cap </a:t>
            </a:r>
            <a:r>
              <a:rPr lang="en" b="1"/>
              <a:t>during the 2008 recession.</a:t>
            </a:r>
            <a:r>
              <a:rPr lang="en"/>
              <a:t> </a:t>
            </a:r>
            <a:r>
              <a:rPr lang="en" b="1"/>
              <a:t>Small dip in comparison</a:t>
            </a:r>
            <a:r>
              <a:rPr lang="en"/>
              <a:t> to the </a:t>
            </a:r>
            <a:r>
              <a:rPr lang="en" b="1"/>
              <a:t>late 2010’s boom.</a:t>
            </a:r>
            <a:endParaRPr b="1"/>
          </a:p>
        </p:txBody>
      </p:sp>
      <p:pic>
        <p:nvPicPr>
          <p:cNvPr id="122" name="Google Shape;122;p17"/>
          <p:cNvPicPr preferRelativeResize="0"/>
          <p:nvPr/>
        </p:nvPicPr>
        <p:blipFill>
          <a:blip r:embed="rId3">
            <a:alphaModFix/>
          </a:blip>
          <a:stretch>
            <a:fillRect/>
          </a:stretch>
        </p:blipFill>
        <p:spPr>
          <a:xfrm>
            <a:off x="3945000" y="1930125"/>
            <a:ext cx="5198997" cy="289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Industry Background: Areas of Concern</a:t>
            </a:r>
            <a:endParaRPr/>
          </a:p>
        </p:txBody>
      </p:sp>
      <p:sp>
        <p:nvSpPr>
          <p:cNvPr id="128" name="Google Shape;128;p18"/>
          <p:cNvSpPr txBox="1">
            <a:spLocks noGrp="1"/>
          </p:cNvSpPr>
          <p:nvPr>
            <p:ph type="body" idx="1"/>
          </p:nvPr>
        </p:nvSpPr>
        <p:spPr>
          <a:xfrm>
            <a:off x="729450" y="1853850"/>
            <a:ext cx="3468000" cy="265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Common words found in </a:t>
            </a:r>
            <a:r>
              <a:rPr lang="en" sz="1500" b="1"/>
              <a:t>large</a:t>
            </a:r>
            <a:r>
              <a:rPr lang="en" sz="1500"/>
              <a:t> companies’ </a:t>
            </a:r>
            <a:r>
              <a:rPr lang="en" sz="1500" b="1"/>
              <a:t>2023 10-K Item 1A:</a:t>
            </a:r>
            <a:endParaRPr sz="1500" b="1"/>
          </a:p>
          <a:p>
            <a:pPr marL="457200" lvl="0" indent="-323850" algn="l" rtl="0">
              <a:spcBef>
                <a:spcPts val="1200"/>
              </a:spcBef>
              <a:spcAft>
                <a:spcPts val="0"/>
              </a:spcAft>
              <a:buSzPts val="1500"/>
              <a:buAutoNum type="arabicPeriod"/>
            </a:pPr>
            <a:r>
              <a:rPr lang="en" sz="1500" b="1"/>
              <a:t>Products</a:t>
            </a:r>
            <a:endParaRPr sz="1500" b="1"/>
          </a:p>
          <a:p>
            <a:pPr marL="457200" lvl="0" indent="-323850" algn="l" rtl="0">
              <a:spcBef>
                <a:spcPts val="0"/>
              </a:spcBef>
              <a:spcAft>
                <a:spcPts val="0"/>
              </a:spcAft>
              <a:buSzPts val="1500"/>
              <a:buAutoNum type="arabicPeriod"/>
            </a:pPr>
            <a:r>
              <a:rPr lang="en" sz="1500" b="1"/>
              <a:t>Business</a:t>
            </a:r>
            <a:endParaRPr sz="1500" b="1"/>
          </a:p>
          <a:p>
            <a:pPr marL="457200" lvl="0" indent="-323850" algn="l" rtl="0">
              <a:spcBef>
                <a:spcPts val="0"/>
              </a:spcBef>
              <a:spcAft>
                <a:spcPts val="0"/>
              </a:spcAft>
              <a:buSzPts val="1500"/>
              <a:buAutoNum type="arabicPeriod"/>
            </a:pPr>
            <a:r>
              <a:rPr lang="en" sz="1500" b="1"/>
              <a:t>Customers</a:t>
            </a:r>
            <a:endParaRPr sz="1500" b="1"/>
          </a:p>
          <a:p>
            <a:pPr marL="457200" lvl="0" indent="-323850" algn="l" rtl="0">
              <a:spcBef>
                <a:spcPts val="0"/>
              </a:spcBef>
              <a:spcAft>
                <a:spcPts val="0"/>
              </a:spcAft>
              <a:buSzPts val="1500"/>
              <a:buAutoNum type="arabicPeriod"/>
            </a:pPr>
            <a:r>
              <a:rPr lang="en" sz="1500" b="1"/>
              <a:t>Operations</a:t>
            </a:r>
            <a:endParaRPr sz="1500" b="1"/>
          </a:p>
          <a:p>
            <a:pPr marL="0" lvl="0" indent="0" algn="l" rtl="0">
              <a:spcBef>
                <a:spcPts val="1200"/>
              </a:spcBef>
              <a:spcAft>
                <a:spcPts val="1200"/>
              </a:spcAft>
              <a:buNone/>
            </a:pPr>
            <a:endParaRPr b="1"/>
          </a:p>
        </p:txBody>
      </p:sp>
      <p:sp>
        <p:nvSpPr>
          <p:cNvPr id="129" name="Google Shape;129;p18"/>
          <p:cNvSpPr txBox="1"/>
          <p:nvPr/>
        </p:nvSpPr>
        <p:spPr>
          <a:xfrm>
            <a:off x="4468225" y="1853850"/>
            <a:ext cx="3375000" cy="189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accent1"/>
                </a:solidFill>
                <a:latin typeface="Lato"/>
                <a:ea typeface="Lato"/>
                <a:cs typeface="Lato"/>
                <a:sym typeface="Lato"/>
              </a:rPr>
              <a:t>Common words found in </a:t>
            </a:r>
            <a:r>
              <a:rPr lang="en" sz="1500" b="1">
                <a:solidFill>
                  <a:schemeClr val="accent1"/>
                </a:solidFill>
                <a:latin typeface="Lato"/>
                <a:ea typeface="Lato"/>
                <a:cs typeface="Lato"/>
                <a:sym typeface="Lato"/>
              </a:rPr>
              <a:t>small</a:t>
            </a:r>
            <a:r>
              <a:rPr lang="en" sz="1500">
                <a:solidFill>
                  <a:schemeClr val="accent1"/>
                </a:solidFill>
                <a:latin typeface="Lato"/>
                <a:ea typeface="Lato"/>
                <a:cs typeface="Lato"/>
                <a:sym typeface="Lato"/>
              </a:rPr>
              <a:t> companies’ </a:t>
            </a:r>
            <a:r>
              <a:rPr lang="en" sz="1500" b="1">
                <a:solidFill>
                  <a:schemeClr val="accent1"/>
                </a:solidFill>
                <a:latin typeface="Lato"/>
                <a:ea typeface="Lato"/>
                <a:cs typeface="Lato"/>
                <a:sym typeface="Lato"/>
              </a:rPr>
              <a:t>2023 10-K Item 1A:</a:t>
            </a:r>
            <a:endParaRPr sz="1500" b="1">
              <a:solidFill>
                <a:schemeClr val="accent1"/>
              </a:solidFill>
              <a:latin typeface="Lato"/>
              <a:ea typeface="Lato"/>
              <a:cs typeface="Lato"/>
              <a:sym typeface="Lato"/>
            </a:endParaRPr>
          </a:p>
          <a:p>
            <a:pPr marL="457200" lvl="0" indent="-323850" algn="l" rtl="0">
              <a:lnSpc>
                <a:spcPct val="115000"/>
              </a:lnSpc>
              <a:spcBef>
                <a:spcPts val="1200"/>
              </a:spcBef>
              <a:spcAft>
                <a:spcPts val="0"/>
              </a:spcAft>
              <a:buClr>
                <a:schemeClr val="accent1"/>
              </a:buClr>
              <a:buSzPts val="1500"/>
              <a:buFont typeface="Lato"/>
              <a:buAutoNum type="arabicPeriod"/>
            </a:pPr>
            <a:r>
              <a:rPr lang="en" sz="1500" b="1">
                <a:solidFill>
                  <a:schemeClr val="accent1"/>
                </a:solidFill>
                <a:latin typeface="Lato"/>
                <a:ea typeface="Lato"/>
                <a:cs typeface="Lato"/>
                <a:sym typeface="Lato"/>
              </a:rPr>
              <a:t>Stock</a:t>
            </a:r>
            <a:endParaRPr sz="1500" b="1">
              <a:solidFill>
                <a:schemeClr val="accent1"/>
              </a:solidFill>
              <a:latin typeface="Lato"/>
              <a:ea typeface="Lato"/>
              <a:cs typeface="Lato"/>
              <a:sym typeface="Lato"/>
            </a:endParaRPr>
          </a:p>
          <a:p>
            <a:pPr marL="457200" lvl="0" indent="-323850" algn="l" rtl="0">
              <a:lnSpc>
                <a:spcPct val="115000"/>
              </a:lnSpc>
              <a:spcBef>
                <a:spcPts val="0"/>
              </a:spcBef>
              <a:spcAft>
                <a:spcPts val="0"/>
              </a:spcAft>
              <a:buClr>
                <a:schemeClr val="accent1"/>
              </a:buClr>
              <a:buSzPts val="1500"/>
              <a:buFont typeface="Lato"/>
              <a:buAutoNum type="arabicPeriod"/>
            </a:pPr>
            <a:r>
              <a:rPr lang="en" sz="1500" b="1">
                <a:solidFill>
                  <a:schemeClr val="accent1"/>
                </a:solidFill>
                <a:latin typeface="Lato"/>
                <a:ea typeface="Lato"/>
                <a:cs typeface="Lato"/>
                <a:sym typeface="Lato"/>
              </a:rPr>
              <a:t>Products</a:t>
            </a:r>
            <a:endParaRPr sz="1500" b="1">
              <a:solidFill>
                <a:schemeClr val="accent1"/>
              </a:solidFill>
              <a:latin typeface="Lato"/>
              <a:ea typeface="Lato"/>
              <a:cs typeface="Lato"/>
              <a:sym typeface="Lato"/>
            </a:endParaRPr>
          </a:p>
          <a:p>
            <a:pPr marL="457200" lvl="0" indent="-323850" algn="l" rtl="0">
              <a:lnSpc>
                <a:spcPct val="115000"/>
              </a:lnSpc>
              <a:spcBef>
                <a:spcPts val="0"/>
              </a:spcBef>
              <a:spcAft>
                <a:spcPts val="0"/>
              </a:spcAft>
              <a:buClr>
                <a:schemeClr val="accent1"/>
              </a:buClr>
              <a:buSzPts val="1500"/>
              <a:buFont typeface="Lato"/>
              <a:buAutoNum type="arabicPeriod"/>
            </a:pPr>
            <a:r>
              <a:rPr lang="en" sz="1500" b="1">
                <a:solidFill>
                  <a:schemeClr val="accent1"/>
                </a:solidFill>
                <a:latin typeface="Lato"/>
                <a:ea typeface="Lato"/>
                <a:cs typeface="Lato"/>
                <a:sym typeface="Lato"/>
              </a:rPr>
              <a:t>Business</a:t>
            </a:r>
            <a:endParaRPr sz="1500" b="1">
              <a:solidFill>
                <a:schemeClr val="accent1"/>
              </a:solidFill>
              <a:latin typeface="Lato"/>
              <a:ea typeface="Lato"/>
              <a:cs typeface="Lato"/>
              <a:sym typeface="Lato"/>
            </a:endParaRPr>
          </a:p>
          <a:p>
            <a:pPr marL="457200" lvl="0" indent="-323850" algn="l" rtl="0">
              <a:lnSpc>
                <a:spcPct val="115000"/>
              </a:lnSpc>
              <a:spcBef>
                <a:spcPts val="0"/>
              </a:spcBef>
              <a:spcAft>
                <a:spcPts val="0"/>
              </a:spcAft>
              <a:buClr>
                <a:schemeClr val="accent1"/>
              </a:buClr>
              <a:buSzPts val="1500"/>
              <a:buFont typeface="Lato"/>
              <a:buAutoNum type="arabicPeriod"/>
            </a:pPr>
            <a:r>
              <a:rPr lang="en" sz="1500" b="1">
                <a:solidFill>
                  <a:schemeClr val="accent1"/>
                </a:solidFill>
                <a:latin typeface="Lato"/>
                <a:ea typeface="Lato"/>
                <a:cs typeface="Lato"/>
                <a:sym typeface="Lato"/>
              </a:rPr>
              <a:t>Common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ctrTitle"/>
          </p:nvPr>
        </p:nvSpPr>
        <p:spPr>
          <a:xfrm>
            <a:off x="727950" y="139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800"/>
              <a:t>Accounting Aspect</a:t>
            </a:r>
            <a:endParaRPr sz="4800"/>
          </a:p>
        </p:txBody>
      </p:sp>
      <p:pic>
        <p:nvPicPr>
          <p:cNvPr id="135" name="Google Shape;135;p19"/>
          <p:cNvPicPr preferRelativeResize="0"/>
          <p:nvPr/>
        </p:nvPicPr>
        <p:blipFill>
          <a:blip r:embed="rId3">
            <a:alphaModFix amt="25000"/>
          </a:blip>
          <a:stretch>
            <a:fillRect/>
          </a:stretch>
        </p:blipFill>
        <p:spPr>
          <a:xfrm>
            <a:off x="727950" y="2271150"/>
            <a:ext cx="1000150" cy="100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Lato"/>
                <a:ea typeface="Lato"/>
                <a:cs typeface="Lato"/>
                <a:sym typeface="Lato"/>
              </a:rPr>
              <a:t>Accounting Aspect</a:t>
            </a:r>
            <a:endParaRPr sz="2040">
              <a:latin typeface="Lato"/>
              <a:ea typeface="Lato"/>
              <a:cs typeface="Lato"/>
              <a:sym typeface="Lato"/>
            </a:endParaRPr>
          </a:p>
        </p:txBody>
      </p:sp>
      <p:sp>
        <p:nvSpPr>
          <p:cNvPr id="141" name="Google Shape;141;p20"/>
          <p:cNvSpPr txBox="1">
            <a:spLocks noGrp="1"/>
          </p:cNvSpPr>
          <p:nvPr>
            <p:ph type="body" idx="1"/>
          </p:nvPr>
        </p:nvSpPr>
        <p:spPr>
          <a:xfrm>
            <a:off x="149900" y="2130750"/>
            <a:ext cx="3811500" cy="259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00000"/>
              </a:buClr>
              <a:buSzPts val="1200"/>
              <a:buChar char="-"/>
            </a:pPr>
            <a:r>
              <a:rPr lang="en" sz="1200" b="1">
                <a:solidFill>
                  <a:srgbClr val="000000"/>
                </a:solidFill>
              </a:rPr>
              <a:t>Cash made up the most significant portion of the balance sheet.</a:t>
            </a:r>
            <a:r>
              <a:rPr lang="en" sz="1200">
                <a:solidFill>
                  <a:srgbClr val="000000"/>
                </a:solidFill>
              </a:rPr>
              <a:t> </a:t>
            </a:r>
            <a:endParaRPr sz="1200">
              <a:solidFill>
                <a:srgbClr val="000000"/>
              </a:solidFill>
            </a:endParaRPr>
          </a:p>
          <a:p>
            <a:pPr marL="457200" lvl="0" indent="0" algn="l" rtl="0">
              <a:spcBef>
                <a:spcPts val="0"/>
              </a:spcBef>
              <a:spcAft>
                <a:spcPts val="0"/>
              </a:spcAft>
              <a:buNone/>
            </a:pP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The semiconductor industry is </a:t>
            </a:r>
            <a:r>
              <a:rPr lang="en" sz="1200" b="1">
                <a:solidFill>
                  <a:srgbClr val="000000"/>
                </a:solidFill>
              </a:rPr>
              <a:t>R&amp;D-heavy, commodity-based, and only moderately reliant on PPE and marketing investment. </a:t>
            </a:r>
            <a:endParaRPr sz="1200" b="1">
              <a:solidFill>
                <a:srgbClr val="000000"/>
              </a:solidFill>
            </a:endParaRPr>
          </a:p>
          <a:p>
            <a:pPr marL="0" lvl="0" indent="0" algn="l" rtl="0">
              <a:spcBef>
                <a:spcPts val="0"/>
              </a:spcBef>
              <a:spcAft>
                <a:spcPts val="0"/>
              </a:spcAft>
              <a:buNone/>
            </a:pPr>
            <a:endParaRPr sz="1200">
              <a:solidFill>
                <a:srgbClr val="000000"/>
              </a:solidFill>
            </a:endParaRPr>
          </a:p>
          <a:p>
            <a:pPr marL="457200" lvl="0" indent="-304800" algn="l" rtl="0">
              <a:spcBef>
                <a:spcPts val="0"/>
              </a:spcBef>
              <a:spcAft>
                <a:spcPts val="0"/>
              </a:spcAft>
              <a:buClr>
                <a:srgbClr val="000000"/>
              </a:buClr>
              <a:buSzPts val="1200"/>
              <a:buChar char="-"/>
            </a:pPr>
            <a:r>
              <a:rPr lang="en" sz="1200" b="1">
                <a:solidFill>
                  <a:srgbClr val="000000"/>
                </a:solidFill>
              </a:rPr>
              <a:t>Cash is important</a:t>
            </a:r>
            <a:r>
              <a:rPr lang="en" sz="1200">
                <a:solidFill>
                  <a:srgbClr val="000000"/>
                </a:solidFill>
              </a:rPr>
              <a:t> to them!</a:t>
            </a:r>
            <a:endParaRPr sz="1200">
              <a:solidFill>
                <a:srgbClr val="000000"/>
              </a:solidFill>
            </a:endParaRPr>
          </a:p>
        </p:txBody>
      </p:sp>
      <p:pic>
        <p:nvPicPr>
          <p:cNvPr id="142" name="Google Shape;142;p20"/>
          <p:cNvPicPr preferRelativeResize="0"/>
          <p:nvPr/>
        </p:nvPicPr>
        <p:blipFill>
          <a:blip r:embed="rId3">
            <a:alphaModFix/>
          </a:blip>
          <a:stretch>
            <a:fillRect/>
          </a:stretch>
        </p:blipFill>
        <p:spPr>
          <a:xfrm>
            <a:off x="3886725" y="1853850"/>
            <a:ext cx="5257275" cy="328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Lato"/>
                <a:ea typeface="Lato"/>
                <a:cs typeface="Lato"/>
                <a:sym typeface="Lato"/>
              </a:rPr>
              <a:t>Accounting Aspect</a:t>
            </a:r>
            <a:endParaRPr sz="2040">
              <a:latin typeface="Lato"/>
              <a:ea typeface="Lato"/>
              <a:cs typeface="Lato"/>
              <a:sym typeface="Lato"/>
            </a:endParaRPr>
          </a:p>
        </p:txBody>
      </p:sp>
      <p:sp>
        <p:nvSpPr>
          <p:cNvPr id="148" name="Google Shape;148;p21"/>
          <p:cNvSpPr txBox="1">
            <a:spLocks noGrp="1"/>
          </p:cNvSpPr>
          <p:nvPr>
            <p:ph type="body" idx="1"/>
          </p:nvPr>
        </p:nvSpPr>
        <p:spPr>
          <a:xfrm>
            <a:off x="214150" y="2078875"/>
            <a:ext cx="3608400" cy="226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00000"/>
              </a:buClr>
              <a:buSzPts val="1200"/>
              <a:buChar char="-"/>
            </a:pPr>
            <a:r>
              <a:rPr lang="en" sz="1200" b="1">
                <a:solidFill>
                  <a:srgbClr val="000000"/>
                </a:solidFill>
              </a:rPr>
              <a:t>Smaller firms’ cash-to-asset ratio</a:t>
            </a:r>
            <a:r>
              <a:rPr lang="en" sz="1200">
                <a:solidFill>
                  <a:srgbClr val="000000"/>
                </a:solidFill>
              </a:rPr>
              <a:t> tends to be </a:t>
            </a:r>
            <a:r>
              <a:rPr lang="en" sz="1200" b="1">
                <a:solidFill>
                  <a:srgbClr val="000000"/>
                </a:solidFill>
              </a:rPr>
              <a:t>slightly higher</a:t>
            </a:r>
            <a:r>
              <a:rPr lang="en" sz="1200">
                <a:solidFill>
                  <a:srgbClr val="000000"/>
                </a:solidFill>
              </a:rPr>
              <a:t> than that of large firms.</a:t>
            </a:r>
            <a:endParaRPr sz="1200">
              <a:solidFill>
                <a:srgbClr val="000000"/>
              </a:solidFill>
            </a:endParaRPr>
          </a:p>
          <a:p>
            <a:pPr marL="0" lvl="0" indent="0" algn="l" rtl="0">
              <a:spcBef>
                <a:spcPts val="0"/>
              </a:spcBef>
              <a:spcAft>
                <a:spcPts val="0"/>
              </a:spcAft>
              <a:buNone/>
            </a:pPr>
            <a:endParaRPr sz="1200">
              <a:solidFill>
                <a:srgbClr val="000000"/>
              </a:solidFill>
            </a:endParaRPr>
          </a:p>
          <a:p>
            <a:pPr marL="457200" lvl="0" indent="-304800" algn="l" rtl="0">
              <a:spcBef>
                <a:spcPts val="0"/>
              </a:spcBef>
              <a:spcAft>
                <a:spcPts val="0"/>
              </a:spcAft>
              <a:buClr>
                <a:srgbClr val="000000"/>
              </a:buClr>
              <a:buSzPts val="1200"/>
              <a:buChar char="-"/>
            </a:pPr>
            <a:r>
              <a:rPr lang="en" sz="1200" b="1">
                <a:solidFill>
                  <a:srgbClr val="000000"/>
                </a:solidFill>
              </a:rPr>
              <a:t>Larger firms</a:t>
            </a:r>
            <a:r>
              <a:rPr lang="en" sz="1200">
                <a:solidFill>
                  <a:srgbClr val="000000"/>
                </a:solidFill>
              </a:rPr>
              <a:t> are not just large only because they have larger cash flows - </a:t>
            </a:r>
            <a:r>
              <a:rPr lang="en" sz="1200" b="1">
                <a:solidFill>
                  <a:srgbClr val="000000"/>
                </a:solidFill>
              </a:rPr>
              <a:t>other asset items grew at the same time, eventually watering down the cash ratio.</a:t>
            </a:r>
            <a:endParaRPr sz="1400" b="1"/>
          </a:p>
        </p:txBody>
      </p:sp>
      <p:pic>
        <p:nvPicPr>
          <p:cNvPr id="149" name="Google Shape;149;p21"/>
          <p:cNvPicPr preferRelativeResize="0"/>
          <p:nvPr/>
        </p:nvPicPr>
        <p:blipFill>
          <a:blip r:embed="rId3">
            <a:alphaModFix/>
          </a:blip>
          <a:stretch>
            <a:fillRect/>
          </a:stretch>
        </p:blipFill>
        <p:spPr>
          <a:xfrm>
            <a:off x="3822500" y="1853850"/>
            <a:ext cx="5321500" cy="32896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1071</Words>
  <Application>Microsoft Office PowerPoint</Application>
  <PresentationFormat>On-screen Show (16:9)</PresentationFormat>
  <Paragraphs>200</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Lato</vt:lpstr>
      <vt:lpstr>Arial</vt:lpstr>
      <vt:lpstr>Raleway</vt:lpstr>
      <vt:lpstr>Streamline</vt:lpstr>
      <vt:lpstr>Semiconductor &amp; Solid-State Device Manufacturing Industry</vt:lpstr>
      <vt:lpstr>Industry Background</vt:lpstr>
      <vt:lpstr>Industry Background: Notable Companies </vt:lpstr>
      <vt:lpstr>Industry Background: Companies over Time </vt:lpstr>
      <vt:lpstr>Industry Background: Market Cap over Time </vt:lpstr>
      <vt:lpstr>Industry Background: Areas of Concern</vt:lpstr>
      <vt:lpstr>Accounting Aspect</vt:lpstr>
      <vt:lpstr>Accounting Aspect</vt:lpstr>
      <vt:lpstr>Accounting Aspect</vt:lpstr>
      <vt:lpstr>Accounting Aspect - Profitability and Financial Overview </vt:lpstr>
      <vt:lpstr>Average vs Median Compensation Change</vt:lpstr>
      <vt:lpstr>Companies affecting Executive Compensation</vt:lpstr>
      <vt:lpstr>CEO Pay by Company Size</vt:lpstr>
      <vt:lpstr>Executive to Employee Pay Ratio</vt:lpstr>
      <vt:lpstr>Textual Analysis</vt:lpstr>
      <vt:lpstr>Tableau Analysis: Bog Index for Our Industry  </vt:lpstr>
      <vt:lpstr>Average Bog Index by Industry fluctuates within a range  </vt:lpstr>
      <vt:lpstr>Financials</vt:lpstr>
      <vt:lpstr>We assessed industry average betas and R squared.</vt:lpstr>
      <vt:lpstr>We sorted repurchases by the biggest 5 and smallest 5.</vt:lpstr>
      <vt:lpstr>Event Studies</vt:lpstr>
      <vt:lpstr>Covid-19 Effect </vt:lpstr>
      <vt:lpstr>Aid Package Effect</vt:lpstr>
      <vt:lpstr>ESG Reporting</vt:lpstr>
      <vt:lpstr>ESG Reporting: Variables</vt:lpstr>
      <vt:lpstr>ESG Reporting</vt:lpstr>
      <vt:lpstr>ESG Reporting: Concerns with Analysis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Park, Joo Hyoung</cp:lastModifiedBy>
  <cp:revision>1</cp:revision>
  <dcterms:modified xsi:type="dcterms:W3CDTF">2024-08-09T05:08:57Z</dcterms:modified>
</cp:coreProperties>
</file>