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7DCBF1-A703-4F6D-9ACB-5053DE50206A}">
  <a:tblStyle styleId="{917DCBF1-A703-4F6D-9ACB-5053DE5020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4718033-2454-45C4-86D0-24D6034F247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e9832619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e9832619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cd8a6b9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cd8a6b9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cd8a6b9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cd8a6b95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Intel is always the highest company affecting compensation.</a:t>
            </a:r>
            <a:endParaRPr sz="1300">
              <a:solidFill>
                <a:srgbClr val="595959"/>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Companies affecting median and average differ because some companies have seen faster growth than others. Also some companies have much higher pay ratios as of late, which will affect their average pay more than their median pay.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cd8a6b9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cd8a6b9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e9832619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9832619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cd8a6b9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cd8a6b9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cd8a6b95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cd8a6b9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ea95f57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ea95f57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cd8a6b95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cd8a6b95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cd8a6b95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cd8a6b95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d8a6b9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d8a6b9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cd8a6b95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cd8a6b95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c2c0359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c2c0359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c2c0359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c2c0359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cd8a6b95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cd8a6b95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While the aid package was relevant in reducing the panic in general public, we still attribute this increase in returns to the increase in demand and decrease in supply.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cd8a6b95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cd8a6b95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ec2c035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ec2c035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cd8a6b95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cd8a6b95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cd8a6b95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cd8a6b95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cd8a6b9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cd8a6b9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cd8a6b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cd8a6b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ec2c035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ec2c035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ec2c0359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ec2c035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ec2c035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ec2c035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cd8a6b95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cd8a6b95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cd8a6b9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cd8a6b9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d8a6b9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d8a6b9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mt="10000"/>
          </a:blip>
          <a:stretch>
            <a:fillRect/>
          </a:stretch>
        </p:blipFill>
        <p:spPr>
          <a:xfrm>
            <a:off x="2696297" y="942051"/>
            <a:ext cx="3754701" cy="3754749"/>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Semiconductor</a:t>
            </a:r>
            <a:r>
              <a:rPr lang="en" sz="3300"/>
              <a:t> &amp; Solid-State Device Manufacturing Industry</a:t>
            </a:r>
            <a:endParaRPr sz="3300"/>
          </a:p>
        </p:txBody>
      </p:sp>
      <p:sp>
        <p:nvSpPr>
          <p:cNvPr id="88" name="Google Shape;88;p13"/>
          <p:cNvSpPr txBox="1"/>
          <p:nvPr>
            <p:ph idx="1" type="subTitle"/>
          </p:nvPr>
        </p:nvSpPr>
        <p:spPr>
          <a:xfrm>
            <a:off x="729602" y="25488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Joo Hyoung (Brian) Park, Mohammed A., Eric Lin, </a:t>
            </a:r>
            <a:r>
              <a:rPr lang="en"/>
              <a:t>Shazan Khan, Aoyin 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Lato"/>
                <a:ea typeface="Lato"/>
                <a:cs typeface="Lato"/>
                <a:sym typeface="Lato"/>
              </a:rPr>
              <a:t>Accounting Aspect - Profitability and Financial Overview </a:t>
            </a:r>
            <a:endParaRPr sz="2040">
              <a:latin typeface="Lato"/>
              <a:ea typeface="Lato"/>
              <a:cs typeface="Lato"/>
              <a:sym typeface="Lato"/>
            </a:endParaRPr>
          </a:p>
        </p:txBody>
      </p:sp>
      <p:sp>
        <p:nvSpPr>
          <p:cNvPr id="155" name="Google Shape;15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Char char="-"/>
            </a:pPr>
            <a:r>
              <a:rPr lang="en" sz="1200">
                <a:solidFill>
                  <a:schemeClr val="dk2"/>
                </a:solidFill>
              </a:rPr>
              <a:t>The </a:t>
            </a:r>
            <a:r>
              <a:rPr b="1" lang="en" sz="1200">
                <a:solidFill>
                  <a:schemeClr val="dk2"/>
                </a:solidFill>
              </a:rPr>
              <a:t>cash ratio significantly changed</a:t>
            </a:r>
            <a:r>
              <a:rPr lang="en" sz="1200">
                <a:solidFill>
                  <a:schemeClr val="dk2"/>
                </a:solidFill>
              </a:rPr>
              <a:t> during the </a:t>
            </a:r>
            <a:r>
              <a:rPr b="1" lang="en" sz="1200">
                <a:solidFill>
                  <a:schemeClr val="dk2"/>
                </a:solidFill>
              </a:rPr>
              <a:t>2008 Housing Crisis</a:t>
            </a:r>
            <a:r>
              <a:rPr lang="en" sz="1200">
                <a:solidFill>
                  <a:schemeClr val="dk2"/>
                </a:solidFill>
              </a:rPr>
              <a:t>. However, the </a:t>
            </a:r>
            <a:r>
              <a:rPr b="1" lang="en" sz="1200">
                <a:solidFill>
                  <a:schemeClr val="dk2"/>
                </a:solidFill>
              </a:rPr>
              <a:t>pandemic did not</a:t>
            </a:r>
            <a:r>
              <a:rPr lang="en" sz="1200">
                <a:solidFill>
                  <a:schemeClr val="dk2"/>
                </a:solidFill>
              </a:rPr>
              <a:t> really </a:t>
            </a:r>
            <a:r>
              <a:rPr b="1" lang="en" sz="1200">
                <a:solidFill>
                  <a:schemeClr val="dk2"/>
                </a:solidFill>
              </a:rPr>
              <a:t>affect anything</a:t>
            </a:r>
            <a:r>
              <a:rPr lang="en" sz="1200">
                <a:solidFill>
                  <a:schemeClr val="dk2"/>
                </a:solidFill>
              </a:rPr>
              <a:t>.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This indicates that </a:t>
            </a:r>
            <a:r>
              <a:rPr b="1" lang="en" sz="1200">
                <a:solidFill>
                  <a:schemeClr val="dk2"/>
                </a:solidFill>
              </a:rPr>
              <a:t>the semiconductor industry relies heavily on the functional operation</a:t>
            </a:r>
            <a:r>
              <a:rPr lang="en" sz="1200">
                <a:solidFill>
                  <a:schemeClr val="dk2"/>
                </a:solidFill>
              </a:rPr>
              <a:t> of a healthy financial system, </a:t>
            </a:r>
            <a:r>
              <a:rPr b="1" lang="en" sz="1200">
                <a:solidFill>
                  <a:schemeClr val="dk2"/>
                </a:solidFill>
              </a:rPr>
              <a:t>not on market demand</a:t>
            </a:r>
            <a:r>
              <a:rPr lang="en" sz="1200">
                <a:solidFill>
                  <a:schemeClr val="dk2"/>
                </a:solidFill>
              </a:rPr>
              <a:t>.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b="1" lang="en" sz="1200">
                <a:solidFill>
                  <a:schemeClr val="dk2"/>
                </a:solidFill>
              </a:rPr>
              <a:t>ROA also supports this insight</a:t>
            </a:r>
            <a:r>
              <a:rPr lang="en" sz="1200">
                <a:solidFill>
                  <a:schemeClr val="dk2"/>
                </a:solidFill>
              </a:rPr>
              <a:t>. The industry's </a:t>
            </a:r>
            <a:r>
              <a:rPr b="1" lang="en" sz="1200">
                <a:solidFill>
                  <a:schemeClr val="dk2"/>
                </a:solidFill>
              </a:rPr>
              <a:t>mean ROA is -0.007</a:t>
            </a:r>
            <a:r>
              <a:rPr lang="en" sz="1200">
                <a:solidFill>
                  <a:schemeClr val="dk2"/>
                </a:solidFill>
              </a:rPr>
              <a:t>, which indicates </a:t>
            </a:r>
            <a:r>
              <a:rPr b="1" lang="en" sz="1200">
                <a:solidFill>
                  <a:schemeClr val="dk2"/>
                </a:solidFill>
              </a:rPr>
              <a:t>pessimistic profitability regarding its heavy cash proportion</a:t>
            </a:r>
            <a:r>
              <a:rPr lang="en" sz="1200">
                <a:solidFill>
                  <a:schemeClr val="dk2"/>
                </a:solidFill>
              </a:rPr>
              <a:t>. However, </a:t>
            </a:r>
            <a:r>
              <a:rPr b="1" lang="en" sz="1200">
                <a:solidFill>
                  <a:schemeClr val="dk2"/>
                </a:solidFill>
              </a:rPr>
              <a:t>the median is 0.05, which looks better than the industry average</a:t>
            </a:r>
            <a:r>
              <a:rPr lang="en" sz="1200">
                <a:solidFill>
                  <a:schemeClr val="dk2"/>
                </a:solidFill>
              </a:rPr>
              <a:t>. This discrepancy indicates that the</a:t>
            </a:r>
            <a:r>
              <a:rPr b="1" lang="en" sz="1200">
                <a:solidFill>
                  <a:schemeClr val="dk2"/>
                </a:solidFill>
              </a:rPr>
              <a:t> laggard firms fall behind.</a:t>
            </a:r>
            <a:r>
              <a:rPr lang="en" sz="1200">
                <a:solidFill>
                  <a:schemeClr val="dk2"/>
                </a:solidFill>
              </a:rPr>
              <a:t> </a:t>
            </a:r>
            <a:endParaRPr sz="1200">
              <a:solidFill>
                <a:schemeClr val="dk2"/>
              </a:solidFill>
            </a:endParaRPr>
          </a:p>
          <a:p>
            <a:pPr indent="0" lvl="0" marL="0" rtl="0" algn="l">
              <a:spcBef>
                <a:spcPts val="0"/>
              </a:spcBef>
              <a:spcAft>
                <a:spcPts val="1200"/>
              </a:spcAft>
              <a:buNone/>
            </a:pPr>
            <a:r>
              <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ctrTitle"/>
          </p:nvPr>
        </p:nvSpPr>
        <p:spPr>
          <a:xfrm>
            <a:off x="729450" y="1322450"/>
            <a:ext cx="7688100" cy="70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a:t>Average vs Median compensation change</a:t>
            </a:r>
            <a:endParaRPr sz="3000"/>
          </a:p>
        </p:txBody>
      </p:sp>
      <p:pic>
        <p:nvPicPr>
          <p:cNvPr id="161" name="Google Shape;161;p23"/>
          <p:cNvPicPr preferRelativeResize="0"/>
          <p:nvPr/>
        </p:nvPicPr>
        <p:blipFill>
          <a:blip r:embed="rId3">
            <a:alphaModFix/>
          </a:blip>
          <a:stretch>
            <a:fillRect/>
          </a:stretch>
        </p:blipFill>
        <p:spPr>
          <a:xfrm>
            <a:off x="214925" y="2426541"/>
            <a:ext cx="4162826" cy="2133908"/>
          </a:xfrm>
          <a:prstGeom prst="rect">
            <a:avLst/>
          </a:prstGeom>
          <a:noFill/>
          <a:ln>
            <a:noFill/>
          </a:ln>
        </p:spPr>
      </p:pic>
      <p:pic>
        <p:nvPicPr>
          <p:cNvPr id="162" name="Google Shape;162;p23"/>
          <p:cNvPicPr preferRelativeResize="0"/>
          <p:nvPr/>
        </p:nvPicPr>
        <p:blipFill>
          <a:blip r:embed="rId4">
            <a:alphaModFix/>
          </a:blip>
          <a:stretch>
            <a:fillRect/>
          </a:stretch>
        </p:blipFill>
        <p:spPr>
          <a:xfrm>
            <a:off x="4779186" y="2418025"/>
            <a:ext cx="4162826" cy="2150950"/>
          </a:xfrm>
          <a:prstGeom prst="rect">
            <a:avLst/>
          </a:prstGeom>
          <a:noFill/>
          <a:ln>
            <a:noFill/>
          </a:ln>
        </p:spPr>
      </p:pic>
      <p:sp>
        <p:nvSpPr>
          <p:cNvPr id="163" name="Google Shape;163;p23"/>
          <p:cNvSpPr txBox="1"/>
          <p:nvPr/>
        </p:nvSpPr>
        <p:spPr>
          <a:xfrm>
            <a:off x="1004550" y="1959350"/>
            <a:ext cx="7137900" cy="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Both Average and Median follow a similar pattern</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23250" y="56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Companies affecting Executive </a:t>
            </a:r>
            <a:r>
              <a:rPr lang="en"/>
              <a:t>Compensation</a:t>
            </a:r>
            <a:endParaRPr/>
          </a:p>
        </p:txBody>
      </p:sp>
      <p:pic>
        <p:nvPicPr>
          <p:cNvPr id="169" name="Google Shape;169;p24"/>
          <p:cNvPicPr preferRelativeResize="0"/>
          <p:nvPr/>
        </p:nvPicPr>
        <p:blipFill>
          <a:blip r:embed="rId3">
            <a:alphaModFix/>
          </a:blip>
          <a:stretch>
            <a:fillRect/>
          </a:stretch>
        </p:blipFill>
        <p:spPr>
          <a:xfrm>
            <a:off x="168050" y="2005624"/>
            <a:ext cx="4124624" cy="2149975"/>
          </a:xfrm>
          <a:prstGeom prst="rect">
            <a:avLst/>
          </a:prstGeom>
          <a:noFill/>
          <a:ln>
            <a:noFill/>
          </a:ln>
        </p:spPr>
      </p:pic>
      <p:pic>
        <p:nvPicPr>
          <p:cNvPr id="170" name="Google Shape;170;p24"/>
          <p:cNvPicPr preferRelativeResize="0"/>
          <p:nvPr/>
        </p:nvPicPr>
        <p:blipFill>
          <a:blip r:embed="rId4">
            <a:alphaModFix/>
          </a:blip>
          <a:stretch>
            <a:fillRect/>
          </a:stretch>
        </p:blipFill>
        <p:spPr>
          <a:xfrm>
            <a:off x="4778174" y="2006503"/>
            <a:ext cx="4124626" cy="2149323"/>
          </a:xfrm>
          <a:prstGeom prst="rect">
            <a:avLst/>
          </a:prstGeom>
          <a:noFill/>
          <a:ln>
            <a:noFill/>
          </a:ln>
        </p:spPr>
      </p:pic>
      <p:sp>
        <p:nvSpPr>
          <p:cNvPr id="171" name="Google Shape;171;p24"/>
          <p:cNvSpPr txBox="1"/>
          <p:nvPr/>
        </p:nvSpPr>
        <p:spPr>
          <a:xfrm>
            <a:off x="489850" y="1286925"/>
            <a:ext cx="3095400" cy="53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Intel </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Micron Technologies</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 NXP Semiconductors</a:t>
            </a:r>
            <a:endParaRPr sz="1300">
              <a:solidFill>
                <a:schemeClr val="accent1"/>
              </a:solidFill>
              <a:latin typeface="Lato"/>
              <a:ea typeface="Lato"/>
              <a:cs typeface="Lato"/>
              <a:sym typeface="Lato"/>
            </a:endParaRPr>
          </a:p>
        </p:txBody>
      </p:sp>
      <p:sp>
        <p:nvSpPr>
          <p:cNvPr id="172" name="Google Shape;172;p24"/>
          <p:cNvSpPr txBox="1"/>
          <p:nvPr/>
        </p:nvSpPr>
        <p:spPr>
          <a:xfrm>
            <a:off x="4941038" y="1287363"/>
            <a:ext cx="3798900" cy="53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Intel </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Broadcom Inc</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Micron Technologies</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CEO Pay by Company Size</a:t>
            </a:r>
            <a:endParaRPr/>
          </a:p>
        </p:txBody>
      </p:sp>
      <p:pic>
        <p:nvPicPr>
          <p:cNvPr id="178" name="Google Shape;178;p25"/>
          <p:cNvPicPr preferRelativeResize="0"/>
          <p:nvPr/>
        </p:nvPicPr>
        <p:blipFill>
          <a:blip r:embed="rId3">
            <a:alphaModFix/>
          </a:blip>
          <a:stretch>
            <a:fillRect/>
          </a:stretch>
        </p:blipFill>
        <p:spPr>
          <a:xfrm>
            <a:off x="2917900" y="1853850"/>
            <a:ext cx="3311775" cy="2929650"/>
          </a:xfrm>
          <a:prstGeom prst="rect">
            <a:avLst/>
          </a:prstGeom>
          <a:noFill/>
          <a:ln>
            <a:noFill/>
          </a:ln>
        </p:spPr>
      </p:pic>
      <p:sp>
        <p:nvSpPr>
          <p:cNvPr id="179" name="Google Shape;179;p25"/>
          <p:cNvSpPr txBox="1"/>
          <p:nvPr/>
        </p:nvSpPr>
        <p:spPr>
          <a:xfrm>
            <a:off x="286625" y="2011550"/>
            <a:ext cx="1860300" cy="23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latin typeface="Lato"/>
                <a:ea typeface="Lato"/>
                <a:cs typeface="Lato"/>
                <a:sym typeface="Lato"/>
              </a:rPr>
              <a:t>Intel has the largest effect</a:t>
            </a:r>
            <a:r>
              <a:rPr lang="en" sz="1700">
                <a:solidFill>
                  <a:schemeClr val="accent1"/>
                </a:solidFill>
                <a:latin typeface="Lato"/>
                <a:ea typeface="Lato"/>
                <a:cs typeface="Lato"/>
                <a:sym typeface="Lato"/>
              </a:rPr>
              <a:t> on the trend line</a:t>
            </a:r>
            <a:endParaRPr sz="1700">
              <a:solidFill>
                <a:schemeClr val="accent1"/>
              </a:solidFill>
              <a:latin typeface="Lato"/>
              <a:ea typeface="Lato"/>
              <a:cs typeface="Lato"/>
              <a:sym typeface="Lato"/>
            </a:endParaRPr>
          </a:p>
        </p:txBody>
      </p:sp>
      <p:sp>
        <p:nvSpPr>
          <p:cNvPr id="180" name="Google Shape;180;p25"/>
          <p:cNvSpPr txBox="1"/>
          <p:nvPr/>
        </p:nvSpPr>
        <p:spPr>
          <a:xfrm>
            <a:off x="6774625" y="1839575"/>
            <a:ext cx="1969800" cy="24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t>~ 0.26 * Average Market Cap + 3444.09</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rPr lang="en" sz="1150"/>
              <a:t>~ 0.12 * Average Market Cap + 4365.94 (No Intel)</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p:txBody>
      </p:sp>
      <p:cxnSp>
        <p:nvCxnSpPr>
          <p:cNvPr id="181" name="Google Shape;181;p25"/>
          <p:cNvCxnSpPr/>
          <p:nvPr/>
        </p:nvCxnSpPr>
        <p:spPr>
          <a:xfrm flipH="1" rot="10800000">
            <a:off x="5403175" y="2293125"/>
            <a:ext cx="153000" cy="29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Executive to Employee Pay Ratio</a:t>
            </a:r>
            <a:endParaRPr/>
          </a:p>
        </p:txBody>
      </p:sp>
      <p:graphicFrame>
        <p:nvGraphicFramePr>
          <p:cNvPr id="187" name="Google Shape;187;p26"/>
          <p:cNvGraphicFramePr/>
          <p:nvPr/>
        </p:nvGraphicFramePr>
        <p:xfrm>
          <a:off x="729450" y="2184625"/>
          <a:ext cx="3000000" cy="3000000"/>
        </p:xfrm>
        <a:graphic>
          <a:graphicData uri="http://schemas.openxmlformats.org/drawingml/2006/table">
            <a:tbl>
              <a:tblPr>
                <a:noFill/>
                <a:tableStyleId>{917DCBF1-A703-4F6D-9ACB-5053DE50206A}</a:tableStyleId>
              </a:tblPr>
              <a:tblGrid>
                <a:gridCol w="1795875"/>
              </a:tblGrid>
              <a:tr h="426675">
                <a:tc>
                  <a:txBody>
                    <a:bodyPr/>
                    <a:lstStyle/>
                    <a:p>
                      <a:pPr indent="0" lvl="0" marL="0" rtl="0" algn="l">
                        <a:spcBef>
                          <a:spcPts val="0"/>
                        </a:spcBef>
                        <a:spcAft>
                          <a:spcPts val="0"/>
                        </a:spcAft>
                        <a:buNone/>
                      </a:pPr>
                      <a:r>
                        <a:rPr lang="en">
                          <a:latin typeface="Lato"/>
                          <a:ea typeface="Lato"/>
                          <a:cs typeface="Lato"/>
                          <a:sym typeface="Lato"/>
                        </a:rPr>
                        <a:t>Intel</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Broadcom</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Nvidia</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AMD</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Texas Instruments</a:t>
                      </a:r>
                      <a:endParaRPr>
                        <a:latin typeface="Lato"/>
                        <a:ea typeface="Lato"/>
                        <a:cs typeface="Lato"/>
                        <a:sym typeface="Lato"/>
                      </a:endParaRPr>
                    </a:p>
                  </a:txBody>
                  <a:tcPr marT="91425" marB="91425" marR="91425" marL="91425"/>
                </a:tc>
              </a:tr>
            </a:tbl>
          </a:graphicData>
        </a:graphic>
      </p:graphicFrame>
      <p:graphicFrame>
        <p:nvGraphicFramePr>
          <p:cNvPr id="188" name="Google Shape;188;p26"/>
          <p:cNvGraphicFramePr/>
          <p:nvPr/>
        </p:nvGraphicFramePr>
        <p:xfrm>
          <a:off x="6622275" y="2184625"/>
          <a:ext cx="3000000" cy="3000000"/>
        </p:xfrm>
        <a:graphic>
          <a:graphicData uri="http://schemas.openxmlformats.org/drawingml/2006/table">
            <a:tbl>
              <a:tblPr>
                <a:noFill/>
                <a:tableStyleId>{917DCBF1-A703-4F6D-9ACB-5053DE50206A}</a:tableStyleId>
              </a:tblPr>
              <a:tblGrid>
                <a:gridCol w="1795875"/>
              </a:tblGrid>
              <a:tr h="133475">
                <a:tc>
                  <a:txBody>
                    <a:bodyPr/>
                    <a:lstStyle/>
                    <a:p>
                      <a:pPr indent="0" lvl="0" marL="0" rtl="0" algn="l">
                        <a:spcBef>
                          <a:spcPts val="0"/>
                        </a:spcBef>
                        <a:spcAft>
                          <a:spcPts val="0"/>
                        </a:spcAft>
                        <a:buNone/>
                      </a:pPr>
                      <a:r>
                        <a:rPr lang="en" sz="1300">
                          <a:latin typeface="Lato"/>
                          <a:ea typeface="Lato"/>
                          <a:cs typeface="Lato"/>
                          <a:sym typeface="Lato"/>
                        </a:rPr>
                        <a:t>Smart Global Holdings</a:t>
                      </a:r>
                      <a:endParaRPr sz="1300">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sz="1300">
                          <a:latin typeface="Lato"/>
                          <a:ea typeface="Lato"/>
                          <a:cs typeface="Lato"/>
                          <a:sym typeface="Lato"/>
                        </a:rPr>
                        <a:t>Ultra Clean Holdings</a:t>
                      </a:r>
                      <a:endParaRPr sz="1300">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a:latin typeface="Lato"/>
                          <a:ea typeface="Lato"/>
                          <a:cs typeface="Lato"/>
                          <a:sym typeface="Lato"/>
                        </a:rPr>
                        <a:t>MaxLinear Inc</a:t>
                      </a:r>
                      <a:endParaRPr>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sz="1300">
                          <a:latin typeface="Lato"/>
                          <a:ea typeface="Lato"/>
                          <a:cs typeface="Lato"/>
                          <a:sym typeface="Lato"/>
                        </a:rPr>
                        <a:t>Mercury Systems Inc</a:t>
                      </a:r>
                      <a:endParaRPr sz="1300">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a:latin typeface="Lato"/>
                          <a:ea typeface="Lato"/>
                          <a:cs typeface="Lato"/>
                          <a:sym typeface="Lato"/>
                        </a:rPr>
                        <a:t>Ambarella</a:t>
                      </a:r>
                      <a:endParaRPr>
                        <a:latin typeface="Lato"/>
                        <a:ea typeface="Lato"/>
                        <a:cs typeface="Lato"/>
                        <a:sym typeface="Lato"/>
                      </a:endParaRPr>
                    </a:p>
                  </a:txBody>
                  <a:tcPr marT="91425" marB="91425" marR="91425" marL="91425"/>
                </a:tc>
              </a:tr>
            </a:tbl>
          </a:graphicData>
        </a:graphic>
      </p:graphicFrame>
      <p:sp>
        <p:nvSpPr>
          <p:cNvPr id="189" name="Google Shape;189;p26"/>
          <p:cNvSpPr txBox="1"/>
          <p:nvPr/>
        </p:nvSpPr>
        <p:spPr>
          <a:xfrm>
            <a:off x="2592925" y="2527425"/>
            <a:ext cx="1440900" cy="14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x256</a:t>
            </a:r>
            <a:endParaRPr b="1" sz="3000">
              <a:solidFill>
                <a:schemeClr val="accent1"/>
              </a:solidFill>
              <a:latin typeface="Lato"/>
              <a:ea typeface="Lato"/>
              <a:cs typeface="Lato"/>
              <a:sym typeface="Lato"/>
            </a:endParaRPr>
          </a:p>
        </p:txBody>
      </p:sp>
      <p:sp>
        <p:nvSpPr>
          <p:cNvPr id="190" name="Google Shape;190;p26"/>
          <p:cNvSpPr txBox="1"/>
          <p:nvPr/>
        </p:nvSpPr>
        <p:spPr>
          <a:xfrm>
            <a:off x="5427900" y="2936450"/>
            <a:ext cx="921600" cy="6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x</a:t>
            </a:r>
            <a:r>
              <a:rPr b="1" lang="en" sz="3000">
                <a:solidFill>
                  <a:schemeClr val="accent1"/>
                </a:solidFill>
                <a:latin typeface="Lato"/>
                <a:ea typeface="Lato"/>
                <a:cs typeface="Lato"/>
                <a:sym typeface="Lato"/>
              </a:rPr>
              <a:t>75</a:t>
            </a:r>
            <a:endParaRPr b="1" sz="3000">
              <a:solidFill>
                <a:schemeClr val="accent1"/>
              </a:solidFill>
              <a:latin typeface="Lato"/>
              <a:ea typeface="Lato"/>
              <a:cs typeface="Lato"/>
              <a:sym typeface="Lato"/>
            </a:endParaRPr>
          </a:p>
        </p:txBody>
      </p:sp>
      <p:sp>
        <p:nvSpPr>
          <p:cNvPr id="191" name="Google Shape;191;p26"/>
          <p:cNvSpPr/>
          <p:nvPr/>
        </p:nvSpPr>
        <p:spPr>
          <a:xfrm>
            <a:off x="2553500" y="2715050"/>
            <a:ext cx="562800" cy="22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6"/>
          <p:cNvSpPr txBox="1"/>
          <p:nvPr/>
        </p:nvSpPr>
        <p:spPr>
          <a:xfrm>
            <a:off x="3288275" y="2611300"/>
            <a:ext cx="13758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Outlier</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Textual Analysis</a:t>
            </a:r>
            <a:endParaRPr sz="4800"/>
          </a:p>
        </p:txBody>
      </p:sp>
      <p:pic>
        <p:nvPicPr>
          <p:cNvPr id="198" name="Google Shape;198;p27"/>
          <p:cNvPicPr preferRelativeResize="0"/>
          <p:nvPr/>
        </p:nvPicPr>
        <p:blipFill>
          <a:blip r:embed="rId3">
            <a:alphaModFix amt="25000"/>
          </a:blip>
          <a:stretch>
            <a:fillRect/>
          </a:stretch>
        </p:blipFill>
        <p:spPr>
          <a:xfrm>
            <a:off x="729450" y="2334300"/>
            <a:ext cx="1122625" cy="112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9450" y="623889"/>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Tableau Analysis: Bog Index for Our Industry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04" name="Google Shape;204;p28"/>
          <p:cNvPicPr preferRelativeResize="0"/>
          <p:nvPr/>
        </p:nvPicPr>
        <p:blipFill rotWithShape="1">
          <a:blip r:embed="rId3">
            <a:alphaModFix/>
          </a:blip>
          <a:srcRect b="0" l="0" r="0" t="13269"/>
          <a:stretch/>
        </p:blipFill>
        <p:spPr>
          <a:xfrm>
            <a:off x="1600200" y="1372713"/>
            <a:ext cx="5943600" cy="2701425"/>
          </a:xfrm>
          <a:prstGeom prst="rect">
            <a:avLst/>
          </a:prstGeom>
          <a:noFill/>
          <a:ln cap="flat" cmpd="sng" w="19050">
            <a:solidFill>
              <a:srgbClr val="000000"/>
            </a:solidFill>
            <a:prstDash val="solid"/>
            <a:miter lim="8000"/>
            <a:headEnd len="sm" w="sm" type="none"/>
            <a:tailEnd len="sm" w="sm" type="none"/>
          </a:ln>
        </p:spPr>
      </p:pic>
      <p:sp>
        <p:nvSpPr>
          <p:cNvPr id="205" name="Google Shape;205;p28"/>
          <p:cNvSpPr txBox="1"/>
          <p:nvPr/>
        </p:nvSpPr>
        <p:spPr>
          <a:xfrm>
            <a:off x="1370400" y="4081575"/>
            <a:ext cx="64068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latin typeface="Lato"/>
                <a:ea typeface="Lato"/>
                <a:cs typeface="Lato"/>
                <a:sym typeface="Lato"/>
              </a:rPr>
              <a:t>Each bubble represents a firm within the Semiconductor Manufacturing industry and its respective Bog Index. There are few outliers, and the </a:t>
            </a:r>
            <a:r>
              <a:rPr b="1" lang="en" sz="1600">
                <a:latin typeface="Lato"/>
                <a:ea typeface="Lato"/>
                <a:cs typeface="Lato"/>
                <a:sym typeface="Lato"/>
              </a:rPr>
              <a:t>majority are packed in the middle</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9450" y="623889"/>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Average Bog Index by Industry fluctuates within a range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11" name="Google Shape;211;p29"/>
          <p:cNvPicPr preferRelativeResize="0"/>
          <p:nvPr/>
        </p:nvPicPr>
        <p:blipFill rotWithShape="1">
          <a:blip r:embed="rId3">
            <a:alphaModFix/>
          </a:blip>
          <a:srcRect b="0" l="0" r="0" t="13993"/>
          <a:stretch/>
        </p:blipFill>
        <p:spPr>
          <a:xfrm>
            <a:off x="1600200" y="1469600"/>
            <a:ext cx="5943600" cy="2531425"/>
          </a:xfrm>
          <a:prstGeom prst="rect">
            <a:avLst/>
          </a:prstGeom>
          <a:noFill/>
          <a:ln cap="flat" cmpd="sng" w="19050">
            <a:solidFill>
              <a:srgbClr val="000000"/>
            </a:solidFill>
            <a:prstDash val="solid"/>
            <a:miter lim="8000"/>
            <a:headEnd len="sm" w="sm" type="none"/>
            <a:tailEnd len="sm" w="sm" type="none"/>
          </a:ln>
        </p:spPr>
      </p:pic>
      <p:sp>
        <p:nvSpPr>
          <p:cNvPr id="212" name="Google Shape;212;p29"/>
          <p:cNvSpPr txBox="1"/>
          <p:nvPr/>
        </p:nvSpPr>
        <p:spPr>
          <a:xfrm>
            <a:off x="1577250" y="4113050"/>
            <a:ext cx="59895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latin typeface="Lato"/>
                <a:ea typeface="Lato"/>
                <a:cs typeface="Lato"/>
                <a:sym typeface="Lato"/>
              </a:rPr>
              <a:t>Each bubble represents a specific industry (By SIC code) and its respective average bog Index. </a:t>
            </a:r>
            <a:r>
              <a:rPr b="1" lang="en" sz="1600">
                <a:latin typeface="Lato"/>
                <a:ea typeface="Lato"/>
                <a:cs typeface="Lato"/>
                <a:sym typeface="Lato"/>
              </a:rPr>
              <a:t>Red highlighted bubble is the Semiconductor Industry.</a:t>
            </a:r>
            <a:endParaRPr b="1" sz="1600">
              <a:latin typeface="Lato"/>
              <a:ea typeface="Lato"/>
              <a:cs typeface="Lato"/>
              <a:sym typeface="Lato"/>
            </a:endParaRPr>
          </a:p>
        </p:txBody>
      </p:sp>
      <p:sp>
        <p:nvSpPr>
          <p:cNvPr id="213" name="Google Shape;213;p29"/>
          <p:cNvSpPr/>
          <p:nvPr/>
        </p:nvSpPr>
        <p:spPr>
          <a:xfrm>
            <a:off x="4455450" y="2455200"/>
            <a:ext cx="152400" cy="233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ctrTitle"/>
          </p:nvPr>
        </p:nvSpPr>
        <p:spPr>
          <a:xfrm>
            <a:off x="699275"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Financials</a:t>
            </a:r>
            <a:endParaRPr sz="4800"/>
          </a:p>
        </p:txBody>
      </p:sp>
      <p:pic>
        <p:nvPicPr>
          <p:cNvPr id="219" name="Google Shape;219;p30"/>
          <p:cNvPicPr preferRelativeResize="0"/>
          <p:nvPr/>
        </p:nvPicPr>
        <p:blipFill>
          <a:blip r:embed="rId3">
            <a:alphaModFix amt="28000"/>
          </a:blip>
          <a:stretch>
            <a:fillRect/>
          </a:stretch>
        </p:blipFill>
        <p:spPr>
          <a:xfrm>
            <a:off x="623075" y="2214225"/>
            <a:ext cx="1208175" cy="120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209750" y="5659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We assessed industry average betas and R squared.</a:t>
            </a:r>
            <a:endParaRPr sz="1840"/>
          </a:p>
        </p:txBody>
      </p:sp>
      <p:pic>
        <p:nvPicPr>
          <p:cNvPr id="225" name="Google Shape;225;p31"/>
          <p:cNvPicPr preferRelativeResize="0"/>
          <p:nvPr/>
        </p:nvPicPr>
        <p:blipFill>
          <a:blip r:embed="rId3">
            <a:alphaModFix/>
          </a:blip>
          <a:stretch>
            <a:fillRect/>
          </a:stretch>
        </p:blipFill>
        <p:spPr>
          <a:xfrm>
            <a:off x="5699075" y="1101125"/>
            <a:ext cx="2809400" cy="3898050"/>
          </a:xfrm>
          <a:prstGeom prst="rect">
            <a:avLst/>
          </a:prstGeom>
          <a:noFill/>
          <a:ln>
            <a:noFill/>
          </a:ln>
        </p:spPr>
      </p:pic>
      <p:sp>
        <p:nvSpPr>
          <p:cNvPr id="226" name="Google Shape;226;p31"/>
          <p:cNvSpPr txBox="1"/>
          <p:nvPr/>
        </p:nvSpPr>
        <p:spPr>
          <a:xfrm>
            <a:off x="349625" y="1639925"/>
            <a:ext cx="47313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Industry average beta: grouped by the largest 5 and smallest 5 companies. </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With rare exceptions, average beta is &gt; than the S&amp;P 500 standard of 1.00.</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b="1" lang="en" sz="1600">
                <a:latin typeface="Lato"/>
                <a:ea typeface="Lato"/>
                <a:cs typeface="Lato"/>
                <a:sym typeface="Lato"/>
              </a:rPr>
              <a:t>NVIDIA and AMD, both large caps, are particularly volatile with betas above 2.</a:t>
            </a:r>
            <a:endParaRPr b="1" sz="1600">
              <a:latin typeface="Lato"/>
              <a:ea typeface="Lato"/>
              <a:cs typeface="Lato"/>
              <a:sym typeface="Lato"/>
            </a:endParaRPr>
          </a:p>
          <a:p>
            <a:pPr indent="0" lvl="0" marL="0" rtl="0" algn="ctr">
              <a:lnSpc>
                <a:spcPct val="115000"/>
              </a:lnSpc>
              <a:spcBef>
                <a:spcPts val="0"/>
              </a:spcBef>
              <a:spcAft>
                <a:spcPts val="0"/>
              </a:spcAft>
              <a:buNone/>
            </a:pPr>
            <a:r>
              <a:t/>
            </a:r>
            <a:endParaRPr sz="1600">
              <a:latin typeface="Raleway"/>
              <a:ea typeface="Raleway"/>
              <a:cs typeface="Raleway"/>
              <a:sym typeface="Raleway"/>
            </a:endParaRPr>
          </a:p>
          <a:p>
            <a:pPr indent="0" lvl="0" marL="0" rtl="0" algn="ctr">
              <a:lnSpc>
                <a:spcPct val="115000"/>
              </a:lnSpc>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Industry Background</a:t>
            </a:r>
            <a:endParaRPr sz="3000"/>
          </a:p>
        </p:txBody>
      </p:sp>
      <p:sp>
        <p:nvSpPr>
          <p:cNvPr id="94" name="Google Shape;94;p14"/>
          <p:cNvSpPr txBox="1"/>
          <p:nvPr/>
        </p:nvSpPr>
        <p:spPr>
          <a:xfrm>
            <a:off x="851075" y="1998200"/>
            <a:ext cx="2988000" cy="27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Lato"/>
                <a:ea typeface="Lato"/>
                <a:cs typeface="Lato"/>
                <a:sym typeface="Lato"/>
              </a:rPr>
              <a:t>SIC Code: 3674</a:t>
            </a:r>
            <a:endParaRPr b="1" sz="1500">
              <a:solidFill>
                <a:schemeClr val="accent1"/>
              </a:solidFill>
              <a:latin typeface="Lato"/>
              <a:ea typeface="Lato"/>
              <a:cs typeface="Lato"/>
              <a:sym typeface="Lato"/>
            </a:endParaRPr>
          </a:p>
          <a:p>
            <a:pPr indent="0" lvl="0" marL="0" rtl="0" algn="l">
              <a:spcBef>
                <a:spcPts val="0"/>
              </a:spcBef>
              <a:spcAft>
                <a:spcPts val="0"/>
              </a:spcAft>
              <a:buNone/>
            </a:pPr>
            <a:r>
              <a:t/>
            </a:r>
            <a:endParaRPr b="1" sz="1500">
              <a:solidFill>
                <a:schemeClr val="accent1"/>
              </a:solidFill>
              <a:latin typeface="Lato"/>
              <a:ea typeface="Lato"/>
              <a:cs typeface="Lato"/>
              <a:sym typeface="Lato"/>
            </a:endParaRPr>
          </a:p>
          <a:p>
            <a:pPr indent="0" lvl="0" marL="0" rtl="0" algn="l">
              <a:spcBef>
                <a:spcPts val="0"/>
              </a:spcBef>
              <a:spcAft>
                <a:spcPts val="0"/>
              </a:spcAft>
              <a:buNone/>
            </a:pPr>
            <a:r>
              <a:rPr b="1" lang="en" sz="1500">
                <a:solidFill>
                  <a:schemeClr val="accent1"/>
                </a:solidFill>
                <a:latin typeface="Lato"/>
                <a:ea typeface="Lato"/>
                <a:cs typeface="Lato"/>
                <a:sym typeface="Lato"/>
              </a:rPr>
              <a:t>Description: </a:t>
            </a:r>
            <a:r>
              <a:rPr lang="en" sz="1500">
                <a:solidFill>
                  <a:schemeClr val="accent1"/>
                </a:solidFill>
                <a:latin typeface="Lato"/>
                <a:ea typeface="Lato"/>
                <a:cs typeface="Lato"/>
                <a:sym typeface="Lato"/>
              </a:rPr>
              <a:t>Establishments primarily engaged in </a:t>
            </a:r>
            <a:r>
              <a:rPr b="1" lang="en" sz="1500">
                <a:solidFill>
                  <a:schemeClr val="accent1"/>
                </a:solidFill>
                <a:latin typeface="Lato"/>
                <a:ea typeface="Lato"/>
                <a:cs typeface="Lato"/>
                <a:sym typeface="Lato"/>
              </a:rPr>
              <a:t>manufacturing semiconductors</a:t>
            </a:r>
            <a:r>
              <a:rPr lang="en" sz="1500">
                <a:solidFill>
                  <a:schemeClr val="accent1"/>
                </a:solidFill>
                <a:latin typeface="Lato"/>
                <a:ea typeface="Lato"/>
                <a:cs typeface="Lato"/>
                <a:sym typeface="Lato"/>
              </a:rPr>
              <a:t> and related </a:t>
            </a:r>
            <a:r>
              <a:rPr b="1" lang="en" sz="1500">
                <a:solidFill>
                  <a:schemeClr val="accent1"/>
                </a:solidFill>
                <a:latin typeface="Lato"/>
                <a:ea typeface="Lato"/>
                <a:cs typeface="Lato"/>
                <a:sym typeface="Lato"/>
              </a:rPr>
              <a:t>solid-state devices</a:t>
            </a:r>
            <a:r>
              <a:rPr lang="en" sz="1500">
                <a:solidFill>
                  <a:schemeClr val="accent1"/>
                </a:solidFill>
                <a:latin typeface="Lato"/>
                <a:ea typeface="Lato"/>
                <a:cs typeface="Lato"/>
                <a:sym typeface="Lato"/>
              </a:rPr>
              <a:t>. </a:t>
            </a:r>
            <a:endParaRPr sz="1500">
              <a:solidFill>
                <a:schemeClr val="accent1"/>
              </a:solidFill>
              <a:latin typeface="Lato"/>
              <a:ea typeface="Lato"/>
              <a:cs typeface="Lato"/>
              <a:sym typeface="Lato"/>
            </a:endParaRPr>
          </a:p>
        </p:txBody>
      </p:sp>
      <p:pic>
        <p:nvPicPr>
          <p:cNvPr id="95" name="Google Shape;95;p14"/>
          <p:cNvPicPr preferRelativeResize="0"/>
          <p:nvPr/>
        </p:nvPicPr>
        <p:blipFill>
          <a:blip r:embed="rId3">
            <a:alphaModFix/>
          </a:blip>
          <a:stretch>
            <a:fillRect/>
          </a:stretch>
        </p:blipFill>
        <p:spPr>
          <a:xfrm>
            <a:off x="4690475" y="1933450"/>
            <a:ext cx="3661024" cy="1905674"/>
          </a:xfrm>
          <a:prstGeom prst="rect">
            <a:avLst/>
          </a:prstGeom>
          <a:noFill/>
          <a:ln>
            <a:noFill/>
          </a:ln>
        </p:spPr>
      </p:pic>
      <p:pic>
        <p:nvPicPr>
          <p:cNvPr id="96" name="Google Shape;96;p14"/>
          <p:cNvPicPr preferRelativeResize="0"/>
          <p:nvPr/>
        </p:nvPicPr>
        <p:blipFill>
          <a:blip r:embed="rId4">
            <a:alphaModFix/>
          </a:blip>
          <a:stretch>
            <a:fillRect/>
          </a:stretch>
        </p:blipFill>
        <p:spPr>
          <a:xfrm>
            <a:off x="729450" y="3903900"/>
            <a:ext cx="1792626" cy="1008350"/>
          </a:xfrm>
          <a:prstGeom prst="rect">
            <a:avLst/>
          </a:prstGeom>
          <a:noFill/>
          <a:ln>
            <a:noFill/>
          </a:ln>
        </p:spPr>
      </p:pic>
      <p:pic>
        <p:nvPicPr>
          <p:cNvPr id="97" name="Google Shape;97;p14"/>
          <p:cNvPicPr preferRelativeResize="0"/>
          <p:nvPr/>
        </p:nvPicPr>
        <p:blipFill>
          <a:blip r:embed="rId5">
            <a:alphaModFix/>
          </a:blip>
          <a:stretch>
            <a:fillRect/>
          </a:stretch>
        </p:blipFill>
        <p:spPr>
          <a:xfrm>
            <a:off x="2744100" y="3903900"/>
            <a:ext cx="1613348" cy="1008349"/>
          </a:xfrm>
          <a:prstGeom prst="rect">
            <a:avLst/>
          </a:prstGeom>
          <a:noFill/>
          <a:ln>
            <a:noFill/>
          </a:ln>
        </p:spPr>
      </p:pic>
      <p:pic>
        <p:nvPicPr>
          <p:cNvPr id="98" name="Google Shape;98;p14"/>
          <p:cNvPicPr preferRelativeResize="0"/>
          <p:nvPr/>
        </p:nvPicPr>
        <p:blipFill>
          <a:blip r:embed="rId6">
            <a:alphaModFix/>
          </a:blip>
          <a:stretch>
            <a:fillRect/>
          </a:stretch>
        </p:blipFill>
        <p:spPr>
          <a:xfrm>
            <a:off x="4690475" y="3691125"/>
            <a:ext cx="1221125" cy="1221125"/>
          </a:xfrm>
          <a:prstGeom prst="rect">
            <a:avLst/>
          </a:prstGeom>
          <a:noFill/>
          <a:ln>
            <a:noFill/>
          </a:ln>
        </p:spPr>
      </p:pic>
      <p:pic>
        <p:nvPicPr>
          <p:cNvPr id="99" name="Google Shape;99;p14"/>
          <p:cNvPicPr preferRelativeResize="0"/>
          <p:nvPr/>
        </p:nvPicPr>
        <p:blipFill>
          <a:blip r:embed="rId7">
            <a:alphaModFix/>
          </a:blip>
          <a:stretch>
            <a:fillRect/>
          </a:stretch>
        </p:blipFill>
        <p:spPr>
          <a:xfrm>
            <a:off x="6142850" y="3900749"/>
            <a:ext cx="1613348" cy="1014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182850" y="56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840"/>
              <a:t>We sorted repurchases by the biggest 5 and smallest 5.</a:t>
            </a:r>
            <a:endParaRPr sz="1840"/>
          </a:p>
        </p:txBody>
      </p:sp>
      <p:pic>
        <p:nvPicPr>
          <p:cNvPr id="232" name="Google Shape;232;p32"/>
          <p:cNvPicPr preferRelativeResize="0"/>
          <p:nvPr/>
        </p:nvPicPr>
        <p:blipFill rotWithShape="1">
          <a:blip r:embed="rId3">
            <a:alphaModFix/>
          </a:blip>
          <a:srcRect b="0" l="84386" r="0" t="0"/>
          <a:stretch/>
        </p:blipFill>
        <p:spPr>
          <a:xfrm>
            <a:off x="5860350" y="1005000"/>
            <a:ext cx="1248227" cy="4057775"/>
          </a:xfrm>
          <a:prstGeom prst="rect">
            <a:avLst/>
          </a:prstGeom>
          <a:noFill/>
          <a:ln>
            <a:noFill/>
          </a:ln>
        </p:spPr>
      </p:pic>
      <p:pic>
        <p:nvPicPr>
          <p:cNvPr id="233" name="Google Shape;233;p32"/>
          <p:cNvPicPr preferRelativeResize="0"/>
          <p:nvPr/>
        </p:nvPicPr>
        <p:blipFill rotWithShape="1">
          <a:blip r:embed="rId4">
            <a:alphaModFix/>
          </a:blip>
          <a:srcRect b="0" l="84305" r="0" t="10233"/>
          <a:stretch/>
        </p:blipFill>
        <p:spPr>
          <a:xfrm>
            <a:off x="7260900" y="1084250"/>
            <a:ext cx="1370350" cy="3978526"/>
          </a:xfrm>
          <a:prstGeom prst="rect">
            <a:avLst/>
          </a:prstGeom>
          <a:noFill/>
          <a:ln>
            <a:noFill/>
          </a:ln>
        </p:spPr>
      </p:pic>
      <p:sp>
        <p:nvSpPr>
          <p:cNvPr id="234" name="Google Shape;234;p32"/>
          <p:cNvSpPr txBox="1"/>
          <p:nvPr/>
        </p:nvSpPr>
        <p:spPr>
          <a:xfrm>
            <a:off x="376500" y="1917650"/>
            <a:ext cx="47313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Left: Repurchases of shares sorted by largest 5 companies in the industry, </a:t>
            </a:r>
            <a:r>
              <a:rPr b="1" lang="en" sz="1600">
                <a:latin typeface="Lato"/>
                <a:ea typeface="Lato"/>
                <a:cs typeface="Lato"/>
                <a:sym typeface="Lato"/>
              </a:rPr>
              <a:t>dominated by INTC and NVDA</a:t>
            </a:r>
            <a:endParaRPr b="1" sz="1600">
              <a:latin typeface="Lato"/>
              <a:ea typeface="Lato"/>
              <a:cs typeface="Lato"/>
              <a:sym typeface="Lato"/>
            </a:endParaRPr>
          </a:p>
        </p:txBody>
      </p:sp>
      <p:sp>
        <p:nvSpPr>
          <p:cNvPr id="235" name="Google Shape;235;p32"/>
          <p:cNvSpPr txBox="1"/>
          <p:nvPr/>
        </p:nvSpPr>
        <p:spPr>
          <a:xfrm>
            <a:off x="376500" y="3366025"/>
            <a:ext cx="47313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Right</a:t>
            </a:r>
            <a:r>
              <a:rPr lang="en" sz="1600">
                <a:latin typeface="Lato"/>
                <a:ea typeface="Lato"/>
                <a:cs typeface="Lato"/>
                <a:sym typeface="Lato"/>
              </a:rPr>
              <a:t>: Repurchases of shares sorted by smallest 5 companies in the industry. </a:t>
            </a:r>
            <a:r>
              <a:rPr b="1" lang="en" sz="1600">
                <a:latin typeface="Lato"/>
                <a:ea typeface="Lato"/>
                <a:cs typeface="Lato"/>
                <a:sym typeface="Lato"/>
              </a:rPr>
              <a:t>Considerably less repurchase activity</a:t>
            </a:r>
            <a:endParaRPr b="1" sz="16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Event Studies</a:t>
            </a:r>
            <a:endParaRPr sz="4800"/>
          </a:p>
        </p:txBody>
      </p:sp>
      <p:pic>
        <p:nvPicPr>
          <p:cNvPr id="241" name="Google Shape;241;p33"/>
          <p:cNvPicPr preferRelativeResize="0"/>
          <p:nvPr/>
        </p:nvPicPr>
        <p:blipFill>
          <a:blip r:embed="rId3">
            <a:alphaModFix amt="25000"/>
          </a:blip>
          <a:stretch>
            <a:fillRect/>
          </a:stretch>
        </p:blipFill>
        <p:spPr>
          <a:xfrm>
            <a:off x="729450" y="2299075"/>
            <a:ext cx="1122625" cy="112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Covid-19 Effect</a:t>
            </a:r>
            <a:endParaRPr sz="3000"/>
          </a:p>
          <a:p>
            <a:pPr indent="0" lvl="0" marL="0" rtl="0" algn="l">
              <a:spcBef>
                <a:spcPts val="0"/>
              </a:spcBef>
              <a:spcAft>
                <a:spcPts val="0"/>
              </a:spcAft>
              <a:buNone/>
            </a:pPr>
            <a:r>
              <a:t/>
            </a:r>
            <a:endParaRPr/>
          </a:p>
        </p:txBody>
      </p:sp>
      <p:sp>
        <p:nvSpPr>
          <p:cNvPr id="247" name="Google Shape;247;p34"/>
          <p:cNvSpPr txBox="1"/>
          <p:nvPr>
            <p:ph idx="1" type="body"/>
          </p:nvPr>
        </p:nvSpPr>
        <p:spPr>
          <a:xfrm>
            <a:off x="3584800" y="2571750"/>
            <a:ext cx="1872300" cy="2261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Panic</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Demand Increase</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Supply Decrease</a:t>
            </a:r>
            <a:endParaRPr/>
          </a:p>
          <a:p>
            <a:pPr indent="0" lvl="0" marL="0" rtl="0" algn="l">
              <a:spcBef>
                <a:spcPts val="0"/>
              </a:spcBef>
              <a:spcAft>
                <a:spcPts val="1200"/>
              </a:spcAft>
              <a:buNone/>
            </a:pPr>
            <a:r>
              <a:t/>
            </a:r>
            <a:endParaRPr/>
          </a:p>
        </p:txBody>
      </p:sp>
      <p:pic>
        <p:nvPicPr>
          <p:cNvPr id="248" name="Google Shape;248;p34"/>
          <p:cNvPicPr preferRelativeResize="0"/>
          <p:nvPr/>
        </p:nvPicPr>
        <p:blipFill>
          <a:blip r:embed="rId3">
            <a:alphaModFix/>
          </a:blip>
          <a:stretch>
            <a:fillRect/>
          </a:stretch>
        </p:blipFill>
        <p:spPr>
          <a:xfrm>
            <a:off x="115100" y="2158734"/>
            <a:ext cx="3386125" cy="2261093"/>
          </a:xfrm>
          <a:prstGeom prst="rect">
            <a:avLst/>
          </a:prstGeom>
          <a:noFill/>
          <a:ln>
            <a:noFill/>
          </a:ln>
        </p:spPr>
      </p:pic>
      <p:pic>
        <p:nvPicPr>
          <p:cNvPr id="249" name="Google Shape;249;p34"/>
          <p:cNvPicPr preferRelativeResize="0"/>
          <p:nvPr/>
        </p:nvPicPr>
        <p:blipFill>
          <a:blip r:embed="rId4">
            <a:alphaModFix/>
          </a:blip>
          <a:stretch>
            <a:fillRect/>
          </a:stretch>
        </p:blipFill>
        <p:spPr>
          <a:xfrm>
            <a:off x="5540675" y="2158725"/>
            <a:ext cx="3386135" cy="22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Aid Package Effect</a:t>
            </a:r>
            <a:endParaRPr/>
          </a:p>
        </p:txBody>
      </p:sp>
      <p:pic>
        <p:nvPicPr>
          <p:cNvPr id="255" name="Google Shape;255;p35"/>
          <p:cNvPicPr preferRelativeResize="0"/>
          <p:nvPr/>
        </p:nvPicPr>
        <p:blipFill>
          <a:blip r:embed="rId3">
            <a:alphaModFix/>
          </a:blip>
          <a:stretch>
            <a:fillRect/>
          </a:stretch>
        </p:blipFill>
        <p:spPr>
          <a:xfrm>
            <a:off x="207933" y="2116276"/>
            <a:ext cx="3136241" cy="2097375"/>
          </a:xfrm>
          <a:prstGeom prst="rect">
            <a:avLst/>
          </a:prstGeom>
          <a:noFill/>
          <a:ln>
            <a:noFill/>
          </a:ln>
        </p:spPr>
      </p:pic>
      <p:pic>
        <p:nvPicPr>
          <p:cNvPr id="256" name="Google Shape;256;p35"/>
          <p:cNvPicPr preferRelativeResize="0"/>
          <p:nvPr/>
        </p:nvPicPr>
        <p:blipFill rotWithShape="1">
          <a:blip r:embed="rId4">
            <a:alphaModFix/>
          </a:blip>
          <a:srcRect b="0" l="0" r="0" t="0"/>
          <a:stretch/>
        </p:blipFill>
        <p:spPr>
          <a:xfrm>
            <a:off x="5617675" y="2071846"/>
            <a:ext cx="3136251" cy="20973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ctrTitle"/>
          </p:nvPr>
        </p:nvSpPr>
        <p:spPr>
          <a:xfrm>
            <a:off x="704275"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ESG Reporting</a:t>
            </a:r>
            <a:endParaRPr sz="4800"/>
          </a:p>
        </p:txBody>
      </p:sp>
      <p:pic>
        <p:nvPicPr>
          <p:cNvPr id="262" name="Google Shape;262;p36"/>
          <p:cNvPicPr preferRelativeResize="0"/>
          <p:nvPr/>
        </p:nvPicPr>
        <p:blipFill>
          <a:blip r:embed="rId3">
            <a:alphaModFix amt="25000"/>
          </a:blip>
          <a:stretch>
            <a:fillRect/>
          </a:stretch>
        </p:blipFill>
        <p:spPr>
          <a:xfrm>
            <a:off x="724425" y="2278950"/>
            <a:ext cx="1118175" cy="1118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p:nvPr/>
        </p:nvSpPr>
        <p:spPr>
          <a:xfrm>
            <a:off x="489700" y="2170675"/>
            <a:ext cx="3664200" cy="26754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3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ESG Reporting: Variables</a:t>
            </a:r>
            <a:endParaRPr/>
          </a:p>
        </p:txBody>
      </p:sp>
      <p:sp>
        <p:nvSpPr>
          <p:cNvPr id="269" name="Google Shape;269;p37"/>
          <p:cNvSpPr txBox="1"/>
          <p:nvPr>
            <p:ph idx="1" type="body"/>
          </p:nvPr>
        </p:nvSpPr>
        <p:spPr>
          <a:xfrm>
            <a:off x="548350" y="2257200"/>
            <a:ext cx="3664200" cy="297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2"/>
                </a:solidFill>
              </a:rPr>
              <a:t>Areas of Materiality:</a:t>
            </a:r>
            <a:endParaRPr b="1">
              <a:solidFill>
                <a:schemeClr val="dk2"/>
              </a:solidFill>
            </a:endParaRPr>
          </a:p>
          <a:p>
            <a:pPr indent="-304958" lvl="0" marL="457200" rtl="0" algn="l">
              <a:spcBef>
                <a:spcPts val="1200"/>
              </a:spcBef>
              <a:spcAft>
                <a:spcPts val="0"/>
              </a:spcAft>
              <a:buClr>
                <a:schemeClr val="dk2"/>
              </a:buClr>
              <a:buSzPct val="100000"/>
              <a:buAutoNum type="arabicPeriod"/>
            </a:pPr>
            <a:r>
              <a:rPr b="1" lang="en">
                <a:solidFill>
                  <a:schemeClr val="dk2"/>
                </a:solidFill>
              </a:rPr>
              <a:t>Environment</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GHG Emissions</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Energy Management</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Waste &amp; Wastewater Management</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Waste &amp; Hazardous materials Management</a:t>
            </a:r>
            <a:endParaRPr>
              <a:solidFill>
                <a:schemeClr val="dk2"/>
              </a:solidFill>
            </a:endParaRPr>
          </a:p>
          <a:p>
            <a:pPr indent="-304958" lvl="0" marL="457200" rtl="0" algn="l">
              <a:spcBef>
                <a:spcPts val="0"/>
              </a:spcBef>
              <a:spcAft>
                <a:spcPts val="0"/>
              </a:spcAft>
              <a:buClr>
                <a:schemeClr val="dk2"/>
              </a:buClr>
              <a:buSzPct val="100000"/>
              <a:buAutoNum type="arabicPeriod"/>
            </a:pPr>
            <a:r>
              <a:rPr b="1" lang="en">
                <a:solidFill>
                  <a:schemeClr val="dk2"/>
                </a:solidFill>
              </a:rPr>
              <a:t>Human Capital</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Employee Health &amp; Safety</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Employee Engagement, Diversity &amp; Inclusion</a:t>
            </a:r>
            <a:endParaRPr>
              <a:solidFill>
                <a:schemeClr val="dk2"/>
              </a:solidFill>
            </a:endParaRPr>
          </a:p>
          <a:p>
            <a:pPr indent="-304958" lvl="0" marL="457200" rtl="0" algn="l">
              <a:spcBef>
                <a:spcPts val="0"/>
              </a:spcBef>
              <a:spcAft>
                <a:spcPts val="0"/>
              </a:spcAft>
              <a:buClr>
                <a:schemeClr val="dk2"/>
              </a:buClr>
              <a:buSzPct val="100000"/>
              <a:buAutoNum type="arabicPeriod"/>
            </a:pPr>
            <a:r>
              <a:rPr b="1" lang="en">
                <a:solidFill>
                  <a:schemeClr val="dk2"/>
                </a:solidFill>
              </a:rPr>
              <a:t>Business Model &amp; Innovation</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Product Design &amp; Lifecycle Management</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Materials</a:t>
            </a:r>
            <a:r>
              <a:rPr lang="en">
                <a:solidFill>
                  <a:schemeClr val="dk2"/>
                </a:solidFill>
              </a:rPr>
              <a:t> Sourcing &amp; Efficiency</a:t>
            </a:r>
            <a:endParaRPr>
              <a:solidFill>
                <a:schemeClr val="dk2"/>
              </a:solidFill>
            </a:endParaRPr>
          </a:p>
          <a:p>
            <a:pPr indent="-304958" lvl="0" marL="457200" rtl="0" algn="l">
              <a:spcBef>
                <a:spcPts val="0"/>
              </a:spcBef>
              <a:spcAft>
                <a:spcPts val="0"/>
              </a:spcAft>
              <a:buClr>
                <a:schemeClr val="dk2"/>
              </a:buClr>
              <a:buSzPct val="100000"/>
              <a:buAutoNum type="arabicPeriod"/>
            </a:pPr>
            <a:r>
              <a:rPr b="1" lang="en">
                <a:solidFill>
                  <a:schemeClr val="dk2"/>
                </a:solidFill>
              </a:rPr>
              <a:t>Leadership &amp; Governance</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Competitive Behavior</a:t>
            </a:r>
            <a:endParaRPr>
              <a:solidFill>
                <a:schemeClr val="dk2"/>
              </a:solidFill>
            </a:endParaRPr>
          </a:p>
          <a:p>
            <a:pPr indent="0" lvl="0" marL="0" rtl="0" algn="l">
              <a:spcBef>
                <a:spcPts val="1200"/>
              </a:spcBef>
              <a:spcAft>
                <a:spcPts val="1200"/>
              </a:spcAft>
              <a:buNone/>
            </a:pPr>
            <a:r>
              <a:t/>
            </a:r>
            <a:endParaRPr>
              <a:solidFill>
                <a:schemeClr val="dk2"/>
              </a:solidFill>
            </a:endParaRPr>
          </a:p>
        </p:txBody>
      </p:sp>
      <p:graphicFrame>
        <p:nvGraphicFramePr>
          <p:cNvPr id="270" name="Google Shape;270;p37"/>
          <p:cNvGraphicFramePr/>
          <p:nvPr/>
        </p:nvGraphicFramePr>
        <p:xfrm>
          <a:off x="4241250" y="741925"/>
          <a:ext cx="3000000" cy="3000000"/>
        </p:xfrm>
        <a:graphic>
          <a:graphicData uri="http://schemas.openxmlformats.org/drawingml/2006/table">
            <a:tbl>
              <a:tblPr>
                <a:noFill/>
                <a:tableStyleId>{84718033-2454-45C4-86D0-24D6034F247E}</a:tableStyleId>
              </a:tblPr>
              <a:tblGrid>
                <a:gridCol w="2210200"/>
                <a:gridCol w="2159200"/>
              </a:tblGrid>
              <a:tr h="203550">
                <a:tc>
                  <a:txBody>
                    <a:bodyPr/>
                    <a:lstStyle/>
                    <a:p>
                      <a:pPr indent="0" lvl="0" marL="0" rtl="0" algn="l">
                        <a:lnSpc>
                          <a:spcPct val="115000"/>
                        </a:lnSpc>
                        <a:spcBef>
                          <a:spcPts val="0"/>
                        </a:spcBef>
                        <a:spcAft>
                          <a:spcPts val="0"/>
                        </a:spcAft>
                        <a:buNone/>
                      </a:pPr>
                      <a:r>
                        <a:rPr b="1" lang="en" sz="1000"/>
                        <a:t>Strength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Concern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Environment Other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Hazardous Waste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Clean Energy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Water Management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Pollution Prevention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Waste Management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100">
                <a:tc>
                  <a:txBody>
                    <a:bodyPr/>
                    <a:lstStyle/>
                    <a:p>
                      <a:pPr indent="0" lvl="0" marL="0" rtl="0" algn="l">
                        <a:lnSpc>
                          <a:spcPct val="115000"/>
                        </a:lnSpc>
                        <a:spcBef>
                          <a:spcPts val="0"/>
                        </a:spcBef>
                        <a:spcAft>
                          <a:spcPts val="0"/>
                        </a:spcAft>
                        <a:buNone/>
                      </a:pPr>
                      <a:r>
                        <a:rPr lang="en" sz="1000"/>
                        <a:t>Human Capital Management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Waste Management - Electronic Waste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Health &amp; Safety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Health &amp; Safety Concern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Emp. Relations Other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Emp. Relations Other Concerns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Human Capital - Labor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Board Diversity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100">
                <a:tc>
                  <a:txBody>
                    <a:bodyPr/>
                    <a:lstStyle/>
                    <a:p>
                      <a:pPr indent="0" lvl="0" marL="0" rtl="0" algn="l">
                        <a:lnSpc>
                          <a:spcPct val="115000"/>
                        </a:lnSpc>
                        <a:spcBef>
                          <a:spcPts val="0"/>
                        </a:spcBef>
                        <a:spcAft>
                          <a:spcPts val="0"/>
                        </a:spcAft>
                        <a:buNone/>
                      </a:pPr>
                      <a:r>
                        <a:rPr lang="en" sz="1000"/>
                        <a:t>Diversity Other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Employment of Underrepresented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Gay &amp; Lesbian Policies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Board of Directors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Product Safety - Chemical Safety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Transparency Concern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100">
                <a:tc>
                  <a:txBody>
                    <a:bodyPr/>
                    <a:lstStyle/>
                    <a:p>
                      <a:pPr indent="0" lvl="0" marL="0" rtl="0" algn="l">
                        <a:lnSpc>
                          <a:spcPct val="115000"/>
                        </a:lnSpc>
                        <a:spcBef>
                          <a:spcPts val="0"/>
                        </a:spcBef>
                        <a:spcAft>
                          <a:spcPts val="0"/>
                        </a:spcAft>
                        <a:buNone/>
                      </a:pPr>
                      <a:r>
                        <a:rPr lang="en" sz="1000"/>
                        <a:t>Product Safety - Privacy and Data Security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Raw Material Sourcing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Corruption &amp; Political Stability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Transparency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Ownership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Public Policy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p:nvPr/>
        </p:nvSpPr>
        <p:spPr>
          <a:xfrm>
            <a:off x="2748825" y="2695650"/>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276" name="Google Shape;276;p38"/>
          <p:cNvSpPr/>
          <p:nvPr/>
        </p:nvSpPr>
        <p:spPr>
          <a:xfrm>
            <a:off x="5792950" y="2695650"/>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277" name="Google Shape;27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ESG Reporting</a:t>
            </a:r>
            <a:endParaRPr/>
          </a:p>
        </p:txBody>
      </p:sp>
      <p:sp>
        <p:nvSpPr>
          <p:cNvPr id="278" name="Google Shape;278;p38"/>
          <p:cNvSpPr txBox="1"/>
          <p:nvPr>
            <p:ph idx="1" type="body"/>
          </p:nvPr>
        </p:nvSpPr>
        <p:spPr>
          <a:xfrm>
            <a:off x="2611875" y="2571750"/>
            <a:ext cx="1168200" cy="1127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chemeClr val="dk2"/>
                </a:solidFill>
              </a:rPr>
              <a:t>3</a:t>
            </a:r>
            <a:endParaRPr sz="3000">
              <a:solidFill>
                <a:schemeClr val="dk2"/>
              </a:solidFill>
            </a:endParaRPr>
          </a:p>
        </p:txBody>
      </p:sp>
      <p:graphicFrame>
        <p:nvGraphicFramePr>
          <p:cNvPr id="279" name="Google Shape;279;p38"/>
          <p:cNvGraphicFramePr/>
          <p:nvPr/>
        </p:nvGraphicFramePr>
        <p:xfrm>
          <a:off x="816000" y="2184625"/>
          <a:ext cx="3000000" cy="3000000"/>
        </p:xfrm>
        <a:graphic>
          <a:graphicData uri="http://schemas.openxmlformats.org/drawingml/2006/table">
            <a:tbl>
              <a:tblPr>
                <a:noFill/>
                <a:tableStyleId>{917DCBF1-A703-4F6D-9ACB-5053DE50206A}</a:tableStyleId>
              </a:tblPr>
              <a:tblGrid>
                <a:gridCol w="1795875"/>
              </a:tblGrid>
              <a:tr h="426675">
                <a:tc>
                  <a:txBody>
                    <a:bodyPr/>
                    <a:lstStyle/>
                    <a:p>
                      <a:pPr indent="0" lvl="0" marL="0" rtl="0" algn="l">
                        <a:spcBef>
                          <a:spcPts val="0"/>
                        </a:spcBef>
                        <a:spcAft>
                          <a:spcPts val="0"/>
                        </a:spcAft>
                        <a:buNone/>
                      </a:pPr>
                      <a:r>
                        <a:rPr lang="en"/>
                        <a:t>Intel</a:t>
                      </a:r>
                      <a:endParaRPr/>
                    </a:p>
                  </a:txBody>
                  <a:tcPr marT="91425" marB="91425" marR="91425" marL="91425"/>
                </a:tc>
              </a:tr>
              <a:tr h="426675">
                <a:tc>
                  <a:txBody>
                    <a:bodyPr/>
                    <a:lstStyle/>
                    <a:p>
                      <a:pPr indent="0" lvl="0" marL="0" rtl="0" algn="l">
                        <a:spcBef>
                          <a:spcPts val="0"/>
                        </a:spcBef>
                        <a:spcAft>
                          <a:spcPts val="0"/>
                        </a:spcAft>
                        <a:buNone/>
                      </a:pPr>
                      <a:r>
                        <a:rPr lang="en"/>
                        <a:t>Broadcom</a:t>
                      </a:r>
                      <a:endParaRPr/>
                    </a:p>
                  </a:txBody>
                  <a:tcPr marT="91425" marB="91425" marR="91425" marL="91425"/>
                </a:tc>
              </a:tr>
              <a:tr h="426675">
                <a:tc>
                  <a:txBody>
                    <a:bodyPr/>
                    <a:lstStyle/>
                    <a:p>
                      <a:pPr indent="0" lvl="0" marL="0" rtl="0" algn="l">
                        <a:spcBef>
                          <a:spcPts val="0"/>
                        </a:spcBef>
                        <a:spcAft>
                          <a:spcPts val="0"/>
                        </a:spcAft>
                        <a:buNone/>
                      </a:pPr>
                      <a:r>
                        <a:rPr lang="en"/>
                        <a:t>Nvidia</a:t>
                      </a:r>
                      <a:endParaRPr/>
                    </a:p>
                  </a:txBody>
                  <a:tcPr marT="91425" marB="91425" marR="91425" marL="91425"/>
                </a:tc>
              </a:tr>
              <a:tr h="426675">
                <a:tc>
                  <a:txBody>
                    <a:bodyPr/>
                    <a:lstStyle/>
                    <a:p>
                      <a:pPr indent="0" lvl="0" marL="0" rtl="0" algn="l">
                        <a:spcBef>
                          <a:spcPts val="0"/>
                        </a:spcBef>
                        <a:spcAft>
                          <a:spcPts val="0"/>
                        </a:spcAft>
                        <a:buNone/>
                      </a:pPr>
                      <a:r>
                        <a:rPr lang="en"/>
                        <a:t>AMD</a:t>
                      </a:r>
                      <a:endParaRPr/>
                    </a:p>
                  </a:txBody>
                  <a:tcPr marT="91425" marB="91425" marR="91425" marL="91425"/>
                </a:tc>
              </a:tr>
              <a:tr h="426675">
                <a:tc>
                  <a:txBody>
                    <a:bodyPr/>
                    <a:lstStyle/>
                    <a:p>
                      <a:pPr indent="0" lvl="0" marL="0" rtl="0" algn="l">
                        <a:spcBef>
                          <a:spcPts val="0"/>
                        </a:spcBef>
                        <a:spcAft>
                          <a:spcPts val="0"/>
                        </a:spcAft>
                        <a:buNone/>
                      </a:pPr>
                      <a:r>
                        <a:rPr lang="en"/>
                        <a:t>Texas Instruments</a:t>
                      </a:r>
                      <a:endParaRPr/>
                    </a:p>
                  </a:txBody>
                  <a:tcPr marT="91425" marB="91425" marR="91425" marL="91425"/>
                </a:tc>
              </a:tr>
            </a:tbl>
          </a:graphicData>
        </a:graphic>
      </p:graphicFrame>
      <p:graphicFrame>
        <p:nvGraphicFramePr>
          <p:cNvPr id="280" name="Google Shape;280;p38"/>
          <p:cNvGraphicFramePr/>
          <p:nvPr/>
        </p:nvGraphicFramePr>
        <p:xfrm>
          <a:off x="6824200" y="2184625"/>
          <a:ext cx="3000000" cy="3000000"/>
        </p:xfrm>
        <a:graphic>
          <a:graphicData uri="http://schemas.openxmlformats.org/drawingml/2006/table">
            <a:tbl>
              <a:tblPr>
                <a:noFill/>
                <a:tableStyleId>{917DCBF1-A703-4F6D-9ACB-5053DE50206A}</a:tableStyleId>
              </a:tblPr>
              <a:tblGrid>
                <a:gridCol w="1795875"/>
              </a:tblGrid>
              <a:tr h="133475">
                <a:tc>
                  <a:txBody>
                    <a:bodyPr/>
                    <a:lstStyle/>
                    <a:p>
                      <a:pPr indent="0" lvl="0" marL="0" rtl="0" algn="l">
                        <a:spcBef>
                          <a:spcPts val="0"/>
                        </a:spcBef>
                        <a:spcAft>
                          <a:spcPts val="0"/>
                        </a:spcAft>
                        <a:buNone/>
                      </a:pPr>
                      <a:r>
                        <a:rPr lang="en" sz="1300"/>
                        <a:t>Smart Global Holdings</a:t>
                      </a:r>
                      <a:endParaRPr sz="1300"/>
                    </a:p>
                  </a:txBody>
                  <a:tcPr marT="91425" marB="91425" marR="91425" marL="91425"/>
                </a:tc>
              </a:tr>
              <a:tr h="133475">
                <a:tc>
                  <a:txBody>
                    <a:bodyPr/>
                    <a:lstStyle/>
                    <a:p>
                      <a:pPr indent="0" lvl="0" marL="0" rtl="0" algn="l">
                        <a:spcBef>
                          <a:spcPts val="0"/>
                        </a:spcBef>
                        <a:spcAft>
                          <a:spcPts val="0"/>
                        </a:spcAft>
                        <a:buNone/>
                      </a:pPr>
                      <a:r>
                        <a:rPr lang="en" sz="1300"/>
                        <a:t>Ultra Clean Holdings</a:t>
                      </a:r>
                      <a:endParaRPr sz="1300"/>
                    </a:p>
                  </a:txBody>
                  <a:tcPr marT="91425" marB="91425" marR="91425" marL="91425"/>
                </a:tc>
              </a:tr>
              <a:tr h="133475">
                <a:tc>
                  <a:txBody>
                    <a:bodyPr/>
                    <a:lstStyle/>
                    <a:p>
                      <a:pPr indent="0" lvl="0" marL="0" rtl="0" algn="l">
                        <a:spcBef>
                          <a:spcPts val="0"/>
                        </a:spcBef>
                        <a:spcAft>
                          <a:spcPts val="0"/>
                        </a:spcAft>
                        <a:buNone/>
                      </a:pPr>
                      <a:r>
                        <a:rPr lang="en"/>
                        <a:t>MaxLinear Inc</a:t>
                      </a:r>
                      <a:endParaRPr/>
                    </a:p>
                  </a:txBody>
                  <a:tcPr marT="91425" marB="91425" marR="91425" marL="91425"/>
                </a:tc>
              </a:tr>
              <a:tr h="133475">
                <a:tc>
                  <a:txBody>
                    <a:bodyPr/>
                    <a:lstStyle/>
                    <a:p>
                      <a:pPr indent="0" lvl="0" marL="0" rtl="0" algn="l">
                        <a:spcBef>
                          <a:spcPts val="0"/>
                        </a:spcBef>
                        <a:spcAft>
                          <a:spcPts val="0"/>
                        </a:spcAft>
                        <a:buNone/>
                      </a:pPr>
                      <a:r>
                        <a:rPr lang="en" sz="1300"/>
                        <a:t>Mercury Systems Inc</a:t>
                      </a:r>
                      <a:endParaRPr sz="1300"/>
                    </a:p>
                  </a:txBody>
                  <a:tcPr marT="91425" marB="91425" marR="91425" marL="91425"/>
                </a:tc>
              </a:tr>
              <a:tr h="133475">
                <a:tc>
                  <a:txBody>
                    <a:bodyPr/>
                    <a:lstStyle/>
                    <a:p>
                      <a:pPr indent="0" lvl="0" marL="0" rtl="0" algn="l">
                        <a:spcBef>
                          <a:spcPts val="0"/>
                        </a:spcBef>
                        <a:spcAft>
                          <a:spcPts val="0"/>
                        </a:spcAft>
                        <a:buNone/>
                      </a:pPr>
                      <a:r>
                        <a:rPr lang="en"/>
                        <a:t>Ambarella</a:t>
                      </a:r>
                      <a:endParaRPr/>
                    </a:p>
                  </a:txBody>
                  <a:tcPr marT="91425" marB="91425" marR="91425" marL="91425"/>
                </a:tc>
              </a:tr>
            </a:tbl>
          </a:graphicData>
        </a:graphic>
      </p:graphicFrame>
      <p:sp>
        <p:nvSpPr>
          <p:cNvPr id="281" name="Google Shape;281;p38"/>
          <p:cNvSpPr txBox="1"/>
          <p:nvPr>
            <p:ph idx="1" type="body"/>
          </p:nvPr>
        </p:nvSpPr>
        <p:spPr>
          <a:xfrm>
            <a:off x="5656000" y="2571738"/>
            <a:ext cx="1168200" cy="1127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chemeClr val="dk2"/>
                </a:solidFill>
              </a:rPr>
              <a:t>0</a:t>
            </a:r>
            <a:endParaRPr sz="3000">
              <a:solidFill>
                <a:schemeClr val="dk2"/>
              </a:solidFill>
            </a:endParaRPr>
          </a:p>
        </p:txBody>
      </p:sp>
      <p:sp>
        <p:nvSpPr>
          <p:cNvPr id="282" name="Google Shape;282;p38"/>
          <p:cNvSpPr txBox="1"/>
          <p:nvPr/>
        </p:nvSpPr>
        <p:spPr>
          <a:xfrm>
            <a:off x="2611875" y="1853850"/>
            <a:ext cx="18735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Average KLD Score:</a:t>
            </a:r>
            <a:endParaRPr b="1" sz="1300">
              <a:solidFill>
                <a:schemeClr val="accent1"/>
              </a:solidFill>
              <a:latin typeface="Lato"/>
              <a:ea typeface="Lato"/>
              <a:cs typeface="Lato"/>
              <a:sym typeface="Lato"/>
            </a:endParaRPr>
          </a:p>
        </p:txBody>
      </p:sp>
      <p:sp>
        <p:nvSpPr>
          <p:cNvPr id="283" name="Google Shape;283;p38"/>
          <p:cNvSpPr txBox="1"/>
          <p:nvPr/>
        </p:nvSpPr>
        <p:spPr>
          <a:xfrm>
            <a:off x="4950700" y="1853850"/>
            <a:ext cx="1873500" cy="53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chemeClr val="accent1"/>
                </a:solidFill>
                <a:latin typeface="Lato"/>
                <a:ea typeface="Lato"/>
                <a:cs typeface="Lato"/>
                <a:sym typeface="Lato"/>
              </a:rPr>
              <a:t>Average KLD Score:</a:t>
            </a:r>
            <a:endParaRPr b="1" sz="13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p:nvPr/>
        </p:nvSpPr>
        <p:spPr>
          <a:xfrm>
            <a:off x="389425" y="2012275"/>
            <a:ext cx="2841300" cy="2394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ESG Reporting: Concerns with Analysis</a:t>
            </a:r>
            <a:endParaRPr/>
          </a:p>
          <a:p>
            <a:pPr indent="0" lvl="0" marL="0" rtl="0" algn="l">
              <a:spcBef>
                <a:spcPts val="0"/>
              </a:spcBef>
              <a:spcAft>
                <a:spcPts val="0"/>
              </a:spcAft>
              <a:buNone/>
            </a:pPr>
            <a:r>
              <a:t/>
            </a:r>
            <a:endParaRPr/>
          </a:p>
        </p:txBody>
      </p:sp>
      <p:sp>
        <p:nvSpPr>
          <p:cNvPr id="290" name="Google Shape;290;p39"/>
          <p:cNvSpPr txBox="1"/>
          <p:nvPr>
            <p:ph idx="1" type="body"/>
          </p:nvPr>
        </p:nvSpPr>
        <p:spPr>
          <a:xfrm>
            <a:off x="227675" y="2120125"/>
            <a:ext cx="2905200" cy="217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b="1" lang="en" sz="1500">
                <a:solidFill>
                  <a:schemeClr val="dk2"/>
                </a:solidFill>
              </a:rPr>
              <a:t>Difficult to extract data</a:t>
            </a:r>
            <a:endParaRPr b="1"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Majority</a:t>
            </a:r>
            <a:r>
              <a:rPr lang="en" sz="1500">
                <a:solidFill>
                  <a:schemeClr val="dk2"/>
                </a:solidFill>
              </a:rPr>
              <a:t> of columns had to be </a:t>
            </a:r>
            <a:r>
              <a:rPr b="1" lang="en" sz="1500">
                <a:solidFill>
                  <a:schemeClr val="dk2"/>
                </a:solidFill>
              </a:rPr>
              <a:t>backfilled</a:t>
            </a:r>
            <a:r>
              <a:rPr lang="en" sz="1500">
                <a:solidFill>
                  <a:schemeClr val="dk2"/>
                </a:solidFill>
              </a:rPr>
              <a:t> with artificial zeros</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Difficult to find small companies with data at all</a:t>
            </a:r>
            <a:endParaRPr b="1" sz="1500">
              <a:solidFill>
                <a:schemeClr val="dk2"/>
              </a:solidFill>
            </a:endParaRPr>
          </a:p>
          <a:p>
            <a:pPr indent="0" lvl="0" marL="457200" rtl="0" algn="l">
              <a:spcBef>
                <a:spcPts val="1200"/>
              </a:spcBef>
              <a:spcAft>
                <a:spcPts val="1200"/>
              </a:spcAft>
              <a:buNone/>
            </a:pPr>
            <a:r>
              <a:t/>
            </a:r>
            <a:endParaRPr>
              <a:solidFill>
                <a:schemeClr val="dk2"/>
              </a:solidFill>
            </a:endParaRPr>
          </a:p>
        </p:txBody>
      </p:sp>
      <p:pic>
        <p:nvPicPr>
          <p:cNvPr id="291" name="Google Shape;291;p39"/>
          <p:cNvPicPr preferRelativeResize="0"/>
          <p:nvPr/>
        </p:nvPicPr>
        <p:blipFill>
          <a:blip r:embed="rId3">
            <a:alphaModFix/>
          </a:blip>
          <a:stretch>
            <a:fillRect/>
          </a:stretch>
        </p:blipFill>
        <p:spPr>
          <a:xfrm>
            <a:off x="3533575" y="1989700"/>
            <a:ext cx="5480624" cy="243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Conclusions</a:t>
            </a:r>
            <a:endParaRPr sz="3500"/>
          </a:p>
        </p:txBody>
      </p:sp>
      <p:sp>
        <p:nvSpPr>
          <p:cNvPr id="297" name="Google Shape;297;p40"/>
          <p:cNvSpPr txBox="1"/>
          <p:nvPr>
            <p:ph idx="1" type="subTitle"/>
          </p:nvPr>
        </p:nvSpPr>
        <p:spPr>
          <a:xfrm>
            <a:off x="258025" y="2033600"/>
            <a:ext cx="1837500" cy="1817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Resilient:</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The industry has showed that it stays </a:t>
            </a:r>
            <a:r>
              <a:rPr b="1" lang="en"/>
              <a:t>relatively resistant to macroeconomic downturns</a:t>
            </a:r>
            <a:endParaRPr b="1"/>
          </a:p>
        </p:txBody>
      </p:sp>
      <p:sp>
        <p:nvSpPr>
          <p:cNvPr id="298" name="Google Shape;298;p40"/>
          <p:cNvSpPr/>
          <p:nvPr/>
        </p:nvSpPr>
        <p:spPr>
          <a:xfrm>
            <a:off x="7557575" y="3994925"/>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299" name="Google Shape;299;p40"/>
          <p:cNvSpPr/>
          <p:nvPr/>
        </p:nvSpPr>
        <p:spPr>
          <a:xfrm>
            <a:off x="4143600" y="3994925"/>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300" name="Google Shape;300;p40"/>
          <p:cNvSpPr/>
          <p:nvPr/>
        </p:nvSpPr>
        <p:spPr>
          <a:xfrm>
            <a:off x="826375" y="3994925"/>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301" name="Google Shape;301;p40"/>
          <p:cNvSpPr txBox="1"/>
          <p:nvPr/>
        </p:nvSpPr>
        <p:spPr>
          <a:xfrm>
            <a:off x="729613" y="3994925"/>
            <a:ext cx="1087800" cy="8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1</a:t>
            </a:r>
            <a:endParaRPr b="1" sz="3000">
              <a:solidFill>
                <a:schemeClr val="accent1"/>
              </a:solidFill>
              <a:latin typeface="Lato"/>
              <a:ea typeface="Lato"/>
              <a:cs typeface="Lato"/>
              <a:sym typeface="Lato"/>
            </a:endParaRPr>
          </a:p>
        </p:txBody>
      </p:sp>
      <p:sp>
        <p:nvSpPr>
          <p:cNvPr id="302" name="Google Shape;302;p40"/>
          <p:cNvSpPr txBox="1"/>
          <p:nvPr/>
        </p:nvSpPr>
        <p:spPr>
          <a:xfrm>
            <a:off x="4029600" y="3994925"/>
            <a:ext cx="1087800" cy="8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2</a:t>
            </a:r>
            <a:endParaRPr b="1" sz="3000">
              <a:solidFill>
                <a:schemeClr val="accent1"/>
              </a:solidFill>
              <a:latin typeface="Lato"/>
              <a:ea typeface="Lato"/>
              <a:cs typeface="Lato"/>
              <a:sym typeface="Lato"/>
            </a:endParaRPr>
          </a:p>
        </p:txBody>
      </p:sp>
      <p:sp>
        <p:nvSpPr>
          <p:cNvPr id="303" name="Google Shape;303;p40"/>
          <p:cNvSpPr txBox="1"/>
          <p:nvPr/>
        </p:nvSpPr>
        <p:spPr>
          <a:xfrm>
            <a:off x="7426325" y="3994925"/>
            <a:ext cx="1087800" cy="8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3</a:t>
            </a:r>
            <a:endParaRPr b="1" sz="3000">
              <a:solidFill>
                <a:schemeClr val="accent1"/>
              </a:solidFill>
              <a:latin typeface="Lato"/>
              <a:ea typeface="Lato"/>
              <a:cs typeface="Lato"/>
              <a:sym typeface="Lato"/>
            </a:endParaRPr>
          </a:p>
        </p:txBody>
      </p:sp>
      <p:sp>
        <p:nvSpPr>
          <p:cNvPr id="304" name="Google Shape;304;p40"/>
          <p:cNvSpPr txBox="1"/>
          <p:nvPr/>
        </p:nvSpPr>
        <p:spPr>
          <a:xfrm>
            <a:off x="3672000" y="2132075"/>
            <a:ext cx="1837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solidFill>
                <a:schemeClr val="accent1"/>
              </a:solidFill>
              <a:latin typeface="Lato"/>
              <a:ea typeface="Lato"/>
              <a:cs typeface="Lato"/>
              <a:sym typeface="Lato"/>
            </a:endParaRPr>
          </a:p>
        </p:txBody>
      </p:sp>
      <p:sp>
        <p:nvSpPr>
          <p:cNvPr id="305" name="Google Shape;305;p40"/>
          <p:cNvSpPr txBox="1"/>
          <p:nvPr>
            <p:ph idx="1" type="subTitle"/>
          </p:nvPr>
        </p:nvSpPr>
        <p:spPr>
          <a:xfrm>
            <a:off x="3672000" y="2033600"/>
            <a:ext cx="1837500" cy="1817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Top-Heavy</a:t>
            </a:r>
            <a:r>
              <a:rPr b="1" lang="en"/>
              <a:t>:</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Capital, demand, market capitalization are all </a:t>
            </a:r>
            <a:r>
              <a:rPr b="1" lang="en"/>
              <a:t>heavily skewed towards the top</a:t>
            </a:r>
            <a:endParaRPr b="1"/>
          </a:p>
        </p:txBody>
      </p:sp>
      <p:sp>
        <p:nvSpPr>
          <p:cNvPr id="306" name="Google Shape;306;p40"/>
          <p:cNvSpPr txBox="1"/>
          <p:nvPr>
            <p:ph idx="1" type="subTitle"/>
          </p:nvPr>
        </p:nvSpPr>
        <p:spPr>
          <a:xfrm>
            <a:off x="7085975" y="2033600"/>
            <a:ext cx="1837500" cy="1817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a:t>Optimistic Future</a:t>
            </a:r>
            <a:r>
              <a:rPr b="1" lang="en"/>
              <a:t>:</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For the firms at the top, </a:t>
            </a:r>
            <a:r>
              <a:rPr b="1" lang="en"/>
              <a:t>return on invested capital look to be bullish </a:t>
            </a:r>
            <a:r>
              <a:rPr lang="en"/>
              <a:t>with further breakthroughs in technology</a:t>
            </a:r>
            <a:endParaRPr/>
          </a:p>
        </p:txBody>
      </p:sp>
      <p:pic>
        <p:nvPicPr>
          <p:cNvPr id="307" name="Google Shape;307;p40"/>
          <p:cNvPicPr preferRelativeResize="0"/>
          <p:nvPr/>
        </p:nvPicPr>
        <p:blipFill>
          <a:blip r:embed="rId3">
            <a:alphaModFix/>
          </a:blip>
          <a:stretch>
            <a:fillRect/>
          </a:stretch>
        </p:blipFill>
        <p:spPr>
          <a:xfrm>
            <a:off x="1978825" y="3930700"/>
            <a:ext cx="1792626" cy="1008350"/>
          </a:xfrm>
          <a:prstGeom prst="rect">
            <a:avLst/>
          </a:prstGeom>
          <a:noFill/>
          <a:ln>
            <a:noFill/>
          </a:ln>
        </p:spPr>
      </p:pic>
      <p:pic>
        <p:nvPicPr>
          <p:cNvPr id="308" name="Google Shape;308;p40"/>
          <p:cNvPicPr preferRelativeResize="0"/>
          <p:nvPr/>
        </p:nvPicPr>
        <p:blipFill>
          <a:blip r:embed="rId4">
            <a:alphaModFix/>
          </a:blip>
          <a:stretch>
            <a:fillRect/>
          </a:stretch>
        </p:blipFill>
        <p:spPr>
          <a:xfrm>
            <a:off x="5530813" y="3927549"/>
            <a:ext cx="1613348" cy="1014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Background: Notable Companies </a:t>
            </a:r>
            <a:endParaRPr/>
          </a:p>
        </p:txBody>
      </p:sp>
      <p:sp>
        <p:nvSpPr>
          <p:cNvPr id="105" name="Google Shape;105;p15"/>
          <p:cNvSpPr txBox="1"/>
          <p:nvPr>
            <p:ph idx="1" type="body"/>
          </p:nvPr>
        </p:nvSpPr>
        <p:spPr>
          <a:xfrm>
            <a:off x="729450" y="2328650"/>
            <a:ext cx="2536200" cy="287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NVIDIA</a:t>
            </a:r>
            <a:endParaRPr/>
          </a:p>
          <a:p>
            <a:pPr indent="-311150" lvl="0" marL="457200" rtl="0" algn="l">
              <a:spcBef>
                <a:spcPts val="0"/>
              </a:spcBef>
              <a:spcAft>
                <a:spcPts val="0"/>
              </a:spcAft>
              <a:buSzPts val="1300"/>
              <a:buAutoNum type="arabicPeriod"/>
            </a:pPr>
            <a:r>
              <a:rPr lang="en"/>
              <a:t>Taiwan Semiconductors</a:t>
            </a:r>
            <a:endParaRPr/>
          </a:p>
          <a:p>
            <a:pPr indent="-311150" lvl="0" marL="457200" rtl="0" algn="l">
              <a:spcBef>
                <a:spcPts val="0"/>
              </a:spcBef>
              <a:spcAft>
                <a:spcPts val="0"/>
              </a:spcAft>
              <a:buSzPts val="1300"/>
              <a:buAutoNum type="arabicPeriod"/>
            </a:pPr>
            <a:r>
              <a:rPr lang="en"/>
              <a:t>Broadcom</a:t>
            </a:r>
            <a:endParaRPr/>
          </a:p>
          <a:p>
            <a:pPr indent="-311150" lvl="0" marL="457200" rtl="0" algn="l">
              <a:spcBef>
                <a:spcPts val="0"/>
              </a:spcBef>
              <a:spcAft>
                <a:spcPts val="0"/>
              </a:spcAft>
              <a:buSzPts val="1300"/>
              <a:buAutoNum type="arabicPeriod"/>
            </a:pPr>
            <a:r>
              <a:rPr lang="en"/>
              <a:t>Intel Corp.</a:t>
            </a:r>
            <a:endParaRPr/>
          </a:p>
          <a:p>
            <a:pPr indent="-311150" lvl="0" marL="457200" rtl="0" algn="l">
              <a:spcBef>
                <a:spcPts val="0"/>
              </a:spcBef>
              <a:spcAft>
                <a:spcPts val="0"/>
              </a:spcAft>
              <a:buSzPts val="1300"/>
              <a:buAutoNum type="arabicPeriod"/>
            </a:pPr>
            <a:r>
              <a:rPr lang="en"/>
              <a:t>Advanced Micro Devices</a:t>
            </a:r>
            <a:endParaRPr/>
          </a:p>
          <a:p>
            <a:pPr indent="-311150" lvl="0" marL="457200" rtl="0" algn="l">
              <a:spcBef>
                <a:spcPts val="0"/>
              </a:spcBef>
              <a:spcAft>
                <a:spcPts val="0"/>
              </a:spcAft>
              <a:buSzPts val="1300"/>
              <a:buAutoNum type="arabicPeriod"/>
            </a:pPr>
            <a:r>
              <a:rPr lang="en"/>
              <a:t>Texas Instruments Inc. </a:t>
            </a:r>
            <a:endParaRPr/>
          </a:p>
          <a:p>
            <a:pPr indent="-311150" lvl="0" marL="457200" rtl="0" algn="l">
              <a:spcBef>
                <a:spcPts val="0"/>
              </a:spcBef>
              <a:spcAft>
                <a:spcPts val="0"/>
              </a:spcAft>
              <a:buSzPts val="1300"/>
              <a:buAutoNum type="arabicPeriod"/>
            </a:pPr>
            <a:r>
              <a:rPr lang="en"/>
              <a:t>Qualcomm Inc. </a:t>
            </a:r>
            <a:endParaRPr/>
          </a:p>
          <a:p>
            <a:pPr indent="-311150" lvl="0" marL="457200" rtl="0" algn="l">
              <a:spcBef>
                <a:spcPts val="0"/>
              </a:spcBef>
              <a:spcAft>
                <a:spcPts val="0"/>
              </a:spcAft>
              <a:buSzPts val="1300"/>
              <a:buAutoNum type="arabicPeriod"/>
            </a:pPr>
            <a:r>
              <a:rPr lang="en"/>
              <a:t>Analog Devices Inc. </a:t>
            </a:r>
            <a:endParaRPr/>
          </a:p>
          <a:p>
            <a:pPr indent="-311150" lvl="0" marL="457200" rtl="0" algn="l">
              <a:spcBef>
                <a:spcPts val="0"/>
              </a:spcBef>
              <a:spcAft>
                <a:spcPts val="0"/>
              </a:spcAft>
              <a:buSzPts val="1300"/>
              <a:buAutoNum type="arabicPeriod"/>
            </a:pPr>
            <a:r>
              <a:rPr lang="en"/>
              <a:t>Micron Technology Inc.</a:t>
            </a:r>
            <a:endParaRPr/>
          </a:p>
          <a:p>
            <a:pPr indent="-311150" lvl="0" marL="457200" rtl="0" algn="l">
              <a:spcBef>
                <a:spcPts val="0"/>
              </a:spcBef>
              <a:spcAft>
                <a:spcPts val="0"/>
              </a:spcAft>
              <a:buSzPts val="1300"/>
              <a:buAutoNum type="arabicPeriod"/>
            </a:pPr>
            <a:r>
              <a:rPr lang="en"/>
              <a:t>Marvell Technology Inc.</a:t>
            </a:r>
            <a:endParaRPr/>
          </a:p>
        </p:txBody>
      </p:sp>
      <p:sp>
        <p:nvSpPr>
          <p:cNvPr id="106" name="Google Shape;106;p15"/>
          <p:cNvSpPr txBox="1"/>
          <p:nvPr/>
        </p:nvSpPr>
        <p:spPr>
          <a:xfrm>
            <a:off x="729450" y="1785425"/>
            <a:ext cx="29361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10 Companies with the </a:t>
            </a:r>
            <a:r>
              <a:rPr b="1" lang="en" sz="1300">
                <a:solidFill>
                  <a:schemeClr val="accent1"/>
                </a:solidFill>
                <a:latin typeface="Lato"/>
                <a:ea typeface="Lato"/>
                <a:cs typeface="Lato"/>
                <a:sym typeface="Lato"/>
              </a:rPr>
              <a:t>largest</a:t>
            </a:r>
            <a:r>
              <a:rPr lang="en" sz="1300">
                <a:solidFill>
                  <a:schemeClr val="accent1"/>
                </a:solidFill>
                <a:latin typeface="Lato"/>
                <a:ea typeface="Lato"/>
                <a:cs typeface="Lato"/>
                <a:sym typeface="Lato"/>
              </a:rPr>
              <a:t> Market Cap for this industry:</a:t>
            </a:r>
            <a:endParaRPr sz="1300">
              <a:solidFill>
                <a:schemeClr val="accent1"/>
              </a:solidFill>
              <a:latin typeface="Lato"/>
              <a:ea typeface="Lato"/>
              <a:cs typeface="Lato"/>
              <a:sym typeface="Lato"/>
            </a:endParaRPr>
          </a:p>
        </p:txBody>
      </p:sp>
      <p:sp>
        <p:nvSpPr>
          <p:cNvPr id="107" name="Google Shape;107;p15"/>
          <p:cNvSpPr txBox="1"/>
          <p:nvPr/>
        </p:nvSpPr>
        <p:spPr>
          <a:xfrm>
            <a:off x="4770600" y="17854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10 Companies with the </a:t>
            </a:r>
            <a:r>
              <a:rPr b="1" lang="en" sz="1300">
                <a:solidFill>
                  <a:schemeClr val="accent1"/>
                </a:solidFill>
                <a:latin typeface="Lato"/>
                <a:ea typeface="Lato"/>
                <a:cs typeface="Lato"/>
                <a:sym typeface="Lato"/>
              </a:rPr>
              <a:t>smallest</a:t>
            </a:r>
            <a:r>
              <a:rPr lang="en" sz="1300">
                <a:solidFill>
                  <a:schemeClr val="accent1"/>
                </a:solidFill>
                <a:latin typeface="Lato"/>
                <a:ea typeface="Lato"/>
                <a:cs typeface="Lato"/>
                <a:sym typeface="Lato"/>
              </a:rPr>
              <a:t> Market Cap for this industry:</a:t>
            </a:r>
            <a:endParaRPr sz="1300">
              <a:solidFill>
                <a:schemeClr val="accent1"/>
              </a:solidFill>
              <a:latin typeface="Lato"/>
              <a:ea typeface="Lato"/>
              <a:cs typeface="Lato"/>
              <a:sym typeface="Lato"/>
            </a:endParaRPr>
          </a:p>
        </p:txBody>
      </p:sp>
      <p:sp>
        <p:nvSpPr>
          <p:cNvPr id="108" name="Google Shape;108;p15"/>
          <p:cNvSpPr txBox="1"/>
          <p:nvPr/>
        </p:nvSpPr>
        <p:spPr>
          <a:xfrm>
            <a:off x="4770600" y="2328650"/>
            <a:ext cx="3535800" cy="2685900"/>
          </a:xfrm>
          <a:prstGeom prst="rect">
            <a:avLst/>
          </a:prstGeom>
          <a:noFill/>
          <a:ln>
            <a:noFill/>
          </a:ln>
        </p:spPr>
        <p:txBody>
          <a:bodyPr anchorCtr="0" anchor="t" bIns="91425" lIns="91425" spcFirstLastPara="1" rIns="91425" wrap="square" tIns="91425">
            <a:spAutoFit/>
          </a:bodyPr>
          <a:lstStyle/>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Sealsq Corp</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Hei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Dynex Power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Solitron Devices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Logicvision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ISC8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Jet Neko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Dialog Semiconductor PLC.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Innovex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Tvia Inc.</a:t>
            </a:r>
            <a:endParaRPr sz="1300">
              <a:solidFill>
                <a:srgbClr val="595959"/>
              </a:solidFill>
              <a:latin typeface="Lato"/>
              <a:ea typeface="Lato"/>
              <a:cs typeface="Lato"/>
              <a:sym typeface="Lato"/>
            </a:endParaRPr>
          </a:p>
          <a:p>
            <a:pPr indent="0" lvl="0" marL="0" rtl="0" algn="l">
              <a:lnSpc>
                <a:spcPct val="115000"/>
              </a:lnSpc>
              <a:spcBef>
                <a:spcPts val="0"/>
              </a:spcBef>
              <a:spcAft>
                <a:spcPts val="1200"/>
              </a:spcAft>
              <a:buNone/>
            </a:pPr>
            <a:r>
              <a:t/>
            </a:r>
            <a:endParaRPr sz="1300">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Background: Companies over Time</a:t>
            </a:r>
            <a:endParaRPr/>
          </a:p>
          <a:p>
            <a:pPr indent="0" lvl="0" marL="0" rtl="0" algn="l">
              <a:spcBef>
                <a:spcPts val="0"/>
              </a:spcBef>
              <a:spcAft>
                <a:spcPts val="0"/>
              </a:spcAft>
              <a:buNone/>
            </a:pPr>
            <a:r>
              <a:t/>
            </a:r>
            <a:endParaRPr/>
          </a:p>
        </p:txBody>
      </p:sp>
      <p:sp>
        <p:nvSpPr>
          <p:cNvPr id="114" name="Google Shape;114;p16"/>
          <p:cNvSpPr txBox="1"/>
          <p:nvPr>
            <p:ph idx="1" type="body"/>
          </p:nvPr>
        </p:nvSpPr>
        <p:spPr>
          <a:xfrm>
            <a:off x="246625" y="1853850"/>
            <a:ext cx="3176400" cy="309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Number of firms </a:t>
            </a:r>
            <a:r>
              <a:rPr b="1" lang="en"/>
              <a:t>booms in 2006,</a:t>
            </a:r>
            <a:r>
              <a:rPr lang="en"/>
              <a:t> then capitulates to </a:t>
            </a:r>
            <a:r>
              <a:rPr b="1" lang="en"/>
              <a:t>less than half of the number of firms by 2023</a:t>
            </a:r>
            <a:endParaRPr b="1"/>
          </a:p>
          <a:p>
            <a:pPr indent="-311150" lvl="0" marL="457200" rtl="0" algn="l">
              <a:spcBef>
                <a:spcPts val="0"/>
              </a:spcBef>
              <a:spcAft>
                <a:spcPts val="0"/>
              </a:spcAft>
              <a:buSzPts val="1300"/>
              <a:buChar char="-"/>
            </a:pPr>
            <a:r>
              <a:rPr b="1" lang="en"/>
              <a:t>Decrease in number of firms</a:t>
            </a:r>
            <a:r>
              <a:rPr lang="en"/>
              <a:t> around the </a:t>
            </a:r>
            <a:r>
              <a:rPr b="1" lang="en"/>
              <a:t>2008 Housing Crisis</a:t>
            </a:r>
            <a:r>
              <a:rPr lang="en"/>
              <a:t> </a:t>
            </a:r>
            <a:r>
              <a:rPr lang="en"/>
              <a:t>are</a:t>
            </a:r>
            <a:r>
              <a:rPr b="1" lang="en"/>
              <a:t> minimal</a:t>
            </a:r>
            <a:endParaRPr b="1"/>
          </a:p>
          <a:p>
            <a:pPr indent="-311150" lvl="0" marL="457200" rtl="0" algn="l">
              <a:spcBef>
                <a:spcPts val="0"/>
              </a:spcBef>
              <a:spcAft>
                <a:spcPts val="0"/>
              </a:spcAft>
              <a:buSzPts val="1300"/>
              <a:buChar char="-"/>
            </a:pPr>
            <a:r>
              <a:rPr lang="en"/>
              <a:t>Industry </a:t>
            </a:r>
            <a:r>
              <a:rPr b="1" lang="en"/>
              <a:t>increases in number of firms</a:t>
            </a:r>
            <a:r>
              <a:rPr lang="en"/>
              <a:t> during the first year of the </a:t>
            </a:r>
            <a:r>
              <a:rPr b="1" lang="en"/>
              <a:t>pandemic.</a:t>
            </a:r>
            <a:endParaRPr b="1"/>
          </a:p>
        </p:txBody>
      </p:sp>
      <p:pic>
        <p:nvPicPr>
          <p:cNvPr id="115" name="Google Shape;115;p16"/>
          <p:cNvPicPr preferRelativeResize="0"/>
          <p:nvPr/>
        </p:nvPicPr>
        <p:blipFill>
          <a:blip r:embed="rId3">
            <a:alphaModFix/>
          </a:blip>
          <a:stretch>
            <a:fillRect/>
          </a:stretch>
        </p:blipFill>
        <p:spPr>
          <a:xfrm>
            <a:off x="3422975" y="1853850"/>
            <a:ext cx="5636550" cy="292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a:t>
            </a:r>
            <a:r>
              <a:rPr lang="en"/>
              <a:t> Background: Market Cap over Time</a:t>
            </a:r>
            <a:endParaRPr/>
          </a:p>
          <a:p>
            <a:pPr indent="0" lvl="0" marL="0" rtl="0" algn="l">
              <a:spcBef>
                <a:spcPts val="0"/>
              </a:spcBef>
              <a:spcAft>
                <a:spcPts val="0"/>
              </a:spcAft>
              <a:buNone/>
            </a:pPr>
            <a:r>
              <a:t/>
            </a:r>
            <a:endParaRPr/>
          </a:p>
        </p:txBody>
      </p:sp>
      <p:sp>
        <p:nvSpPr>
          <p:cNvPr id="121" name="Google Shape;121;p17"/>
          <p:cNvSpPr txBox="1"/>
          <p:nvPr>
            <p:ph idx="1" type="body"/>
          </p:nvPr>
        </p:nvSpPr>
        <p:spPr>
          <a:xfrm>
            <a:off x="729450" y="1977113"/>
            <a:ext cx="3215400" cy="279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Exponential increase</a:t>
            </a:r>
            <a:r>
              <a:rPr lang="en"/>
              <a:t> in Market Cap from the </a:t>
            </a:r>
            <a:r>
              <a:rPr b="1" lang="en"/>
              <a:t>l</a:t>
            </a:r>
            <a:r>
              <a:rPr b="1" lang="en"/>
              <a:t>ate 2010’s to end of 2020.</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Decrease</a:t>
            </a:r>
            <a:r>
              <a:rPr lang="en"/>
              <a:t> in Market Cap </a:t>
            </a:r>
            <a:r>
              <a:rPr b="1" lang="en"/>
              <a:t>during the 2008 recession.</a:t>
            </a:r>
            <a:r>
              <a:rPr lang="en"/>
              <a:t> </a:t>
            </a:r>
            <a:r>
              <a:rPr b="1" lang="en"/>
              <a:t>Small dip in comparison</a:t>
            </a:r>
            <a:r>
              <a:rPr lang="en"/>
              <a:t> to the </a:t>
            </a:r>
            <a:r>
              <a:rPr b="1" lang="en"/>
              <a:t>late 2010’s boom.</a:t>
            </a:r>
            <a:endParaRPr b="1"/>
          </a:p>
        </p:txBody>
      </p:sp>
      <p:pic>
        <p:nvPicPr>
          <p:cNvPr id="122" name="Google Shape;122;p17"/>
          <p:cNvPicPr preferRelativeResize="0"/>
          <p:nvPr/>
        </p:nvPicPr>
        <p:blipFill>
          <a:blip r:embed="rId3">
            <a:alphaModFix/>
          </a:blip>
          <a:stretch>
            <a:fillRect/>
          </a:stretch>
        </p:blipFill>
        <p:spPr>
          <a:xfrm>
            <a:off x="3945000" y="1930125"/>
            <a:ext cx="5198997" cy="289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Background: Areas of Concern</a:t>
            </a:r>
            <a:endParaRPr/>
          </a:p>
        </p:txBody>
      </p:sp>
      <p:sp>
        <p:nvSpPr>
          <p:cNvPr id="128" name="Google Shape;128;p18"/>
          <p:cNvSpPr txBox="1"/>
          <p:nvPr>
            <p:ph idx="1" type="body"/>
          </p:nvPr>
        </p:nvSpPr>
        <p:spPr>
          <a:xfrm>
            <a:off x="729450" y="1853850"/>
            <a:ext cx="34680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Common words found in </a:t>
            </a:r>
            <a:r>
              <a:rPr b="1" lang="en" sz="1500"/>
              <a:t>large</a:t>
            </a:r>
            <a:r>
              <a:rPr lang="en" sz="1500"/>
              <a:t> companies’ </a:t>
            </a:r>
            <a:r>
              <a:rPr b="1" lang="en" sz="1500"/>
              <a:t>2023 10-K Item 1A:</a:t>
            </a:r>
            <a:endParaRPr b="1" sz="1500"/>
          </a:p>
          <a:p>
            <a:pPr indent="-323850" lvl="0" marL="457200" rtl="0" algn="l">
              <a:spcBef>
                <a:spcPts val="1200"/>
              </a:spcBef>
              <a:spcAft>
                <a:spcPts val="0"/>
              </a:spcAft>
              <a:buSzPts val="1500"/>
              <a:buAutoNum type="arabicPeriod"/>
            </a:pPr>
            <a:r>
              <a:rPr b="1" lang="en" sz="1500"/>
              <a:t>Products</a:t>
            </a:r>
            <a:endParaRPr b="1" sz="1500"/>
          </a:p>
          <a:p>
            <a:pPr indent="-323850" lvl="0" marL="457200" rtl="0" algn="l">
              <a:spcBef>
                <a:spcPts val="0"/>
              </a:spcBef>
              <a:spcAft>
                <a:spcPts val="0"/>
              </a:spcAft>
              <a:buSzPts val="1500"/>
              <a:buAutoNum type="arabicPeriod"/>
            </a:pPr>
            <a:r>
              <a:rPr b="1" lang="en" sz="1500"/>
              <a:t>Business</a:t>
            </a:r>
            <a:endParaRPr b="1" sz="1500"/>
          </a:p>
          <a:p>
            <a:pPr indent="-323850" lvl="0" marL="457200" rtl="0" algn="l">
              <a:spcBef>
                <a:spcPts val="0"/>
              </a:spcBef>
              <a:spcAft>
                <a:spcPts val="0"/>
              </a:spcAft>
              <a:buSzPts val="1500"/>
              <a:buAutoNum type="arabicPeriod"/>
            </a:pPr>
            <a:r>
              <a:rPr b="1" lang="en" sz="1500"/>
              <a:t>Customers</a:t>
            </a:r>
            <a:endParaRPr b="1" sz="1500"/>
          </a:p>
          <a:p>
            <a:pPr indent="-323850" lvl="0" marL="457200" rtl="0" algn="l">
              <a:spcBef>
                <a:spcPts val="0"/>
              </a:spcBef>
              <a:spcAft>
                <a:spcPts val="0"/>
              </a:spcAft>
              <a:buSzPts val="1500"/>
              <a:buAutoNum type="arabicPeriod"/>
            </a:pPr>
            <a:r>
              <a:rPr b="1" lang="en" sz="1500"/>
              <a:t>Operations</a:t>
            </a:r>
            <a:endParaRPr b="1" sz="1500"/>
          </a:p>
          <a:p>
            <a:pPr indent="0" lvl="0" marL="0" rtl="0" algn="l">
              <a:spcBef>
                <a:spcPts val="1200"/>
              </a:spcBef>
              <a:spcAft>
                <a:spcPts val="1200"/>
              </a:spcAft>
              <a:buNone/>
            </a:pPr>
            <a:r>
              <a:t/>
            </a:r>
            <a:endParaRPr b="1"/>
          </a:p>
        </p:txBody>
      </p:sp>
      <p:sp>
        <p:nvSpPr>
          <p:cNvPr id="129" name="Google Shape;129;p18"/>
          <p:cNvSpPr txBox="1"/>
          <p:nvPr/>
        </p:nvSpPr>
        <p:spPr>
          <a:xfrm>
            <a:off x="4468225" y="1853850"/>
            <a:ext cx="33750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accent1"/>
                </a:solidFill>
                <a:latin typeface="Lato"/>
                <a:ea typeface="Lato"/>
                <a:cs typeface="Lato"/>
                <a:sym typeface="Lato"/>
              </a:rPr>
              <a:t>Common words found in </a:t>
            </a:r>
            <a:r>
              <a:rPr b="1" lang="en" sz="1500">
                <a:solidFill>
                  <a:schemeClr val="accent1"/>
                </a:solidFill>
                <a:latin typeface="Lato"/>
                <a:ea typeface="Lato"/>
                <a:cs typeface="Lato"/>
                <a:sym typeface="Lato"/>
              </a:rPr>
              <a:t>small</a:t>
            </a:r>
            <a:r>
              <a:rPr lang="en" sz="1500">
                <a:solidFill>
                  <a:schemeClr val="accent1"/>
                </a:solidFill>
                <a:latin typeface="Lato"/>
                <a:ea typeface="Lato"/>
                <a:cs typeface="Lato"/>
                <a:sym typeface="Lato"/>
              </a:rPr>
              <a:t> companies’ </a:t>
            </a:r>
            <a:r>
              <a:rPr b="1" lang="en" sz="1500">
                <a:solidFill>
                  <a:schemeClr val="accent1"/>
                </a:solidFill>
                <a:latin typeface="Lato"/>
                <a:ea typeface="Lato"/>
                <a:cs typeface="Lato"/>
                <a:sym typeface="Lato"/>
              </a:rPr>
              <a:t>2023 10-K Item 1A:</a:t>
            </a:r>
            <a:endParaRPr b="1" sz="1500">
              <a:solidFill>
                <a:schemeClr val="accent1"/>
              </a:solidFill>
              <a:latin typeface="Lato"/>
              <a:ea typeface="Lato"/>
              <a:cs typeface="Lato"/>
              <a:sym typeface="Lato"/>
            </a:endParaRPr>
          </a:p>
          <a:p>
            <a:pPr indent="-323850" lvl="0" marL="457200" rtl="0" algn="l">
              <a:lnSpc>
                <a:spcPct val="115000"/>
              </a:lnSpc>
              <a:spcBef>
                <a:spcPts val="120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Stock</a:t>
            </a:r>
            <a:endParaRPr b="1"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Products</a:t>
            </a:r>
            <a:endParaRPr b="1"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Business</a:t>
            </a:r>
            <a:endParaRPr b="1"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Common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ctrTitle"/>
          </p:nvPr>
        </p:nvSpPr>
        <p:spPr>
          <a:xfrm>
            <a:off x="727950" y="1390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Accounting</a:t>
            </a:r>
            <a:endParaRPr sz="4800"/>
          </a:p>
        </p:txBody>
      </p:sp>
      <p:pic>
        <p:nvPicPr>
          <p:cNvPr id="135" name="Google Shape;135;p19"/>
          <p:cNvPicPr preferRelativeResize="0"/>
          <p:nvPr/>
        </p:nvPicPr>
        <p:blipFill>
          <a:blip r:embed="rId3">
            <a:alphaModFix amt="25000"/>
          </a:blip>
          <a:stretch>
            <a:fillRect/>
          </a:stretch>
        </p:blipFill>
        <p:spPr>
          <a:xfrm>
            <a:off x="727950" y="2271150"/>
            <a:ext cx="1000150" cy="100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Lato"/>
                <a:ea typeface="Lato"/>
                <a:cs typeface="Lato"/>
                <a:sym typeface="Lato"/>
              </a:rPr>
              <a:t>Accounting Aspect</a:t>
            </a:r>
            <a:endParaRPr sz="2040">
              <a:latin typeface="Lato"/>
              <a:ea typeface="Lato"/>
              <a:cs typeface="Lato"/>
              <a:sym typeface="Lato"/>
            </a:endParaRPr>
          </a:p>
        </p:txBody>
      </p:sp>
      <p:sp>
        <p:nvSpPr>
          <p:cNvPr id="141" name="Google Shape;141;p20"/>
          <p:cNvSpPr txBox="1"/>
          <p:nvPr>
            <p:ph idx="1" type="body"/>
          </p:nvPr>
        </p:nvSpPr>
        <p:spPr>
          <a:xfrm>
            <a:off x="149900" y="2130750"/>
            <a:ext cx="3811500" cy="259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sz="1200">
                <a:solidFill>
                  <a:srgbClr val="000000"/>
                </a:solidFill>
              </a:rPr>
              <a:t>Cash made up the most significant portion of the balance sheet.</a:t>
            </a:r>
            <a:r>
              <a:rPr lang="en" sz="1200">
                <a:solidFill>
                  <a:srgbClr val="000000"/>
                </a:solidFill>
              </a:rPr>
              <a:t> </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semiconductor industry is </a:t>
            </a:r>
            <a:r>
              <a:rPr b="1" lang="en" sz="1200">
                <a:solidFill>
                  <a:srgbClr val="000000"/>
                </a:solidFill>
              </a:rPr>
              <a:t>R&amp;D-heavy, commodity-based, and only moderately reliant on PPE and marketing investment. </a:t>
            </a:r>
            <a:endParaRPr b="1"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Cash is important</a:t>
            </a:r>
            <a:r>
              <a:rPr lang="en" sz="1200">
                <a:solidFill>
                  <a:srgbClr val="000000"/>
                </a:solidFill>
              </a:rPr>
              <a:t> to them!</a:t>
            </a:r>
            <a:endParaRPr sz="1200">
              <a:solidFill>
                <a:srgbClr val="000000"/>
              </a:solidFill>
            </a:endParaRPr>
          </a:p>
        </p:txBody>
      </p:sp>
      <p:pic>
        <p:nvPicPr>
          <p:cNvPr id="142" name="Google Shape;142;p20"/>
          <p:cNvPicPr preferRelativeResize="0"/>
          <p:nvPr/>
        </p:nvPicPr>
        <p:blipFill>
          <a:blip r:embed="rId3">
            <a:alphaModFix/>
          </a:blip>
          <a:stretch>
            <a:fillRect/>
          </a:stretch>
        </p:blipFill>
        <p:spPr>
          <a:xfrm>
            <a:off x="3886725" y="1853850"/>
            <a:ext cx="5257275" cy="328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Lato"/>
                <a:ea typeface="Lato"/>
                <a:cs typeface="Lato"/>
                <a:sym typeface="Lato"/>
              </a:rPr>
              <a:t>Accounting Aspect</a:t>
            </a:r>
            <a:endParaRPr sz="2040">
              <a:latin typeface="Lato"/>
              <a:ea typeface="Lato"/>
              <a:cs typeface="Lato"/>
              <a:sym typeface="Lato"/>
            </a:endParaRPr>
          </a:p>
        </p:txBody>
      </p:sp>
      <p:sp>
        <p:nvSpPr>
          <p:cNvPr id="148" name="Google Shape;148;p21"/>
          <p:cNvSpPr txBox="1"/>
          <p:nvPr>
            <p:ph idx="1" type="body"/>
          </p:nvPr>
        </p:nvSpPr>
        <p:spPr>
          <a:xfrm>
            <a:off x="214150" y="2078875"/>
            <a:ext cx="36084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sz="1200">
                <a:solidFill>
                  <a:srgbClr val="000000"/>
                </a:solidFill>
              </a:rPr>
              <a:t>Smaller firms’ cash-to-asset ratio</a:t>
            </a:r>
            <a:r>
              <a:rPr lang="en" sz="1200">
                <a:solidFill>
                  <a:srgbClr val="000000"/>
                </a:solidFill>
              </a:rPr>
              <a:t> tends to be </a:t>
            </a:r>
            <a:r>
              <a:rPr b="1" lang="en" sz="1200">
                <a:solidFill>
                  <a:srgbClr val="000000"/>
                </a:solidFill>
              </a:rPr>
              <a:t>slightly higher</a:t>
            </a:r>
            <a:r>
              <a:rPr lang="en" sz="1200">
                <a:solidFill>
                  <a:srgbClr val="000000"/>
                </a:solidFill>
              </a:rPr>
              <a:t> than that of large firms.</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Larger firms</a:t>
            </a:r>
            <a:r>
              <a:rPr lang="en" sz="1200">
                <a:solidFill>
                  <a:srgbClr val="000000"/>
                </a:solidFill>
              </a:rPr>
              <a:t> are not just large only because </a:t>
            </a:r>
            <a:r>
              <a:rPr lang="en" sz="1200">
                <a:solidFill>
                  <a:srgbClr val="000000"/>
                </a:solidFill>
              </a:rPr>
              <a:t>they have larger cash flows - </a:t>
            </a:r>
            <a:r>
              <a:rPr b="1" lang="en" sz="1200">
                <a:solidFill>
                  <a:srgbClr val="000000"/>
                </a:solidFill>
              </a:rPr>
              <a:t>other asset items grew at the same time, eventually watering down the cash ratio.</a:t>
            </a:r>
            <a:endParaRPr b="1" sz="1400"/>
          </a:p>
        </p:txBody>
      </p:sp>
      <p:pic>
        <p:nvPicPr>
          <p:cNvPr id="149" name="Google Shape;149;p21"/>
          <p:cNvPicPr preferRelativeResize="0"/>
          <p:nvPr/>
        </p:nvPicPr>
        <p:blipFill>
          <a:blip r:embed="rId3">
            <a:alphaModFix/>
          </a:blip>
          <a:stretch>
            <a:fillRect/>
          </a:stretch>
        </p:blipFill>
        <p:spPr>
          <a:xfrm>
            <a:off x="3822500" y="1853850"/>
            <a:ext cx="5321500" cy="328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