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32"/>
  </p:notesMasterIdLst>
  <p:sldIdLst>
    <p:sldId id="256" r:id="rId3"/>
    <p:sldId id="2445" r:id="rId4"/>
    <p:sldId id="2447" r:id="rId5"/>
    <p:sldId id="394" r:id="rId6"/>
    <p:sldId id="521" r:id="rId7"/>
    <p:sldId id="395" r:id="rId8"/>
    <p:sldId id="2448" r:id="rId9"/>
    <p:sldId id="504" r:id="rId10"/>
    <p:sldId id="401" r:id="rId11"/>
    <p:sldId id="498" r:id="rId12"/>
    <p:sldId id="386" r:id="rId13"/>
    <p:sldId id="387" r:id="rId14"/>
    <p:sldId id="388" r:id="rId15"/>
    <p:sldId id="390" r:id="rId16"/>
    <p:sldId id="396" r:id="rId17"/>
    <p:sldId id="397" r:id="rId18"/>
    <p:sldId id="398" r:id="rId19"/>
    <p:sldId id="362" r:id="rId20"/>
    <p:sldId id="391" r:id="rId21"/>
    <p:sldId id="399" r:id="rId22"/>
    <p:sldId id="392" r:id="rId23"/>
    <p:sldId id="500" r:id="rId24"/>
    <p:sldId id="402" r:id="rId25"/>
    <p:sldId id="403" r:id="rId26"/>
    <p:sldId id="2446" r:id="rId27"/>
    <p:sldId id="2449" r:id="rId28"/>
    <p:sldId id="404" r:id="rId29"/>
    <p:sldId id="405" r:id="rId30"/>
    <p:sldId id="342" r:id="rId31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7" autoAdjust="0"/>
    <p:restoredTop sz="94660"/>
  </p:normalViewPr>
  <p:slideViewPr>
    <p:cSldViewPr snapToGrid="0">
      <p:cViewPr>
        <p:scale>
          <a:sx n="75" d="100"/>
          <a:sy n="75" d="100"/>
        </p:scale>
        <p:origin x="-127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3D6458-B19B-4CB6-AC98-27B7B7433161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20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22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400" spc="-1" dirty="0">
                <a:solidFill>
                  <a:srgbClr val="FFFFFF"/>
                </a:solidFill>
              </a:rPr>
              <a:t>Machine Learning 0 - Intro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Jesús Prada Alonso - </a:t>
            </a:r>
            <a:r>
              <a:rPr lang="en-US" sz="2800" b="0" strike="noStrike" cap="all" spc="-1" dirty="0">
                <a:solidFill>
                  <a:srgbClr val="FFFFFF"/>
                </a:solidFill>
                <a:latin typeface="Arial"/>
              </a:rPr>
              <a:t>HORUS ML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Curso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Máster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en Data Analytics -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Edición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__4__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Fecha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 spc="-1">
                <a:solidFill>
                  <a:srgbClr val="FFFFFF"/>
                </a:solidFill>
                <a:latin typeface="Arial"/>
              </a:rPr>
              <a:t>24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/03/2023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63395" y="441360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CLASIFICACION, SVC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71260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INtroducción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57541" y="2020198"/>
            <a:ext cx="97482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 algoritmo de aprendizaje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supervisado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sirve tanto para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clasificación como regresión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Desarrollados por Vladimir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Vapnik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en los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años 90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Originariamente diseñado para problemas de clasificación, su versión para regresión es posterior.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uno de los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algoritmos más potentes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ML.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basa en la intuición geométrica de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construir el hiperplano que separe las clases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mayor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margen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distancia posible.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6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31996" y="1981697"/>
            <a:ext cx="10210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 clasificador en el que el objetivo es construir un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 óptimo que separe las clases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hiperplano óptimo es aquel que maximiza las distancias del punto más cercano de cada clase.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 reduce la posibilidad de clasificar mal un nuevo patrón.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860" y="3060715"/>
            <a:ext cx="2727396" cy="236627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Clasificación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390382" y="1335893"/>
            <a:ext cx="10972440" cy="142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Definición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F8264D3-AEB2-4148-BF8C-89BEE5802F9C}"/>
              </a:ext>
            </a:extLst>
          </p:cNvPr>
          <p:cNvCxnSpPr>
            <a:cxnSpLocks/>
          </p:cNvCxnSpPr>
          <p:nvPr/>
        </p:nvCxnSpPr>
        <p:spPr>
          <a:xfrm>
            <a:off x="4888194" y="3204673"/>
            <a:ext cx="630735" cy="19484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E844614-8233-4E96-A6D0-59C398FA8ABD}"/>
              </a:ext>
            </a:extLst>
          </p:cNvPr>
          <p:cNvCxnSpPr>
            <a:cxnSpLocks/>
          </p:cNvCxnSpPr>
          <p:nvPr/>
        </p:nvCxnSpPr>
        <p:spPr>
          <a:xfrm>
            <a:off x="5518929" y="3130062"/>
            <a:ext cx="0" cy="20230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7F57816-AF07-485D-9718-0C2E9FDFAA4E}"/>
              </a:ext>
            </a:extLst>
          </p:cNvPr>
          <p:cNvCxnSpPr>
            <a:cxnSpLocks/>
          </p:cNvCxnSpPr>
          <p:nvPr/>
        </p:nvCxnSpPr>
        <p:spPr>
          <a:xfrm flipH="1">
            <a:off x="4795828" y="3204673"/>
            <a:ext cx="1861347" cy="194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703966" y="1686241"/>
                <a:ext cx="10345271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La ecuación del </a:t>
                </a:r>
                <a:r>
                  <a:rPr kumimoji="0" lang="es-ES_tradnl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hiperplano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que separa las clases es:		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Podemos</a:t>
                </a:r>
                <a:r>
                  <a:rPr kumimoji="0" lang="es-ES_tradnl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obtener las ecuaciones de los márgenes H1 y H2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Los puntos que caigan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por encima de H1 serán la clase positiva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Los puntos que caigan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por encima de H2 serán la clase negativa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s-ES_tradnl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Los puntos que caigan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sobre H1 o H2 serán los vectores soporte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y dan nombre a este modelo. </a:t>
                </a: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" y="1686241"/>
                <a:ext cx="10345271" cy="4247317"/>
              </a:xfrm>
              <a:prstGeom prst="rect">
                <a:avLst/>
              </a:prstGeom>
              <a:blipFill>
                <a:blip r:embed="rId2"/>
                <a:stretch>
                  <a:fillRect l="-471" t="-862" b="-14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93" y="2206959"/>
            <a:ext cx="2670364" cy="242801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0382" y="1335893"/>
            <a:ext cx="10972440" cy="142200"/>
          </a:xfrm>
        </p:spPr>
        <p:txBody>
          <a:bodyPr/>
          <a:lstStyle/>
          <a:p>
            <a:r>
              <a:rPr lang="es-ES_tradnl" sz="2400" b="1" dirty="0" err="1"/>
              <a:t>Hiperplano</a:t>
            </a:r>
            <a:r>
              <a:rPr lang="es-ES_tradnl" sz="2400" b="1" dirty="0"/>
              <a:t> de máximo margen (MMH)</a:t>
            </a:r>
            <a:endParaRPr lang="es-ES" sz="24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02" y="1695311"/>
            <a:ext cx="1509356" cy="31520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8" y="3098647"/>
            <a:ext cx="3171943" cy="58904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78" y="4019075"/>
            <a:ext cx="2121831" cy="3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374950"/>
            <a:ext cx="10972440" cy="142200"/>
          </a:xfrm>
        </p:spPr>
        <p:txBody>
          <a:bodyPr/>
          <a:lstStyle/>
          <a:p>
            <a:r>
              <a:rPr lang="es-ES_tradnl" sz="2400" b="1" dirty="0"/>
              <a:t>Maximizar margen</a:t>
            </a:r>
            <a:endParaRPr lang="es-E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468469" y="1852915"/>
                <a:ext cx="11255061" cy="5702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Por definición, </a:t>
                </a: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por lo que la distancia de cualquier vector al hiperplano es mayor o igual a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Donde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norma euclídea.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_tradnl" dirty="0">
                  <a:solidFill>
                    <a:prstClr val="black"/>
                  </a:solidFill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_tradnl" dirty="0">
                  <a:solidFill>
                    <a:prstClr val="black"/>
                  </a:solidFill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ES_tradnl" dirty="0">
                  <a:solidFill>
                    <a:prstClr val="black"/>
                  </a:solidFill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Por tanto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maximizar el margen M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equivale a minimizar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Por motivos de practicidad, en realidad se minimiza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 y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 transforma a una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función convexa.</a:t>
                </a:r>
                <a:endParaRPr kumimoji="0" lang="es-E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69" y="1852915"/>
                <a:ext cx="11255061" cy="5702715"/>
              </a:xfrm>
              <a:prstGeom prst="rect">
                <a:avLst/>
              </a:prstGeom>
              <a:blipFill>
                <a:blip r:embed="rId2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0" y="2631605"/>
            <a:ext cx="2887366" cy="28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374950"/>
            <a:ext cx="10972440" cy="142200"/>
          </a:xfrm>
        </p:spPr>
        <p:txBody>
          <a:bodyPr/>
          <a:lstStyle/>
          <a:p>
            <a:r>
              <a:rPr lang="es-ES" sz="2400" b="1" dirty="0"/>
              <a:t>Solución única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785018-30C5-48BB-9EEB-8F20F94EA479}"/>
                  </a:ext>
                </a:extLst>
              </p:cNvPr>
              <p:cNvSpPr txBox="1"/>
              <p:nvPr/>
            </p:nvSpPr>
            <p:spPr>
              <a:xfrm>
                <a:off x="908905" y="1852915"/>
                <a:ext cx="10374189" cy="627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La </a:t>
                </a: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solución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al problema de optimización de las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SVMs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tiene </a:t>
                </a: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garantizada su existencia y unicidad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La existencia está garantizada por ser la función a minimizar,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</a:t>
                </a: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cuadrática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Además, la unicidad de la solución también es segura por tratarse de un problema de optimización </a:t>
                </a: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convexo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Esto supone una de las principales ventajas de las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SVMs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frente a modelos como las ANN.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785018-30C5-48BB-9EEB-8F20F94EA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05" y="1852915"/>
                <a:ext cx="10374189" cy="6276655"/>
              </a:xfrm>
              <a:prstGeom prst="rect">
                <a:avLst/>
              </a:prstGeom>
              <a:blipFill>
                <a:blip r:embed="rId2"/>
                <a:stretch>
                  <a:fillRect l="-353" t="-5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1295B87-86FD-4E40-9407-2DD3CC49F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91" y="3840263"/>
            <a:ext cx="4336156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266383"/>
            <a:ext cx="10972440" cy="142200"/>
          </a:xfrm>
        </p:spPr>
        <p:txBody>
          <a:bodyPr/>
          <a:lstStyle/>
          <a:p>
            <a:r>
              <a:rPr lang="es-ES_tradnl" sz="2400" b="1" dirty="0" err="1"/>
              <a:t>Soft</a:t>
            </a:r>
            <a:r>
              <a:rPr lang="es-ES_tradnl" sz="2400" b="1" dirty="0"/>
              <a:t> </a:t>
            </a:r>
            <a:r>
              <a:rPr lang="es-ES_tradnl" sz="2400" b="1" dirty="0" err="1"/>
              <a:t>Margin</a:t>
            </a:r>
            <a:r>
              <a:rPr lang="es-ES_tradnl" sz="2400" b="1" dirty="0"/>
              <a:t> (I)</a:t>
            </a:r>
            <a:endParaRPr lang="es-ES" sz="24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8BB632-98FA-4304-9BFC-AAA020475794}"/>
              </a:ext>
            </a:extLst>
          </p:cNvPr>
          <p:cNvSpPr/>
          <p:nvPr/>
        </p:nvSpPr>
        <p:spPr>
          <a:xfrm>
            <a:off x="690282" y="1749367"/>
            <a:ext cx="1007633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los datos no son perfectos y tienen ruido o el problema es complejo, no podemos encontrar un separador linear perfecto.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Incluso aunque si podamos, puede no ser recomendable debido al riesgo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EEE1EBA-25E3-40BE-8C29-CDEA4251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6224" y="3226309"/>
            <a:ext cx="4399552" cy="294255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602FC072-E2A6-4D86-9C10-F5B679F8B61B}"/>
              </a:ext>
            </a:extLst>
          </p:cNvPr>
          <p:cNvSpPr/>
          <p:nvPr/>
        </p:nvSpPr>
        <p:spPr>
          <a:xfrm>
            <a:off x="7238288" y="4572000"/>
            <a:ext cx="368243" cy="3693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E71B462-59EC-823B-BA5C-71CB66A742CC}"/>
              </a:ext>
            </a:extLst>
          </p:cNvPr>
          <p:cNvCxnSpPr/>
          <p:nvPr/>
        </p:nvCxnSpPr>
        <p:spPr>
          <a:xfrm>
            <a:off x="3876176" y="3663950"/>
            <a:ext cx="4419600" cy="18161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266383"/>
            <a:ext cx="10972440" cy="142200"/>
          </a:xfrm>
        </p:spPr>
        <p:txBody>
          <a:bodyPr/>
          <a:lstStyle/>
          <a:p>
            <a:r>
              <a:rPr lang="es-ES_tradnl" sz="2400" b="1" dirty="0" err="1"/>
              <a:t>Soft</a:t>
            </a:r>
            <a:r>
              <a:rPr lang="es-ES_tradnl" sz="2400" b="1" dirty="0"/>
              <a:t> </a:t>
            </a:r>
            <a:r>
              <a:rPr lang="es-ES_tradnl" sz="2400" b="1" dirty="0" err="1"/>
              <a:t>Margin</a:t>
            </a:r>
            <a:r>
              <a:rPr lang="es-ES_tradnl" sz="2400" b="1" dirty="0"/>
              <a:t> (II)</a:t>
            </a:r>
            <a:endParaRPr lang="es-ES" sz="24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8BB632-98FA-4304-9BFC-AAA020475794}"/>
              </a:ext>
            </a:extLst>
          </p:cNvPr>
          <p:cNvSpPr/>
          <p:nvPr/>
        </p:nvSpPr>
        <p:spPr>
          <a:xfrm>
            <a:off x="690282" y="1749367"/>
            <a:ext cx="1007633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este caso podemos crear un modelo con una buena generalización a datos nuevos aunque no todos los datos del conjunto de train se clasifiquen perfectos.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puntos que están en H1 y H2, y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ahora también los puntos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 los que se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permite no cumplir con el margen M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son los denominados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vectores soporte.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EEAC8ED-ACA0-4916-842A-64C96368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1" y="2646169"/>
            <a:ext cx="4276856" cy="24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304145"/>
            <a:ext cx="10972440" cy="142200"/>
          </a:xfrm>
        </p:spPr>
        <p:txBody>
          <a:bodyPr/>
          <a:lstStyle/>
          <a:p>
            <a:r>
              <a:rPr lang="es-ES_tradnl" sz="2400" b="1" dirty="0" err="1"/>
              <a:t>Soft</a:t>
            </a:r>
            <a:r>
              <a:rPr lang="es-ES_tradnl" sz="2400" b="1" dirty="0"/>
              <a:t> </a:t>
            </a:r>
            <a:r>
              <a:rPr lang="es-ES_tradnl" sz="2400" b="1" dirty="0" err="1"/>
              <a:t>Margin</a:t>
            </a:r>
            <a:r>
              <a:rPr lang="es-ES_tradnl" sz="2400" b="1" dirty="0"/>
              <a:t> (III)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90282" y="1977967"/>
                <a:ext cx="10076330" cy="3701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La capacidad de generalización del modelo se puede controlar con el </a:t>
                </a: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hiperparámetro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C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, que nos da la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complejidad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del modelo.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Su funcionalidad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es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la inversa de </a:t>
                </a:r>
                <a:r>
                  <a:rPr kumimoji="0" lang="el-G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λ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en la regularización Lasso o Ridge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acc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λ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𝑟𝑒𝑔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 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acc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𝑟𝑒𝑔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sym typeface="Wingdings" panose="05000000000000000000" pitchFamily="2" charset="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Valores de C: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Un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 pequeño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(mucha regularización) puede dar un modelo con </a:t>
                </a:r>
                <a:r>
                  <a:rPr kumimoji="0" lang="es-ES_tradnl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underfitting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o demasiado sencillo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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High </a:t>
                </a: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bias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– Low </a:t>
                </a: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variance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Un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 grande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(poca regularización) puede ser un modelo que no generalice bien y se ajuste demasiado al train, provocando </a:t>
                </a:r>
                <a:r>
                  <a:rPr kumimoji="0" lang="es-ES_tradnl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overfitting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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Low </a:t>
                </a: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bias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– High </a:t>
                </a: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variance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2" y="1977967"/>
                <a:ext cx="10076330" cy="3701526"/>
              </a:xfrm>
              <a:prstGeom prst="rect">
                <a:avLst/>
              </a:prstGeom>
              <a:blipFill>
                <a:blip r:embed="rId2"/>
                <a:stretch>
                  <a:fillRect l="-363" t="-822" r="-121" b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06723" y="2145283"/>
            <a:ext cx="104349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SVM más sencilla solo permite separar datos linealmente separables.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este motivo existen también versiones no lineales de SVM.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266383"/>
            <a:ext cx="10972440" cy="142200"/>
          </a:xfrm>
        </p:spPr>
        <p:txBody>
          <a:bodyPr/>
          <a:lstStyle/>
          <a:p>
            <a:r>
              <a:rPr lang="es-ES_tradnl" sz="2400" b="1" dirty="0"/>
              <a:t>SVM no lineal. </a:t>
            </a:r>
            <a:r>
              <a:rPr lang="es-ES_tradnl" sz="2400" b="1" dirty="0" err="1"/>
              <a:t>Kernel</a:t>
            </a:r>
            <a:r>
              <a:rPr lang="es-ES_tradnl" sz="2400" b="1" dirty="0"/>
              <a:t> </a:t>
            </a:r>
            <a:r>
              <a:rPr lang="es-ES_tradnl" sz="2400" b="1" dirty="0" err="1"/>
              <a:t>trick</a:t>
            </a:r>
            <a:endParaRPr lang="es-ES" sz="2400" b="1" dirty="0"/>
          </a:p>
        </p:txBody>
      </p:sp>
      <p:pic>
        <p:nvPicPr>
          <p:cNvPr id="18" name="Imagen 1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AABBA68-87CC-436F-BD6A-5D4FA9B6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35" y="3468053"/>
            <a:ext cx="4956331" cy="24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78AC93D2-1CF6-4520-85A5-D10B4B75A91E}"/>
              </a:ext>
            </a:extLst>
          </p:cNvPr>
          <p:cNvSpPr/>
          <p:nvPr/>
        </p:nvSpPr>
        <p:spPr>
          <a:xfrm>
            <a:off x="732695" y="1764223"/>
            <a:ext cx="104349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conseguir esta linealidad se utiliza un recurso llamado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kernel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trick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Consiste en pasar los datos a un espacio de dimensión superior en el que se construye un hiperplano que los separe.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función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denomina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kernel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00" y="3019622"/>
            <a:ext cx="1982968" cy="320816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70" y="2856035"/>
            <a:ext cx="2073986" cy="3378907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266383"/>
            <a:ext cx="10972440" cy="142200"/>
          </a:xfrm>
        </p:spPr>
        <p:txBody>
          <a:bodyPr/>
          <a:lstStyle/>
          <a:p>
            <a:r>
              <a:rPr lang="es-ES_tradnl" sz="2400" b="1" dirty="0"/>
              <a:t>SVM no lineal. </a:t>
            </a:r>
            <a:r>
              <a:rPr lang="es-ES_tradnl" sz="2400" b="1" dirty="0" err="1"/>
              <a:t>Kernel</a:t>
            </a:r>
            <a:r>
              <a:rPr lang="es-ES_tradnl" sz="2400" b="1" dirty="0"/>
              <a:t> </a:t>
            </a:r>
            <a:r>
              <a:rPr lang="es-ES_tradnl" sz="2400" b="1" dirty="0" err="1"/>
              <a:t>trick</a:t>
            </a:r>
            <a:r>
              <a:rPr lang="es-ES_tradnl" sz="2400" b="1" dirty="0"/>
              <a:t> (II)</a:t>
            </a:r>
            <a:endParaRPr lang="es-ES" sz="24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55" y="2715286"/>
            <a:ext cx="4319306" cy="29477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4" y="3232627"/>
            <a:ext cx="2631962" cy="226804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7B96C2B-1C37-4935-962A-56F6F817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477" y="3194232"/>
            <a:ext cx="2631962" cy="226804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D48FEBF-D123-4843-9CC1-4A2FC8F8574A}"/>
              </a:ext>
            </a:extLst>
          </p:cNvPr>
          <p:cNvSpPr/>
          <p:nvPr/>
        </p:nvSpPr>
        <p:spPr>
          <a:xfrm>
            <a:off x="10137871" y="3846641"/>
            <a:ext cx="1142195" cy="113831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solidFill>
                  <a:srgbClr val="002060"/>
                </a:solidFill>
              </a:ln>
              <a:solidFill>
                <a:srgbClr val="00206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A3CE9-95C2-48E5-872E-1BD3268B7B55}"/>
              </a:ext>
            </a:extLst>
          </p:cNvPr>
          <p:cNvSpPr/>
          <p:nvPr/>
        </p:nvSpPr>
        <p:spPr>
          <a:xfrm>
            <a:off x="11582220" y="3846641"/>
            <a:ext cx="662219" cy="850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5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7767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780" y="1266383"/>
            <a:ext cx="10972440" cy="142200"/>
          </a:xfrm>
        </p:spPr>
        <p:txBody>
          <a:bodyPr/>
          <a:lstStyle/>
          <a:p>
            <a:r>
              <a:rPr lang="es-ES_tradnl" sz="2400" b="1" dirty="0"/>
              <a:t>SVM no lineal. Tipos de </a:t>
            </a:r>
            <a:r>
              <a:rPr lang="es-ES_tradnl" sz="2400" b="1" dirty="0" err="1"/>
              <a:t>kernel</a:t>
            </a:r>
            <a:endParaRPr lang="es-E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955809" y="1776715"/>
            <a:ext cx="894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21" y="1505803"/>
            <a:ext cx="4886685" cy="21050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32" y="3483837"/>
            <a:ext cx="7956665" cy="268803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265342" y="3456434"/>
            <a:ext cx="221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Gaussiana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45D79D2-D367-464F-BF58-255416CA7483}"/>
              </a:ext>
            </a:extLst>
          </p:cNvPr>
          <p:cNvSpPr/>
          <p:nvPr/>
        </p:nvSpPr>
        <p:spPr>
          <a:xfrm>
            <a:off x="7909560" y="2666579"/>
            <a:ext cx="914400" cy="18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C32A06-4EFF-458B-AF01-07B4DBBECF2A}"/>
              </a:ext>
            </a:extLst>
          </p:cNvPr>
          <p:cNvSpPr txBox="1"/>
          <p:nvPr/>
        </p:nvSpPr>
        <p:spPr>
          <a:xfrm>
            <a:off x="9221585" y="2572996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AD37CF-0869-45D2-8223-3DCA78FDDADC}"/>
              </a:ext>
            </a:extLst>
          </p:cNvPr>
          <p:cNvSpPr/>
          <p:nvPr/>
        </p:nvSpPr>
        <p:spPr>
          <a:xfrm>
            <a:off x="2753710" y="3085292"/>
            <a:ext cx="4309242" cy="3277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EEC5C3-90A3-414D-B55E-02E5B005D2A9}"/>
              </a:ext>
            </a:extLst>
          </p:cNvPr>
          <p:cNvSpPr txBox="1"/>
          <p:nvPr/>
        </p:nvSpPr>
        <p:spPr>
          <a:xfrm>
            <a:off x="0" y="5895480"/>
            <a:ext cx="1207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*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T. Van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Gestel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J. A.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Suykens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B.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Baesens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S.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Viaene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J.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Vanthienen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G.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Dedene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B. De Moor, and J.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Vandewalle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“Benchmarking least squares support vector machine classifiers,” Machine learning, vol. 54, no. 1, pp. 5–32, 2004.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8229FB-B8C4-4491-9BBF-A1C528711496}"/>
              </a:ext>
            </a:extLst>
          </p:cNvPr>
          <p:cNvSpPr txBox="1"/>
          <p:nvPr/>
        </p:nvSpPr>
        <p:spPr>
          <a:xfrm>
            <a:off x="7108825" y="3076625"/>
            <a:ext cx="761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*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8" grpId="0" animBg="1"/>
      <p:bldP spid="10" grpId="0"/>
      <p:bldP spid="9" grpId="0" animBg="1"/>
      <p:bldP spid="11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43312" y="1228490"/>
            <a:ext cx="354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Evitar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- complejidad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Permitimos clasificar “mal” algunos puntos.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cantidad de puntos “mal” clasificados se mide con el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y determina la complejidad del modelo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7" y="3848859"/>
            <a:ext cx="2268856" cy="1962561"/>
          </a:xfrm>
          <a:prstGeom prst="rect">
            <a:avLst/>
          </a:prstGeom>
        </p:spPr>
      </p:pic>
      <p:pic>
        <p:nvPicPr>
          <p:cNvPr id="9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EEAC8ED-ACA0-4916-842A-64C963683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65" y="3774933"/>
            <a:ext cx="3244113" cy="1890220"/>
          </a:xfrm>
          <a:prstGeom prst="rect">
            <a:avLst/>
          </a:prstGeom>
        </p:spPr>
      </p:pic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AABBA68-87CC-436F-BD6A-5D4FA9B6E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22" y="3684071"/>
            <a:ext cx="4127380" cy="207194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660" y="1228490"/>
            <a:ext cx="3456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Definiciones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 clasificador en el que construye un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óptimo que separe las clases (H3).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Vectores soporte son los puntos mas cercanos al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determinan el modelo.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930099" y="1214334"/>
            <a:ext cx="3870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 no linealmente separables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construyen los datos en una dimensión superior en el que se construye un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los separe.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gamma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5252" y="5842337"/>
            <a:ext cx="11361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solución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tiene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garantizada existencia y unicidad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por ser una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función cuadrática y convexa.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76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5746" y="1852915"/>
            <a:ext cx="102142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 de las principales ventajas de las SVM es que tenemos pocos parámetros a optimizar.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1 en el caso de la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 lineal para clasificación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2 en el caso de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SVM no lineal con Kernel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Trick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 en clasificación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C, </a:t>
            </a:r>
            <a:r>
              <a:rPr kumimoji="0" lang="el-G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γ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 lo convierte en un algoritmo fácil de optimizar por tener pocos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hiperparámetros,con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respecto a otros algoritmos complejos, como ANN.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existencia de solución y unicidad, ya que el mínimo es global, es una de las mayores ventajas al optimizar los parámetros.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b="1" dirty="0"/>
              <a:t>Optimización de los </a:t>
            </a:r>
            <a:r>
              <a:rPr lang="es-ES_tradnl" sz="2400" b="1" dirty="0" err="1"/>
              <a:t>hiperparámetros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843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HIperparámetros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95746" y="1852915"/>
                <a:ext cx="10214214" cy="350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Aunque no existan reglas que los definan, </a:t>
                </a: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Cherkassky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propuso una solución estadística que tiene en cuenta la distribución y volumen de los datos del problema.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s-ES_tradnl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Parámetro C </a:t>
                </a: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_tradnl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0" lang="es-ES_tradnl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kumimoji="0" lang="es-ES_tradnl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s-ES_tradnl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)</a:t>
                </a: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91440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Donde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ES_tradnl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s-ES_tradnl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0" lang="es-ES_tradnl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media del target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s-ES_tradnl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desviación típica del target.</a:t>
                </a:r>
              </a:p>
              <a:p>
                <a:pPr marL="91440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s-ES_tradnl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Parámetro </a:t>
                </a:r>
                <a:r>
                  <a:rPr kumimoji="0" lang="el-G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γ</a:t>
                </a:r>
                <a:endPara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	para valores escalados de 0 a 1</a:t>
                </a:r>
                <a:endPara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46" y="1852915"/>
                <a:ext cx="10214214" cy="3503588"/>
              </a:xfrm>
              <a:prstGeom prst="rect">
                <a:avLst/>
              </a:prstGeom>
              <a:blipFill>
                <a:blip r:embed="rId2"/>
                <a:stretch>
                  <a:fillRect l="-418" t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b="1" dirty="0"/>
              <a:t>Parámetros de </a:t>
            </a:r>
            <a:r>
              <a:rPr lang="es-ES_tradnl" sz="2400" b="1" dirty="0" err="1"/>
              <a:t>Cherkassky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162943" y="5272646"/>
                <a:ext cx="166699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kumimoji="0" lang="es-ES_tradn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0" lang="es-ES_tradnl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(0.2, 0.5)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43" y="5272646"/>
                <a:ext cx="1666995" cy="374270"/>
              </a:xfrm>
              <a:prstGeom prst="rect">
                <a:avLst/>
              </a:prstGeom>
              <a:blipFill>
                <a:blip r:embed="rId3"/>
                <a:stretch>
                  <a:fillRect t="-8197" r="-2564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7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63395" y="441360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90495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43312" y="1228490"/>
            <a:ext cx="354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Evitar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- complejidad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Permitimos clasificar “mal” algunos puntos.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cantidad de puntos “mal” clasificados se mide con el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y determina la complejidad del modelo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7" y="3848859"/>
            <a:ext cx="2268856" cy="1962561"/>
          </a:xfrm>
          <a:prstGeom prst="rect">
            <a:avLst/>
          </a:prstGeom>
        </p:spPr>
      </p:pic>
      <p:pic>
        <p:nvPicPr>
          <p:cNvPr id="9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EEAC8ED-ACA0-4916-842A-64C963683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65" y="3774933"/>
            <a:ext cx="3244113" cy="1890220"/>
          </a:xfrm>
          <a:prstGeom prst="rect">
            <a:avLst/>
          </a:prstGeom>
        </p:spPr>
      </p:pic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AABBA68-87CC-436F-BD6A-5D4FA9B6E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22" y="3684071"/>
            <a:ext cx="4127380" cy="207194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660" y="1228490"/>
            <a:ext cx="3456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Definiciones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 clasificador en el que construye un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óptimo que separe las clases (H3).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Vectores soporte son los puntos mas cercanos al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determinan el modelo.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930099" y="1214334"/>
            <a:ext cx="3870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 no linealmente separables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construyen los datos en una dimensión superior en el que se construye un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los separe.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gamma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5252" y="5842337"/>
            <a:ext cx="11361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solución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tiene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garantizada existencia y unicidad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por ser una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función cuadrática y convexa.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b="1" dirty="0"/>
              <a:t>Ventajas y desventajas</a:t>
            </a:r>
            <a:endParaRPr lang="es-E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740664" y="1852915"/>
            <a:ext cx="103057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Ventajas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Las SVM son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buen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algoritmo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problemas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complejos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kernel trick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permite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hacer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complejos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resolver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problemas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lineales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diferencia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las redes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neuronales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problema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optimización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locales, el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óptimo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siempre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 global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pocos hiperparámetros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 optimizar por lo que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metaparametrización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 más sencilla y rápida.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Escala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bien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memoria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muchas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características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comparado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complejos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gracias a que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utiliza un subconjunto de puntos de entrenamiento en la función de decisión (vectores de soporte).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7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b="1" dirty="0"/>
              <a:t>Ventajas y desventajas (II)</a:t>
            </a:r>
            <a:endParaRPr lang="es-E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740664" y="1852915"/>
            <a:ext cx="92171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Desventajas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intuición para entender los hiperparámetros, especialmente el relativo al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kernel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es más compleja que en modelos como la regresión lineal o logística.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entrenamiento es costoso computacionalmente a pesar de que solo use los vectores soporte comparado con modelos sencillos.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 una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interpretación analítica más compleja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otros modelos más sencillos como la regresión lineal o los árboles de decisión.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2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endParaRPr lang="es-ES" dirty="0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Jesús Prada Alonso </a:t>
            </a: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spc="-1" dirty="0">
                <a:solidFill>
                  <a:srgbClr val="FFFFFF"/>
                </a:solidFill>
                <a:latin typeface="Arial"/>
              </a:rPr>
              <a:t>jesus.prada@horusml.com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5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48578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3" name="Elipse 2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ML</a:t>
              </a:r>
              <a:endPara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No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87164" y="1539666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87164" y="2603621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No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765176" y="3332043"/>
            <a:ext cx="118514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8471064" y="1229118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8539083" y="2899331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5899824" y="1894820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8936931" y="153529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Regresión logística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5925140" y="2415233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Clustering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Reducción de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dimensionalidad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903214" y="5781013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4174711" y="575675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Sistema de recomendación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K-</a:t>
            </a:r>
            <a:r>
              <a:rPr kumimoji="0" lang="es-ES_tradn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means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Jerárquicos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01404" y="483247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PCA</a:t>
            </a:r>
          </a:p>
        </p:txBody>
      </p:sp>
      <p:sp>
        <p:nvSpPr>
          <p:cNvPr id="66" name="Abrir llave 65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7" name="Abrir llave 66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Abrir llave 41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15D606F-BF49-5F27-50A6-4D6A2CC4EF2C}"/>
              </a:ext>
            </a:extLst>
          </p:cNvPr>
          <p:cNvSpPr/>
          <p:nvPr/>
        </p:nvSpPr>
        <p:spPr>
          <a:xfrm>
            <a:off x="9291319" y="1486058"/>
            <a:ext cx="1364130" cy="408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431664-3A6E-1534-EC52-3E6B6A050734}"/>
              </a:ext>
            </a:extLst>
          </p:cNvPr>
          <p:cNvSpPr txBox="1"/>
          <p:nvPr/>
        </p:nvSpPr>
        <p:spPr>
          <a:xfrm>
            <a:off x="4331892" y="1452718"/>
            <a:ext cx="1388492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Regresión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32F932-4DB1-B4E5-EF3D-787EC34298EA}"/>
              </a:ext>
            </a:extLst>
          </p:cNvPr>
          <p:cNvSpPr txBox="1"/>
          <p:nvPr/>
        </p:nvSpPr>
        <p:spPr>
          <a:xfrm>
            <a:off x="4321711" y="2141957"/>
            <a:ext cx="1504511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Clasificación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B0714BC-E0D6-7F63-8594-FF984B8049C5}"/>
              </a:ext>
            </a:extLst>
          </p:cNvPr>
          <p:cNvCxnSpPr/>
          <p:nvPr/>
        </p:nvCxnSpPr>
        <p:spPr>
          <a:xfrm flipV="1">
            <a:off x="3759931" y="1653009"/>
            <a:ext cx="467354" cy="27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693A30-60D0-6741-CAEC-6C16C6E9B72A}"/>
              </a:ext>
            </a:extLst>
          </p:cNvPr>
          <p:cNvCxnSpPr/>
          <p:nvPr/>
        </p:nvCxnSpPr>
        <p:spPr>
          <a:xfrm>
            <a:off x="3759932" y="1970377"/>
            <a:ext cx="421649" cy="295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3686" y="43725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86BC19A-95AA-EA12-2FAD-19AF00786CC2}"/>
              </a:ext>
            </a:extLst>
          </p:cNvPr>
          <p:cNvSpPr/>
          <p:nvPr/>
        </p:nvSpPr>
        <p:spPr>
          <a:xfrm>
            <a:off x="3717334" y="2159638"/>
            <a:ext cx="4916623" cy="59802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63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439129" y="2178759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AD2124-D496-4F9A-ABE5-B3416B9FC45F}"/>
              </a:ext>
            </a:extLst>
          </p:cNvPr>
          <p:cNvSpPr/>
          <p:nvPr/>
        </p:nvSpPr>
        <p:spPr>
          <a:xfrm>
            <a:off x="479520" y="1916280"/>
            <a:ext cx="10721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EA0F7C-A93E-4DC2-930B-87516583F120}"/>
              </a:ext>
            </a:extLst>
          </p:cNvPr>
          <p:cNvSpPr/>
          <p:nvPr/>
        </p:nvSpPr>
        <p:spPr>
          <a:xfrm>
            <a:off x="2382982" y="1443465"/>
            <a:ext cx="1191491" cy="288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41D514-1158-4EE3-9CD5-21EB74704D41}"/>
              </a:ext>
            </a:extLst>
          </p:cNvPr>
          <p:cNvSpPr/>
          <p:nvPr/>
        </p:nvSpPr>
        <p:spPr>
          <a:xfrm>
            <a:off x="8271164" y="1634836"/>
            <a:ext cx="494482" cy="26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E845-09BC-4952-BB1D-7BA4AE7B0C48}"/>
              </a:ext>
            </a:extLst>
          </p:cNvPr>
          <p:cNvSpPr/>
          <p:nvPr/>
        </p:nvSpPr>
        <p:spPr>
          <a:xfrm>
            <a:off x="479520" y="1916280"/>
            <a:ext cx="10721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E78F009-5887-4CC9-A20D-4CCCC66B417F}"/>
                  </a:ext>
                </a:extLst>
              </p:cNvPr>
              <p:cNvSpPr/>
              <p:nvPr/>
            </p:nvSpPr>
            <p:spPr>
              <a:xfrm>
                <a:off x="479520" y="1338327"/>
                <a:ext cx="10925081" cy="5193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Tipo de problemas: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ML supervisado de clasificación.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Intuición: 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Estima probabilidades utilizando una función logística al resultado de una regresión lineal.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Fórmula: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kumimoji="0" lang="es-E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Regularización: 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Busca evitar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overfitting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PROS/CONS: 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Es la familia de modelos ML más </a:t>
                </a: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sencilla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para este tipo de problemas.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E78F009-5887-4CC9-A20D-4CCCC66B4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0" y="1338327"/>
                <a:ext cx="10925081" cy="5193922"/>
              </a:xfrm>
              <a:prstGeom prst="rect">
                <a:avLst/>
              </a:prstGeom>
              <a:blipFill>
                <a:blip r:embed="rId2"/>
                <a:stretch>
                  <a:fillRect l="-391" t="-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34B738A-EEB7-410E-BE55-4D5CC5CCFBBE}"/>
                  </a:ext>
                </a:extLst>
              </p:cNvPr>
              <p:cNvSpPr txBox="1"/>
              <p:nvPr/>
            </p:nvSpPr>
            <p:spPr>
              <a:xfrm>
                <a:off x="862013" y="3827488"/>
                <a:ext cx="6473824" cy="177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DejaVu Sans"/>
                    <a:cs typeface="DejaVu Sans"/>
                  </a:rPr>
                  <a:t>Lasso: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0" lang="es-E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⁡(</m:t>
                        </m:r>
                        <m:acc>
                          <m:accPr>
                            <m:chr m:val="̂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nary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34B738A-EEB7-410E-BE55-4D5CC5CCF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13" y="3827488"/>
                <a:ext cx="6473824" cy="1776577"/>
              </a:xfrm>
              <a:prstGeom prst="rect">
                <a:avLst/>
              </a:prstGeom>
              <a:blipFill>
                <a:blip r:embed="rId3"/>
                <a:stretch>
                  <a:fillRect l="-753" b="-381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04CDF65-8A2C-44D5-B536-7DBFD170DA21}"/>
                  </a:ext>
                </a:extLst>
              </p:cNvPr>
              <p:cNvSpPr txBox="1"/>
              <p:nvPr/>
            </p:nvSpPr>
            <p:spPr>
              <a:xfrm>
                <a:off x="6660358" y="5199088"/>
                <a:ext cx="6473824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DejaVu Sans"/>
                    <a:cs typeface="DejaVu Sans"/>
                  </a:rPr>
                  <a:t>Ridge: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0" lang="es-E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⁡(</m:t>
                        </m:r>
                        <m:acc>
                          <m:accPr>
                            <m:chr m:val="̂"/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nary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pt-B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s-E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04CDF65-8A2C-44D5-B536-7DBFD170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58" y="5199088"/>
                <a:ext cx="6473824" cy="391582"/>
              </a:xfrm>
              <a:prstGeom prst="rect">
                <a:avLst/>
              </a:prstGeom>
              <a:blipFill>
                <a:blip r:embed="rId4"/>
                <a:stretch>
                  <a:fillRect l="-847" t="-107813" b="-176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CD5142FC-3A08-41BD-BB01-86059383F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6866" y="2254515"/>
            <a:ext cx="2397434" cy="18097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A0EDCB4-3DA0-4E05-8A76-60A2AD734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423" y="2271650"/>
            <a:ext cx="2397434" cy="1807902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B01C9356-AF3A-4E4E-8879-8C95BC5044FD}"/>
              </a:ext>
            </a:extLst>
          </p:cNvPr>
          <p:cNvSpPr/>
          <p:nvPr/>
        </p:nvSpPr>
        <p:spPr>
          <a:xfrm>
            <a:off x="5512224" y="2946406"/>
            <a:ext cx="991404" cy="458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2" name="Imagen 21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311D3BE6-5AE2-4E54-B7CC-581D26C84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0" y="2371952"/>
            <a:ext cx="1049862" cy="4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05435" y="441360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79249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48578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3" name="Elipse 2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ML</a:t>
              </a:r>
              <a:endPara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No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87164" y="1539666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87164" y="2603621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No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765176" y="3332043"/>
            <a:ext cx="118514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8471064" y="1229118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8539083" y="2899331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5899824" y="1894820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8936931" y="153529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Regresión logística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5925140" y="2415233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Clustering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Reducción de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dimensionalidad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903214" y="5781013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4174711" y="575675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Sistema de recomendación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K-</a:t>
            </a:r>
            <a:r>
              <a:rPr kumimoji="0" lang="es-ES_tradn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means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Jerárquicos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01404" y="483247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PCA</a:t>
            </a:r>
          </a:p>
        </p:txBody>
      </p:sp>
      <p:sp>
        <p:nvSpPr>
          <p:cNvPr id="66" name="Abrir llave 65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7" name="Abrir llave 66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Abrir llave 41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15D606F-BF49-5F27-50A6-4D6A2CC4EF2C}"/>
              </a:ext>
            </a:extLst>
          </p:cNvPr>
          <p:cNvSpPr/>
          <p:nvPr/>
        </p:nvSpPr>
        <p:spPr>
          <a:xfrm>
            <a:off x="9708641" y="3281550"/>
            <a:ext cx="1364130" cy="408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431664-3A6E-1534-EC52-3E6B6A050734}"/>
              </a:ext>
            </a:extLst>
          </p:cNvPr>
          <p:cNvSpPr txBox="1"/>
          <p:nvPr/>
        </p:nvSpPr>
        <p:spPr>
          <a:xfrm>
            <a:off x="4331892" y="1452718"/>
            <a:ext cx="1388492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Regresión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32F932-4DB1-B4E5-EF3D-787EC34298EA}"/>
              </a:ext>
            </a:extLst>
          </p:cNvPr>
          <p:cNvSpPr txBox="1"/>
          <p:nvPr/>
        </p:nvSpPr>
        <p:spPr>
          <a:xfrm>
            <a:off x="4321711" y="2141957"/>
            <a:ext cx="1504511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Clasificación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B0714BC-E0D6-7F63-8594-FF984B8049C5}"/>
              </a:ext>
            </a:extLst>
          </p:cNvPr>
          <p:cNvCxnSpPr/>
          <p:nvPr/>
        </p:nvCxnSpPr>
        <p:spPr>
          <a:xfrm flipV="1">
            <a:off x="3759931" y="1653009"/>
            <a:ext cx="467354" cy="27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693A30-60D0-6741-CAEC-6C16C6E9B72A}"/>
              </a:ext>
            </a:extLst>
          </p:cNvPr>
          <p:cNvCxnSpPr/>
          <p:nvPr/>
        </p:nvCxnSpPr>
        <p:spPr>
          <a:xfrm>
            <a:off x="3759932" y="1970377"/>
            <a:ext cx="421649" cy="295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5B2E09E-7A40-4561-906B-548EE155DCCD}"/>
              </a:ext>
            </a:extLst>
          </p:cNvPr>
          <p:cNvSpPr txBox="1"/>
          <p:nvPr/>
        </p:nvSpPr>
        <p:spPr>
          <a:xfrm>
            <a:off x="3029712" y="4914154"/>
            <a:ext cx="6132576" cy="1238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500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</a:rPr>
              <a:t>Support Vector Machines (SVM)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7952" y="1298447"/>
            <a:ext cx="11448360" cy="4748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Introducción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SVM o SVC: Support Vector Machines para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Clasificación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914400" marR="0" lvl="1" indent="-45648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Definición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914400" marR="0" lvl="1" indent="-45648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máximo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margen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distancia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vectores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soporte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914400" marR="0" lvl="1" indent="-45648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Soft margin 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C parameter.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14400" marR="0" lvl="1" indent="-45648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Kernel Trick 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gamma parameter.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SVR: Support Vector Machines para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Regresión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Hiperpárametros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las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SVM.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F512F-82E7-573C-84AF-F51AF409EE71}"/>
              </a:ext>
            </a:extLst>
          </p:cNvPr>
          <p:cNvSpPr/>
          <p:nvPr/>
        </p:nvSpPr>
        <p:spPr>
          <a:xfrm>
            <a:off x="5795682" y="2006302"/>
            <a:ext cx="1651299" cy="4572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16502</TotalTime>
  <Words>1522</Words>
  <Application>Microsoft Office PowerPoint</Application>
  <PresentationFormat>Panorámica</PresentationFormat>
  <Paragraphs>322</Paragraphs>
  <Slides>29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Cambria Math</vt:lpstr>
      <vt:lpstr>Courier New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Hiperplano de máximo margen (MMH)</vt:lpstr>
      <vt:lpstr>Maximizar margen</vt:lpstr>
      <vt:lpstr>Solución única</vt:lpstr>
      <vt:lpstr>Soft Margin (I)</vt:lpstr>
      <vt:lpstr>Soft Margin (II)</vt:lpstr>
      <vt:lpstr>Soft Margin (III)</vt:lpstr>
      <vt:lpstr>SVM no lineal. Kernel trick</vt:lpstr>
      <vt:lpstr>SVM no lineal. Kernel trick (II)</vt:lpstr>
      <vt:lpstr>SVM no lineal. Tipos de kernel</vt:lpstr>
      <vt:lpstr>Presentación de PowerPoint</vt:lpstr>
      <vt:lpstr>Optimización de los hiperparámetros</vt:lpstr>
      <vt:lpstr>Parámetros de Cherkassky</vt:lpstr>
      <vt:lpstr>Presentación de PowerPoint</vt:lpstr>
      <vt:lpstr>Presentación de PowerPoint</vt:lpstr>
      <vt:lpstr>Ventajas y desventajas</vt:lpstr>
      <vt:lpstr>Ventajas y desventajas (II)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SESSION_1_2</dc:title>
  <dc:subject/>
  <dc:creator>RAFA</dc:creator>
  <dc:description/>
  <cp:lastModifiedBy>Prada Alonso, Jesus</cp:lastModifiedBy>
  <cp:revision>838</cp:revision>
  <dcterms:created xsi:type="dcterms:W3CDTF">2005-05-30T10:01:11Z</dcterms:created>
  <dcterms:modified xsi:type="dcterms:W3CDTF">2023-03-24T12:00:25Z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