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601200" cy="12801600" type="A3"/>
  <p:notesSz cx="6888163" cy="10020300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704" autoAdjust="0"/>
  </p:normalViewPr>
  <p:slideViewPr>
    <p:cSldViewPr snapToGrid="0" snapToObjects="1">
      <p:cViewPr varScale="1">
        <p:scale>
          <a:sx n="81" d="100"/>
          <a:sy n="81" d="100"/>
        </p:scale>
        <p:origin x="744" y="132"/>
      </p:cViewPr>
      <p:guideLst>
        <p:guide orient="horz" pos="1021"/>
        <p:guide pos="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19EC9BF0-2C59-2C46-BBD9-7948B59DC01B}" type="datetime1">
              <a:rPr lang="fi-FI" smtClean="0"/>
              <a:pPr/>
              <a:t>14.12.2022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E4AA8A8-4D46-BD40-89BF-70B4CBE4D6DF}" type="datetime1">
              <a:rPr lang="fi-FI" smtClean="0"/>
              <a:pPr/>
              <a:t>14.12.2022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035175" y="750888"/>
            <a:ext cx="28178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C4081-9F01-AD42-AD4E-1E44DCE50C8C}" type="slidenum">
              <a:rPr lang="fi-FI" smtClean="0"/>
              <a:pPr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40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dirty="0" err="1"/>
              <a:t>Title</a:t>
            </a:r>
            <a:endParaRPr lang="fi-FI" dirty="0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 dirty="0"/>
              <a:t>Author, Group </a:t>
            </a:r>
            <a:r>
              <a:rPr lang="fi-FI" dirty="0" err="1"/>
              <a:t>code</a:t>
            </a:r>
            <a:endParaRPr lang="fi-FI" dirty="0"/>
          </a:p>
          <a:p>
            <a:r>
              <a:rPr lang="fi-FI" dirty="0"/>
              <a:t>School of Engineering, Department, </a:t>
            </a:r>
            <a:r>
              <a:rPr lang="fi-FI" dirty="0" err="1"/>
              <a:t>Degree</a:t>
            </a:r>
            <a:r>
              <a:rPr lang="fi-FI" dirty="0"/>
              <a:t> </a:t>
            </a:r>
            <a:r>
              <a:rPr lang="fi-FI" dirty="0" err="1"/>
              <a:t>Programme</a:t>
            </a:r>
            <a:endParaRPr lang="fi-FI" dirty="0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oulu.fi/course/view.php?id=8280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487427" y="1138218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Tietoliikenteen sovellusprojekti</a:t>
            </a:r>
          </a:p>
        </p:txBody>
      </p:sp>
      <p:sp>
        <p:nvSpPr>
          <p:cNvPr id="6" name="Alatunnisteen paikkamerkki 4"/>
          <p:cNvSpPr>
            <a:spLocks noGrp="1"/>
          </p:cNvSpPr>
          <p:nvPr/>
        </p:nvSpPr>
        <p:spPr>
          <a:xfrm>
            <a:off x="487427" y="1166666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Opintopistelaajuus: 15</a:t>
            </a:r>
          </a:p>
        </p:txBody>
      </p:sp>
      <p:sp>
        <p:nvSpPr>
          <p:cNvPr id="7" name="Alatunnisteen paikkamerkki 4"/>
          <p:cNvSpPr>
            <a:spLocks noGrp="1"/>
          </p:cNvSpPr>
          <p:nvPr/>
        </p:nvSpPr>
        <p:spPr>
          <a:xfrm>
            <a:off x="487427" y="11951144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Ajankohta: 2022, syksy</a:t>
            </a:r>
          </a:p>
        </p:txBody>
      </p:sp>
      <p:sp>
        <p:nvSpPr>
          <p:cNvPr id="8" name="Alatunnisteen paikkamerkki 4"/>
          <p:cNvSpPr>
            <a:spLocks noGrp="1"/>
          </p:cNvSpPr>
          <p:nvPr/>
        </p:nvSpPr>
        <p:spPr>
          <a:xfrm>
            <a:off x="487427" y="1223562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Ohjaajat: Kari Jyrkkä, Teemu Korpela</a:t>
            </a: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fi-FI" dirty="0"/>
              <a:t>Kiihtyvyysanturidatan koneoppiminen</a:t>
            </a:r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502152" y="1852081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Joona Kaikkonen, TVT21SPL</a:t>
            </a:r>
          </a:p>
          <a:p>
            <a:r>
              <a:rPr lang="fi-FI" dirty="0"/>
              <a:t>Tieto- ja viestintätekniikka, Laite ja tuotesuunnittelu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>
          <a:xfrm>
            <a:off x="487427" y="2576999"/>
            <a:ext cx="2813821" cy="8548988"/>
          </a:xfrm>
        </p:spPr>
        <p:txBody>
          <a:bodyPr>
            <a:noAutofit/>
          </a:bodyPr>
          <a:lstStyle/>
          <a:p>
            <a:r>
              <a:rPr lang="en-US" b="1" dirty="0" err="1"/>
              <a:t>Johdanto</a:t>
            </a:r>
            <a:endParaRPr lang="en-US" b="1" dirty="0"/>
          </a:p>
          <a:p>
            <a:r>
              <a:rPr lang="en-US" dirty="0" err="1"/>
              <a:t>Tehtävänä</a:t>
            </a:r>
            <a:r>
              <a:rPr lang="en-US" dirty="0"/>
              <a:t> on </a:t>
            </a:r>
            <a:r>
              <a:rPr lang="en-US" dirty="0" err="1"/>
              <a:t>lähettää</a:t>
            </a:r>
            <a:r>
              <a:rPr lang="en-US" dirty="0"/>
              <a:t> </a:t>
            </a:r>
            <a:r>
              <a:rPr lang="en-US" dirty="0" err="1"/>
              <a:t>kiihtyvyysanturista</a:t>
            </a:r>
            <a:r>
              <a:rPr lang="en-US" dirty="0"/>
              <a:t> </a:t>
            </a:r>
            <a:r>
              <a:rPr lang="en-US" dirty="0" err="1"/>
              <a:t>dataa</a:t>
            </a:r>
            <a:r>
              <a:rPr lang="en-US" dirty="0"/>
              <a:t> </a:t>
            </a:r>
            <a:r>
              <a:rPr lang="en-US" dirty="0" err="1"/>
              <a:t>tietokantaan</a:t>
            </a:r>
            <a:r>
              <a:rPr lang="en-US" dirty="0"/>
              <a:t> ja </a:t>
            </a:r>
            <a:r>
              <a:rPr lang="en-US" dirty="0" err="1"/>
              <a:t>tämä</a:t>
            </a:r>
            <a:r>
              <a:rPr lang="en-US" dirty="0"/>
              <a:t> data </a:t>
            </a:r>
            <a:r>
              <a:rPr lang="en-US" dirty="0" err="1"/>
              <a:t>sitten</a:t>
            </a:r>
            <a:r>
              <a:rPr lang="en-US" dirty="0"/>
              <a:t> </a:t>
            </a:r>
            <a:r>
              <a:rPr lang="en-US" dirty="0" err="1"/>
              <a:t>haetaan</a:t>
            </a:r>
            <a:r>
              <a:rPr lang="en-US" dirty="0"/>
              <a:t> </a:t>
            </a:r>
            <a:r>
              <a:rPr lang="en-US" dirty="0" err="1"/>
              <a:t>tietokannasta</a:t>
            </a:r>
            <a:r>
              <a:rPr lang="en-US" dirty="0"/>
              <a:t> </a:t>
            </a:r>
            <a:r>
              <a:rPr lang="en-US" dirty="0" err="1"/>
              <a:t>omaan</a:t>
            </a:r>
            <a:r>
              <a:rPr lang="en-US" dirty="0"/>
              <a:t> </a:t>
            </a:r>
            <a:r>
              <a:rPr lang="en-US" dirty="0" err="1"/>
              <a:t>kannettavaan</a:t>
            </a:r>
            <a:r>
              <a:rPr lang="en-US" dirty="0"/>
              <a:t> ja </a:t>
            </a:r>
            <a:r>
              <a:rPr lang="en-US" dirty="0" err="1"/>
              <a:t>luodaan</a:t>
            </a:r>
            <a:r>
              <a:rPr lang="en-US" dirty="0"/>
              <a:t> </a:t>
            </a:r>
            <a:r>
              <a:rPr lang="en-US" dirty="0" err="1"/>
              <a:t>tästä</a:t>
            </a:r>
            <a:r>
              <a:rPr lang="en-US" dirty="0"/>
              <a:t> </a:t>
            </a:r>
            <a:r>
              <a:rPr lang="en-US" dirty="0" err="1"/>
              <a:t>koneoppimismalli</a:t>
            </a:r>
            <a:r>
              <a:rPr lang="en-US" dirty="0"/>
              <a:t>.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Tavoitteet</a:t>
            </a:r>
            <a:endParaRPr lang="en-US" b="1" dirty="0"/>
          </a:p>
          <a:p>
            <a:r>
              <a:rPr lang="fi-FI" dirty="0"/>
              <a:t>Tavoitteena on koodata Arduinolle </a:t>
            </a:r>
            <a:r>
              <a:rPr lang="fi-FI" dirty="0" err="1"/>
              <a:t>client</a:t>
            </a:r>
            <a:r>
              <a:rPr lang="fi-FI" dirty="0"/>
              <a:t>, joka mittaa kiihtyvyysanturin dataa ja lähettää datan langattomasti </a:t>
            </a:r>
            <a:r>
              <a:rPr lang="fi-FI" dirty="0" err="1"/>
              <a:t>IoT</a:t>
            </a:r>
            <a:r>
              <a:rPr lang="fi-FI" dirty="0"/>
              <a:t>-reitittimelle. Tarkoituksena on hakea dataa rajanpinnasta omaan kannettavaan ja luoda </a:t>
            </a:r>
            <a:r>
              <a:rPr lang="en-US" dirty="0"/>
              <a:t>k-means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pythonilla</a:t>
            </a:r>
            <a:r>
              <a:rPr lang="en-US" dirty="0"/>
              <a:t>. </a:t>
            </a:r>
            <a:r>
              <a:rPr lang="en-US" dirty="0" err="1"/>
              <a:t>Algoritmin</a:t>
            </a:r>
            <a:r>
              <a:rPr lang="en-US" dirty="0"/>
              <a:t> </a:t>
            </a:r>
            <a:r>
              <a:rPr lang="en-US" dirty="0" err="1"/>
              <a:t>olisi</a:t>
            </a:r>
            <a:r>
              <a:rPr lang="en-US" dirty="0"/>
              <a:t> </a:t>
            </a:r>
            <a:r>
              <a:rPr lang="en-US" dirty="0" err="1"/>
              <a:t>tarkoitus</a:t>
            </a:r>
            <a:r>
              <a:rPr lang="en-US" dirty="0"/>
              <a:t> </a:t>
            </a:r>
            <a:r>
              <a:rPr lang="en-US" dirty="0" err="1"/>
              <a:t>tunnistaa</a:t>
            </a:r>
            <a:r>
              <a:rPr lang="en-US" dirty="0"/>
              <a:t> </a:t>
            </a:r>
            <a:r>
              <a:rPr lang="en-US" dirty="0" err="1"/>
              <a:t>missä</a:t>
            </a:r>
            <a:r>
              <a:rPr lang="en-US" dirty="0"/>
              <a:t> </a:t>
            </a:r>
            <a:r>
              <a:rPr lang="en-US" dirty="0" err="1"/>
              <a:t>asennossa</a:t>
            </a:r>
            <a:r>
              <a:rPr lang="en-US" dirty="0"/>
              <a:t> </a:t>
            </a:r>
            <a:r>
              <a:rPr lang="en-US" dirty="0" err="1"/>
              <a:t>kiihtyvyanturi</a:t>
            </a:r>
            <a:r>
              <a:rPr lang="en-US" dirty="0"/>
              <a:t> on </a:t>
            </a:r>
            <a:r>
              <a:rPr lang="en-US" dirty="0" err="1"/>
              <a:t>milloinkin</a:t>
            </a:r>
            <a:r>
              <a:rPr lang="en-US" dirty="0"/>
              <a:t>.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>
          <a:xfrm>
            <a:off x="3445642" y="2735385"/>
            <a:ext cx="2813821" cy="9033061"/>
          </a:xfrm>
        </p:spPr>
        <p:txBody>
          <a:bodyPr/>
          <a:lstStyle/>
          <a:p>
            <a:r>
              <a:rPr lang="en-US" b="1" dirty="0" err="1"/>
              <a:t>Menetelmät</a:t>
            </a:r>
            <a:endParaRPr lang="fi-FI" dirty="0"/>
          </a:p>
          <a:p>
            <a:r>
              <a:rPr lang="fi-FI" dirty="0"/>
              <a:t>Projektissa mikrokontrollerina käytetään Arduino Unoa, johon on liitetty GY-61 kiihtyvyysanturi, TWS-BS-3 lähetin ja RWS-371 vastaanotin.</a:t>
            </a:r>
          </a:p>
          <a:p>
            <a:r>
              <a:rPr lang="fi-FI" dirty="0"/>
              <a:t>Tietoliikennelabrassa on </a:t>
            </a:r>
            <a:r>
              <a:rPr lang="fi-FI" dirty="0" err="1"/>
              <a:t>IoT</a:t>
            </a:r>
            <a:r>
              <a:rPr lang="fi-FI" dirty="0"/>
              <a:t>-reititin (</a:t>
            </a:r>
            <a:r>
              <a:rPr lang="fi-FI" dirty="0" err="1"/>
              <a:t>Raspberry</a:t>
            </a:r>
            <a:r>
              <a:rPr lang="fi-FI" dirty="0"/>
              <a:t> </a:t>
            </a:r>
            <a:r>
              <a:rPr lang="fi-FI" dirty="0" err="1"/>
              <a:t>Pi</a:t>
            </a:r>
            <a:r>
              <a:rPr lang="fi-FI" dirty="0"/>
              <a:t>), joka on </a:t>
            </a:r>
            <a:r>
              <a:rPr lang="fi-FI" dirty="0" err="1"/>
              <a:t>Oamkin</a:t>
            </a:r>
            <a:r>
              <a:rPr lang="fi-FI" dirty="0"/>
              <a:t> verkossa. Reititin varastoi vastaanotettua dataa MySQL-tietokantaan. Tietokantaan tallentuvaan dataan on TCP-</a:t>
            </a:r>
            <a:r>
              <a:rPr lang="fi-FI" dirty="0" err="1"/>
              <a:t>sokettirajapinta</a:t>
            </a:r>
            <a:r>
              <a:rPr lang="fi-FI" dirty="0"/>
              <a:t> ja HTTP API.</a:t>
            </a:r>
          </a:p>
          <a:p>
            <a:r>
              <a:rPr lang="fi-FI" dirty="0"/>
              <a:t>Ohjelmointikielinä toimii Python ja </a:t>
            </a:r>
            <a:r>
              <a:rPr lang="fi-FI" dirty="0" err="1"/>
              <a:t>arduinon</a:t>
            </a:r>
            <a:r>
              <a:rPr lang="fi-FI" dirty="0"/>
              <a:t> </a:t>
            </a:r>
            <a:r>
              <a:rPr lang="fi-FI" dirty="0" err="1"/>
              <a:t>c++</a:t>
            </a:r>
            <a:r>
              <a:rPr lang="fi-FI" dirty="0"/>
              <a:t>. </a:t>
            </a:r>
          </a:p>
          <a:p>
            <a:endParaRPr lang="fi-FI" dirty="0"/>
          </a:p>
          <a:p>
            <a:r>
              <a:rPr lang="en-US" b="1" dirty="0" err="1"/>
              <a:t>Tulokset</a:t>
            </a:r>
            <a:endParaRPr lang="en-US" b="1" dirty="0"/>
          </a:p>
          <a:p>
            <a:r>
              <a:rPr lang="en-US" dirty="0" err="1"/>
              <a:t>Algortimi</a:t>
            </a:r>
            <a:r>
              <a:rPr lang="en-US" dirty="0"/>
              <a:t> </a:t>
            </a:r>
            <a:r>
              <a:rPr lang="en-US" dirty="0" err="1"/>
              <a:t>onnistui</a:t>
            </a:r>
            <a:r>
              <a:rPr lang="en-US" dirty="0"/>
              <a:t> </a:t>
            </a:r>
            <a:r>
              <a:rPr lang="en-US" dirty="0" err="1"/>
              <a:t>jakamaan</a:t>
            </a:r>
            <a:r>
              <a:rPr lang="en-US" dirty="0"/>
              <a:t> </a:t>
            </a:r>
            <a:r>
              <a:rPr lang="en-US" dirty="0" err="1"/>
              <a:t>pisteet</a:t>
            </a:r>
            <a:r>
              <a:rPr lang="en-US" dirty="0"/>
              <a:t> </a:t>
            </a:r>
            <a:r>
              <a:rPr lang="en-US" dirty="0" err="1"/>
              <a:t>omiin</a:t>
            </a:r>
            <a:r>
              <a:rPr lang="en-US" dirty="0"/>
              <a:t> </a:t>
            </a:r>
            <a:r>
              <a:rPr lang="en-US" dirty="0" err="1"/>
              <a:t>klustereihin</a:t>
            </a:r>
            <a:r>
              <a:rPr lang="en-US" dirty="0"/>
              <a:t> </a:t>
            </a:r>
            <a:r>
              <a:rPr lang="en-US" dirty="0" err="1"/>
              <a:t>erittäin</a:t>
            </a:r>
            <a:r>
              <a:rPr lang="en-US" dirty="0"/>
              <a:t> </a:t>
            </a:r>
            <a:r>
              <a:rPr lang="en-US" dirty="0" err="1"/>
              <a:t>hyvin</a:t>
            </a:r>
            <a:r>
              <a:rPr lang="en-US" dirty="0"/>
              <a:t>. Confusion </a:t>
            </a:r>
            <a:r>
              <a:rPr lang="en-US" dirty="0" err="1"/>
              <a:t>matrixiin</a:t>
            </a:r>
            <a:r>
              <a:rPr lang="en-US" dirty="0"/>
              <a:t> </a:t>
            </a:r>
            <a:r>
              <a:rPr lang="en-US" dirty="0" err="1"/>
              <a:t>otettu</a:t>
            </a:r>
            <a:r>
              <a:rPr lang="en-US" dirty="0"/>
              <a:t> </a:t>
            </a:r>
            <a:r>
              <a:rPr lang="en-US" dirty="0" err="1"/>
              <a:t>yhteensä</a:t>
            </a:r>
            <a:r>
              <a:rPr lang="en-US" dirty="0"/>
              <a:t> 400 </a:t>
            </a:r>
            <a:r>
              <a:rPr lang="en-US" dirty="0" err="1"/>
              <a:t>mittaustulosta</a:t>
            </a:r>
            <a:r>
              <a:rPr lang="en-US" dirty="0"/>
              <a:t>, </a:t>
            </a:r>
            <a:r>
              <a:rPr lang="en-US" dirty="0" err="1"/>
              <a:t>jokaisesta</a:t>
            </a:r>
            <a:r>
              <a:rPr lang="en-US" dirty="0"/>
              <a:t> </a:t>
            </a:r>
            <a:r>
              <a:rPr lang="en-US" dirty="0" err="1"/>
              <a:t>neljästä</a:t>
            </a:r>
            <a:r>
              <a:rPr lang="en-US" dirty="0"/>
              <a:t> </a:t>
            </a:r>
            <a:r>
              <a:rPr lang="en-US" dirty="0" err="1"/>
              <a:t>asennosta</a:t>
            </a:r>
            <a:r>
              <a:rPr lang="en-US" dirty="0"/>
              <a:t> 100.</a:t>
            </a:r>
          </a:p>
          <a:p>
            <a:endParaRPr lang="fi-FI" i="1" dirty="0"/>
          </a:p>
          <a:p>
            <a:endParaRPr lang="fi-FI" i="1" dirty="0"/>
          </a:p>
          <a:p>
            <a:endParaRPr lang="fi-FI" i="1" dirty="0"/>
          </a:p>
          <a:p>
            <a:endParaRPr lang="fi-FI" i="1" dirty="0"/>
          </a:p>
          <a:p>
            <a:endParaRPr lang="fi-FI" i="1" dirty="0"/>
          </a:p>
          <a:p>
            <a:endParaRPr lang="fi-FI" i="1" dirty="0"/>
          </a:p>
          <a:p>
            <a:endParaRPr lang="fi-FI" i="1" dirty="0"/>
          </a:p>
          <a:p>
            <a:endParaRPr lang="fi-FI" i="1" dirty="0"/>
          </a:p>
          <a:p>
            <a:endParaRPr lang="fi-FI" i="1" dirty="0"/>
          </a:p>
          <a:p>
            <a:endParaRPr lang="fi-FI" i="1" dirty="0"/>
          </a:p>
          <a:p>
            <a:r>
              <a:rPr lang="fi-FI" i="1" dirty="0"/>
              <a:t>KUVA 2. </a:t>
            </a:r>
            <a:r>
              <a:rPr lang="fi-FI" i="1" dirty="0" err="1"/>
              <a:t>Confusion</a:t>
            </a:r>
            <a:r>
              <a:rPr lang="fi-FI" i="1" dirty="0"/>
              <a:t> </a:t>
            </a:r>
            <a:r>
              <a:rPr lang="fi-FI" i="1" dirty="0" err="1"/>
              <a:t>matrix</a:t>
            </a:r>
            <a:r>
              <a:rPr lang="fi-FI" i="1" dirty="0"/>
              <a:t>.</a:t>
            </a:r>
            <a:endParaRPr lang="en-US" b="1" dirty="0"/>
          </a:p>
          <a:p>
            <a:endParaRPr lang="en-US" dirty="0"/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>
          <a:xfrm>
            <a:off x="6389132" y="2735386"/>
            <a:ext cx="2813821" cy="8807430"/>
          </a:xfrm>
        </p:spPr>
        <p:txBody>
          <a:bodyPr>
            <a:noAutofit/>
          </a:bodyPr>
          <a:lstStyle/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i="1" dirty="0"/>
              <a:t>KUVA 3. Kuten nähdään, tarkkuus on erinomainen.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i="1" dirty="0"/>
          </a:p>
          <a:p>
            <a:endParaRPr lang="fi-FI" i="1" dirty="0"/>
          </a:p>
          <a:p>
            <a:endParaRPr lang="fi-FI" i="1" dirty="0"/>
          </a:p>
          <a:p>
            <a:endParaRPr lang="fi-FI" i="1" dirty="0"/>
          </a:p>
          <a:p>
            <a:endParaRPr lang="fi-FI" i="1" dirty="0"/>
          </a:p>
          <a:p>
            <a:endParaRPr lang="fi-FI" i="1" dirty="0"/>
          </a:p>
          <a:p>
            <a:r>
              <a:rPr lang="FI-FI" i="1" dirty="0"/>
              <a:t>KUVA 4. Datapisteet jaettu klustereihin väreittäin.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Yhteenveto</a:t>
            </a:r>
            <a:endParaRPr lang="EN-US" b="1" dirty="0"/>
          </a:p>
          <a:p>
            <a:r>
              <a:rPr lang="en-US" dirty="0" err="1"/>
              <a:t>Projekti</a:t>
            </a:r>
            <a:r>
              <a:rPr lang="en-US" dirty="0"/>
              <a:t> </a:t>
            </a:r>
            <a:r>
              <a:rPr lang="en-US" dirty="0" err="1"/>
              <a:t>valmistui</a:t>
            </a:r>
            <a:r>
              <a:rPr lang="en-US" dirty="0"/>
              <a:t> </a:t>
            </a:r>
            <a:r>
              <a:rPr lang="en-US" dirty="0" err="1"/>
              <a:t>ajallaan</a:t>
            </a:r>
            <a:r>
              <a:rPr lang="en-US" dirty="0"/>
              <a:t>, </a:t>
            </a:r>
            <a:r>
              <a:rPr lang="en-US" dirty="0" err="1"/>
              <a:t>algortimi</a:t>
            </a:r>
            <a:r>
              <a:rPr lang="en-US" dirty="0"/>
              <a:t> </a:t>
            </a:r>
            <a:r>
              <a:rPr lang="en-US" dirty="0" err="1"/>
              <a:t>toimii</a:t>
            </a:r>
            <a:r>
              <a:rPr lang="en-US" dirty="0"/>
              <a:t> </a:t>
            </a:r>
            <a:r>
              <a:rPr lang="en-US" dirty="0" err="1"/>
              <a:t>juuri</a:t>
            </a:r>
            <a:r>
              <a:rPr lang="en-US" dirty="0"/>
              <a:t> </a:t>
            </a:r>
            <a:r>
              <a:rPr lang="en-US" dirty="0" err="1"/>
              <a:t>niin</a:t>
            </a:r>
            <a:r>
              <a:rPr lang="en-US" dirty="0"/>
              <a:t> </a:t>
            </a:r>
            <a:r>
              <a:rPr lang="en-US" dirty="0" err="1"/>
              <a:t>kuin</a:t>
            </a:r>
            <a:r>
              <a:rPr lang="en-US" dirty="0"/>
              <a:t> </a:t>
            </a:r>
            <a:r>
              <a:rPr lang="en-US" dirty="0" err="1"/>
              <a:t>pitääkin</a:t>
            </a:r>
            <a:r>
              <a:rPr lang="en-US" dirty="0"/>
              <a:t>. 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Lähteet</a:t>
            </a:r>
            <a:r>
              <a:rPr lang="FI-FI" dirty="0"/>
              <a:t> </a:t>
            </a:r>
            <a:r>
              <a:rPr lang="fi-FI" dirty="0">
                <a:hlinkClick r:id="rId3"/>
              </a:rPr>
              <a:t>https://moodle.oulu.fi/course/view.php?id=8280</a:t>
            </a:r>
            <a:endParaRPr lang="fi-FI" dirty="0"/>
          </a:p>
          <a:p>
            <a:endParaRPr lang="fi-FI" dirty="0"/>
          </a:p>
        </p:txBody>
      </p:sp>
      <p:pic>
        <p:nvPicPr>
          <p:cNvPr id="12" name="Kuva 11">
            <a:extLst>
              <a:ext uri="{FF2B5EF4-FFF2-40B4-BE49-F238E27FC236}">
                <a16:creationId xmlns:a16="http://schemas.microsoft.com/office/drawing/2014/main" id="{90D0CBDF-B6C1-D8EA-2486-57A4CCE32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79" y="7029276"/>
            <a:ext cx="3198666" cy="3920243"/>
          </a:xfrm>
          <a:prstGeom prst="rect">
            <a:avLst/>
          </a:prstGeom>
        </p:spPr>
      </p:pic>
      <p:sp>
        <p:nvSpPr>
          <p:cNvPr id="17" name="Tekstiruutu 16">
            <a:extLst>
              <a:ext uri="{FF2B5EF4-FFF2-40B4-BE49-F238E27FC236}">
                <a16:creationId xmlns:a16="http://schemas.microsoft.com/office/drawing/2014/main" id="{E627850A-2472-892B-6F5F-5A1B092CCD13}"/>
              </a:ext>
            </a:extLst>
          </p:cNvPr>
          <p:cNvSpPr txBox="1"/>
          <p:nvPr/>
        </p:nvSpPr>
        <p:spPr>
          <a:xfrm>
            <a:off x="355434" y="10781261"/>
            <a:ext cx="2828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i="1" dirty="0"/>
              <a:t>KUVA 1. Arkkitehtuuri</a:t>
            </a:r>
          </a:p>
        </p:txBody>
      </p:sp>
      <p:pic>
        <p:nvPicPr>
          <p:cNvPr id="23" name="Kuva 22">
            <a:extLst>
              <a:ext uri="{FF2B5EF4-FFF2-40B4-BE49-F238E27FC236}">
                <a16:creationId xmlns:a16="http://schemas.microsoft.com/office/drawing/2014/main" id="{A6E8CD6C-FD3C-935F-F2C2-49F3CB685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857" y="4360697"/>
            <a:ext cx="2709916" cy="2296539"/>
          </a:xfrm>
          <a:prstGeom prst="rect">
            <a:avLst/>
          </a:prstGeom>
        </p:spPr>
      </p:pic>
      <p:pic>
        <p:nvPicPr>
          <p:cNvPr id="25" name="Kuva 24">
            <a:extLst>
              <a:ext uri="{FF2B5EF4-FFF2-40B4-BE49-F238E27FC236}">
                <a16:creationId xmlns:a16="http://schemas.microsoft.com/office/drawing/2014/main" id="{7494D545-0AF5-965C-B91D-1602FDC2CD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6389" y="8446537"/>
            <a:ext cx="2758264" cy="2673278"/>
          </a:xfrm>
          <a:prstGeom prst="rect">
            <a:avLst/>
          </a:prstGeom>
        </p:spPr>
      </p:pic>
      <p:pic>
        <p:nvPicPr>
          <p:cNvPr id="27" name="Kuva 26">
            <a:extLst>
              <a:ext uri="{FF2B5EF4-FFF2-40B4-BE49-F238E27FC236}">
                <a16:creationId xmlns:a16="http://schemas.microsoft.com/office/drawing/2014/main" id="{C587D22F-09D6-31A1-4052-AE93AD3CC5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9132" y="2642305"/>
            <a:ext cx="3005298" cy="9734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224</Words>
  <Application>Microsoft Office PowerPoint</Application>
  <PresentationFormat>A3-paperi (297 x 420 mm)</PresentationFormat>
  <Paragraphs>58</Paragraphs>
  <Slides>1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Oamk oranssi</vt:lpstr>
      <vt:lpstr>PowerPoint-esitys</vt:lpstr>
    </vt:vector>
  </TitlesOfParts>
  <Company>Oamk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Viestintäpalvelut</dc:creator>
  <cp:lastModifiedBy>Joona Kaikkonen</cp:lastModifiedBy>
  <cp:revision>117</cp:revision>
  <cp:lastPrinted>2017-11-26T11:23:08Z</cp:lastPrinted>
  <dcterms:created xsi:type="dcterms:W3CDTF">2011-08-25T08:52:46Z</dcterms:created>
  <dcterms:modified xsi:type="dcterms:W3CDTF">2022-12-14T12:52:28Z</dcterms:modified>
</cp:coreProperties>
</file>