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8" r:id="rId1"/>
    <p:sldMasterId id="2147483660" r:id="rId2"/>
  </p:sldMasterIdLst>
  <p:notesMasterIdLst>
    <p:notesMasterId r:id="rId16"/>
  </p:notesMasterIdLst>
  <p:sldIdLst>
    <p:sldId id="256" r:id="rId3"/>
    <p:sldId id="257" r:id="rId4"/>
    <p:sldId id="258" r:id="rId5"/>
    <p:sldId id="265" r:id="rId6"/>
    <p:sldId id="266" r:id="rId7"/>
    <p:sldId id="261" r:id="rId8"/>
    <p:sldId id="267" r:id="rId9"/>
    <p:sldId id="262" r:id="rId10"/>
    <p:sldId id="268" r:id="rId11"/>
    <p:sldId id="263" r:id="rId12"/>
    <p:sldId id="264"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58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86"/>
    <p:restoredTop sz="96018"/>
  </p:normalViewPr>
  <p:slideViewPr>
    <p:cSldViewPr snapToGrid="0" snapToObjects="1" showGuides="1">
      <p:cViewPr varScale="1">
        <p:scale>
          <a:sx n="102" d="100"/>
          <a:sy n="102" d="100"/>
        </p:scale>
        <p:origin x="104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4088C-5DDD-1147-A10E-02729C3419C7}" type="datetimeFigureOut">
              <a:rPr lang="en-GB" smtClean="0"/>
              <a:t>18/05/2021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1BB6B-33A9-FD40-A635-F6DEE2696D46}" type="slidenum">
              <a:rPr lang="en-GB" smtClean="0"/>
              <a:t>‹#›</a:t>
            </a:fld>
            <a:endParaRPr lang="en-GB"/>
          </a:p>
        </p:txBody>
      </p:sp>
    </p:spTree>
    <p:extLst>
      <p:ext uri="{BB962C8B-B14F-4D97-AF65-F5344CB8AC3E}">
        <p14:creationId xmlns:p14="http://schemas.microsoft.com/office/powerpoint/2010/main" val="51313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dirty="0"/>
              <a:t>Not sure if I like the layering of the legend over the paper background</a:t>
            </a:r>
          </a:p>
        </p:txBody>
      </p:sp>
      <p:sp>
        <p:nvSpPr>
          <p:cNvPr id="4" name="Slide Number Placeholder 3"/>
          <p:cNvSpPr>
            <a:spLocks noGrp="1"/>
          </p:cNvSpPr>
          <p:nvPr>
            <p:ph type="sldNum" sz="quarter" idx="5"/>
          </p:nvPr>
        </p:nvSpPr>
        <p:spPr/>
        <p:txBody>
          <a:bodyPr/>
          <a:lstStyle/>
          <a:p>
            <a:fld id="{F241BB6B-33A9-FD40-A635-F6DEE2696D46}" type="slidenum">
              <a:rPr lang="en-GB" smtClean="0"/>
              <a:t>11</a:t>
            </a:fld>
            <a:endParaRPr lang="en-GB"/>
          </a:p>
        </p:txBody>
      </p:sp>
    </p:spTree>
    <p:extLst>
      <p:ext uri="{BB962C8B-B14F-4D97-AF65-F5344CB8AC3E}">
        <p14:creationId xmlns:p14="http://schemas.microsoft.com/office/powerpoint/2010/main" val="352395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FA16A7B-8636-B546-9C99-3E2E75B8E074}"/>
              </a:ext>
            </a:extLst>
          </p:cNvPr>
          <p:cNvSpPr/>
          <p:nvPr userDrawn="1"/>
        </p:nvSpPr>
        <p:spPr>
          <a:xfrm>
            <a:off x="628650" y="1825625"/>
            <a:ext cx="78867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hasCustomPrompt="1"/>
          </p:nvPr>
        </p:nvSpPr>
        <p:spPr>
          <a:xfrm>
            <a:off x="628650" y="1825625"/>
            <a:ext cx="7886700" cy="4351338"/>
          </a:xfrm>
        </p:spPr>
        <p:txBody>
          <a:bodyPr lIns="274320"/>
          <a:lstStyle>
            <a:lvl1pPr>
              <a:lnSpc>
                <a:spcPct val="150000"/>
              </a:lnSpc>
              <a:defRPr sz="25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39E1F415-723A-40FB-B60D-4F42CED1141E}" type="datetime3">
              <a:rPr lang="en-IN" smtClean="0"/>
              <a:t>18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297248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ubtitle+Graph">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idx="1"/>
          </p:nvPr>
        </p:nvSpPr>
        <p:spPr>
          <a:xfrm>
            <a:off x="628650" y="1690690"/>
            <a:ext cx="7886700" cy="657923"/>
          </a:xfrm>
        </p:spPr>
        <p:txBody>
          <a:bodyPr>
            <a:normAutofit/>
          </a:bodyPr>
          <a:lstStyle>
            <a:lvl1pPr marL="457200" indent="-457200">
              <a:lnSpc>
                <a:spcPct val="150000"/>
              </a:lnSpc>
              <a:buFont typeface="+mj-lt"/>
              <a:buAutoNum type="arabicPeriod"/>
              <a:defRPr sz="2200" b="0" i="0">
                <a:latin typeface="Playfair Display" pitchFamily="2" charset="77"/>
              </a:defRPr>
            </a:lvl1pPr>
            <a:lvl2pPr>
              <a:lnSpc>
                <a:spcPct val="150000"/>
              </a:lnSpc>
              <a:defRPr sz="2100" b="0" i="0">
                <a:latin typeface="Playfair Display" pitchFamily="2" charset="77"/>
              </a:defRPr>
            </a:lvl2pPr>
            <a:lvl3pPr>
              <a:lnSpc>
                <a:spcPct val="150000"/>
              </a:lnSpc>
              <a:defRPr sz="1800" b="0" i="0">
                <a:latin typeface="Playfair Display" pitchFamily="2" charset="77"/>
              </a:defRPr>
            </a:lvl3pPr>
            <a:lvl4pPr>
              <a:lnSpc>
                <a:spcPct val="150000"/>
              </a:lnSpc>
              <a:defRPr sz="1500" b="0" i="0">
                <a:latin typeface="Playfair Display" pitchFamily="2" charset="77"/>
              </a:defRPr>
            </a:lvl4pPr>
            <a:lvl5pPr>
              <a:lnSpc>
                <a:spcPct val="150000"/>
              </a:lnSpc>
              <a:defRPr sz="1200" b="0" i="0">
                <a:latin typeface="Playfair Display" pitchFamily="2" charset="77"/>
              </a:defRPr>
            </a:lvl5pPr>
          </a:lstStyle>
          <a:p>
            <a:pPr lvl="0"/>
            <a:r>
              <a:rPr lang="en-US" dirty="0"/>
              <a:t>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4FBB518F-D756-432C-B886-0FFE62DE85FF}" type="datetime3">
              <a:rPr lang="en-IN" smtClean="0"/>
              <a:t>18 May 2021</a:t>
            </a:fld>
            <a:endParaRPr lang="en-GB" dirty="0"/>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lvl1pPr>
              <a:defRPr>
                <a:solidFill>
                  <a:schemeClr val="tx1"/>
                </a:solidFill>
                <a:latin typeface="Playfair Display" pitchFamily="2" charset="77"/>
              </a:defRPr>
            </a:lvl1pPr>
          </a:lstStyle>
          <a:p>
            <a:r>
              <a:rPr lang="en-US"/>
              <a:t>The Bitter Sum</a:t>
            </a:r>
            <a:endParaRPr lang="en-US" dirty="0"/>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09972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 text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68D8A5-53AB-A84C-8C94-A6832DBE0B97}"/>
              </a:ext>
            </a:extLst>
          </p:cNvPr>
          <p:cNvSpPr/>
          <p:nvPr userDrawn="1"/>
        </p:nvSpPr>
        <p:spPr>
          <a:xfrm>
            <a:off x="4652010" y="1812562"/>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Rectangle 7">
            <a:extLst>
              <a:ext uri="{FF2B5EF4-FFF2-40B4-BE49-F238E27FC236}">
                <a16:creationId xmlns:a16="http://schemas.microsoft.com/office/drawing/2014/main" id="{A01A2CFA-BDBA-C241-BE20-0422C2A3D1CF}"/>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825625"/>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18317989-3E98-4EF1-AAC7-C1C6E7FA0DAD}"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t>‹#›</a:t>
            </a:fld>
            <a:endParaRPr lang="en-GB"/>
          </a:p>
        </p:txBody>
      </p:sp>
    </p:spTree>
    <p:extLst>
      <p:ext uri="{BB962C8B-B14F-4D97-AF65-F5344CB8AC3E}">
        <p14:creationId xmlns:p14="http://schemas.microsoft.com/office/powerpoint/2010/main" val="392215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1825625"/>
            <a:ext cx="3886200" cy="4351338"/>
          </a:xfrm>
          <a:prstGeom prst="rect">
            <a:avLst/>
          </a:prstGeom>
          <a:solidFill>
            <a:schemeClr val="bg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1847851"/>
            <a:ext cx="3886200" cy="4351338"/>
          </a:xfrm>
        </p:spPr>
        <p:txBody>
          <a:bodyPr lIns="274320"/>
          <a:lstStyle>
            <a:lvl1pPr>
              <a:lnSpc>
                <a:spcPct val="150000"/>
              </a:lnSpc>
              <a:defRPr b="0" i="0">
                <a:latin typeface="Playfair Display" pitchFamily="2" charset="77"/>
              </a:defRPr>
            </a:lvl1pPr>
            <a:lvl2pPr>
              <a:lnSpc>
                <a:spcPct val="150000"/>
              </a:lnSpc>
              <a:defRPr b="0" i="0">
                <a:latin typeface="Playfair Display" pitchFamily="2" charset="77"/>
              </a:defRPr>
            </a:lvl2pPr>
            <a:lvl3pPr>
              <a:lnSpc>
                <a:spcPct val="150000"/>
              </a:lnSpc>
              <a:defRPr b="0" i="0">
                <a:latin typeface="Playfair Display" pitchFamily="2" charset="77"/>
              </a:defRPr>
            </a:lvl3pPr>
            <a:lvl4pPr>
              <a:lnSpc>
                <a:spcPct val="150000"/>
              </a:lnSpc>
              <a:defRPr b="0" i="0">
                <a:latin typeface="Playfair Display" pitchFamily="2" charset="77"/>
              </a:defRPr>
            </a:lvl4pPr>
            <a:lvl5pPr>
              <a:lnSpc>
                <a:spcPct val="150000"/>
              </a:lnSpc>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65E895EB-B45F-40B1-8F9E-B7DA23EC2108}"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Montserrat" pitchFamily="2" charset="77"/>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4763328" y="1847851"/>
            <a:ext cx="3886200" cy="4351338"/>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362209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 text and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FA173B-54BC-2841-A471-9A85BB15AF1A}"/>
              </a:ext>
            </a:extLst>
          </p:cNvPr>
          <p:cNvSpPr/>
          <p:nvPr userDrawn="1"/>
        </p:nvSpPr>
        <p:spPr>
          <a:xfrm>
            <a:off x="628650" y="5256674"/>
            <a:ext cx="7929774" cy="920288"/>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le 1"/>
          <p:cNvSpPr>
            <a:spLocks noGrp="1"/>
          </p:cNvSpPr>
          <p:nvPr>
            <p:ph type="title"/>
          </p:nvPr>
        </p:nvSpPr>
        <p:spPr/>
        <p:txBody>
          <a:bodyPr>
            <a:normAutofit/>
          </a:bodyPr>
          <a:lstStyle>
            <a:lvl1pPr>
              <a:defRPr sz="4000" b="0" i="0">
                <a:latin typeface="Playfair Display" pitchFamily="2" charset="77"/>
              </a:defRPr>
            </a:lvl1pPr>
          </a:lstStyle>
          <a:p>
            <a:r>
              <a:rPr lang="en-US" dirty="0"/>
              <a:t>Click to edit Master title style</a:t>
            </a:r>
          </a:p>
        </p:txBody>
      </p:sp>
      <p:sp>
        <p:nvSpPr>
          <p:cNvPr id="3" name="Content Placeholder 2"/>
          <p:cNvSpPr>
            <a:spLocks noGrp="1"/>
          </p:cNvSpPr>
          <p:nvPr>
            <p:ph sz="half" idx="1" hasCustomPrompt="1"/>
          </p:nvPr>
        </p:nvSpPr>
        <p:spPr>
          <a:xfrm>
            <a:off x="628650" y="5247665"/>
            <a:ext cx="7929774" cy="942514"/>
          </a:xfrm>
        </p:spPr>
        <p:txBody>
          <a:bodyPr lIns="274320"/>
          <a:lstStyle>
            <a:lvl1pPr marL="0" indent="0">
              <a:lnSpc>
                <a:spcPct val="150000"/>
              </a:lnSpc>
              <a:buNone/>
              <a:defRPr b="0" i="0">
                <a:latin typeface="Playfair Display" pitchFamily="2" charset="77"/>
              </a:defRPr>
            </a:lvl1pPr>
            <a:lvl2pPr marL="457200" indent="0">
              <a:lnSpc>
                <a:spcPct val="150000"/>
              </a:lnSpc>
              <a:buNone/>
              <a:defRPr b="0" i="0">
                <a:latin typeface="Playfair Display" pitchFamily="2" charset="77"/>
              </a:defRPr>
            </a:lvl2pPr>
            <a:lvl3pPr marL="914400" indent="0">
              <a:lnSpc>
                <a:spcPct val="150000"/>
              </a:lnSpc>
              <a:buNone/>
              <a:defRPr b="0" i="0">
                <a:latin typeface="Playfair Display" pitchFamily="2" charset="77"/>
              </a:defRPr>
            </a:lvl3pPr>
            <a:lvl4pPr marL="1371600" indent="0">
              <a:lnSpc>
                <a:spcPct val="150000"/>
              </a:lnSpc>
              <a:buNone/>
              <a:defRPr b="0" i="0">
                <a:latin typeface="Playfair Display" pitchFamily="2" charset="77"/>
              </a:defRPr>
            </a:lvl4pPr>
            <a:lvl5pPr marL="1828800" indent="0">
              <a:lnSpc>
                <a:spcPct val="150000"/>
              </a:lnSpc>
              <a:buNone/>
              <a:defRPr b="0" i="0">
                <a:latin typeface="Playfair Display"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28650" y="6356353"/>
            <a:ext cx="2057400" cy="365125"/>
          </a:xfrm>
          <a:prstGeom prst="rect">
            <a:avLst/>
          </a:prstGeom>
        </p:spPr>
        <p:txBody>
          <a:bodyPr/>
          <a:lstStyle>
            <a:lvl1pPr>
              <a:defRPr b="0" i="0">
                <a:solidFill>
                  <a:schemeClr val="tx1"/>
                </a:solidFill>
                <a:latin typeface="Playfair Display" pitchFamily="2" charset="77"/>
              </a:defRPr>
            </a:lvl1pPr>
          </a:lstStyle>
          <a:p>
            <a:fld id="{A346949B-2C4E-4C65-85AE-7131575C911C}" type="datetime3">
              <a:rPr lang="en-IN" smtClean="0"/>
              <a:t>18 May 2021</a:t>
            </a:fld>
            <a:endParaRPr lang="en-GB" dirty="0"/>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lvl1pPr>
              <a:defRPr b="0" i="0">
                <a:solidFill>
                  <a:schemeClr val="tx1"/>
                </a:solidFill>
                <a:latin typeface="Playfair Display" pitchFamily="2" charset="77"/>
              </a:defRPr>
            </a:lvl1pPr>
          </a:lstStyle>
          <a:p>
            <a:r>
              <a:rPr lang="en-US"/>
              <a:t>The Bitter Sum</a:t>
            </a:r>
            <a:endParaRPr lang="en-US" dirty="0"/>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lvl1pPr>
              <a:defRPr sz="1200" b="0" i="0">
                <a:solidFill>
                  <a:schemeClr val="tx1"/>
                </a:solidFill>
                <a:latin typeface="Playfair Display" pitchFamily="2" charset="0"/>
              </a:defRPr>
            </a:lvl1pPr>
          </a:lstStyle>
          <a:p>
            <a:fld id="{9967F9DC-F723-D743-8C11-FDFDAA9329B0}" type="slidenum">
              <a:rPr lang="en-GB" smtClean="0"/>
              <a:pPr/>
              <a:t>‹#›</a:t>
            </a:fld>
            <a:endParaRPr lang="en-GB" dirty="0"/>
          </a:p>
        </p:txBody>
      </p:sp>
      <p:sp>
        <p:nvSpPr>
          <p:cNvPr id="9" name="Content Placeholder 2">
            <a:extLst>
              <a:ext uri="{FF2B5EF4-FFF2-40B4-BE49-F238E27FC236}">
                <a16:creationId xmlns:a16="http://schemas.microsoft.com/office/drawing/2014/main" id="{58D4EB12-81E9-FF4D-A470-0122343A16BA}"/>
              </a:ext>
            </a:extLst>
          </p:cNvPr>
          <p:cNvSpPr>
            <a:spLocks noGrp="1"/>
          </p:cNvSpPr>
          <p:nvPr>
            <p:ph sz="half" idx="13"/>
          </p:nvPr>
        </p:nvSpPr>
        <p:spPr>
          <a:xfrm>
            <a:off x="-153151" y="1699700"/>
            <a:ext cx="9297151" cy="3543757"/>
          </a:xfrm>
        </p:spPr>
        <p:txBody>
          <a:bodyPr/>
          <a:lstStyle>
            <a:lvl1pPr marL="0" indent="0">
              <a:lnSpc>
                <a:spcPct val="150000"/>
              </a:lnSpc>
              <a:buNone/>
              <a:defRPr b="0" i="0">
                <a:latin typeface="Montserrat" pitchFamily="2" charset="77"/>
              </a:defRPr>
            </a:lvl1pPr>
            <a:lvl2pPr>
              <a:lnSpc>
                <a:spcPct val="150000"/>
              </a:lnSpc>
              <a:defRPr b="0" i="0">
                <a:latin typeface="Montserrat" pitchFamily="2" charset="77"/>
              </a:defRPr>
            </a:lvl2pPr>
            <a:lvl3pPr>
              <a:lnSpc>
                <a:spcPct val="150000"/>
              </a:lnSpc>
              <a:defRPr b="0" i="0">
                <a:latin typeface="Montserrat" pitchFamily="2" charset="77"/>
              </a:defRPr>
            </a:lvl3pPr>
            <a:lvl4pPr>
              <a:lnSpc>
                <a:spcPct val="150000"/>
              </a:lnSpc>
              <a:defRPr b="0" i="0">
                <a:latin typeface="Montserrat" pitchFamily="2" charset="77"/>
              </a:defRPr>
            </a:lvl4pPr>
            <a:lvl5pPr>
              <a:lnSpc>
                <a:spcPct val="150000"/>
              </a:lnSpc>
              <a:defRPr b="0" i="0">
                <a:latin typeface="Montserrat" pitchFamily="2" charset="77"/>
              </a:defRPr>
            </a:lvl5pPr>
          </a:lstStyle>
          <a:p>
            <a:pPr lvl="0"/>
            <a:endParaRPr lang="en-US" dirty="0"/>
          </a:p>
        </p:txBody>
      </p:sp>
    </p:spTree>
    <p:extLst>
      <p:ext uri="{BB962C8B-B14F-4D97-AF65-F5344CB8AC3E}">
        <p14:creationId xmlns:p14="http://schemas.microsoft.com/office/powerpoint/2010/main" val="425034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i="0">
                <a:latin typeface="Playfair Display" pitchFamily="2" charset="77"/>
              </a:defRPr>
            </a:lvl1pPr>
          </a:lstStyle>
          <a:p>
            <a:r>
              <a:rPr lang="en-US" dirty="0"/>
              <a:t>Click to edit Master title style</a:t>
            </a:r>
          </a:p>
        </p:txBody>
      </p:sp>
      <p:sp>
        <p:nvSpPr>
          <p:cNvPr id="6" name="Date Placeholder 5">
            <a:extLst>
              <a:ext uri="{FF2B5EF4-FFF2-40B4-BE49-F238E27FC236}">
                <a16:creationId xmlns:a16="http://schemas.microsoft.com/office/drawing/2014/main" id="{E93AA17B-6ABD-EF4D-BF11-95FE509D0773}"/>
              </a:ext>
            </a:extLst>
          </p:cNvPr>
          <p:cNvSpPr>
            <a:spLocks noGrp="1"/>
          </p:cNvSpPr>
          <p:nvPr>
            <p:ph type="dt" sz="half" idx="10"/>
          </p:nvPr>
        </p:nvSpPr>
        <p:spPr>
          <a:xfrm>
            <a:off x="628650" y="6356353"/>
            <a:ext cx="2057400" cy="365125"/>
          </a:xfrm>
          <a:prstGeom prst="rect">
            <a:avLst/>
          </a:prstGeom>
        </p:spPr>
        <p:txBody>
          <a:bodyPr/>
          <a:lstStyle/>
          <a:p>
            <a:fld id="{09F82515-DF89-4CBB-9311-F110C4F90991}" type="datetime3">
              <a:rPr lang="en-IN" smtClean="0"/>
              <a:t>18 May 2021</a:t>
            </a:fld>
            <a:endParaRPr lang="en-GB" dirty="0"/>
          </a:p>
        </p:txBody>
      </p:sp>
      <p:sp>
        <p:nvSpPr>
          <p:cNvPr id="7" name="Footer Placeholder 6">
            <a:extLst>
              <a:ext uri="{FF2B5EF4-FFF2-40B4-BE49-F238E27FC236}">
                <a16:creationId xmlns:a16="http://schemas.microsoft.com/office/drawing/2014/main" id="{9A28F81F-F984-0842-9525-4719BBF7905B}"/>
              </a:ext>
            </a:extLst>
          </p:cNvPr>
          <p:cNvSpPr>
            <a:spLocks noGrp="1"/>
          </p:cNvSpPr>
          <p:nvPr>
            <p:ph type="ftr" sz="quarter" idx="11"/>
          </p:nvPr>
        </p:nvSpPr>
        <p:spPr>
          <a:xfrm>
            <a:off x="3028950" y="6356352"/>
            <a:ext cx="3086100" cy="365125"/>
          </a:xfrm>
          <a:prstGeom prst="rect">
            <a:avLst/>
          </a:prstGeom>
        </p:spPr>
        <p:txBody>
          <a:bodyPr/>
          <a:lstStyle>
            <a:lvl1pPr algn="ctr">
              <a:defRPr sz="1200">
                <a:latin typeface="Playfair Display" pitchFamily="2" charset="77"/>
              </a:defRPr>
            </a:lvl1pPr>
          </a:lstStyle>
          <a:p>
            <a:r>
              <a:rPr lang="en-US"/>
              <a:t>The Bitter Sum</a:t>
            </a:r>
            <a:endParaRPr lang="en-US" dirty="0"/>
          </a:p>
        </p:txBody>
      </p:sp>
      <p:sp>
        <p:nvSpPr>
          <p:cNvPr id="8" name="Slide Number Placeholder 7">
            <a:extLst>
              <a:ext uri="{FF2B5EF4-FFF2-40B4-BE49-F238E27FC236}">
                <a16:creationId xmlns:a16="http://schemas.microsoft.com/office/drawing/2014/main" id="{9F140935-CB10-5143-9E53-C18318AADAB7}"/>
              </a:ext>
            </a:extLst>
          </p:cNvPr>
          <p:cNvSpPr>
            <a:spLocks noGrp="1"/>
          </p:cNvSpPr>
          <p:nvPr>
            <p:ph type="sldNum" sz="quarter" idx="12"/>
          </p:nvPr>
        </p:nvSpPr>
        <p:spPr>
          <a:xfrm>
            <a:off x="6457950" y="6356353"/>
            <a:ext cx="2057400" cy="365125"/>
          </a:xfrm>
          <a:prstGeom prst="rect">
            <a:avLst/>
          </a:prstGeom>
        </p:spPr>
        <p:txBody>
          <a:bodyPr/>
          <a:lstStyle/>
          <a:p>
            <a:fld id="{9967F9DC-F723-D743-8C11-FDFDAA9329B0}" type="slidenum">
              <a:rPr lang="en-GB" smtClean="0"/>
              <a:pPr/>
              <a:t>‹#›</a:t>
            </a:fld>
            <a:endParaRPr lang="en-GB" dirty="0"/>
          </a:p>
        </p:txBody>
      </p:sp>
    </p:spTree>
    <p:extLst>
      <p:ext uri="{BB962C8B-B14F-4D97-AF65-F5344CB8AC3E}">
        <p14:creationId xmlns:p14="http://schemas.microsoft.com/office/powerpoint/2010/main" val="87469005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E8A95E-7F56-8445-B371-2945AAD2FAFB}"/>
              </a:ext>
            </a:extLst>
          </p:cNvPr>
          <p:cNvPicPr>
            <a:picLocks noChangeAspect="1"/>
          </p:cNvPicPr>
          <p:nvPr userDrawn="1"/>
        </p:nvPicPr>
        <p:blipFill>
          <a:blip r:embed="rId2"/>
          <a:stretch>
            <a:fillRect/>
          </a:stretch>
        </p:blipFill>
        <p:spPr>
          <a:xfrm>
            <a:off x="-133814" y="2"/>
            <a:ext cx="9277814" cy="6958361"/>
          </a:xfrm>
          <a:prstGeom prst="rect">
            <a:avLst/>
          </a:prstGeom>
        </p:spPr>
      </p:pic>
    </p:spTree>
    <p:extLst>
      <p:ext uri="{BB962C8B-B14F-4D97-AF65-F5344CB8AC3E}">
        <p14:creationId xmlns:p14="http://schemas.microsoft.com/office/powerpoint/2010/main" val="2281140624"/>
      </p:ext>
    </p:extLst>
  </p:cSld>
  <p:clrMap bg1="lt1" tx1="dk1" bg2="lt2" tx2="dk2" accent1="accent1" accent2="accent2" accent3="accent3" accent4="accent4" accent5="accent5" accent6="accent6" hlink="hlink" folHlink="folHlink"/>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444DE1B-931A-5D4D-92BD-86E87477F56E}"/>
              </a:ext>
            </a:extLst>
          </p:cNvPr>
          <p:cNvPicPr>
            <a:picLocks noChangeAspect="1"/>
          </p:cNvPicPr>
          <p:nvPr userDrawn="1"/>
        </p:nvPicPr>
        <p:blipFill>
          <a:blip r:embed="rId8"/>
          <a:stretch>
            <a:fillRect/>
          </a:stretch>
        </p:blipFill>
        <p:spPr>
          <a:xfrm>
            <a:off x="-133814" y="2"/>
            <a:ext cx="9277814" cy="6958361"/>
          </a:xfrm>
          <a:prstGeom prst="rect">
            <a:avLst/>
          </a:prstGeom>
        </p:spPr>
      </p:pic>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A1D4E460-01F4-4C44-9FBA-8871CD09A420}"/>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b="0" i="0">
                <a:solidFill>
                  <a:schemeClr val="tx1"/>
                </a:solidFill>
                <a:latin typeface="Playfair Display" pitchFamily="2" charset="77"/>
              </a:defRPr>
            </a:lvl1pPr>
          </a:lstStyle>
          <a:p>
            <a:fld id="{9967F9DC-F723-D743-8C11-FDFDAA9329B0}" type="slidenum">
              <a:rPr lang="en-GB" smtClean="0"/>
              <a:pPr/>
              <a:t>‹#›</a:t>
            </a:fld>
            <a:endParaRPr lang="en-GB" dirty="0"/>
          </a:p>
        </p:txBody>
      </p:sp>
      <p:sp>
        <p:nvSpPr>
          <p:cNvPr id="11" name="Date Placeholder 3">
            <a:extLst>
              <a:ext uri="{FF2B5EF4-FFF2-40B4-BE49-F238E27FC236}">
                <a16:creationId xmlns:a16="http://schemas.microsoft.com/office/drawing/2014/main" id="{DF5F7C08-4622-9943-92BF-01DA551FD645}"/>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b="0" i="0">
                <a:solidFill>
                  <a:schemeClr val="tx1"/>
                </a:solidFill>
                <a:latin typeface="Playfair Display" pitchFamily="2" charset="77"/>
              </a:defRPr>
            </a:lvl1pPr>
          </a:lstStyle>
          <a:p>
            <a:fld id="{1775B1CB-ADC1-4AAA-AD83-0685CC6C2B7D}" type="datetime3">
              <a:rPr lang="en-IN" smtClean="0"/>
              <a:t>18 May 2021</a:t>
            </a:fld>
            <a:endParaRPr lang="en-GB" dirty="0"/>
          </a:p>
        </p:txBody>
      </p:sp>
      <p:sp>
        <p:nvSpPr>
          <p:cNvPr id="7" name="Footer Placeholder 6">
            <a:extLst>
              <a:ext uri="{FF2B5EF4-FFF2-40B4-BE49-F238E27FC236}">
                <a16:creationId xmlns:a16="http://schemas.microsoft.com/office/drawing/2014/main" id="{03B34036-57D3-0B44-8B22-3CEA99C664D4}"/>
              </a:ext>
            </a:extLst>
          </p:cNvPr>
          <p:cNvSpPr>
            <a:spLocks noGrp="1"/>
          </p:cNvSpPr>
          <p:nvPr>
            <p:ph type="ftr" sz="quarter" idx="3"/>
          </p:nvPr>
        </p:nvSpPr>
        <p:spPr>
          <a:xfrm>
            <a:off x="3028950" y="6356352"/>
            <a:ext cx="3086100" cy="365125"/>
          </a:xfrm>
          <a:prstGeom prst="rect">
            <a:avLst/>
          </a:prstGeom>
        </p:spPr>
        <p:txBody>
          <a:bodyPr/>
          <a:lstStyle>
            <a:lvl1pPr algn="ctr">
              <a:lnSpc>
                <a:spcPct val="150000"/>
              </a:lnSpc>
              <a:defRPr sz="1200">
                <a:latin typeface="Playfair Display" pitchFamily="2" charset="77"/>
              </a:defRPr>
            </a:lvl1pPr>
          </a:lstStyle>
          <a:p>
            <a:r>
              <a:rPr lang="en-US"/>
              <a:t>The Bitter Sum</a:t>
            </a:r>
            <a:endParaRPr lang="en-US" dirty="0"/>
          </a:p>
        </p:txBody>
      </p:sp>
    </p:spTree>
    <p:extLst>
      <p:ext uri="{BB962C8B-B14F-4D97-AF65-F5344CB8AC3E}">
        <p14:creationId xmlns:p14="http://schemas.microsoft.com/office/powerpoint/2010/main" val="34697115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64" r:id="rId3"/>
    <p:sldLayoutId id="2147483667" r:id="rId4"/>
    <p:sldLayoutId id="2147483671" r:id="rId5"/>
    <p:sldLayoutId id="2147483666" r:id="rId6"/>
  </p:sldLayoutIdLst>
  <p:hf hdr="0"/>
  <p:txStyles>
    <p:titleStyle>
      <a:lvl1pPr algn="l" defTabSz="914400" rtl="0" eaLnBrk="1" latinLnBrk="0" hangingPunct="1">
        <a:lnSpc>
          <a:spcPct val="90000"/>
        </a:lnSpc>
        <a:spcBef>
          <a:spcPct val="0"/>
        </a:spcBef>
        <a:buNone/>
        <a:defRPr sz="4000" b="0" i="0" kern="1200">
          <a:solidFill>
            <a:schemeClr val="tx1"/>
          </a:solidFill>
          <a:latin typeface="Playfair Display" pitchFamily="2" charset="77"/>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Playfair Display"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Playfair Display"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Playfair Display"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Playfair Display"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Playfair Display"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C6B2-02EB-DF40-A2D2-EB06DD9FCA3D}"/>
              </a:ext>
            </a:extLst>
          </p:cNvPr>
          <p:cNvSpPr txBox="1">
            <a:spLocks/>
          </p:cNvSpPr>
          <p:nvPr/>
        </p:nvSpPr>
        <p:spPr>
          <a:xfrm>
            <a:off x="263325" y="635002"/>
            <a:ext cx="8079165" cy="659385"/>
          </a:xfrm>
          <a:prstGeom prst="rect">
            <a:avLst/>
          </a:prstGeom>
        </p:spPr>
        <p:txBody>
          <a:bodyPr>
            <a:noAutofit/>
          </a:bodyPr>
          <a:lstStyle>
            <a:lvl1pPr algn="l" defTabSz="914400" rtl="0" eaLnBrk="1" latinLnBrk="0" hangingPunct="1">
              <a:lnSpc>
                <a:spcPct val="90000"/>
              </a:lnSpc>
              <a:spcBef>
                <a:spcPct val="0"/>
              </a:spcBef>
              <a:buNone/>
              <a:defRPr sz="4000" b="0" i="0" kern="1200">
                <a:solidFill>
                  <a:schemeClr val="tx1"/>
                </a:solidFill>
                <a:latin typeface="Montserrat" pitchFamily="2" charset="77"/>
                <a:ea typeface="+mj-ea"/>
                <a:cs typeface="+mj-cs"/>
              </a:defRPr>
            </a:lvl1pPr>
          </a:lstStyle>
          <a:p>
            <a:r>
              <a:rPr lang="en-US" sz="2500" dirty="0">
                <a:latin typeface="Playfair Display" pitchFamily="2" charset="77"/>
              </a:rPr>
              <a:t>The Bitter Sum: Accounting for Racist Words in</a:t>
            </a:r>
            <a:endParaRPr lang="en-US" sz="2500" i="1" dirty="0">
              <a:latin typeface="Playfair Display" pitchFamily="2" charset="77"/>
            </a:endParaRPr>
          </a:p>
        </p:txBody>
      </p:sp>
      <p:sp>
        <p:nvSpPr>
          <p:cNvPr id="3" name="Subtitle 2">
            <a:extLst>
              <a:ext uri="{FF2B5EF4-FFF2-40B4-BE49-F238E27FC236}">
                <a16:creationId xmlns:a16="http://schemas.microsoft.com/office/drawing/2014/main" id="{D977F7C6-8A7D-D241-823C-320529C0E0D1}"/>
              </a:ext>
            </a:extLst>
          </p:cNvPr>
          <p:cNvSpPr txBox="1">
            <a:spLocks/>
          </p:cNvSpPr>
          <p:nvPr/>
        </p:nvSpPr>
        <p:spPr>
          <a:xfrm>
            <a:off x="103889" y="4577389"/>
            <a:ext cx="5255243" cy="1554089"/>
          </a:xfrm>
          <a:prstGeom prst="rect">
            <a:avLst/>
          </a:prstGeom>
        </p:spPr>
        <p:txBody>
          <a:bodyPr>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500" b="0" i="0" kern="1200">
                <a:solidFill>
                  <a:schemeClr val="tx1"/>
                </a:solidFill>
                <a:latin typeface="Montserrat" pitchFamily="2" charset="77"/>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100" b="0" i="0" kern="1200">
                <a:solidFill>
                  <a:schemeClr val="tx1"/>
                </a:solidFill>
                <a:latin typeface="Montserrat" pitchFamily="2" charset="77"/>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tx1"/>
                </a:solidFill>
                <a:latin typeface="Montserrat" pitchFamily="2" charset="77"/>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500" b="0" i="0" kern="1200">
                <a:solidFill>
                  <a:schemeClr val="tx1"/>
                </a:solidFill>
                <a:latin typeface="Montserrat" pitchFamily="2" charset="77"/>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600" dirty="0">
                <a:latin typeface="Playfair Display" pitchFamily="2" charset="77"/>
              </a:rPr>
              <a:t>Assistant Professor of Digital Humanities and English, </a:t>
            </a:r>
            <a:r>
              <a:rPr lang="en-US" sz="1500" i="1" dirty="0">
                <a:latin typeface="Playfair Display" pitchFamily="2" charset="77"/>
              </a:rPr>
              <a:t>Ashoka University, New Delhi </a:t>
            </a:r>
            <a:endParaRPr lang="en-US" sz="1500" dirty="0">
              <a:latin typeface="Playfair Display" pitchFamily="2" charset="77"/>
            </a:endParaRPr>
          </a:p>
          <a:p>
            <a:pPr marL="0" indent="0">
              <a:spcBef>
                <a:spcPts val="0"/>
              </a:spcBef>
              <a:buNone/>
            </a:pPr>
            <a:r>
              <a:rPr lang="en-US" sz="1600" dirty="0">
                <a:latin typeface="Playfair Display" pitchFamily="2" charset="77"/>
              </a:rPr>
              <a:t>Associate Director, </a:t>
            </a:r>
          </a:p>
          <a:p>
            <a:pPr marL="0" indent="0">
              <a:spcBef>
                <a:spcPts val="0"/>
              </a:spcBef>
              <a:buNone/>
            </a:pPr>
            <a:r>
              <a:rPr lang="en-US" sz="1500" i="1" dirty="0">
                <a:latin typeface="Playfair Display" pitchFamily="2" charset="77"/>
              </a:rPr>
              <a:t>Digital Yoknapatawpha, The University of Virginia</a:t>
            </a:r>
          </a:p>
        </p:txBody>
      </p:sp>
      <p:pic>
        <p:nvPicPr>
          <p:cNvPr id="4" name="Picture 3">
            <a:extLst>
              <a:ext uri="{FF2B5EF4-FFF2-40B4-BE49-F238E27FC236}">
                <a16:creationId xmlns:a16="http://schemas.microsoft.com/office/drawing/2014/main" id="{6C10524F-912C-444E-8610-5D4E67471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8089" y="5958274"/>
            <a:ext cx="1961450" cy="821996"/>
          </a:xfrm>
          <a:prstGeom prst="rect">
            <a:avLst/>
          </a:prstGeom>
        </p:spPr>
      </p:pic>
      <p:pic>
        <p:nvPicPr>
          <p:cNvPr id="5" name="Picture 4">
            <a:extLst>
              <a:ext uri="{FF2B5EF4-FFF2-40B4-BE49-F238E27FC236}">
                <a16:creationId xmlns:a16="http://schemas.microsoft.com/office/drawing/2014/main" id="{97CB0EF7-27BE-9A4F-846D-5ED4934FE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937" y="6109191"/>
            <a:ext cx="2070184" cy="430274"/>
          </a:xfrm>
          <a:prstGeom prst="rect">
            <a:avLst/>
          </a:prstGeom>
        </p:spPr>
      </p:pic>
      <p:sp>
        <p:nvSpPr>
          <p:cNvPr id="6" name="TextBox 5">
            <a:extLst>
              <a:ext uri="{FF2B5EF4-FFF2-40B4-BE49-F238E27FC236}">
                <a16:creationId xmlns:a16="http://schemas.microsoft.com/office/drawing/2014/main" id="{8650D052-1E82-9841-8669-ACC831D177E8}"/>
              </a:ext>
            </a:extLst>
          </p:cNvPr>
          <p:cNvSpPr txBox="1"/>
          <p:nvPr/>
        </p:nvSpPr>
        <p:spPr>
          <a:xfrm>
            <a:off x="364923" y="1066056"/>
            <a:ext cx="6713210" cy="1061829"/>
          </a:xfrm>
          <a:prstGeom prst="rect">
            <a:avLst/>
          </a:prstGeom>
          <a:noFill/>
        </p:spPr>
        <p:txBody>
          <a:bodyPr wrap="square" rtlCol="0">
            <a:spAutoFit/>
          </a:bodyPr>
          <a:lstStyle/>
          <a:p>
            <a:r>
              <a:rPr lang="en-GB" sz="6300" i="1" dirty="0">
                <a:latin typeface="Playfair Display" pitchFamily="2" charset="77"/>
              </a:rPr>
              <a:t>Absalom, Absalom!</a:t>
            </a:r>
          </a:p>
        </p:txBody>
      </p:sp>
      <p:sp>
        <p:nvSpPr>
          <p:cNvPr id="7" name="TextBox 6">
            <a:extLst>
              <a:ext uri="{FF2B5EF4-FFF2-40B4-BE49-F238E27FC236}">
                <a16:creationId xmlns:a16="http://schemas.microsoft.com/office/drawing/2014/main" id="{B42B2941-B960-D447-9FA3-4DE63832C1B2}"/>
              </a:ext>
            </a:extLst>
          </p:cNvPr>
          <p:cNvSpPr txBox="1"/>
          <p:nvPr/>
        </p:nvSpPr>
        <p:spPr>
          <a:xfrm>
            <a:off x="103889" y="3980848"/>
            <a:ext cx="3766810" cy="553998"/>
          </a:xfrm>
          <a:prstGeom prst="rect">
            <a:avLst/>
          </a:prstGeom>
          <a:noFill/>
        </p:spPr>
        <p:txBody>
          <a:bodyPr wrap="square" rtlCol="0">
            <a:spAutoFit/>
          </a:bodyPr>
          <a:lstStyle/>
          <a:p>
            <a:r>
              <a:rPr lang="en-GB" sz="3000" dirty="0">
                <a:latin typeface="Playfair Display" pitchFamily="2" charset="77"/>
              </a:rPr>
              <a:t>Johannes Burgers</a:t>
            </a:r>
          </a:p>
        </p:txBody>
      </p:sp>
      <p:sp>
        <p:nvSpPr>
          <p:cNvPr id="8" name="TextBox 7">
            <a:extLst>
              <a:ext uri="{FF2B5EF4-FFF2-40B4-BE49-F238E27FC236}">
                <a16:creationId xmlns:a16="http://schemas.microsoft.com/office/drawing/2014/main" id="{D0BB405B-E0EA-4F3B-A3D8-2F71FDEB7A71}"/>
              </a:ext>
            </a:extLst>
          </p:cNvPr>
          <p:cNvSpPr txBox="1"/>
          <p:nvPr/>
        </p:nvSpPr>
        <p:spPr>
          <a:xfrm>
            <a:off x="5273303" y="3814935"/>
            <a:ext cx="3766810" cy="2308324"/>
          </a:xfrm>
          <a:prstGeom prst="rect">
            <a:avLst/>
          </a:prstGeom>
          <a:noFill/>
        </p:spPr>
        <p:txBody>
          <a:bodyPr wrap="square" rtlCol="0">
            <a:spAutoFit/>
          </a:bodyPr>
          <a:lstStyle/>
          <a:p>
            <a:pPr algn="l"/>
            <a:r>
              <a:rPr lang="en-US" b="0" i="0" dirty="0">
                <a:effectLst/>
                <a:latin typeface="Playfair Display" pitchFamily="2" charset="0"/>
              </a:rPr>
              <a:t>Scotti Parrish    </a:t>
            </a:r>
          </a:p>
          <a:p>
            <a:pPr algn="l"/>
            <a:r>
              <a:rPr lang="en-US" b="0" i="0" dirty="0">
                <a:effectLst/>
                <a:latin typeface="Playfair Display" pitchFamily="2" charset="0"/>
              </a:rPr>
              <a:t>Arthur F. Thurnau Professor of English &amp; Program in the Environment</a:t>
            </a:r>
          </a:p>
          <a:p>
            <a:pPr algn="l"/>
            <a:r>
              <a:rPr lang="en-US" dirty="0">
                <a:latin typeface="Playfair Display" pitchFamily="2" charset="0"/>
              </a:rPr>
              <a:t>University of Michigan</a:t>
            </a:r>
            <a:endParaRPr lang="en-US" b="0" i="0" dirty="0">
              <a:effectLst/>
              <a:latin typeface="Playfair Display" pitchFamily="2" charset="0"/>
            </a:endParaRPr>
          </a:p>
          <a:p>
            <a:r>
              <a:rPr lang="en-US" dirty="0">
                <a:latin typeface="Playfair Display" pitchFamily="2" charset="0"/>
              </a:rPr>
              <a:t>Chair, </a:t>
            </a:r>
          </a:p>
          <a:p>
            <a:r>
              <a:rPr lang="en-US" dirty="0">
                <a:latin typeface="Playfair Display" pitchFamily="2" charset="0"/>
              </a:rPr>
              <a:t>Michigan Society of Fellows</a:t>
            </a:r>
          </a:p>
          <a:p>
            <a:endParaRPr lang="en-US" dirty="0"/>
          </a:p>
        </p:txBody>
      </p:sp>
    </p:spTree>
    <p:extLst>
      <p:ext uri="{BB962C8B-B14F-4D97-AF65-F5344CB8AC3E}">
        <p14:creationId xmlns:p14="http://schemas.microsoft.com/office/powerpoint/2010/main" val="267687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N-word at Events by Character</a:t>
            </a:r>
          </a:p>
        </p:txBody>
      </p:sp>
      <p:sp>
        <p:nvSpPr>
          <p:cNvPr id="11" name="Content Placeholder 10">
            <a:extLst>
              <a:ext uri="{FF2B5EF4-FFF2-40B4-BE49-F238E27FC236}">
                <a16:creationId xmlns:a16="http://schemas.microsoft.com/office/drawing/2014/main" id="{CBEBA72A-F1EC-4567-A85C-AA93D51B2E61}"/>
              </a:ext>
            </a:extLst>
          </p:cNvPr>
          <p:cNvSpPr>
            <a:spLocks noGrp="1"/>
          </p:cNvSpPr>
          <p:nvPr>
            <p:ph sz="half" idx="1"/>
          </p:nvPr>
        </p:nvSpPr>
        <p:spPr/>
        <p:txBody>
          <a:bodyPr>
            <a:normAutofit fontScale="55000" lnSpcReduction="20000"/>
          </a:bodyPr>
          <a:lstStyle/>
          <a:p>
            <a:r>
              <a:rPr lang="en-US" dirty="0"/>
              <a:t>Thomas Sutpen is present in when the n-word occurs most often. The relative difference between the use of the n-word in events involving Sutpen is also significantly higher than the other major characters. Note, this does not mean that Sutpen is using the n-word.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0552B642-0C21-41AC-AF54-B59815CBA6BC}" type="datetime3">
              <a:rPr lang="en-IN" smtClean="0"/>
              <a:t>18 May 2021</a:t>
            </a:fld>
            <a:endParaRPr lang="en-GB" dirty="0"/>
          </a:p>
        </p:txBody>
      </p:sp>
      <p:sp>
        <p:nvSpPr>
          <p:cNvPr id="3" name="Footer Placeholder 2">
            <a:extLst>
              <a:ext uri="{FF2B5EF4-FFF2-40B4-BE49-F238E27FC236}">
                <a16:creationId xmlns:a16="http://schemas.microsoft.com/office/drawing/2014/main" id="{8EC9363A-6539-8042-8D8F-D0A85D9B1C1D}"/>
              </a:ext>
            </a:extLst>
          </p:cNvPr>
          <p:cNvSpPr>
            <a:spLocks noGrp="1"/>
          </p:cNvSpPr>
          <p:nvPr>
            <p:ph type="ftr" sz="quarter" idx="11"/>
          </p:nvPr>
        </p:nvSpPr>
        <p:spPr/>
        <p:txBody>
          <a:bodyPr/>
          <a:lstStyle/>
          <a:p>
            <a:r>
              <a:rPr lang="en-US" dirty="0"/>
              <a:t>The Bitter Sum</a:t>
            </a:r>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10</a:t>
            </a:fld>
            <a:endParaRPr lang="en-GB" dirty="0"/>
          </a:p>
        </p:txBody>
      </p:sp>
      <p:pic>
        <p:nvPicPr>
          <p:cNvPr id="18" name="Content Placeholder 17">
            <a:extLst>
              <a:ext uri="{FF2B5EF4-FFF2-40B4-BE49-F238E27FC236}">
                <a16:creationId xmlns:a16="http://schemas.microsoft.com/office/drawing/2014/main" id="{A97FFB35-4F72-464A-AB2F-AA48B7D97F99}"/>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411734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 and the n-word</a:t>
            </a:r>
          </a:p>
        </p:txBody>
      </p:sp>
      <p:sp>
        <p:nvSpPr>
          <p:cNvPr id="4" name="Content Placeholder 3">
            <a:extLst>
              <a:ext uri="{FF2B5EF4-FFF2-40B4-BE49-F238E27FC236}">
                <a16:creationId xmlns:a16="http://schemas.microsoft.com/office/drawing/2014/main" id="{03AECFB4-DCBA-4DA0-A3FF-19C735002041}"/>
              </a:ext>
            </a:extLst>
          </p:cNvPr>
          <p:cNvSpPr>
            <a:spLocks noGrp="1"/>
          </p:cNvSpPr>
          <p:nvPr>
            <p:ph sz="half" idx="1"/>
          </p:nvPr>
        </p:nvSpPr>
        <p:spPr/>
        <p:txBody>
          <a:bodyPr>
            <a:normAutofit fontScale="92500"/>
          </a:bodyPr>
          <a:lstStyle/>
          <a:p>
            <a:r>
              <a:rPr lang="en-US" dirty="0"/>
              <a:t>Sutpen is present 88% of the time the n-word is used.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192863E1-00AA-437D-A856-53BE415E48FE}" type="datetime3">
              <a:rPr lang="en-IN" smtClean="0"/>
              <a:t>18 May 2021</a:t>
            </a:fld>
            <a:endParaRPr lang="en-GB" dirty="0"/>
          </a:p>
        </p:txBody>
      </p:sp>
      <p:sp>
        <p:nvSpPr>
          <p:cNvPr id="3" name="Footer Placeholder 2">
            <a:extLst>
              <a:ext uri="{FF2B5EF4-FFF2-40B4-BE49-F238E27FC236}">
                <a16:creationId xmlns:a16="http://schemas.microsoft.com/office/drawing/2014/main" id="{00B18B8E-F492-A24E-94DC-B3245202F847}"/>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11</a:t>
            </a:fld>
            <a:endParaRPr lang="en-GB" dirty="0"/>
          </a:p>
        </p:txBody>
      </p:sp>
      <p:pic>
        <p:nvPicPr>
          <p:cNvPr id="10" name="Content Placeholder 9">
            <a:extLst>
              <a:ext uri="{FF2B5EF4-FFF2-40B4-BE49-F238E27FC236}">
                <a16:creationId xmlns:a16="http://schemas.microsoft.com/office/drawing/2014/main" id="{E6515EFD-35B9-4B1E-BD80-830397832943}"/>
              </a:ext>
            </a:extLst>
          </p:cNvPr>
          <p:cNvPicPr>
            <a:picLocks noGrp="1" noChangeAspect="1"/>
          </p:cNvPicPr>
          <p:nvPr>
            <p:ph sz="half" idx="13"/>
          </p:nvPr>
        </p:nvPicPr>
        <p:blipFill>
          <a:blip r:embed="rId3"/>
          <a:stretch>
            <a:fillRect/>
          </a:stretch>
        </p:blipFill>
        <p:spPr>
          <a:xfrm>
            <a:off x="465296" y="1700213"/>
            <a:ext cx="8061007" cy="3543300"/>
          </a:xfrm>
        </p:spPr>
      </p:pic>
    </p:spTree>
    <p:extLst>
      <p:ext uri="{BB962C8B-B14F-4D97-AF65-F5344CB8AC3E}">
        <p14:creationId xmlns:p14="http://schemas.microsoft.com/office/powerpoint/2010/main" val="17631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5ADB-8559-4251-A0C5-2CDD2444AE88}"/>
              </a:ext>
            </a:extLst>
          </p:cNvPr>
          <p:cNvSpPr>
            <a:spLocks noGrp="1"/>
          </p:cNvSpPr>
          <p:nvPr>
            <p:ph type="title"/>
          </p:nvPr>
        </p:nvSpPr>
        <p:spPr/>
        <p:txBody>
          <a:bodyPr/>
          <a:lstStyle/>
          <a:p>
            <a:r>
              <a:rPr lang="en-US" dirty="0"/>
              <a:t>Sutpen’s Youth</a:t>
            </a:r>
          </a:p>
        </p:txBody>
      </p:sp>
      <p:sp>
        <p:nvSpPr>
          <p:cNvPr id="3" name="Content Placeholder 2">
            <a:extLst>
              <a:ext uri="{FF2B5EF4-FFF2-40B4-BE49-F238E27FC236}">
                <a16:creationId xmlns:a16="http://schemas.microsoft.com/office/drawing/2014/main" id="{CACAEAF5-C48D-4062-BF0F-D9F01A4B30C6}"/>
              </a:ext>
            </a:extLst>
          </p:cNvPr>
          <p:cNvSpPr>
            <a:spLocks noGrp="1"/>
          </p:cNvSpPr>
          <p:nvPr>
            <p:ph sz="half" idx="1"/>
          </p:nvPr>
        </p:nvSpPr>
        <p:spPr/>
        <p:txBody>
          <a:bodyPr>
            <a:normAutofit fontScale="85000" lnSpcReduction="10000"/>
          </a:bodyPr>
          <a:lstStyle/>
          <a:p>
            <a:r>
              <a:rPr lang="en-US" dirty="0"/>
              <a:t>The majority of the instances of the n-word occur during the retelling of Sutpen’s youth</a:t>
            </a:r>
          </a:p>
        </p:txBody>
      </p:sp>
      <p:sp>
        <p:nvSpPr>
          <p:cNvPr id="4" name="Date Placeholder 3">
            <a:extLst>
              <a:ext uri="{FF2B5EF4-FFF2-40B4-BE49-F238E27FC236}">
                <a16:creationId xmlns:a16="http://schemas.microsoft.com/office/drawing/2014/main" id="{4AD9B472-46FB-40D5-A327-1DC9D15F3410}"/>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A17DFF70-0DDC-4B46-9C9A-31396CDE6147}"/>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0762D34A-FDEF-4588-981A-3480325A80AE}"/>
              </a:ext>
            </a:extLst>
          </p:cNvPr>
          <p:cNvSpPr>
            <a:spLocks noGrp="1"/>
          </p:cNvSpPr>
          <p:nvPr>
            <p:ph type="sldNum" sz="quarter" idx="12"/>
          </p:nvPr>
        </p:nvSpPr>
        <p:spPr/>
        <p:txBody>
          <a:bodyPr/>
          <a:lstStyle/>
          <a:p>
            <a:fld id="{9967F9DC-F723-D743-8C11-FDFDAA9329B0}" type="slidenum">
              <a:rPr lang="en-GB" smtClean="0"/>
              <a:pPr/>
              <a:t>12</a:t>
            </a:fld>
            <a:endParaRPr lang="en-GB" dirty="0"/>
          </a:p>
        </p:txBody>
      </p:sp>
      <p:pic>
        <p:nvPicPr>
          <p:cNvPr id="9" name="Content Placeholder 8">
            <a:extLst>
              <a:ext uri="{FF2B5EF4-FFF2-40B4-BE49-F238E27FC236}">
                <a16:creationId xmlns:a16="http://schemas.microsoft.com/office/drawing/2014/main" id="{297F4AFD-BE36-4091-896D-E4374C5F9FD2}"/>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74965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6581-9232-44B4-BE8C-A1AC39018DF4}"/>
              </a:ext>
            </a:extLst>
          </p:cNvPr>
          <p:cNvSpPr>
            <a:spLocks noGrp="1"/>
          </p:cNvSpPr>
          <p:nvPr>
            <p:ph type="title"/>
          </p:nvPr>
        </p:nvSpPr>
        <p:spPr>
          <a:xfrm>
            <a:off x="628649" y="365128"/>
            <a:ext cx="8337159" cy="1325563"/>
          </a:xfrm>
        </p:spPr>
        <p:txBody>
          <a:bodyPr/>
          <a:lstStyle/>
          <a:p>
            <a:r>
              <a:rPr lang="en-US" dirty="0"/>
              <a:t>Tidewater and Sutpen’s Plantation</a:t>
            </a:r>
          </a:p>
        </p:txBody>
      </p:sp>
      <p:sp>
        <p:nvSpPr>
          <p:cNvPr id="3" name="Content Placeholder 2">
            <a:extLst>
              <a:ext uri="{FF2B5EF4-FFF2-40B4-BE49-F238E27FC236}">
                <a16:creationId xmlns:a16="http://schemas.microsoft.com/office/drawing/2014/main" id="{E680B8ED-5777-42BF-8A4B-9641BE8CA312}"/>
              </a:ext>
            </a:extLst>
          </p:cNvPr>
          <p:cNvSpPr>
            <a:spLocks noGrp="1"/>
          </p:cNvSpPr>
          <p:nvPr>
            <p:ph sz="half" idx="1"/>
          </p:nvPr>
        </p:nvSpPr>
        <p:spPr/>
        <p:txBody>
          <a:bodyPr>
            <a:normAutofit fontScale="85000" lnSpcReduction="10000"/>
          </a:bodyPr>
          <a:lstStyle/>
          <a:p>
            <a:r>
              <a:rPr lang="en-US" dirty="0"/>
              <a:t>The two locations that feature the use of the n-word most prominently are Tidewater, VA and Sutpen’s 100.</a:t>
            </a:r>
          </a:p>
        </p:txBody>
      </p:sp>
      <p:sp>
        <p:nvSpPr>
          <p:cNvPr id="4" name="Date Placeholder 3">
            <a:extLst>
              <a:ext uri="{FF2B5EF4-FFF2-40B4-BE49-F238E27FC236}">
                <a16:creationId xmlns:a16="http://schemas.microsoft.com/office/drawing/2014/main" id="{1E166027-2321-48F3-B093-8DE90B7391C8}"/>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EC164F24-5ABB-477F-A007-F474EC3FF131}"/>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8DFFFE2-F36E-4352-8346-F0D61F9C67AE}"/>
              </a:ext>
            </a:extLst>
          </p:cNvPr>
          <p:cNvSpPr>
            <a:spLocks noGrp="1"/>
          </p:cNvSpPr>
          <p:nvPr>
            <p:ph type="sldNum" sz="quarter" idx="12"/>
          </p:nvPr>
        </p:nvSpPr>
        <p:spPr/>
        <p:txBody>
          <a:bodyPr/>
          <a:lstStyle/>
          <a:p>
            <a:fld id="{9967F9DC-F723-D743-8C11-FDFDAA9329B0}" type="slidenum">
              <a:rPr lang="en-GB" smtClean="0"/>
              <a:pPr/>
              <a:t>13</a:t>
            </a:fld>
            <a:endParaRPr lang="en-GB" dirty="0"/>
          </a:p>
        </p:txBody>
      </p:sp>
      <p:pic>
        <p:nvPicPr>
          <p:cNvPr id="9" name="Content Placeholder 8">
            <a:extLst>
              <a:ext uri="{FF2B5EF4-FFF2-40B4-BE49-F238E27FC236}">
                <a16:creationId xmlns:a16="http://schemas.microsoft.com/office/drawing/2014/main" id="{9FA1E0B2-EF7C-4C92-92BD-0255A6ECE0DF}"/>
              </a:ext>
            </a:extLst>
          </p:cNvPr>
          <p:cNvPicPr>
            <a:picLocks noGrp="1" noChangeAspect="1"/>
          </p:cNvPicPr>
          <p:nvPr>
            <p:ph sz="half" idx="13"/>
          </p:nvPr>
        </p:nvPicPr>
        <p:blipFill>
          <a:blip r:embed="rId2"/>
          <a:stretch>
            <a:fillRect/>
          </a:stretch>
        </p:blipFill>
        <p:spPr>
          <a:xfrm>
            <a:off x="2246829" y="1494654"/>
            <a:ext cx="4758882" cy="3748859"/>
          </a:xfrm>
        </p:spPr>
      </p:pic>
    </p:spTree>
    <p:extLst>
      <p:ext uri="{BB962C8B-B14F-4D97-AF65-F5344CB8AC3E}">
        <p14:creationId xmlns:p14="http://schemas.microsoft.com/office/powerpoint/2010/main" val="312575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7813-7D7D-D04A-9B4B-801759D1C8C0}"/>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50E0A417-98DA-FB4B-9CD0-96F33FE1CB25}"/>
              </a:ext>
            </a:extLst>
          </p:cNvPr>
          <p:cNvSpPr>
            <a:spLocks noGrp="1"/>
          </p:cNvSpPr>
          <p:nvPr>
            <p:ph idx="1"/>
          </p:nvPr>
        </p:nvSpPr>
        <p:spPr>
          <a:noFill/>
        </p:spPr>
        <p:txBody>
          <a:bodyPr>
            <a:normAutofit/>
          </a:bodyPr>
          <a:lstStyle/>
          <a:p>
            <a:pPr marL="457200" indent="-457200">
              <a:buFont typeface="+mj-lt"/>
              <a:buAutoNum type="arabicPeriod"/>
            </a:pPr>
            <a:r>
              <a:rPr lang="en-US" sz="2300" dirty="0"/>
              <a:t>Methodology</a:t>
            </a:r>
          </a:p>
          <a:p>
            <a:pPr marL="457200" indent="-457200">
              <a:buFont typeface="+mj-lt"/>
              <a:buAutoNum type="arabicPeriod"/>
            </a:pPr>
            <a:r>
              <a:rPr lang="en-US" sz="2300" dirty="0"/>
              <a:t>Statistical Overview</a:t>
            </a:r>
          </a:p>
          <a:p>
            <a:pPr marL="457200" indent="-457200">
              <a:buFont typeface="+mj-lt"/>
              <a:buAutoNum type="arabicPeriod"/>
            </a:pPr>
            <a:r>
              <a:rPr lang="en-US" sz="2300" dirty="0"/>
              <a:t>Merging Data sets</a:t>
            </a:r>
          </a:p>
          <a:p>
            <a:pPr marL="457200" indent="-457200">
              <a:buFont typeface="+mj-lt"/>
              <a:buAutoNum type="arabicPeriod"/>
            </a:pPr>
            <a:r>
              <a:rPr lang="en-US" sz="2300" dirty="0"/>
              <a:t>Character, Time, and Location Frequency analysis; or three ways of saying Thomas Sutpen</a:t>
            </a:r>
          </a:p>
        </p:txBody>
      </p:sp>
    </p:spTree>
    <p:extLst>
      <p:ext uri="{BB962C8B-B14F-4D97-AF65-F5344CB8AC3E}">
        <p14:creationId xmlns:p14="http://schemas.microsoft.com/office/powerpoint/2010/main" val="111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0623-82BA-3346-98C0-197876F129B8}"/>
              </a:ext>
            </a:extLst>
          </p:cNvPr>
          <p:cNvSpPr>
            <a:spLocks noGrp="1"/>
          </p:cNvSpPr>
          <p:nvPr>
            <p:ph type="title"/>
          </p:nvPr>
        </p:nvSpPr>
        <p:spPr/>
        <p:txBody>
          <a:bodyPr/>
          <a:lstStyle/>
          <a:p>
            <a:r>
              <a:rPr lang="en-GB" dirty="0"/>
              <a:t>Thesis</a:t>
            </a:r>
          </a:p>
        </p:txBody>
      </p:sp>
      <p:sp>
        <p:nvSpPr>
          <p:cNvPr id="3" name="Content Placeholder 2">
            <a:extLst>
              <a:ext uri="{FF2B5EF4-FFF2-40B4-BE49-F238E27FC236}">
                <a16:creationId xmlns:a16="http://schemas.microsoft.com/office/drawing/2014/main" id="{4A4BACBE-30EF-964D-B26C-33A4E4F9A342}"/>
              </a:ext>
            </a:extLst>
          </p:cNvPr>
          <p:cNvSpPr>
            <a:spLocks noGrp="1"/>
          </p:cNvSpPr>
          <p:nvPr>
            <p:ph idx="1"/>
          </p:nvPr>
        </p:nvSpPr>
        <p:spPr/>
        <p:txBody>
          <a:bodyPr>
            <a:normAutofit fontScale="92500" lnSpcReduction="10000"/>
          </a:bodyPr>
          <a:lstStyle/>
          <a:p>
            <a:r>
              <a:rPr lang="en-US" sz="2300" dirty="0"/>
              <a:t>A statistical overview of </a:t>
            </a:r>
            <a:r>
              <a:rPr lang="en-US" sz="2300" i="1" dirty="0"/>
              <a:t>Absalom, Absalom! </a:t>
            </a:r>
            <a:r>
              <a:rPr lang="en-US" sz="2300" dirty="0"/>
              <a:t>suggests that the use of the n-word is the most ubiquitous around Thomas Sutpen. </a:t>
            </a:r>
          </a:p>
          <a:p>
            <a:r>
              <a:rPr lang="en-US" sz="2300" dirty="0"/>
              <a:t>In particular, the events where the n-word is used the most are those surrounding his origin story in Tidewater, VA in the 1820s.</a:t>
            </a:r>
          </a:p>
          <a:p>
            <a:r>
              <a:rPr lang="en-US" sz="2300" dirty="0"/>
              <a:t>Importantly, Sutpen himself does not necessarily use the word, but instead Quentin does when he retells the story of Sutpen.</a:t>
            </a:r>
          </a:p>
        </p:txBody>
      </p:sp>
    </p:spTree>
    <p:extLst>
      <p:ext uri="{BB962C8B-B14F-4D97-AF65-F5344CB8AC3E}">
        <p14:creationId xmlns:p14="http://schemas.microsoft.com/office/powerpoint/2010/main" val="343641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0796-30C1-4701-AD56-018C196D3247}"/>
              </a:ext>
            </a:extLst>
          </p:cNvPr>
          <p:cNvSpPr>
            <a:spLocks noGrp="1"/>
          </p:cNvSpPr>
          <p:nvPr>
            <p:ph type="title"/>
          </p:nvPr>
        </p:nvSpPr>
        <p:spPr/>
        <p:txBody>
          <a:bodyPr/>
          <a:lstStyle/>
          <a:p>
            <a:r>
              <a:rPr lang="en-US" dirty="0"/>
              <a:t>Methodology</a:t>
            </a:r>
          </a:p>
        </p:txBody>
      </p:sp>
      <p:sp>
        <p:nvSpPr>
          <p:cNvPr id="7" name="Content Placeholder 6">
            <a:extLst>
              <a:ext uri="{FF2B5EF4-FFF2-40B4-BE49-F238E27FC236}">
                <a16:creationId xmlns:a16="http://schemas.microsoft.com/office/drawing/2014/main" id="{12365465-E8ED-4B88-AE17-566EF5162567}"/>
              </a:ext>
            </a:extLst>
          </p:cNvPr>
          <p:cNvSpPr>
            <a:spLocks noGrp="1"/>
          </p:cNvSpPr>
          <p:nvPr>
            <p:ph sz="half" idx="1"/>
          </p:nvPr>
        </p:nvSpPr>
        <p:spPr/>
        <p:txBody>
          <a:bodyPr/>
          <a:lstStyle/>
          <a:p>
            <a:r>
              <a:rPr lang="en-US" dirty="0"/>
              <a:t>Corpus Linguistics</a:t>
            </a:r>
          </a:p>
          <a:p>
            <a:pPr lvl="1"/>
            <a:r>
              <a:rPr lang="en-US" dirty="0"/>
              <a:t>Statistical overview of word frequencies in the text based on word stems</a:t>
            </a:r>
          </a:p>
        </p:txBody>
      </p:sp>
      <p:sp>
        <p:nvSpPr>
          <p:cNvPr id="4" name="Date Placeholder 3">
            <a:extLst>
              <a:ext uri="{FF2B5EF4-FFF2-40B4-BE49-F238E27FC236}">
                <a16:creationId xmlns:a16="http://schemas.microsoft.com/office/drawing/2014/main" id="{85DDD8E3-11F7-4BFE-8AAC-BC34E6DB2A0C}"/>
              </a:ext>
            </a:extLst>
          </p:cNvPr>
          <p:cNvSpPr>
            <a:spLocks noGrp="1"/>
          </p:cNvSpPr>
          <p:nvPr>
            <p:ph type="dt" sz="half" idx="10"/>
          </p:nvPr>
        </p:nvSpPr>
        <p:spPr/>
        <p:txBody>
          <a:bodyPr/>
          <a:lstStyle/>
          <a:p>
            <a:fld id="{14DF293C-40ED-4E1F-AA5C-DDED6A833150}" type="datetime3">
              <a:rPr lang="en-IN" smtClean="0"/>
              <a:t>18 May 2021</a:t>
            </a:fld>
            <a:endParaRPr lang="en-GB" dirty="0"/>
          </a:p>
        </p:txBody>
      </p:sp>
      <p:sp>
        <p:nvSpPr>
          <p:cNvPr id="5" name="Footer Placeholder 4">
            <a:extLst>
              <a:ext uri="{FF2B5EF4-FFF2-40B4-BE49-F238E27FC236}">
                <a16:creationId xmlns:a16="http://schemas.microsoft.com/office/drawing/2014/main" id="{4306A57E-FBD2-4F4C-B3FD-8897D0E33DA8}"/>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5BD74131-63FD-483D-A8ED-4AA77C0FF142}"/>
              </a:ext>
            </a:extLst>
          </p:cNvPr>
          <p:cNvSpPr>
            <a:spLocks noGrp="1"/>
          </p:cNvSpPr>
          <p:nvPr>
            <p:ph type="sldNum" sz="quarter" idx="12"/>
          </p:nvPr>
        </p:nvSpPr>
        <p:spPr/>
        <p:txBody>
          <a:bodyPr/>
          <a:lstStyle/>
          <a:p>
            <a:fld id="{9967F9DC-F723-D743-8C11-FDFDAA9329B0}" type="slidenum">
              <a:rPr lang="en-GB" smtClean="0"/>
              <a:t>4</a:t>
            </a:fld>
            <a:endParaRPr lang="en-GB"/>
          </a:p>
        </p:txBody>
      </p:sp>
      <p:pic>
        <p:nvPicPr>
          <p:cNvPr id="10" name="Content Placeholder 9">
            <a:extLst>
              <a:ext uri="{FF2B5EF4-FFF2-40B4-BE49-F238E27FC236}">
                <a16:creationId xmlns:a16="http://schemas.microsoft.com/office/drawing/2014/main" id="{E1A4883C-B6EE-4A8F-B72C-0FF728EF86D2}"/>
              </a:ext>
            </a:extLst>
          </p:cNvPr>
          <p:cNvPicPr>
            <a:picLocks noGrp="1" noChangeAspect="1"/>
          </p:cNvPicPr>
          <p:nvPr>
            <p:ph sz="half" idx="13"/>
          </p:nvPr>
        </p:nvPicPr>
        <p:blipFill>
          <a:blip r:embed="rId2"/>
          <a:stretch>
            <a:fillRect/>
          </a:stretch>
        </p:blipFill>
        <p:spPr>
          <a:xfrm>
            <a:off x="5298442" y="1847850"/>
            <a:ext cx="2817491" cy="4351338"/>
          </a:xfrm>
        </p:spPr>
      </p:pic>
    </p:spTree>
    <p:extLst>
      <p:ext uri="{BB962C8B-B14F-4D97-AF65-F5344CB8AC3E}">
        <p14:creationId xmlns:p14="http://schemas.microsoft.com/office/powerpoint/2010/main" val="271874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6EC-9A36-4F57-AEC2-20310D477B93}"/>
              </a:ext>
            </a:extLst>
          </p:cNvPr>
          <p:cNvSpPr>
            <a:spLocks noGrp="1"/>
          </p:cNvSpPr>
          <p:nvPr>
            <p:ph type="title"/>
          </p:nvPr>
        </p:nvSpPr>
        <p:spPr/>
        <p:txBody>
          <a:bodyPr/>
          <a:lstStyle/>
          <a:p>
            <a:r>
              <a:rPr lang="en-US" dirty="0"/>
              <a:t>Racial and Non-Racial Words</a:t>
            </a:r>
          </a:p>
        </p:txBody>
      </p:sp>
      <p:sp>
        <p:nvSpPr>
          <p:cNvPr id="15" name="Content Placeholder 14">
            <a:extLst>
              <a:ext uri="{FF2B5EF4-FFF2-40B4-BE49-F238E27FC236}">
                <a16:creationId xmlns:a16="http://schemas.microsoft.com/office/drawing/2014/main" id="{F4F25651-5541-4FF9-A276-913AF3FB4E49}"/>
              </a:ext>
            </a:extLst>
          </p:cNvPr>
          <p:cNvSpPr>
            <a:spLocks noGrp="1"/>
          </p:cNvSpPr>
          <p:nvPr>
            <p:ph sz="half" idx="1"/>
          </p:nvPr>
        </p:nvSpPr>
        <p:spPr/>
        <p:txBody>
          <a:bodyPr>
            <a:normAutofit fontScale="77500" lnSpcReduction="20000"/>
          </a:bodyPr>
          <a:lstStyle/>
          <a:p>
            <a:r>
              <a:rPr lang="en-US" dirty="0"/>
              <a:t>Using a custom glossary, each word related to race was tagged as TRUE. The most frequently used racial word is the n-word (152).</a:t>
            </a:r>
          </a:p>
        </p:txBody>
      </p:sp>
      <p:sp>
        <p:nvSpPr>
          <p:cNvPr id="4" name="Date Placeholder 3">
            <a:extLst>
              <a:ext uri="{FF2B5EF4-FFF2-40B4-BE49-F238E27FC236}">
                <a16:creationId xmlns:a16="http://schemas.microsoft.com/office/drawing/2014/main" id="{32D970AD-3C2F-4FAC-AC53-C218DFC5C184}"/>
              </a:ext>
            </a:extLst>
          </p:cNvPr>
          <p:cNvSpPr>
            <a:spLocks noGrp="1"/>
          </p:cNvSpPr>
          <p:nvPr>
            <p:ph type="dt" sz="half" idx="10"/>
          </p:nvPr>
        </p:nvSpPr>
        <p:spPr/>
        <p:txBody>
          <a:bodyPr/>
          <a:lstStyle/>
          <a:p>
            <a:fld id="{A755F3D7-211C-4140-81F5-E544C185F27A}" type="datetime3">
              <a:rPr lang="en-IN" smtClean="0"/>
              <a:t>18 May 2021</a:t>
            </a:fld>
            <a:endParaRPr lang="en-GB" dirty="0"/>
          </a:p>
        </p:txBody>
      </p:sp>
      <p:sp>
        <p:nvSpPr>
          <p:cNvPr id="5" name="Footer Placeholder 4">
            <a:extLst>
              <a:ext uri="{FF2B5EF4-FFF2-40B4-BE49-F238E27FC236}">
                <a16:creationId xmlns:a16="http://schemas.microsoft.com/office/drawing/2014/main" id="{3D5B5F63-C104-4155-85F4-B39692D35524}"/>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6DAD22BF-91B0-42CE-A0F9-C58917A9C217}"/>
              </a:ext>
            </a:extLst>
          </p:cNvPr>
          <p:cNvSpPr>
            <a:spLocks noGrp="1"/>
          </p:cNvSpPr>
          <p:nvPr>
            <p:ph type="sldNum" sz="quarter" idx="12"/>
          </p:nvPr>
        </p:nvSpPr>
        <p:spPr/>
        <p:txBody>
          <a:bodyPr/>
          <a:lstStyle/>
          <a:p>
            <a:fld id="{9967F9DC-F723-D743-8C11-FDFDAA9329B0}" type="slidenum">
              <a:rPr lang="en-GB" smtClean="0"/>
              <a:pPr/>
              <a:t>5</a:t>
            </a:fld>
            <a:endParaRPr lang="en-GB" dirty="0"/>
          </a:p>
        </p:txBody>
      </p:sp>
      <p:pic>
        <p:nvPicPr>
          <p:cNvPr id="30" name="Content Placeholder 29">
            <a:extLst>
              <a:ext uri="{FF2B5EF4-FFF2-40B4-BE49-F238E27FC236}">
                <a16:creationId xmlns:a16="http://schemas.microsoft.com/office/drawing/2014/main" id="{312D41E0-9ABA-46D9-8FB1-5E1A3082932F}"/>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52344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Racial word cooccurrence</a:t>
            </a:r>
          </a:p>
        </p:txBody>
      </p:sp>
      <p:sp>
        <p:nvSpPr>
          <p:cNvPr id="4" name="Content Placeholder 3">
            <a:extLst>
              <a:ext uri="{FF2B5EF4-FFF2-40B4-BE49-F238E27FC236}">
                <a16:creationId xmlns:a16="http://schemas.microsoft.com/office/drawing/2014/main" id="{DF83FAFB-3CFD-4828-B052-3FC4F99384EB}"/>
              </a:ext>
            </a:extLst>
          </p:cNvPr>
          <p:cNvSpPr>
            <a:spLocks noGrp="1"/>
          </p:cNvSpPr>
          <p:nvPr>
            <p:ph sz="half" idx="1"/>
          </p:nvPr>
        </p:nvSpPr>
        <p:spPr/>
        <p:txBody>
          <a:bodyPr>
            <a:normAutofit fontScale="62500" lnSpcReduction="20000"/>
          </a:bodyPr>
          <a:lstStyle/>
          <a:p>
            <a:r>
              <a:rPr lang="en-US" dirty="0"/>
              <a:t>When two words appear together this is called “cooccurrence.” The most frequent cooccurrences in the text are “wild negro” (12) and “wild n-word” (11). </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820DEF30-4A85-4395-B5C2-249A9932666E}" type="datetime3">
              <a:rPr lang="en-IN" smtClean="0"/>
              <a:t>18 May 2021</a:t>
            </a:fld>
            <a:endParaRPr lang="en-GB" dirty="0"/>
          </a:p>
        </p:txBody>
      </p:sp>
      <p:sp>
        <p:nvSpPr>
          <p:cNvPr id="3" name="Footer Placeholder 2">
            <a:extLst>
              <a:ext uri="{FF2B5EF4-FFF2-40B4-BE49-F238E27FC236}">
                <a16:creationId xmlns:a16="http://schemas.microsoft.com/office/drawing/2014/main" id="{1E934BE9-1544-3D4E-839D-56B671CED781}"/>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6</a:t>
            </a:fld>
            <a:endParaRPr lang="en-GB" dirty="0"/>
          </a:p>
        </p:txBody>
      </p:sp>
      <p:pic>
        <p:nvPicPr>
          <p:cNvPr id="10" name="Content Placeholder 9">
            <a:extLst>
              <a:ext uri="{FF2B5EF4-FFF2-40B4-BE49-F238E27FC236}">
                <a16:creationId xmlns:a16="http://schemas.microsoft.com/office/drawing/2014/main" id="{55756FBB-F959-485C-9586-F119AB01EF8F}"/>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314465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2BB3-7F7B-4879-88D9-E340183FF670}"/>
              </a:ext>
            </a:extLst>
          </p:cNvPr>
          <p:cNvSpPr>
            <a:spLocks noGrp="1"/>
          </p:cNvSpPr>
          <p:nvPr>
            <p:ph type="title"/>
          </p:nvPr>
        </p:nvSpPr>
        <p:spPr/>
        <p:txBody>
          <a:bodyPr/>
          <a:lstStyle/>
          <a:p>
            <a:r>
              <a:rPr lang="en-US" dirty="0"/>
              <a:t>Echoes of Wild</a:t>
            </a:r>
          </a:p>
        </p:txBody>
      </p:sp>
      <p:sp>
        <p:nvSpPr>
          <p:cNvPr id="3" name="Content Placeholder 2">
            <a:extLst>
              <a:ext uri="{FF2B5EF4-FFF2-40B4-BE49-F238E27FC236}">
                <a16:creationId xmlns:a16="http://schemas.microsoft.com/office/drawing/2014/main" id="{C82D48D0-923F-4DE8-96ED-39ADEF65645F}"/>
              </a:ext>
            </a:extLst>
          </p:cNvPr>
          <p:cNvSpPr>
            <a:spLocks noGrp="1"/>
          </p:cNvSpPr>
          <p:nvPr>
            <p:ph sz="half" idx="1"/>
          </p:nvPr>
        </p:nvSpPr>
        <p:spPr/>
        <p:txBody>
          <a:bodyPr>
            <a:normAutofit fontScale="47500" lnSpcReduction="20000"/>
          </a:bodyPr>
          <a:lstStyle/>
          <a:p>
            <a:r>
              <a:rPr lang="en-US" dirty="0"/>
              <a:t>The use of “wild negro” and wild n-word is unevenly distributed across the text. While Rosa </a:t>
            </a:r>
            <a:r>
              <a:rPr lang="en-US" dirty="0" err="1"/>
              <a:t>Coldfield</a:t>
            </a:r>
            <a:r>
              <a:rPr lang="en-US" dirty="0"/>
              <a:t> only says wild n-word once, Quentin repeats the phrase 7 times. In general, wild is a word that resonates throughout the text and is used 51 times, half of which are in relation to enslaved people.</a:t>
            </a:r>
          </a:p>
        </p:txBody>
      </p:sp>
      <p:sp>
        <p:nvSpPr>
          <p:cNvPr id="4" name="Date Placeholder 3">
            <a:extLst>
              <a:ext uri="{FF2B5EF4-FFF2-40B4-BE49-F238E27FC236}">
                <a16:creationId xmlns:a16="http://schemas.microsoft.com/office/drawing/2014/main" id="{1F5EA9FD-D4FA-46FB-87C8-48171E2E570D}"/>
              </a:ext>
            </a:extLst>
          </p:cNvPr>
          <p:cNvSpPr>
            <a:spLocks noGrp="1"/>
          </p:cNvSpPr>
          <p:nvPr>
            <p:ph type="dt" sz="half" idx="10"/>
          </p:nvPr>
        </p:nvSpPr>
        <p:spPr/>
        <p:txBody>
          <a:bodyPr/>
          <a:lstStyle/>
          <a:p>
            <a:fld id="{A9E35A8D-A275-4237-8AEF-DB68C7DE3496}" type="datetime3">
              <a:rPr lang="en-IN" smtClean="0"/>
              <a:t>18 May 2021</a:t>
            </a:fld>
            <a:endParaRPr lang="en-GB" dirty="0"/>
          </a:p>
        </p:txBody>
      </p:sp>
      <p:sp>
        <p:nvSpPr>
          <p:cNvPr id="5" name="Footer Placeholder 4">
            <a:extLst>
              <a:ext uri="{FF2B5EF4-FFF2-40B4-BE49-F238E27FC236}">
                <a16:creationId xmlns:a16="http://schemas.microsoft.com/office/drawing/2014/main" id="{99C6F44B-2F3B-4654-B651-0464B68CA409}"/>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AB34F894-410C-4933-BA7B-146BD2E92F7E}"/>
              </a:ext>
            </a:extLst>
          </p:cNvPr>
          <p:cNvSpPr>
            <a:spLocks noGrp="1"/>
          </p:cNvSpPr>
          <p:nvPr>
            <p:ph type="sldNum" sz="quarter" idx="12"/>
          </p:nvPr>
        </p:nvSpPr>
        <p:spPr/>
        <p:txBody>
          <a:bodyPr/>
          <a:lstStyle/>
          <a:p>
            <a:fld id="{9967F9DC-F723-D743-8C11-FDFDAA9329B0}" type="slidenum">
              <a:rPr lang="en-GB" smtClean="0"/>
              <a:pPr/>
              <a:t>7</a:t>
            </a:fld>
            <a:endParaRPr lang="en-GB" dirty="0"/>
          </a:p>
        </p:txBody>
      </p:sp>
      <p:pic>
        <p:nvPicPr>
          <p:cNvPr id="9" name="Content Placeholder 8">
            <a:extLst>
              <a:ext uri="{FF2B5EF4-FFF2-40B4-BE49-F238E27FC236}">
                <a16:creationId xmlns:a16="http://schemas.microsoft.com/office/drawing/2014/main" id="{C2F5E975-009C-4ECB-B3C4-09205F30E5AE}"/>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29457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6BA2-277B-5B4F-8BBF-169CB1A28E4E}"/>
              </a:ext>
            </a:extLst>
          </p:cNvPr>
          <p:cNvSpPr>
            <a:spLocks noGrp="1"/>
          </p:cNvSpPr>
          <p:nvPr>
            <p:ph type="title"/>
          </p:nvPr>
        </p:nvSpPr>
        <p:spPr/>
        <p:txBody>
          <a:bodyPr/>
          <a:lstStyle/>
          <a:p>
            <a:r>
              <a:rPr lang="en-GB" dirty="0"/>
              <a:t>Sutpen’s Origins and the N-word</a:t>
            </a:r>
          </a:p>
        </p:txBody>
      </p:sp>
      <p:sp>
        <p:nvSpPr>
          <p:cNvPr id="5" name="Content Placeholder 4">
            <a:extLst>
              <a:ext uri="{FF2B5EF4-FFF2-40B4-BE49-F238E27FC236}">
                <a16:creationId xmlns:a16="http://schemas.microsoft.com/office/drawing/2014/main" id="{FD09DB0A-9DDB-4D6A-82F2-67C36A6D3B05}"/>
              </a:ext>
            </a:extLst>
          </p:cNvPr>
          <p:cNvSpPr>
            <a:spLocks noGrp="1"/>
          </p:cNvSpPr>
          <p:nvPr>
            <p:ph sz="half" idx="1"/>
          </p:nvPr>
        </p:nvSpPr>
        <p:spPr/>
        <p:txBody>
          <a:bodyPr>
            <a:normAutofit fontScale="55000" lnSpcReduction="20000"/>
          </a:bodyPr>
          <a:lstStyle/>
          <a:p>
            <a:r>
              <a:rPr lang="en-US" dirty="0"/>
              <a:t>The n-word is not evenly distributed throughout the text. In fact, the most common word to describe Black characters for the majority of the text is “negro.” The exception to this rule is Chapter 7 where Sutpen’s origins are revealed.</a:t>
            </a:r>
          </a:p>
        </p:txBody>
      </p:sp>
      <p:sp>
        <p:nvSpPr>
          <p:cNvPr id="6" name="Date Placeholder 5">
            <a:extLst>
              <a:ext uri="{FF2B5EF4-FFF2-40B4-BE49-F238E27FC236}">
                <a16:creationId xmlns:a16="http://schemas.microsoft.com/office/drawing/2014/main" id="{F39682D9-C99F-6F43-B7B4-9C64D4CE105E}"/>
              </a:ext>
            </a:extLst>
          </p:cNvPr>
          <p:cNvSpPr>
            <a:spLocks noGrp="1"/>
          </p:cNvSpPr>
          <p:nvPr>
            <p:ph type="dt" sz="half" idx="10"/>
          </p:nvPr>
        </p:nvSpPr>
        <p:spPr/>
        <p:txBody>
          <a:bodyPr/>
          <a:lstStyle/>
          <a:p>
            <a:fld id="{A506FFA4-BE15-45D1-A058-00C065D8AE40}" type="datetime3">
              <a:rPr lang="en-IN" smtClean="0"/>
              <a:t>18 May 2021</a:t>
            </a:fld>
            <a:endParaRPr lang="en-GB" dirty="0"/>
          </a:p>
        </p:txBody>
      </p:sp>
      <p:sp>
        <p:nvSpPr>
          <p:cNvPr id="3" name="Footer Placeholder 2">
            <a:extLst>
              <a:ext uri="{FF2B5EF4-FFF2-40B4-BE49-F238E27FC236}">
                <a16:creationId xmlns:a16="http://schemas.microsoft.com/office/drawing/2014/main" id="{A332A1C4-2879-4043-B305-54572A0CA784}"/>
              </a:ext>
            </a:extLst>
          </p:cNvPr>
          <p:cNvSpPr>
            <a:spLocks noGrp="1"/>
          </p:cNvSpPr>
          <p:nvPr>
            <p:ph type="ftr" sz="quarter" idx="11"/>
          </p:nvPr>
        </p:nvSpPr>
        <p:spPr/>
        <p:txBody>
          <a:bodyPr/>
          <a:lstStyle/>
          <a:p>
            <a:r>
              <a:rPr lang="en-US"/>
              <a:t>The Bitter Sum</a:t>
            </a:r>
            <a:endParaRPr lang="en-US" dirty="0"/>
          </a:p>
        </p:txBody>
      </p:sp>
      <p:sp>
        <p:nvSpPr>
          <p:cNvPr id="7" name="Slide Number Placeholder 6">
            <a:extLst>
              <a:ext uri="{FF2B5EF4-FFF2-40B4-BE49-F238E27FC236}">
                <a16:creationId xmlns:a16="http://schemas.microsoft.com/office/drawing/2014/main" id="{ED361B4B-29F3-3847-B7D7-0702985D5AF1}"/>
              </a:ext>
            </a:extLst>
          </p:cNvPr>
          <p:cNvSpPr>
            <a:spLocks noGrp="1"/>
          </p:cNvSpPr>
          <p:nvPr>
            <p:ph type="sldNum" sz="quarter" idx="12"/>
          </p:nvPr>
        </p:nvSpPr>
        <p:spPr/>
        <p:txBody>
          <a:bodyPr/>
          <a:lstStyle/>
          <a:p>
            <a:fld id="{9967F9DC-F723-D743-8C11-FDFDAA9329B0}" type="slidenum">
              <a:rPr lang="en-GB" smtClean="0"/>
              <a:pPr/>
              <a:t>8</a:t>
            </a:fld>
            <a:endParaRPr lang="en-GB" dirty="0"/>
          </a:p>
        </p:txBody>
      </p:sp>
      <p:pic>
        <p:nvPicPr>
          <p:cNvPr id="10" name="Content Placeholder 9">
            <a:extLst>
              <a:ext uri="{FF2B5EF4-FFF2-40B4-BE49-F238E27FC236}">
                <a16:creationId xmlns:a16="http://schemas.microsoft.com/office/drawing/2014/main" id="{73094DAF-BD3A-4137-9231-C670A9F36CD9}"/>
              </a:ext>
            </a:extLst>
          </p:cNvPr>
          <p:cNvPicPr>
            <a:picLocks noGrp="1" noChangeAspect="1"/>
          </p:cNvPicPr>
          <p:nvPr>
            <p:ph sz="half" idx="13"/>
          </p:nvPr>
        </p:nvPicPr>
        <p:blipFill>
          <a:blip r:embed="rId2"/>
          <a:stretch>
            <a:fillRect/>
          </a:stretch>
        </p:blipFill>
        <p:spPr>
          <a:xfrm>
            <a:off x="465296" y="1700213"/>
            <a:ext cx="8061007" cy="3543300"/>
          </a:xfrm>
        </p:spPr>
      </p:pic>
    </p:spTree>
    <p:extLst>
      <p:ext uri="{BB962C8B-B14F-4D97-AF65-F5344CB8AC3E}">
        <p14:creationId xmlns:p14="http://schemas.microsoft.com/office/powerpoint/2010/main" val="123536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8D3264-D999-4117-BAB4-C4CCD15BDD58}"/>
              </a:ext>
            </a:extLst>
          </p:cNvPr>
          <p:cNvSpPr>
            <a:spLocks noGrp="1"/>
          </p:cNvSpPr>
          <p:nvPr>
            <p:ph type="title"/>
          </p:nvPr>
        </p:nvSpPr>
        <p:spPr/>
        <p:txBody>
          <a:bodyPr/>
          <a:lstStyle/>
          <a:p>
            <a:r>
              <a:rPr lang="en-US" dirty="0"/>
              <a:t>Merging Datasets</a:t>
            </a:r>
          </a:p>
        </p:txBody>
      </p:sp>
      <p:pic>
        <p:nvPicPr>
          <p:cNvPr id="12" name="Content Placeholder 11">
            <a:extLst>
              <a:ext uri="{FF2B5EF4-FFF2-40B4-BE49-F238E27FC236}">
                <a16:creationId xmlns:a16="http://schemas.microsoft.com/office/drawing/2014/main" id="{31D6E0F3-0D93-4A29-942F-5743839FB14F}"/>
              </a:ext>
            </a:extLst>
          </p:cNvPr>
          <p:cNvPicPr>
            <a:picLocks noGrp="1" noChangeAspect="1"/>
          </p:cNvPicPr>
          <p:nvPr>
            <p:ph sz="half" idx="1"/>
          </p:nvPr>
        </p:nvPicPr>
        <p:blipFill rotWithShape="1">
          <a:blip r:embed="rId2"/>
          <a:srcRect t="63786"/>
          <a:stretch/>
        </p:blipFill>
        <p:spPr>
          <a:xfrm>
            <a:off x="5369171" y="1697432"/>
            <a:ext cx="1929227" cy="1078992"/>
          </a:xfrm>
        </p:spPr>
      </p:pic>
      <p:sp>
        <p:nvSpPr>
          <p:cNvPr id="4" name="Date Placeholder 3">
            <a:extLst>
              <a:ext uri="{FF2B5EF4-FFF2-40B4-BE49-F238E27FC236}">
                <a16:creationId xmlns:a16="http://schemas.microsoft.com/office/drawing/2014/main" id="{2ABB07E3-E21A-4E1E-9E37-59BDBE2383ED}"/>
              </a:ext>
            </a:extLst>
          </p:cNvPr>
          <p:cNvSpPr>
            <a:spLocks noGrp="1"/>
          </p:cNvSpPr>
          <p:nvPr>
            <p:ph type="dt" sz="half" idx="10"/>
          </p:nvPr>
        </p:nvSpPr>
        <p:spPr/>
        <p:txBody>
          <a:bodyPr/>
          <a:lstStyle/>
          <a:p>
            <a:fld id="{A346949B-2C4E-4C65-85AE-7131575C911C}" type="datetime3">
              <a:rPr lang="en-IN" smtClean="0"/>
              <a:t>18 May 2021</a:t>
            </a:fld>
            <a:endParaRPr lang="en-GB" dirty="0"/>
          </a:p>
        </p:txBody>
      </p:sp>
      <p:sp>
        <p:nvSpPr>
          <p:cNvPr id="5" name="Footer Placeholder 4">
            <a:extLst>
              <a:ext uri="{FF2B5EF4-FFF2-40B4-BE49-F238E27FC236}">
                <a16:creationId xmlns:a16="http://schemas.microsoft.com/office/drawing/2014/main" id="{0A7DA0B6-41EE-45C3-A47F-13F38F5B2D53}"/>
              </a:ext>
            </a:extLst>
          </p:cNvPr>
          <p:cNvSpPr>
            <a:spLocks noGrp="1"/>
          </p:cNvSpPr>
          <p:nvPr>
            <p:ph type="ftr" sz="quarter" idx="11"/>
          </p:nvPr>
        </p:nvSpPr>
        <p:spPr/>
        <p:txBody>
          <a:bodyPr/>
          <a:lstStyle/>
          <a:p>
            <a:r>
              <a:rPr lang="en-US"/>
              <a:t>The Bitter Sum</a:t>
            </a:r>
            <a:endParaRPr lang="en-US" dirty="0"/>
          </a:p>
        </p:txBody>
      </p:sp>
      <p:sp>
        <p:nvSpPr>
          <p:cNvPr id="6" name="Slide Number Placeholder 5">
            <a:extLst>
              <a:ext uri="{FF2B5EF4-FFF2-40B4-BE49-F238E27FC236}">
                <a16:creationId xmlns:a16="http://schemas.microsoft.com/office/drawing/2014/main" id="{4C4F68CB-AC95-4A9E-A608-B13067A0DEDE}"/>
              </a:ext>
            </a:extLst>
          </p:cNvPr>
          <p:cNvSpPr>
            <a:spLocks noGrp="1"/>
          </p:cNvSpPr>
          <p:nvPr>
            <p:ph type="sldNum" sz="quarter" idx="12"/>
          </p:nvPr>
        </p:nvSpPr>
        <p:spPr/>
        <p:txBody>
          <a:bodyPr/>
          <a:lstStyle/>
          <a:p>
            <a:fld id="{9967F9DC-F723-D743-8C11-FDFDAA9329B0}" type="slidenum">
              <a:rPr lang="en-GB" smtClean="0"/>
              <a:pPr/>
              <a:t>9</a:t>
            </a:fld>
            <a:endParaRPr lang="en-GB" dirty="0"/>
          </a:p>
        </p:txBody>
      </p:sp>
      <p:sp>
        <p:nvSpPr>
          <p:cNvPr id="14" name="TextBox 13">
            <a:extLst>
              <a:ext uri="{FF2B5EF4-FFF2-40B4-BE49-F238E27FC236}">
                <a16:creationId xmlns:a16="http://schemas.microsoft.com/office/drawing/2014/main" id="{76E1A86D-9CB5-44A8-8C5D-03A3CACC162D}"/>
              </a:ext>
            </a:extLst>
          </p:cNvPr>
          <p:cNvSpPr txBox="1"/>
          <p:nvPr/>
        </p:nvSpPr>
        <p:spPr>
          <a:xfrm>
            <a:off x="196947" y="1697432"/>
            <a:ext cx="3577883" cy="1077218"/>
          </a:xfrm>
          <a:prstGeom prst="rect">
            <a:avLst/>
          </a:prstGeom>
          <a:solidFill>
            <a:srgbClr val="FFFFFF">
              <a:alpha val="38824"/>
            </a:srgbClr>
          </a:solidFill>
        </p:spPr>
        <p:txBody>
          <a:bodyPr wrap="square" rtlCol="0">
            <a:spAutoFit/>
          </a:bodyPr>
          <a:lstStyle/>
          <a:p>
            <a:r>
              <a:rPr lang="en-US" sz="3200" b="0" i="0" u="none" strike="noStrike" dirty="0">
                <a:solidFill>
                  <a:srgbClr val="000000"/>
                </a:solidFill>
                <a:effectLst/>
                <a:latin typeface="Geneva"/>
              </a:rPr>
              <a:t>DIGITAL</a:t>
            </a:r>
            <a:r>
              <a:rPr lang="en-US" sz="3200" b="1" i="0" u="none" strike="noStrike" dirty="0">
                <a:solidFill>
                  <a:srgbClr val="999999"/>
                </a:solidFill>
                <a:effectLst/>
                <a:latin typeface="Georgia" panose="02040502050405020303" pitchFamily="18" charset="0"/>
              </a:rPr>
              <a:t> </a:t>
            </a:r>
          </a:p>
          <a:p>
            <a:r>
              <a:rPr lang="en-US" sz="3200" b="1" i="0" u="none" strike="noStrike" dirty="0">
                <a:solidFill>
                  <a:srgbClr val="34584D"/>
                </a:solidFill>
                <a:effectLst/>
                <a:latin typeface="Georgia" panose="02040502050405020303" pitchFamily="18" charset="0"/>
              </a:rPr>
              <a:t>Yoknapatawpha</a:t>
            </a:r>
            <a:endParaRPr lang="en-US" sz="3200" dirty="0">
              <a:solidFill>
                <a:srgbClr val="34584D"/>
              </a:solidFill>
            </a:endParaRPr>
          </a:p>
        </p:txBody>
      </p:sp>
      <p:sp>
        <p:nvSpPr>
          <p:cNvPr id="16" name="TextBox 15">
            <a:extLst>
              <a:ext uri="{FF2B5EF4-FFF2-40B4-BE49-F238E27FC236}">
                <a16:creationId xmlns:a16="http://schemas.microsoft.com/office/drawing/2014/main" id="{17F13331-77B8-410D-8E3E-04A8E2703767}"/>
              </a:ext>
            </a:extLst>
          </p:cNvPr>
          <p:cNvSpPr txBox="1"/>
          <p:nvPr/>
        </p:nvSpPr>
        <p:spPr>
          <a:xfrm>
            <a:off x="647260" y="5318795"/>
            <a:ext cx="7849479" cy="830997"/>
          </a:xfrm>
          <a:prstGeom prst="rect">
            <a:avLst/>
          </a:prstGeom>
          <a:noFill/>
        </p:spPr>
        <p:txBody>
          <a:bodyPr wrap="square" rtlCol="0">
            <a:spAutoFit/>
          </a:bodyPr>
          <a:lstStyle/>
          <a:p>
            <a:r>
              <a:rPr lang="en-US" sz="1200" dirty="0">
                <a:latin typeface="Playfair Display" pitchFamily="2" charset="0"/>
              </a:rPr>
              <a:t>The </a:t>
            </a:r>
            <a:r>
              <a:rPr lang="en-US" sz="1200" i="1" dirty="0">
                <a:latin typeface="Playfair Display" pitchFamily="2" charset="0"/>
              </a:rPr>
              <a:t>Digital Yoknapatawpha </a:t>
            </a:r>
            <a:r>
              <a:rPr lang="en-US" sz="1200" dirty="0">
                <a:latin typeface="Playfair Display" pitchFamily="2" charset="0"/>
              </a:rPr>
              <a:t>data set decomposes each text down the characters and locations which cooccur at events. It only includes the first few words of an event. These first few words can be used to merge the all of the words of that event back onto the database using a txt copy of the text. This results in a table that provides all of the words related to an event, where that event took place, what characters where present.</a:t>
            </a:r>
          </a:p>
        </p:txBody>
      </p:sp>
      <p:pic>
        <p:nvPicPr>
          <p:cNvPr id="18" name="Picture 17">
            <a:extLst>
              <a:ext uri="{FF2B5EF4-FFF2-40B4-BE49-F238E27FC236}">
                <a16:creationId xmlns:a16="http://schemas.microsoft.com/office/drawing/2014/main" id="{D7A2C50E-7297-4E6B-8788-C946A33D3EF8}"/>
              </a:ext>
            </a:extLst>
          </p:cNvPr>
          <p:cNvPicPr>
            <a:picLocks noChangeAspect="1"/>
          </p:cNvPicPr>
          <p:nvPr/>
        </p:nvPicPr>
        <p:blipFill>
          <a:blip r:embed="rId3"/>
          <a:stretch>
            <a:fillRect/>
          </a:stretch>
        </p:blipFill>
        <p:spPr>
          <a:xfrm rot="10800000">
            <a:off x="3302158" y="1874483"/>
            <a:ext cx="2539682" cy="2539682"/>
          </a:xfrm>
          <a:prstGeom prst="rect">
            <a:avLst/>
          </a:prstGeom>
        </p:spPr>
      </p:pic>
      <p:sp>
        <p:nvSpPr>
          <p:cNvPr id="19" name="TextBox 18">
            <a:extLst>
              <a:ext uri="{FF2B5EF4-FFF2-40B4-BE49-F238E27FC236}">
                <a16:creationId xmlns:a16="http://schemas.microsoft.com/office/drawing/2014/main" id="{DE73A2CE-69BB-4FE1-8F99-E3C9B876ED50}"/>
              </a:ext>
            </a:extLst>
          </p:cNvPr>
          <p:cNvSpPr txBox="1"/>
          <p:nvPr/>
        </p:nvSpPr>
        <p:spPr>
          <a:xfrm>
            <a:off x="2380222" y="4434678"/>
            <a:ext cx="4383551" cy="646331"/>
          </a:xfrm>
          <a:prstGeom prst="rect">
            <a:avLst/>
          </a:prstGeom>
          <a:solidFill>
            <a:srgbClr val="FFFFFF">
              <a:alpha val="41176"/>
            </a:srgbClr>
          </a:solidFill>
        </p:spPr>
        <p:txBody>
          <a:bodyPr wrap="square" rtlCol="0">
            <a:spAutoFit/>
          </a:bodyPr>
          <a:lstStyle/>
          <a:p>
            <a:r>
              <a:rPr lang="en-US" dirty="0">
                <a:latin typeface="Playfair Display" pitchFamily="2" charset="0"/>
              </a:rPr>
              <a:t>Language use during events involving specific characters at specific locations</a:t>
            </a:r>
          </a:p>
        </p:txBody>
      </p:sp>
    </p:spTree>
    <p:extLst>
      <p:ext uri="{BB962C8B-B14F-4D97-AF65-F5344CB8AC3E}">
        <p14:creationId xmlns:p14="http://schemas.microsoft.com/office/powerpoint/2010/main" val="2684027420"/>
      </p:ext>
    </p:extLst>
  </p:cSld>
  <p:clrMapOvr>
    <a:masterClrMapping/>
  </p:clrMapOvr>
</p:sld>
</file>

<file path=ppt/theme/theme1.xml><?xml version="1.0" encoding="utf-8"?>
<a:theme xmlns:a="http://schemas.openxmlformats.org/drawingml/2006/main" name="Blank p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TotalTime>
  <Words>629</Words>
  <Application>Microsoft Office PowerPoint</Application>
  <PresentationFormat>On-screen Show (4:3)</PresentationFormat>
  <Paragraphs>76</Paragraphs>
  <Slides>13</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Geneva</vt:lpstr>
      <vt:lpstr>Georgia</vt:lpstr>
      <vt:lpstr>Montserrat</vt:lpstr>
      <vt:lpstr>Playfair Display</vt:lpstr>
      <vt:lpstr>Blank page</vt:lpstr>
      <vt:lpstr>Office Theme</vt:lpstr>
      <vt:lpstr>PowerPoint Presentation</vt:lpstr>
      <vt:lpstr>Overview</vt:lpstr>
      <vt:lpstr>Thesis</vt:lpstr>
      <vt:lpstr>Methodology</vt:lpstr>
      <vt:lpstr>Racial and Non-Racial Words</vt:lpstr>
      <vt:lpstr>Racial word cooccurrence</vt:lpstr>
      <vt:lpstr>Echoes of Wild</vt:lpstr>
      <vt:lpstr>Sutpen’s Origins and the N-word</vt:lpstr>
      <vt:lpstr>Merging Datasets</vt:lpstr>
      <vt:lpstr>N-word at Events by Character</vt:lpstr>
      <vt:lpstr>Sutpen and the n-word</vt:lpstr>
      <vt:lpstr>Sutpen’s Youth</vt:lpstr>
      <vt:lpstr>Tidewater and Sutpen’s Plantation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Arundhati Balasubramaniam 1758</dc:creator>
  <cp:lastModifiedBy>Joost Burgers</cp:lastModifiedBy>
  <cp:revision>44</cp:revision>
  <dcterms:created xsi:type="dcterms:W3CDTF">2021-05-06T04:51:36Z</dcterms:created>
  <dcterms:modified xsi:type="dcterms:W3CDTF">2021-05-18T04:50:22Z</dcterms:modified>
</cp:coreProperties>
</file>