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8" d="100"/>
          <a:sy n="168" d="100"/>
        </p:scale>
        <p:origin x="593" y="7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281c9a0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281c9a0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0281c9a0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0281c9a0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0281c9a0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0281c9a0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0281c9a0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0281c9a0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0281c9a0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0281c9a0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0281c9a0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0281c9a0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0281c9a0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0281c9a0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0281c9a0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0281c9a0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0281c9a0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0281c9a0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0281c9a0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0281c9a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0281c9a0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0281c9a0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0281c9a0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0281c9a0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aa52e1003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aa52e100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0281c9a0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0281c9a0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0281c9a0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0281c9a0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0281c9a0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0281c9a0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aa52e1003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aa52e100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0281c9a0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0281c9a0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0281c9a05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0281c9a0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aa52e1003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3aa52e100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aa52e1003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aa52e100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aa52e1003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aa52e100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20281c9a0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20281c9a0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0281c9a05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0281c9a0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aa52e100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aa52e100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0281c9a0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0281c9a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0281c9a0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0281c9a0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xroads.virginia.edu/~ug97/fsa/gallery.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xroads.virginia.edu/~CLASS/am485_98/coe/Face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atch.screencastify.com/v/wPynPNh2NBg7kC9HfCdj"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in.oxfordamerican.org/magazine/item/979-stay-and-resis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parisreview.org/blog/2011/08/30/jesmyn-ward-on-salvage-the-bon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faulkner.drupal.shanti.virginia.edu/node/8429?canva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0550" y="2521000"/>
            <a:ext cx="8520600" cy="100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latin typeface="Verdana"/>
              <a:ea typeface="Verdana"/>
              <a:cs typeface="Verdana"/>
              <a:sym typeface="Verdana"/>
            </a:endParaRPr>
          </a:p>
          <a:p>
            <a:pPr marL="0" lvl="0" indent="0" algn="ctr" rtl="0">
              <a:spcBef>
                <a:spcPts val="0"/>
              </a:spcBef>
              <a:spcAft>
                <a:spcPts val="0"/>
              </a:spcAft>
              <a:buNone/>
            </a:pPr>
            <a:r>
              <a:rPr lang="en">
                <a:latin typeface="Verdana"/>
                <a:ea typeface="Verdana"/>
                <a:cs typeface="Verdana"/>
                <a:sym typeface="Verdana"/>
              </a:rPr>
              <a:t>Caddy</a:t>
            </a:r>
            <a:endParaRPr>
              <a:latin typeface="Verdana"/>
              <a:ea typeface="Verdana"/>
              <a:cs typeface="Verdana"/>
              <a:sym typeface="Verdana"/>
            </a:endParaRPr>
          </a:p>
        </p:txBody>
      </p:sp>
      <p:sp>
        <p:nvSpPr>
          <p:cNvPr id="55" name="Google Shape;55;p13"/>
          <p:cNvSpPr txBox="1">
            <a:spLocks noGrp="1"/>
          </p:cNvSpPr>
          <p:nvPr>
            <p:ph type="subTitle" idx="1"/>
          </p:nvPr>
        </p:nvSpPr>
        <p:spPr>
          <a:xfrm>
            <a:off x="311700" y="3679025"/>
            <a:ext cx="8520600" cy="10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FF9900"/>
                </a:solidFill>
                <a:latin typeface="Verdana"/>
                <a:ea typeface="Verdana"/>
                <a:cs typeface="Verdana"/>
                <a:sym typeface="Verdana"/>
              </a:rPr>
              <a:t>Using Digital Yoknapatawpha to explore the world of chapter-less Caddy in William Faulkner’s </a:t>
            </a:r>
            <a:r>
              <a:rPr lang="en" sz="1400" i="1">
                <a:solidFill>
                  <a:srgbClr val="FF9900"/>
                </a:solidFill>
                <a:latin typeface="Verdana"/>
                <a:ea typeface="Verdana"/>
                <a:cs typeface="Verdana"/>
                <a:sym typeface="Verdana"/>
              </a:rPr>
              <a:t>The Sound and the Fury</a:t>
            </a:r>
            <a:r>
              <a:rPr lang="en" sz="1400">
                <a:solidFill>
                  <a:srgbClr val="FF9900"/>
                </a:solidFill>
                <a:latin typeface="Verdana"/>
                <a:ea typeface="Verdana"/>
                <a:cs typeface="Verdana"/>
                <a:sym typeface="Verdana"/>
              </a:rPr>
              <a:t>.</a:t>
            </a:r>
            <a:endParaRPr sz="1400">
              <a:solidFill>
                <a:srgbClr val="FF9900"/>
              </a:solidFill>
              <a:latin typeface="Verdana"/>
              <a:ea typeface="Verdana"/>
              <a:cs typeface="Verdana"/>
              <a:sym typeface="Verdana"/>
            </a:endParaRPr>
          </a:p>
          <a:p>
            <a:pPr marL="0" lvl="0" indent="0" algn="l" rtl="0">
              <a:spcBef>
                <a:spcPts val="0"/>
              </a:spcBef>
              <a:spcAft>
                <a:spcPts val="0"/>
              </a:spcAft>
              <a:buNone/>
            </a:pPr>
            <a:endParaRPr sz="1400">
              <a:solidFill>
                <a:srgbClr val="FF9900"/>
              </a:solidFill>
              <a:latin typeface="Verdana"/>
              <a:ea typeface="Verdana"/>
              <a:cs typeface="Verdana"/>
              <a:sym typeface="Verdana"/>
            </a:endParaRPr>
          </a:p>
          <a:p>
            <a:pPr marL="0" lvl="0" indent="0" algn="ctr" rtl="0">
              <a:spcBef>
                <a:spcPts val="0"/>
              </a:spcBef>
              <a:spcAft>
                <a:spcPts val="0"/>
              </a:spcAft>
              <a:buNone/>
            </a:pPr>
            <a:r>
              <a:rPr lang="en" sz="1000">
                <a:solidFill>
                  <a:srgbClr val="FF0000"/>
                </a:solidFill>
                <a:latin typeface="Verdana"/>
                <a:ea typeface="Verdana"/>
                <a:cs typeface="Verdana"/>
                <a:sym typeface="Verdana"/>
              </a:rPr>
              <a:t>(Fine-print Warning: Like anything related to Faulkner, what we are about to do may result in more questions than answers!)</a:t>
            </a:r>
            <a:endParaRPr sz="1000">
              <a:solidFill>
                <a:srgbClr val="FF0000"/>
              </a:solidFill>
              <a:latin typeface="Verdana"/>
              <a:ea typeface="Verdana"/>
              <a:cs typeface="Verdana"/>
              <a:sym typeface="Verdana"/>
            </a:endParaRPr>
          </a:p>
        </p:txBody>
      </p:sp>
      <p:pic>
        <p:nvPicPr>
          <p:cNvPr id="56" name="Google Shape;56;p13"/>
          <p:cNvPicPr preferRelativeResize="0"/>
          <p:nvPr/>
        </p:nvPicPr>
        <p:blipFill>
          <a:blip r:embed="rId3">
            <a:alphaModFix/>
          </a:blip>
          <a:stretch>
            <a:fillRect/>
          </a:stretch>
        </p:blipFill>
        <p:spPr>
          <a:xfrm>
            <a:off x="0" y="0"/>
            <a:ext cx="9144000"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219125" y="43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FF9900"/>
                </a:solidFill>
                <a:latin typeface="Verdana"/>
                <a:ea typeface="Verdana"/>
                <a:cs typeface="Verdana"/>
                <a:sym typeface="Verdana"/>
              </a:rPr>
              <a:t>Where’s Waldo? (or Caddy) </a:t>
            </a:r>
            <a:br>
              <a:rPr lang="en" sz="1400" b="1">
                <a:solidFill>
                  <a:srgbClr val="FF9900"/>
                </a:solidFill>
                <a:latin typeface="Verdana"/>
                <a:ea typeface="Verdana"/>
                <a:cs typeface="Verdana"/>
                <a:sym typeface="Verdana"/>
              </a:rPr>
            </a:br>
            <a:r>
              <a:rPr lang="en" sz="1400" b="1">
                <a:solidFill>
                  <a:srgbClr val="FF9900"/>
                </a:solidFill>
                <a:latin typeface="Verdana"/>
                <a:ea typeface="Verdana"/>
                <a:cs typeface="Verdana"/>
                <a:sym typeface="Verdana"/>
              </a:rPr>
              <a:t>Or: Who are the People of Faulkner’s World?</a:t>
            </a:r>
            <a:endParaRPr sz="1400" b="1">
              <a:solidFill>
                <a:srgbClr val="FF9900"/>
              </a:solidFill>
              <a:latin typeface="Verdana"/>
              <a:ea typeface="Verdana"/>
              <a:cs typeface="Verdana"/>
              <a:sym typeface="Verdana"/>
            </a:endParaRPr>
          </a:p>
        </p:txBody>
      </p:sp>
      <p:sp>
        <p:nvSpPr>
          <p:cNvPr id="123" name="Google Shape;123;p22"/>
          <p:cNvSpPr txBox="1">
            <a:spLocks noGrp="1"/>
          </p:cNvSpPr>
          <p:nvPr>
            <p:ph type="body" idx="1"/>
          </p:nvPr>
        </p:nvSpPr>
        <p:spPr>
          <a:xfrm>
            <a:off x="311700" y="566450"/>
            <a:ext cx="8520600" cy="15738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sz="1400">
                <a:solidFill>
                  <a:schemeClr val="accent1"/>
                </a:solidFill>
                <a:latin typeface="Verdana"/>
                <a:ea typeface="Verdana"/>
                <a:cs typeface="Verdana"/>
                <a:sym typeface="Verdana"/>
              </a:rPr>
              <a:t>Can you find Caddy in the archival pictures on the DY site?</a:t>
            </a:r>
            <a:br>
              <a:rPr lang="en" sz="1400">
                <a:solidFill>
                  <a:schemeClr val="accent1"/>
                </a:solidFill>
                <a:latin typeface="Verdana"/>
                <a:ea typeface="Verdana"/>
                <a:cs typeface="Verdana"/>
                <a:sym typeface="Verdana"/>
              </a:rPr>
            </a:br>
            <a:r>
              <a:rPr lang="en" sz="1400">
                <a:solidFill>
                  <a:schemeClr val="accent1"/>
                </a:solidFill>
                <a:latin typeface="Verdana"/>
                <a:ea typeface="Verdana"/>
                <a:cs typeface="Verdana"/>
                <a:sym typeface="Verdana"/>
              </a:rPr>
              <a:t>Select Visualizations, then Photographs, then by Repository.</a:t>
            </a:r>
            <a:br>
              <a:rPr lang="en" sz="1400">
                <a:solidFill>
                  <a:schemeClr val="accent1"/>
                </a:solidFill>
                <a:latin typeface="Verdana"/>
                <a:ea typeface="Verdana"/>
                <a:cs typeface="Verdana"/>
                <a:sym typeface="Verdana"/>
              </a:rPr>
            </a:br>
            <a:r>
              <a:rPr lang="en" sz="1400">
                <a:solidFill>
                  <a:schemeClr val="accent1"/>
                </a:solidFill>
                <a:latin typeface="Verdana"/>
                <a:ea typeface="Verdana"/>
                <a:cs typeface="Verdana"/>
                <a:sym typeface="Verdana"/>
              </a:rPr>
              <a:t>Flip through the six collections of Mississippi photographs.</a:t>
            </a:r>
            <a:endParaRPr sz="1400">
              <a:solidFill>
                <a:schemeClr val="accent1"/>
              </a:solidFill>
              <a:latin typeface="Verdana"/>
              <a:ea typeface="Verdana"/>
              <a:cs typeface="Verdana"/>
              <a:sym typeface="Verdana"/>
            </a:endParaRPr>
          </a:p>
          <a:p>
            <a:pPr marL="0" lvl="0" indent="0" algn="l" rtl="0">
              <a:spcBef>
                <a:spcPts val="1200"/>
              </a:spcBef>
              <a:spcAft>
                <a:spcPts val="0"/>
              </a:spcAft>
              <a:buNone/>
            </a:pPr>
            <a:r>
              <a:rPr lang="en" sz="1400">
                <a:solidFill>
                  <a:schemeClr val="accent1"/>
                </a:solidFill>
                <a:latin typeface="Verdana"/>
                <a:ea typeface="Verdana"/>
                <a:cs typeface="Verdana"/>
                <a:sym typeface="Verdana"/>
              </a:rPr>
              <a:t>Is she in there? Are the Compson’s in there?</a:t>
            </a:r>
            <a:endParaRPr sz="1400">
              <a:solidFill>
                <a:schemeClr val="accent1"/>
              </a:solidFill>
              <a:latin typeface="Verdana"/>
              <a:ea typeface="Verdana"/>
              <a:cs typeface="Verdana"/>
              <a:sym typeface="Verdana"/>
            </a:endParaRPr>
          </a:p>
          <a:p>
            <a:pPr marL="0" lvl="0" indent="0" algn="l" rtl="0">
              <a:spcBef>
                <a:spcPts val="1200"/>
              </a:spcBef>
              <a:spcAft>
                <a:spcPts val="1200"/>
              </a:spcAft>
              <a:buNone/>
            </a:pPr>
            <a:r>
              <a:rPr lang="en" sz="1400">
                <a:solidFill>
                  <a:schemeClr val="accent1"/>
                </a:solidFill>
                <a:latin typeface="Verdana"/>
                <a:ea typeface="Verdana"/>
                <a:cs typeface="Verdana"/>
                <a:sym typeface="Verdana"/>
              </a:rPr>
              <a:t>You can also check out these collections: </a:t>
            </a:r>
            <a:r>
              <a:rPr lang="en" sz="1400" u="sng">
                <a:solidFill>
                  <a:schemeClr val="hlink"/>
                </a:solidFill>
                <a:latin typeface="Verdana"/>
                <a:ea typeface="Verdana"/>
                <a:cs typeface="Verdana"/>
                <a:sym typeface="Verdana"/>
                <a:hlinkClick r:id="rId3"/>
              </a:rPr>
              <a:t>Let Us Now Praise Famous Men</a:t>
            </a:r>
            <a:r>
              <a:rPr lang="en" sz="1400">
                <a:solidFill>
                  <a:schemeClr val="accent1"/>
                </a:solidFill>
                <a:latin typeface="Verdana"/>
                <a:ea typeface="Verdana"/>
                <a:cs typeface="Verdana"/>
                <a:sym typeface="Verdana"/>
              </a:rPr>
              <a:t> or </a:t>
            </a:r>
            <a:r>
              <a:rPr lang="en" sz="1400" u="sng">
                <a:solidFill>
                  <a:schemeClr val="hlink"/>
                </a:solidFill>
                <a:latin typeface="Verdana"/>
                <a:ea typeface="Verdana"/>
                <a:cs typeface="Verdana"/>
                <a:sym typeface="Verdana"/>
                <a:hlinkClick r:id="rId4"/>
              </a:rPr>
              <a:t>You Have Seen Their Faces</a:t>
            </a:r>
            <a:endParaRPr sz="1400">
              <a:solidFill>
                <a:schemeClr val="accent1"/>
              </a:solidFill>
              <a:latin typeface="Verdana"/>
              <a:ea typeface="Verdana"/>
              <a:cs typeface="Verdana"/>
              <a:sym typeface="Verdana"/>
            </a:endParaRPr>
          </a:p>
        </p:txBody>
      </p:sp>
      <p:pic>
        <p:nvPicPr>
          <p:cNvPr id="124" name="Google Shape;124;p22"/>
          <p:cNvPicPr preferRelativeResize="0"/>
          <p:nvPr/>
        </p:nvPicPr>
        <p:blipFill>
          <a:blip r:embed="rId5">
            <a:alphaModFix/>
          </a:blip>
          <a:stretch>
            <a:fillRect/>
          </a:stretch>
        </p:blipFill>
        <p:spPr>
          <a:xfrm>
            <a:off x="0" y="2218623"/>
            <a:ext cx="9144001" cy="29900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flipH="1">
            <a:off x="5050575" y="136425"/>
            <a:ext cx="4093200" cy="8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9900"/>
                </a:solidFill>
                <a:highlight>
                  <a:schemeClr val="lt2"/>
                </a:highlight>
                <a:latin typeface="Verdana"/>
                <a:ea typeface="Verdana"/>
                <a:cs typeface="Verdana"/>
                <a:sym typeface="Verdana"/>
              </a:rPr>
              <a:t>What are you now thinking about that you weren’t thinking about before?</a:t>
            </a:r>
            <a:endParaRPr sz="1800" b="1">
              <a:solidFill>
                <a:srgbClr val="FF9900"/>
              </a:solidFill>
              <a:highlight>
                <a:schemeClr val="lt2"/>
              </a:highlight>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p:txBody>
      </p:sp>
      <p:sp>
        <p:nvSpPr>
          <p:cNvPr id="130" name="Google Shape;130;p23"/>
          <p:cNvSpPr txBox="1">
            <a:spLocks noGrp="1"/>
          </p:cNvSpPr>
          <p:nvPr>
            <p:ph type="body" idx="1"/>
          </p:nvPr>
        </p:nvSpPr>
        <p:spPr>
          <a:xfrm>
            <a:off x="6353775" y="0"/>
            <a:ext cx="2743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b="1">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Part Two</a:t>
            </a:r>
            <a:endParaRPr/>
          </a:p>
        </p:txBody>
      </p:sp>
      <p:sp>
        <p:nvSpPr>
          <p:cNvPr id="136" name="Google Shape;136;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Caddy</a:t>
            </a:r>
            <a:br>
              <a:rPr lang="en" sz="2400"/>
            </a:br>
            <a:r>
              <a:rPr lang="en" sz="1800"/>
              <a:t>What do we know about her?</a:t>
            </a:r>
            <a:endParaRPr sz="1800"/>
          </a:p>
          <a:p>
            <a:pPr marL="0" lvl="0" indent="0" algn="ctr" rtl="0">
              <a:spcBef>
                <a:spcPts val="0"/>
              </a:spcBef>
              <a:spcAft>
                <a:spcPts val="0"/>
              </a:spcAft>
              <a:buNone/>
            </a:pPr>
            <a:r>
              <a:rPr lang="en" sz="1800"/>
              <a:t>Do we know anything about her?</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0" y="445025"/>
            <a:ext cx="39444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latin typeface="Verdana"/>
                <a:ea typeface="Verdana"/>
                <a:cs typeface="Verdana"/>
                <a:sym typeface="Verdana"/>
              </a:rPr>
              <a:t>Let’s explore Caddy’s world.</a:t>
            </a:r>
            <a:endParaRPr sz="1800">
              <a:latin typeface="Verdana"/>
              <a:ea typeface="Verdana"/>
              <a:cs typeface="Verdana"/>
              <a:sym typeface="Verdana"/>
            </a:endParaRPr>
          </a:p>
        </p:txBody>
      </p:sp>
      <p:sp>
        <p:nvSpPr>
          <p:cNvPr id="142" name="Google Shape;142;p25"/>
          <p:cNvSpPr txBox="1">
            <a:spLocks noGrp="1"/>
          </p:cNvSpPr>
          <p:nvPr>
            <p:ph type="body" idx="1"/>
          </p:nvPr>
        </p:nvSpPr>
        <p:spPr>
          <a:xfrm>
            <a:off x="854000" y="1152475"/>
            <a:ext cx="2787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Caddy is never alone in the novel. (Who else is never alone?)</a:t>
            </a:r>
            <a:endParaRPr/>
          </a:p>
          <a:p>
            <a:pPr marL="0" lvl="0" indent="0" algn="l" rtl="0">
              <a:spcBef>
                <a:spcPts val="1200"/>
              </a:spcBef>
              <a:spcAft>
                <a:spcPts val="0"/>
              </a:spcAft>
              <a:buNone/>
            </a:pPr>
            <a:r>
              <a:rPr lang="en"/>
              <a:t>If Caddy is never alone in the novel, then who is she with? </a:t>
            </a:r>
            <a:endParaRPr/>
          </a:p>
          <a:p>
            <a:pPr marL="0" lvl="0" indent="0" algn="l" rtl="0">
              <a:spcBef>
                <a:spcPts val="1200"/>
              </a:spcBef>
              <a:spcAft>
                <a:spcPts val="1200"/>
              </a:spcAft>
              <a:buNone/>
            </a:pPr>
            <a:r>
              <a:rPr lang="en"/>
              <a:t>Who are the people who she interacts with the most?</a:t>
            </a:r>
            <a:endParaRPr/>
          </a:p>
        </p:txBody>
      </p:sp>
      <p:pic>
        <p:nvPicPr>
          <p:cNvPr id="143" name="Google Shape;143;p25"/>
          <p:cNvPicPr preferRelativeResize="0"/>
          <p:nvPr/>
        </p:nvPicPr>
        <p:blipFill>
          <a:blip r:embed="rId3">
            <a:alphaModFix/>
          </a:blip>
          <a:stretch>
            <a:fillRect/>
          </a:stretch>
        </p:blipFill>
        <p:spPr>
          <a:xfrm>
            <a:off x="3893050" y="0"/>
            <a:ext cx="5143501" cy="5143501"/>
          </a:xfrm>
          <a:prstGeom prst="rect">
            <a:avLst/>
          </a:prstGeom>
          <a:noFill/>
          <a:ln>
            <a:noFill/>
          </a:ln>
        </p:spPr>
      </p:pic>
      <p:sp>
        <p:nvSpPr>
          <p:cNvPr id="144" name="Google Shape;144;p25"/>
          <p:cNvSpPr txBox="1"/>
          <p:nvPr/>
        </p:nvSpPr>
        <p:spPr>
          <a:xfrm>
            <a:off x="854000" y="4835700"/>
            <a:ext cx="315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Verdana"/>
                <a:ea typeface="Verdana"/>
                <a:cs typeface="Verdana"/>
                <a:sym typeface="Verdana"/>
              </a:rPr>
              <a:t>https://joostburgers.github.io/dy_data_dog_breakfast/</a:t>
            </a:r>
            <a:endParaRPr sz="8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0" name="Google Shape;150;p26"/>
          <p:cNvSpPr txBox="1">
            <a:spLocks noGrp="1"/>
          </p:cNvSpPr>
          <p:nvPr>
            <p:ph type="body" idx="1"/>
          </p:nvPr>
        </p:nvSpPr>
        <p:spPr>
          <a:xfrm>
            <a:off x="311700" y="2284100"/>
            <a:ext cx="8520600" cy="22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Verdana"/>
                <a:ea typeface="Verdana"/>
                <a:cs typeface="Verdana"/>
                <a:sym typeface="Verdana"/>
              </a:rPr>
              <a:t>We can use DY to remind us: who are Caddy’s friends?</a:t>
            </a:r>
            <a:br>
              <a:rPr lang="en" sz="1400">
                <a:latin typeface="Verdana"/>
                <a:ea typeface="Verdana"/>
                <a:cs typeface="Verdana"/>
                <a:sym typeface="Verdana"/>
              </a:rPr>
            </a:br>
            <a:br>
              <a:rPr lang="en" sz="1400">
                <a:latin typeface="Verdana"/>
                <a:ea typeface="Verdana"/>
                <a:cs typeface="Verdana"/>
                <a:sym typeface="Verdana"/>
              </a:rPr>
            </a:br>
            <a:r>
              <a:rPr lang="en" sz="1400">
                <a:latin typeface="Verdana"/>
                <a:ea typeface="Verdana"/>
                <a:cs typeface="Verdana"/>
                <a:sym typeface="Verdana"/>
              </a:rPr>
              <a:t>From the DY Main Menu, choose </a:t>
            </a:r>
            <a:br>
              <a:rPr lang="en" sz="1400">
                <a:latin typeface="Verdana"/>
                <a:ea typeface="Verdana"/>
                <a:cs typeface="Verdana"/>
                <a:sym typeface="Verdana"/>
              </a:rPr>
            </a:br>
            <a:r>
              <a:rPr lang="en" sz="1400">
                <a:latin typeface="Verdana"/>
                <a:ea typeface="Verdana"/>
                <a:cs typeface="Verdana"/>
                <a:sym typeface="Verdana"/>
              </a:rPr>
              <a:t>Visualizations, then</a:t>
            </a:r>
            <a:br>
              <a:rPr lang="en" sz="1400">
                <a:latin typeface="Verdana"/>
                <a:ea typeface="Verdana"/>
                <a:cs typeface="Verdana"/>
                <a:sym typeface="Verdana"/>
              </a:rPr>
            </a:br>
            <a:r>
              <a:rPr lang="en" sz="1400">
                <a:latin typeface="Verdana"/>
                <a:ea typeface="Verdana"/>
                <a:cs typeface="Verdana"/>
                <a:sym typeface="Verdana"/>
              </a:rPr>
              <a:t>Character-Character, then</a:t>
            </a:r>
            <a:br>
              <a:rPr lang="en" sz="1400">
                <a:latin typeface="Verdana"/>
                <a:ea typeface="Verdana"/>
                <a:cs typeface="Verdana"/>
                <a:sym typeface="Verdana"/>
              </a:rPr>
            </a:br>
            <a:r>
              <a:rPr lang="en" sz="1400">
                <a:latin typeface="Verdana"/>
                <a:ea typeface="Verdana"/>
                <a:cs typeface="Verdana"/>
                <a:sym typeface="Verdana"/>
              </a:rPr>
              <a:t>Force Directed Graph, then</a:t>
            </a:r>
            <a:br>
              <a:rPr lang="en" sz="1400">
                <a:latin typeface="Verdana"/>
                <a:ea typeface="Verdana"/>
                <a:cs typeface="Verdana"/>
                <a:sym typeface="Verdana"/>
              </a:rPr>
            </a:br>
            <a:r>
              <a:rPr lang="en" sz="1400" i="1">
                <a:latin typeface="Verdana"/>
                <a:ea typeface="Verdana"/>
                <a:cs typeface="Verdana"/>
                <a:sym typeface="Verdana"/>
              </a:rPr>
              <a:t>The Sound and the Fury </a:t>
            </a:r>
            <a:r>
              <a:rPr lang="en" sz="1400">
                <a:latin typeface="Verdana"/>
                <a:ea typeface="Verdana"/>
                <a:cs typeface="Verdana"/>
                <a:sym typeface="Verdana"/>
              </a:rPr>
              <a:t>for Text</a:t>
            </a:r>
            <a:endParaRPr sz="1400">
              <a:latin typeface="Verdana"/>
              <a:ea typeface="Verdana"/>
              <a:cs typeface="Verdana"/>
              <a:sym typeface="Verdana"/>
            </a:endParaRPr>
          </a:p>
          <a:p>
            <a:pPr marL="0" lvl="0" indent="0" algn="l" rtl="0">
              <a:spcBef>
                <a:spcPts val="1200"/>
              </a:spcBef>
              <a:spcAft>
                <a:spcPts val="0"/>
              </a:spcAft>
              <a:buNone/>
            </a:pPr>
            <a:r>
              <a:rPr lang="en" sz="1400">
                <a:latin typeface="Verdana"/>
                <a:ea typeface="Verdana"/>
                <a:cs typeface="Verdana"/>
                <a:sym typeface="Verdana"/>
              </a:rPr>
              <a:t>If we assume that Caddy is most likely to be friends with other white, upper-class, females, choose White for Race, Upper Class for Rank, and Female for Gender.</a:t>
            </a:r>
            <a:endParaRPr sz="1400">
              <a:latin typeface="Verdana"/>
              <a:ea typeface="Verdana"/>
              <a:cs typeface="Verdana"/>
              <a:sym typeface="Verdana"/>
            </a:endParaRPr>
          </a:p>
          <a:p>
            <a:pPr marL="0" lvl="0" indent="0" algn="l" rtl="0">
              <a:spcBef>
                <a:spcPts val="1200"/>
              </a:spcBef>
              <a:spcAft>
                <a:spcPts val="0"/>
              </a:spcAft>
              <a:buNone/>
            </a:pPr>
            <a:r>
              <a:rPr lang="en" sz="1400">
                <a:latin typeface="Verdana"/>
                <a:ea typeface="Verdana"/>
                <a:cs typeface="Verdana"/>
                <a:sym typeface="Verdana"/>
              </a:rPr>
              <a:t>What do you see? (Hint: the boldest lines depict the strongest connections)</a:t>
            </a:r>
            <a:endParaRPr sz="1400">
              <a:latin typeface="Verdana"/>
              <a:ea typeface="Verdana"/>
              <a:cs typeface="Verdana"/>
              <a:sym typeface="Verdana"/>
            </a:endParaRPr>
          </a:p>
          <a:p>
            <a:pPr marL="0" lvl="0" indent="0" algn="l" rtl="0">
              <a:spcBef>
                <a:spcPts val="1200"/>
              </a:spcBef>
              <a:spcAft>
                <a:spcPts val="0"/>
              </a:spcAft>
              <a:buNone/>
            </a:pPr>
            <a:endParaRPr sz="1400">
              <a:latin typeface="Verdana"/>
              <a:ea typeface="Verdana"/>
              <a:cs typeface="Verdana"/>
              <a:sym typeface="Verdana"/>
            </a:endParaRPr>
          </a:p>
          <a:p>
            <a:pPr marL="0" lvl="0" indent="0" algn="l" rtl="0">
              <a:spcBef>
                <a:spcPts val="1200"/>
              </a:spcBef>
              <a:spcAft>
                <a:spcPts val="1200"/>
              </a:spcAft>
              <a:buNone/>
            </a:pPr>
            <a:br>
              <a:rPr lang="en" sz="1400">
                <a:latin typeface="Verdana"/>
                <a:ea typeface="Verdana"/>
                <a:cs typeface="Verdana"/>
                <a:sym typeface="Verdana"/>
              </a:rPr>
            </a:br>
            <a:endParaRPr sz="1400">
              <a:latin typeface="Verdana"/>
              <a:ea typeface="Verdana"/>
              <a:cs typeface="Verdana"/>
              <a:sym typeface="Verdana"/>
            </a:endParaRPr>
          </a:p>
        </p:txBody>
      </p:sp>
      <p:pic>
        <p:nvPicPr>
          <p:cNvPr id="151" name="Google Shape;151;p26"/>
          <p:cNvPicPr preferRelativeResize="0"/>
          <p:nvPr/>
        </p:nvPicPr>
        <p:blipFill>
          <a:blip r:embed="rId3">
            <a:alphaModFix/>
          </a:blip>
          <a:stretch>
            <a:fillRect/>
          </a:stretch>
        </p:blipFill>
        <p:spPr>
          <a:xfrm>
            <a:off x="1790025" y="82300"/>
            <a:ext cx="5563924" cy="214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7" name="Google Shape;15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8" name="Google Shape;158;p27"/>
          <p:cNvPicPr preferRelativeResize="0"/>
          <p:nvPr/>
        </p:nvPicPr>
        <p:blipFill>
          <a:blip r:embed="rId3">
            <a:alphaModFix/>
          </a:blip>
          <a:stretch>
            <a:fillRect/>
          </a:stretch>
        </p:blipFill>
        <p:spPr>
          <a:xfrm>
            <a:off x="615462" y="0"/>
            <a:ext cx="7913075"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251600" y="4434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Verdana"/>
                <a:ea typeface="Verdana"/>
                <a:cs typeface="Verdana"/>
                <a:sym typeface="Verdana"/>
              </a:rPr>
              <a:t>What did we just learn about Caddy’s world?</a:t>
            </a:r>
            <a:endParaRPr>
              <a:latin typeface="Verdana"/>
              <a:ea typeface="Verdana"/>
              <a:cs typeface="Verdana"/>
              <a:sym typeface="Verdana"/>
            </a:endParaRPr>
          </a:p>
        </p:txBody>
      </p:sp>
      <p:sp>
        <p:nvSpPr>
          <p:cNvPr id="164" name="Google Shape;16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solidFill>
                  <a:srgbClr val="4A86E8"/>
                </a:solidFill>
                <a:latin typeface="Verdana"/>
                <a:ea typeface="Verdana"/>
                <a:cs typeface="Verdana"/>
                <a:sym typeface="Verdana"/>
              </a:rPr>
              <a:t>Let’s try that again, this time removing all search parameters except</a:t>
            </a:r>
            <a:endParaRPr>
              <a:solidFill>
                <a:srgbClr val="4A86E8"/>
              </a:solidFill>
              <a:latin typeface="Verdana"/>
              <a:ea typeface="Verdana"/>
              <a:cs typeface="Verdana"/>
              <a:sym typeface="Verdana"/>
            </a:endParaRPr>
          </a:p>
          <a:p>
            <a:pPr marL="0" lvl="0" indent="0" algn="l" rtl="0">
              <a:spcBef>
                <a:spcPts val="1200"/>
              </a:spcBef>
              <a:spcAft>
                <a:spcPts val="0"/>
              </a:spcAft>
              <a:buNone/>
            </a:pPr>
            <a:r>
              <a:rPr lang="en">
                <a:latin typeface="Verdana"/>
                <a:ea typeface="Verdana"/>
                <a:cs typeface="Verdana"/>
                <a:sym typeface="Verdana"/>
              </a:rPr>
              <a:t>	Female</a:t>
            </a:r>
            <a:br>
              <a:rPr lang="en">
                <a:latin typeface="Verdana"/>
                <a:ea typeface="Verdana"/>
                <a:cs typeface="Verdana"/>
                <a:sym typeface="Verdana"/>
              </a:rPr>
            </a:br>
            <a:r>
              <a:rPr lang="en">
                <a:latin typeface="Verdana"/>
                <a:ea typeface="Verdana"/>
                <a:cs typeface="Verdana"/>
                <a:sym typeface="Verdana"/>
              </a:rPr>
              <a:t>		What do you see?</a:t>
            </a:r>
            <a:endParaRPr>
              <a:latin typeface="Verdana"/>
              <a:ea typeface="Verdana"/>
              <a:cs typeface="Verdana"/>
              <a:sym typeface="Verdana"/>
            </a:endParaRPr>
          </a:p>
          <a:p>
            <a:pPr marL="0" lvl="0" indent="0" algn="l" rtl="0">
              <a:spcBef>
                <a:spcPts val="1200"/>
              </a:spcBef>
              <a:spcAft>
                <a:spcPts val="0"/>
              </a:spcAft>
              <a:buNone/>
            </a:pPr>
            <a:r>
              <a:rPr lang="en">
                <a:solidFill>
                  <a:schemeClr val="accent1"/>
                </a:solidFill>
                <a:latin typeface="Verdana"/>
                <a:ea typeface="Verdana"/>
                <a:cs typeface="Verdana"/>
                <a:sym typeface="Verdana"/>
              </a:rPr>
              <a:t>And again, removing all search parameters except for</a:t>
            </a:r>
            <a:endParaRPr>
              <a:solidFill>
                <a:schemeClr val="accent1"/>
              </a:solidFill>
              <a:latin typeface="Verdana"/>
              <a:ea typeface="Verdana"/>
              <a:cs typeface="Verdana"/>
              <a:sym typeface="Verdana"/>
            </a:endParaRPr>
          </a:p>
          <a:p>
            <a:pPr marL="0" lvl="0" indent="0" algn="l" rtl="0">
              <a:spcBef>
                <a:spcPts val="1200"/>
              </a:spcBef>
              <a:spcAft>
                <a:spcPts val="0"/>
              </a:spcAft>
              <a:buNone/>
            </a:pPr>
            <a:r>
              <a:rPr lang="en">
                <a:latin typeface="Verdana"/>
                <a:ea typeface="Verdana"/>
                <a:cs typeface="Verdana"/>
                <a:sym typeface="Verdana"/>
              </a:rPr>
              <a:t>	Text: </a:t>
            </a:r>
            <a:r>
              <a:rPr lang="en" i="1">
                <a:latin typeface="Verdana"/>
                <a:ea typeface="Verdana"/>
                <a:cs typeface="Verdana"/>
                <a:sym typeface="Verdana"/>
              </a:rPr>
              <a:t>The Sound and the Fury</a:t>
            </a:r>
            <a:br>
              <a:rPr lang="en" i="1">
                <a:latin typeface="Verdana"/>
                <a:ea typeface="Verdana"/>
                <a:cs typeface="Verdana"/>
                <a:sym typeface="Verdana"/>
              </a:rPr>
            </a:br>
            <a:r>
              <a:rPr lang="en">
                <a:latin typeface="Verdana"/>
                <a:ea typeface="Verdana"/>
                <a:cs typeface="Verdana"/>
                <a:sym typeface="Verdana"/>
              </a:rPr>
              <a:t>		What do you see? </a:t>
            </a:r>
            <a:endParaRPr>
              <a:latin typeface="Verdana"/>
              <a:ea typeface="Verdana"/>
              <a:cs typeface="Verdana"/>
              <a:sym typeface="Verdana"/>
            </a:endParaRPr>
          </a:p>
          <a:p>
            <a:pPr marL="0" lvl="0" indent="0" algn="l" rtl="0">
              <a:spcBef>
                <a:spcPts val="1200"/>
              </a:spcBef>
              <a:spcAft>
                <a:spcPts val="0"/>
              </a:spcAft>
              <a:buNone/>
            </a:pPr>
            <a:r>
              <a:rPr lang="en">
                <a:latin typeface="Verdana"/>
                <a:ea typeface="Verdana"/>
                <a:cs typeface="Verdana"/>
                <a:sym typeface="Verdana"/>
              </a:rPr>
              <a:t>(this one is a bit overwhelming, but try to find the Caddy Compson square in the melee and click on it for a more concentrated graph)</a:t>
            </a:r>
            <a:endParaRPr>
              <a:latin typeface="Verdana"/>
              <a:ea typeface="Verdana"/>
              <a:cs typeface="Verdana"/>
              <a:sym typeface="Verdana"/>
            </a:endParaRPr>
          </a:p>
          <a:p>
            <a:pPr marL="0" lvl="0" indent="0" algn="l" rtl="0">
              <a:spcBef>
                <a:spcPts val="1200"/>
              </a:spcBef>
              <a:spcAft>
                <a:spcPts val="0"/>
              </a:spcAft>
              <a:buNone/>
            </a:pPr>
            <a:r>
              <a:rPr lang="en">
                <a:solidFill>
                  <a:schemeClr val="accent1"/>
                </a:solidFill>
                <a:latin typeface="Verdana"/>
                <a:ea typeface="Verdana"/>
                <a:cs typeface="Verdana"/>
                <a:sym typeface="Verdana"/>
              </a:rPr>
              <a:t>Play around with this function for a few minutes, using search parameters of your choice.</a:t>
            </a:r>
            <a:endParaRPr>
              <a:solidFill>
                <a:schemeClr val="accent1"/>
              </a:solidFill>
              <a:latin typeface="Verdana"/>
              <a:ea typeface="Verdana"/>
              <a:cs typeface="Verdana"/>
              <a:sym typeface="Verdana"/>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0" y="0"/>
            <a:ext cx="9144000" cy="6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Verdana"/>
                <a:ea typeface="Verdana"/>
                <a:cs typeface="Verdana"/>
                <a:sym typeface="Verdana"/>
              </a:rPr>
              <a:t>Now that we know who Caddy is with, let’s explore </a:t>
            </a:r>
            <a:r>
              <a:rPr lang="en" sz="1600" i="1">
                <a:latin typeface="Verdana"/>
                <a:ea typeface="Verdana"/>
                <a:cs typeface="Verdana"/>
                <a:sym typeface="Verdana"/>
              </a:rPr>
              <a:t>where</a:t>
            </a:r>
            <a:r>
              <a:rPr lang="en" sz="1600">
                <a:latin typeface="Verdana"/>
                <a:ea typeface="Verdana"/>
                <a:cs typeface="Verdana"/>
                <a:sym typeface="Verdana"/>
              </a:rPr>
              <a:t> she </a:t>
            </a:r>
            <a:r>
              <a:rPr lang="en" sz="1600" i="1">
                <a:latin typeface="Verdana"/>
                <a:ea typeface="Verdana"/>
                <a:cs typeface="Verdana"/>
                <a:sym typeface="Verdana"/>
              </a:rPr>
              <a:t>is</a:t>
            </a:r>
            <a:r>
              <a:rPr lang="en" sz="1600">
                <a:latin typeface="Verdana"/>
                <a:ea typeface="Verdana"/>
                <a:cs typeface="Verdana"/>
                <a:sym typeface="Verdana"/>
              </a:rPr>
              <a:t> and where she </a:t>
            </a:r>
            <a:r>
              <a:rPr lang="en" sz="1600" i="1">
                <a:latin typeface="Verdana"/>
                <a:ea typeface="Verdana"/>
                <a:cs typeface="Verdana"/>
                <a:sym typeface="Verdana"/>
              </a:rPr>
              <a:t>goes</a:t>
            </a:r>
            <a:r>
              <a:rPr lang="en" sz="1600">
                <a:latin typeface="Verdana"/>
                <a:ea typeface="Verdana"/>
                <a:cs typeface="Verdana"/>
                <a:sym typeface="Verdana"/>
              </a:rPr>
              <a:t>.</a:t>
            </a:r>
            <a:endParaRPr sz="1600">
              <a:latin typeface="Verdana"/>
              <a:ea typeface="Verdana"/>
              <a:cs typeface="Verdana"/>
              <a:sym typeface="Verdana"/>
            </a:endParaRPr>
          </a:p>
        </p:txBody>
      </p:sp>
      <p:sp>
        <p:nvSpPr>
          <p:cNvPr id="170" name="Google Shape;170;p29"/>
          <p:cNvSpPr txBox="1">
            <a:spLocks noGrp="1"/>
          </p:cNvSpPr>
          <p:nvPr>
            <p:ph type="body" idx="1"/>
          </p:nvPr>
        </p:nvSpPr>
        <p:spPr>
          <a:xfrm>
            <a:off x="311700" y="537750"/>
            <a:ext cx="8520600" cy="403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Verdana"/>
                <a:ea typeface="Verdana"/>
                <a:cs typeface="Verdana"/>
                <a:sym typeface="Verdana"/>
              </a:rPr>
              <a:t>We can acknowledge that as a character, Benjy is confined, both physically and mentally. Using Benjy’s restricted movements as a comparison point, let’s map out the movements of some other characters using the Events Search. </a:t>
            </a:r>
            <a:endParaRPr sz="1400">
              <a:latin typeface="Verdana"/>
              <a:ea typeface="Verdana"/>
              <a:cs typeface="Verdana"/>
              <a:sym typeface="Verdana"/>
            </a:endParaRPr>
          </a:p>
          <a:p>
            <a:pPr marL="0" lvl="0" indent="0" algn="l" rtl="0">
              <a:spcBef>
                <a:spcPts val="1200"/>
              </a:spcBef>
              <a:spcAft>
                <a:spcPts val="0"/>
              </a:spcAft>
              <a:buNone/>
            </a:pPr>
            <a:r>
              <a:rPr lang="en" sz="1400">
                <a:latin typeface="Verdana"/>
                <a:ea typeface="Verdana"/>
                <a:cs typeface="Verdana"/>
                <a:sym typeface="Verdana"/>
              </a:rPr>
              <a:t>Choose Search, then Events, then </a:t>
            </a:r>
            <a:r>
              <a:rPr lang="en" sz="1400" i="1">
                <a:latin typeface="Verdana"/>
                <a:ea typeface="Verdana"/>
                <a:cs typeface="Verdana"/>
                <a:sym typeface="Verdana"/>
              </a:rPr>
              <a:t>The Sound and the Fury,</a:t>
            </a:r>
            <a:r>
              <a:rPr lang="en" sz="1400">
                <a:latin typeface="Verdana"/>
                <a:ea typeface="Verdana"/>
                <a:cs typeface="Verdana"/>
                <a:sym typeface="Verdana"/>
              </a:rPr>
              <a:t> then the character, then “Present.” Press the Search button, then the Map It button. Voila!</a:t>
            </a:r>
            <a:endParaRPr sz="1400">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 u="sng">
                <a:solidFill>
                  <a:schemeClr val="hlink"/>
                </a:solidFill>
                <a:latin typeface="Verdana"/>
                <a:ea typeface="Verdana"/>
                <a:cs typeface="Verdana"/>
                <a:sym typeface="Verdana"/>
                <a:hlinkClick r:id="rId3"/>
              </a:rPr>
              <a:t>Here’s where Benjy goes</a:t>
            </a:r>
            <a:endParaRPr>
              <a:latin typeface="Verdana"/>
              <a:ea typeface="Verdana"/>
              <a:cs typeface="Verdana"/>
              <a:sym typeface="Verdana"/>
            </a:endParaRPr>
          </a:p>
          <a:p>
            <a:pPr marL="0" lvl="0" indent="0" algn="l" rtl="0">
              <a:spcBef>
                <a:spcPts val="1200"/>
              </a:spcBef>
              <a:spcAft>
                <a:spcPts val="0"/>
              </a:spcAft>
              <a:buNone/>
            </a:pPr>
            <a:br>
              <a:rPr lang="en" sz="1400">
                <a:latin typeface="Verdana"/>
                <a:ea typeface="Verdana"/>
                <a:cs typeface="Verdana"/>
                <a:sym typeface="Verdana"/>
              </a:rPr>
            </a:br>
            <a:endParaRPr sz="1400">
              <a:latin typeface="Verdana"/>
              <a:ea typeface="Verdana"/>
              <a:cs typeface="Verdana"/>
              <a:sym typeface="Verdana"/>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1" name="Google Shape;171;p29"/>
          <p:cNvPicPr preferRelativeResize="0"/>
          <p:nvPr/>
        </p:nvPicPr>
        <p:blipFill>
          <a:blip r:embed="rId4">
            <a:alphaModFix/>
          </a:blip>
          <a:stretch>
            <a:fillRect/>
          </a:stretch>
        </p:blipFill>
        <p:spPr>
          <a:xfrm>
            <a:off x="72300" y="2571750"/>
            <a:ext cx="4007550" cy="2405050"/>
          </a:xfrm>
          <a:prstGeom prst="rect">
            <a:avLst/>
          </a:prstGeom>
          <a:noFill/>
          <a:ln>
            <a:noFill/>
          </a:ln>
        </p:spPr>
      </p:pic>
      <p:pic>
        <p:nvPicPr>
          <p:cNvPr id="172" name="Google Shape;172;p29"/>
          <p:cNvPicPr preferRelativeResize="0"/>
          <p:nvPr/>
        </p:nvPicPr>
        <p:blipFill>
          <a:blip r:embed="rId5">
            <a:alphaModFix/>
          </a:blip>
          <a:stretch>
            <a:fillRect/>
          </a:stretch>
        </p:blipFill>
        <p:spPr>
          <a:xfrm>
            <a:off x="4203800" y="2571750"/>
            <a:ext cx="3445826" cy="2305050"/>
          </a:xfrm>
          <a:prstGeom prst="rect">
            <a:avLst/>
          </a:prstGeom>
          <a:noFill/>
          <a:ln>
            <a:noFill/>
          </a:ln>
        </p:spPr>
      </p:pic>
      <p:pic>
        <p:nvPicPr>
          <p:cNvPr id="173" name="Google Shape;173;p29"/>
          <p:cNvPicPr preferRelativeResize="0"/>
          <p:nvPr/>
        </p:nvPicPr>
        <p:blipFill>
          <a:blip r:embed="rId6">
            <a:alphaModFix/>
          </a:blip>
          <a:stretch>
            <a:fillRect/>
          </a:stretch>
        </p:blipFill>
        <p:spPr>
          <a:xfrm>
            <a:off x="7946350" y="3378975"/>
            <a:ext cx="1028700"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0" y="424350"/>
            <a:ext cx="914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a Small Group, Map the Events of the Following Characters</a:t>
            </a:r>
            <a:endParaRPr/>
          </a:p>
        </p:txBody>
      </p:sp>
      <p:sp>
        <p:nvSpPr>
          <p:cNvPr id="179" name="Google Shape;179;p30"/>
          <p:cNvSpPr txBox="1">
            <a:spLocks noGrp="1"/>
          </p:cNvSpPr>
          <p:nvPr>
            <p:ph type="body" idx="1"/>
          </p:nvPr>
        </p:nvSpPr>
        <p:spPr>
          <a:xfrm>
            <a:off x="507925" y="2076675"/>
            <a:ext cx="2549400" cy="76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4A86E8"/>
                </a:solidFill>
                <a:latin typeface="Verdana"/>
                <a:ea typeface="Verdana"/>
                <a:cs typeface="Verdana"/>
                <a:sym typeface="Verdana"/>
              </a:rPr>
              <a:t>Caddy</a:t>
            </a:r>
            <a:br>
              <a:rPr lang="en">
                <a:solidFill>
                  <a:srgbClr val="4A86E8"/>
                </a:solidFill>
                <a:latin typeface="Verdana"/>
                <a:ea typeface="Verdana"/>
                <a:cs typeface="Verdana"/>
                <a:sym typeface="Verdana"/>
              </a:rPr>
            </a:br>
            <a:r>
              <a:rPr lang="en" sz="1200">
                <a:latin typeface="Verdana"/>
                <a:ea typeface="Verdana"/>
                <a:cs typeface="Verdana"/>
                <a:sym typeface="Verdana"/>
              </a:rPr>
              <a:t>“Are you going to look after Benjy and Father” (106).</a:t>
            </a:r>
            <a:endParaRPr sz="1200">
              <a:latin typeface="Verdana"/>
              <a:ea typeface="Verdana"/>
              <a:cs typeface="Verdana"/>
              <a:sym typeface="Verdana"/>
            </a:endParaRPr>
          </a:p>
        </p:txBody>
      </p:sp>
      <p:sp>
        <p:nvSpPr>
          <p:cNvPr id="180" name="Google Shape;180;p30"/>
          <p:cNvSpPr txBox="1"/>
          <p:nvPr/>
        </p:nvSpPr>
        <p:spPr>
          <a:xfrm>
            <a:off x="2329200" y="1207900"/>
            <a:ext cx="2418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1"/>
                </a:solidFill>
                <a:latin typeface="Verdana"/>
                <a:ea typeface="Verdana"/>
                <a:cs typeface="Verdana"/>
                <a:sym typeface="Verdana"/>
              </a:rPr>
              <a:t>Caroline Compson</a:t>
            </a:r>
            <a:endParaRPr sz="1800">
              <a:solidFill>
                <a:schemeClr val="accent1"/>
              </a:solidFill>
              <a:latin typeface="Verdana"/>
              <a:ea typeface="Verdana"/>
              <a:cs typeface="Verdana"/>
              <a:sym typeface="Verdana"/>
            </a:endParaRPr>
          </a:p>
          <a:p>
            <a:pPr marL="0" lvl="0" indent="0" algn="l" rtl="0">
              <a:spcBef>
                <a:spcPts val="0"/>
              </a:spcBef>
              <a:spcAft>
                <a:spcPts val="0"/>
              </a:spcAft>
              <a:buNone/>
            </a:pPr>
            <a:r>
              <a:rPr lang="en" sz="1200">
                <a:latin typeface="Verdana"/>
                <a:ea typeface="Verdana"/>
                <a:cs typeface="Verdana"/>
                <a:sym typeface="Verdana"/>
              </a:rPr>
              <a:t>“Mother’s sick, Father said. Dilsey will put you to bed” (62).</a:t>
            </a:r>
            <a:endParaRPr sz="1200">
              <a:latin typeface="Verdana"/>
              <a:ea typeface="Verdana"/>
              <a:cs typeface="Verdana"/>
              <a:sym typeface="Verdana"/>
            </a:endParaRPr>
          </a:p>
        </p:txBody>
      </p:sp>
      <p:sp>
        <p:nvSpPr>
          <p:cNvPr id="181" name="Google Shape;181;p30"/>
          <p:cNvSpPr txBox="1"/>
          <p:nvPr/>
        </p:nvSpPr>
        <p:spPr>
          <a:xfrm>
            <a:off x="4644525" y="1555950"/>
            <a:ext cx="2711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1"/>
                </a:solidFill>
              </a:rPr>
              <a:t>(Miss) Quentin</a:t>
            </a:r>
            <a:endParaRPr sz="1800">
              <a:solidFill>
                <a:schemeClr val="accent1"/>
              </a:solidFill>
            </a:endParaRPr>
          </a:p>
          <a:p>
            <a:pPr marL="0" lvl="0" indent="0" algn="l" rtl="0">
              <a:spcBef>
                <a:spcPts val="0"/>
              </a:spcBef>
              <a:spcAft>
                <a:spcPts val="0"/>
              </a:spcAft>
              <a:buNone/>
            </a:pPr>
            <a:r>
              <a:rPr lang="en" sz="1200"/>
              <a:t>Goddamn you, Quentin said. Goddamn you. We could hear her (71).</a:t>
            </a:r>
            <a:endParaRPr sz="1200"/>
          </a:p>
        </p:txBody>
      </p:sp>
      <p:sp>
        <p:nvSpPr>
          <p:cNvPr id="182" name="Google Shape;182;p30"/>
          <p:cNvSpPr txBox="1"/>
          <p:nvPr/>
        </p:nvSpPr>
        <p:spPr>
          <a:xfrm>
            <a:off x="1869575" y="2971800"/>
            <a:ext cx="248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1"/>
                </a:solidFill>
              </a:rPr>
              <a:t>Jason</a:t>
            </a:r>
            <a:endParaRPr sz="1800">
              <a:solidFill>
                <a:schemeClr val="accent1"/>
              </a:solidFill>
            </a:endParaRPr>
          </a:p>
          <a:p>
            <a:pPr marL="0" lvl="0" indent="0" algn="l" rtl="0">
              <a:spcBef>
                <a:spcPts val="0"/>
              </a:spcBef>
              <a:spcAft>
                <a:spcPts val="0"/>
              </a:spcAft>
              <a:buNone/>
            </a:pPr>
            <a:r>
              <a:rPr lang="en" sz="1200"/>
              <a:t>“Once a bitch always a bitch, what I say” (180).</a:t>
            </a:r>
            <a:endParaRPr sz="1200"/>
          </a:p>
        </p:txBody>
      </p:sp>
      <p:sp>
        <p:nvSpPr>
          <p:cNvPr id="183" name="Google Shape;183;p30"/>
          <p:cNvSpPr txBox="1"/>
          <p:nvPr/>
        </p:nvSpPr>
        <p:spPr>
          <a:xfrm>
            <a:off x="934875" y="4080350"/>
            <a:ext cx="761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Be prepared to explain to the other groups where your chosen character goes. What do we notice?</a:t>
            </a:r>
            <a:endParaRPr>
              <a:latin typeface="Verdana"/>
              <a:ea typeface="Verdana"/>
              <a:cs typeface="Verdana"/>
              <a:sym typeface="Verdana"/>
            </a:endParaRPr>
          </a:p>
        </p:txBody>
      </p:sp>
      <p:sp>
        <p:nvSpPr>
          <p:cNvPr id="184" name="Google Shape;184;p30"/>
          <p:cNvSpPr txBox="1"/>
          <p:nvPr/>
        </p:nvSpPr>
        <p:spPr>
          <a:xfrm>
            <a:off x="3976550" y="2655050"/>
            <a:ext cx="2210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1"/>
                </a:solidFill>
              </a:rPr>
              <a:t>Dilsey</a:t>
            </a:r>
            <a:endParaRPr sz="1800">
              <a:solidFill>
                <a:schemeClr val="accent1"/>
              </a:solidFill>
            </a:endParaRPr>
          </a:p>
          <a:p>
            <a:pPr marL="0" lvl="0" indent="0" algn="l" rtl="0">
              <a:spcBef>
                <a:spcPts val="0"/>
              </a:spcBef>
              <a:spcAft>
                <a:spcPts val="0"/>
              </a:spcAft>
              <a:buClr>
                <a:schemeClr val="dk1"/>
              </a:buClr>
              <a:buSzPts val="1100"/>
              <a:buFont typeface="Arial"/>
              <a:buNone/>
            </a:pPr>
            <a:r>
              <a:rPr lang="en" sz="1200">
                <a:solidFill>
                  <a:srgbClr val="231F20"/>
                </a:solidFill>
                <a:highlight>
                  <a:schemeClr val="lt1"/>
                </a:highlight>
                <a:latin typeface="Verdana"/>
                <a:ea typeface="Verdana"/>
                <a:cs typeface="Verdana"/>
                <a:sym typeface="Verdana"/>
              </a:rPr>
              <a:t>I seed de beginning, en now I sees de endin'.</a:t>
            </a:r>
            <a:endParaRPr sz="12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0" name="Google Shape;190;p31"/>
          <p:cNvSpPr txBox="1">
            <a:spLocks noGrp="1"/>
          </p:cNvSpPr>
          <p:nvPr>
            <p:ph type="body" idx="1"/>
          </p:nvPr>
        </p:nvSpPr>
        <p:spPr>
          <a:xfrm>
            <a:off x="3222600" y="1152475"/>
            <a:ext cx="23238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solidFill>
                  <a:srgbClr val="0000FF"/>
                </a:solidFill>
                <a:latin typeface="Verdana"/>
                <a:ea typeface="Verdana"/>
                <a:cs typeface="Verdana"/>
                <a:sym typeface="Verdana"/>
              </a:rPr>
              <a:t>By doing a Cumulative Characters Search, you can find where the characters go/are in different stories. What do you notice about Caddy’s locations in </a:t>
            </a:r>
            <a:r>
              <a:rPr lang="en" i="1">
                <a:solidFill>
                  <a:srgbClr val="0000FF"/>
                </a:solidFill>
                <a:latin typeface="Verdana"/>
                <a:ea typeface="Verdana"/>
                <a:cs typeface="Verdana"/>
                <a:sym typeface="Verdana"/>
              </a:rPr>
              <a:t>The Sound and the Fury</a:t>
            </a:r>
            <a:r>
              <a:rPr lang="en">
                <a:solidFill>
                  <a:srgbClr val="0000FF"/>
                </a:solidFill>
                <a:latin typeface="Verdana"/>
                <a:ea typeface="Verdana"/>
                <a:cs typeface="Verdana"/>
                <a:sym typeface="Verdana"/>
              </a:rPr>
              <a:t> compared to her locations in the Appendix? How can you interpret this?</a:t>
            </a:r>
            <a:endParaRPr>
              <a:solidFill>
                <a:srgbClr val="0000FF"/>
              </a:solidFill>
              <a:latin typeface="Verdana"/>
              <a:ea typeface="Verdana"/>
              <a:cs typeface="Verdana"/>
              <a:sym typeface="Verdana"/>
            </a:endParaRPr>
          </a:p>
        </p:txBody>
      </p:sp>
      <p:pic>
        <p:nvPicPr>
          <p:cNvPr id="191" name="Google Shape;191;p31"/>
          <p:cNvPicPr preferRelativeResize="0"/>
          <p:nvPr/>
        </p:nvPicPr>
        <p:blipFill>
          <a:blip r:embed="rId3">
            <a:alphaModFix/>
          </a:blip>
          <a:stretch>
            <a:fillRect/>
          </a:stretch>
        </p:blipFill>
        <p:spPr>
          <a:xfrm>
            <a:off x="6" y="0"/>
            <a:ext cx="3087688" cy="5143500"/>
          </a:xfrm>
          <a:prstGeom prst="rect">
            <a:avLst/>
          </a:prstGeom>
          <a:noFill/>
          <a:ln>
            <a:noFill/>
          </a:ln>
        </p:spPr>
      </p:pic>
      <p:pic>
        <p:nvPicPr>
          <p:cNvPr id="192" name="Google Shape;192;p31"/>
          <p:cNvPicPr preferRelativeResize="0"/>
          <p:nvPr/>
        </p:nvPicPr>
        <p:blipFill>
          <a:blip r:embed="rId4">
            <a:alphaModFix/>
          </a:blip>
          <a:stretch>
            <a:fillRect/>
          </a:stretch>
        </p:blipFill>
        <p:spPr>
          <a:xfrm>
            <a:off x="5451000" y="1108150"/>
            <a:ext cx="3519950" cy="23381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Part One</a:t>
            </a:r>
            <a:endParaRPr/>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t>Faulkner and his Characters</a:t>
            </a:r>
            <a:endParaRPr/>
          </a:p>
          <a:p>
            <a:pPr marL="0" lvl="0" indent="0" algn="ctr" rtl="0">
              <a:spcBef>
                <a:spcPts val="0"/>
              </a:spcBef>
              <a:spcAft>
                <a:spcPts val="0"/>
              </a:spcAft>
              <a:buNone/>
            </a:pPr>
            <a:r>
              <a:rPr lang="en"/>
              <a:t>Faulkner and Caddy</a:t>
            </a: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8" name="Google Shape;198;p32"/>
          <p:cNvSpPr txBox="1">
            <a:spLocks noGrp="1"/>
          </p:cNvSpPr>
          <p:nvPr>
            <p:ph type="body" idx="1"/>
          </p:nvPr>
        </p:nvSpPr>
        <p:spPr>
          <a:xfrm>
            <a:off x="5203800" y="1152475"/>
            <a:ext cx="362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FF"/>
                </a:solidFill>
                <a:latin typeface="Verdana"/>
                <a:ea typeface="Verdana"/>
                <a:cs typeface="Verdana"/>
                <a:sym typeface="Verdana"/>
              </a:rPr>
              <a:t>Of course much of </a:t>
            </a:r>
            <a:r>
              <a:rPr lang="en" i="1">
                <a:solidFill>
                  <a:srgbClr val="0000FF"/>
                </a:solidFill>
                <a:latin typeface="Verdana"/>
                <a:ea typeface="Verdana"/>
                <a:cs typeface="Verdana"/>
                <a:sym typeface="Verdana"/>
              </a:rPr>
              <a:t>The Sound and the Fury</a:t>
            </a:r>
            <a:r>
              <a:rPr lang="en">
                <a:solidFill>
                  <a:srgbClr val="0000FF"/>
                </a:solidFill>
                <a:latin typeface="Verdana"/>
                <a:ea typeface="Verdana"/>
                <a:cs typeface="Verdana"/>
                <a:sym typeface="Verdana"/>
              </a:rPr>
              <a:t> swirls around the past, but is there anything interesting about this table?</a:t>
            </a:r>
            <a:endParaRPr>
              <a:solidFill>
                <a:srgbClr val="0000FF"/>
              </a:solidFill>
              <a:latin typeface="Verdana"/>
              <a:ea typeface="Verdana"/>
              <a:cs typeface="Verdana"/>
              <a:sym typeface="Verdana"/>
            </a:endParaRPr>
          </a:p>
        </p:txBody>
      </p:sp>
      <p:pic>
        <p:nvPicPr>
          <p:cNvPr id="199" name="Google Shape;199;p32"/>
          <p:cNvPicPr preferRelativeResize="0"/>
          <p:nvPr/>
        </p:nvPicPr>
        <p:blipFill>
          <a:blip r:embed="rId3">
            <a:alphaModFix/>
          </a:blip>
          <a:stretch>
            <a:fillRect/>
          </a:stretch>
        </p:blipFill>
        <p:spPr>
          <a:xfrm>
            <a:off x="0" y="0"/>
            <a:ext cx="5143501" cy="5143501"/>
          </a:xfrm>
          <a:prstGeom prst="rect">
            <a:avLst/>
          </a:prstGeom>
          <a:noFill/>
          <a:ln>
            <a:noFill/>
          </a:ln>
        </p:spPr>
      </p:pic>
      <p:sp>
        <p:nvSpPr>
          <p:cNvPr id="200" name="Google Shape;200;p32"/>
          <p:cNvSpPr txBox="1"/>
          <p:nvPr/>
        </p:nvSpPr>
        <p:spPr>
          <a:xfrm>
            <a:off x="5267600" y="4483150"/>
            <a:ext cx="313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1" name="Google Shape;201;p32"/>
          <p:cNvSpPr txBox="1"/>
          <p:nvPr/>
        </p:nvSpPr>
        <p:spPr>
          <a:xfrm>
            <a:off x="5143500" y="4772350"/>
            <a:ext cx="3895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https://joostburgers.github.io/dy_data_dog_breakfast/</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207" name="Google Shape;207;p3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“because women so delicate so mysterious father”</a:t>
            </a:r>
            <a:endParaRPr/>
          </a:p>
          <a:p>
            <a:pPr marL="0" lvl="0" indent="0" algn="ctr" rtl="0">
              <a:spcBef>
                <a:spcPts val="0"/>
              </a:spcBef>
              <a:spcAft>
                <a:spcPts val="0"/>
              </a:spcAft>
              <a:buNone/>
            </a:pPr>
            <a:r>
              <a:rPr lang="en"/>
              <a:t>–Quentin, </a:t>
            </a:r>
            <a:r>
              <a:rPr lang="en" i="1"/>
              <a:t>The Sound and the Fury</a:t>
            </a:r>
            <a:r>
              <a:rPr lang="en"/>
              <a:t>, 128</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Caddy’s World</a:t>
            </a:r>
            <a:endParaRPr b="1">
              <a:solidFill>
                <a:schemeClr val="lt1"/>
              </a:solidFill>
            </a:endParaRPr>
          </a:p>
        </p:txBody>
      </p:sp>
      <p:sp>
        <p:nvSpPr>
          <p:cNvPr id="213" name="Google Shape;21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solidFill>
                  <a:schemeClr val="lt1"/>
                </a:solidFill>
              </a:rPr>
              <a:t>What are some conclusions you can make about what it is like to live Caddy’s life?</a:t>
            </a:r>
            <a:endParaRPr b="1">
              <a:solidFill>
                <a:schemeClr val="lt1"/>
              </a:solidFill>
            </a:endParaRPr>
          </a:p>
          <a:p>
            <a:pPr marL="0" lvl="0" indent="0" algn="l" rtl="0">
              <a:spcBef>
                <a:spcPts val="1200"/>
              </a:spcBef>
              <a:spcAft>
                <a:spcPts val="0"/>
              </a:spcAft>
              <a:buNone/>
            </a:pPr>
            <a:r>
              <a:rPr lang="en" b="1">
                <a:solidFill>
                  <a:schemeClr val="lt1"/>
                </a:solidFill>
              </a:rPr>
              <a:t>Is her world big or small?</a:t>
            </a:r>
            <a:endParaRPr b="1">
              <a:solidFill>
                <a:schemeClr val="lt1"/>
              </a:solidFill>
            </a:endParaRPr>
          </a:p>
          <a:p>
            <a:pPr marL="0" lvl="0" indent="0" algn="l" rtl="0">
              <a:spcBef>
                <a:spcPts val="1200"/>
              </a:spcBef>
              <a:spcAft>
                <a:spcPts val="0"/>
              </a:spcAft>
              <a:buNone/>
            </a:pPr>
            <a:r>
              <a:rPr lang="en" b="1">
                <a:solidFill>
                  <a:schemeClr val="lt1"/>
                </a:solidFill>
              </a:rPr>
              <a:t>How does she respond to that reality? Does her world affect the decisions she makes? What decisions does she make?</a:t>
            </a:r>
            <a:endParaRPr b="1">
              <a:solidFill>
                <a:schemeClr val="lt1"/>
              </a:solidFill>
            </a:endParaRPr>
          </a:p>
          <a:p>
            <a:pPr marL="0" lvl="0" indent="0" algn="l" rtl="0">
              <a:spcBef>
                <a:spcPts val="1200"/>
              </a:spcBef>
              <a:spcAft>
                <a:spcPts val="0"/>
              </a:spcAft>
              <a:buNone/>
            </a:pPr>
            <a:r>
              <a:rPr lang="en" b="1">
                <a:solidFill>
                  <a:schemeClr val="lt1"/>
                </a:solidFill>
              </a:rPr>
              <a:t>What are the “proper tools” that Faulkner uses to tell Caddy’s story? Do they work?</a:t>
            </a:r>
            <a:endParaRPr b="1">
              <a:solidFill>
                <a:schemeClr val="lt1"/>
              </a:solidFill>
            </a:endParaRPr>
          </a:p>
          <a:p>
            <a:pPr marL="0" lvl="0" indent="0" algn="l" rtl="0">
              <a:spcBef>
                <a:spcPts val="1200"/>
              </a:spcBef>
              <a:spcAft>
                <a:spcPts val="0"/>
              </a:spcAft>
              <a:buNone/>
            </a:pPr>
            <a:r>
              <a:rPr lang="en" b="1">
                <a:solidFill>
                  <a:schemeClr val="lt1"/>
                </a:solidFill>
              </a:rPr>
              <a:t>Does the relative insular world of the Compson family contribute to her brothers’ obsessions with her? How do other people affect her decisions?</a:t>
            </a:r>
            <a:endParaRPr b="1">
              <a:solidFill>
                <a:schemeClr val="lt1"/>
              </a:solidFill>
            </a:endParaRPr>
          </a:p>
          <a:p>
            <a:pPr marL="0" lvl="0" indent="0" algn="l" rtl="0">
              <a:spcBef>
                <a:spcPts val="1200"/>
              </a:spcBef>
              <a:spcAft>
                <a:spcPts val="0"/>
              </a:spcAft>
              <a:buNone/>
            </a:pPr>
            <a:r>
              <a:rPr lang="en" b="1">
                <a:solidFill>
                  <a:schemeClr val="lt1"/>
                </a:solidFill>
              </a:rPr>
              <a:t>What might it feel like to be Caddy?</a:t>
            </a:r>
            <a:endParaRPr b="1">
              <a:solidFill>
                <a:schemeClr val="lt1"/>
              </a:solidFill>
            </a:endParaRPr>
          </a:p>
          <a:p>
            <a:pPr marL="0" lvl="0" indent="0" algn="l" rtl="0">
              <a:spcBef>
                <a:spcPts val="1200"/>
              </a:spcBef>
              <a:spcAft>
                <a:spcPts val="1200"/>
              </a:spcAft>
              <a:buNone/>
            </a:pPr>
            <a:r>
              <a:rPr lang="en" b="1">
                <a:solidFill>
                  <a:schemeClr val="lt1"/>
                </a:solidFill>
              </a:rPr>
              <a:t>Why does Faulkner make her difficult to get to know?</a:t>
            </a:r>
            <a:endParaRPr b="1">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Part Three</a:t>
            </a:r>
            <a:endParaRPr/>
          </a:p>
        </p:txBody>
      </p:sp>
      <p:sp>
        <p:nvSpPr>
          <p:cNvPr id="219" name="Google Shape;219;p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Let’s Write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Assignment: Homework</a:t>
            </a:r>
            <a:endParaRPr/>
          </a:p>
        </p:txBody>
      </p:sp>
      <p:sp>
        <p:nvSpPr>
          <p:cNvPr id="225" name="Google Shape;22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We learn about characters in part by what they say, what they do, what they think, where they go, what others say about them.</a:t>
            </a:r>
            <a:endParaRPr/>
          </a:p>
          <a:p>
            <a:pPr marL="0" lvl="0" indent="0" algn="l" rtl="0">
              <a:spcBef>
                <a:spcPts val="1200"/>
              </a:spcBef>
              <a:spcAft>
                <a:spcPts val="0"/>
              </a:spcAft>
              <a:buNone/>
            </a:pPr>
            <a:r>
              <a:rPr lang="en"/>
              <a:t>The Narrative Status Graph shows us that we don’t learn much about Caddy directly from Caddy. How reliable is it to learn about her mostly from other character’s memories of her? Search the novel and find one quotation that gives us a direct characterization of Caddy and two quotations that illustrate how what other characters say about her, think about her, or how they react to her may affect, change, limit, or restrict her world (Hint you can use DY to search Events which may lead you to your quotations). What do we really know about Caddy?</a:t>
            </a:r>
            <a:endParaRPr/>
          </a:p>
          <a:p>
            <a:pPr marL="0" lvl="0" indent="0" algn="l" rtl="0">
              <a:spcBef>
                <a:spcPts val="1200"/>
              </a:spcBef>
              <a:spcAft>
                <a:spcPts val="1200"/>
              </a:spcAft>
              <a:buNone/>
            </a:pPr>
            <a:r>
              <a:rPr lang="en"/>
              <a:t>What about Quentin, Jason, or Dilsey? Do they define themselves? Or do other characters or circumstances define them? Choose another character in the novel and discuss in a short paragraph how Faulkner reveals them to us. (Extra credit if you use a DY tool!)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Assignment: For your Weekly Journal Entry</a:t>
            </a:r>
            <a:endParaRPr/>
          </a:p>
        </p:txBody>
      </p:sp>
      <p:sp>
        <p:nvSpPr>
          <p:cNvPr id="231" name="Google Shape;231;p37"/>
          <p:cNvSpPr txBox="1">
            <a:spLocks noGrp="1"/>
          </p:cNvSpPr>
          <p:nvPr>
            <p:ph type="body" idx="1"/>
          </p:nvPr>
        </p:nvSpPr>
        <p:spPr>
          <a:xfrm>
            <a:off x="239425" y="11111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333333"/>
                </a:solidFill>
                <a:latin typeface="Verdana"/>
                <a:ea typeface="Verdana"/>
                <a:cs typeface="Verdana"/>
                <a:sym typeface="Verdana"/>
              </a:rPr>
              <a:t>More Lillian Smith!</a:t>
            </a:r>
            <a:endParaRPr sz="1200">
              <a:solidFill>
                <a:srgbClr val="333333"/>
              </a:solidFill>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 sz="1200">
                <a:solidFill>
                  <a:srgbClr val="333333"/>
                </a:solidFill>
                <a:latin typeface="Verdana"/>
                <a:ea typeface="Verdana"/>
                <a:cs typeface="Verdana"/>
                <a:sym typeface="Verdana"/>
              </a:rPr>
              <a:t>From </a:t>
            </a:r>
            <a:r>
              <a:rPr lang="en" sz="1200" i="1">
                <a:solidFill>
                  <a:srgbClr val="333333"/>
                </a:solidFill>
                <a:latin typeface="Verdana"/>
                <a:ea typeface="Verdana"/>
                <a:cs typeface="Verdana"/>
                <a:sym typeface="Verdana"/>
              </a:rPr>
              <a:t>Killers of the Dream</a:t>
            </a:r>
            <a:r>
              <a:rPr lang="en" sz="1200">
                <a:solidFill>
                  <a:srgbClr val="333333"/>
                </a:solidFill>
                <a:latin typeface="Verdana"/>
                <a:ea typeface="Verdana"/>
                <a:cs typeface="Verdana"/>
                <a:sym typeface="Verdana"/>
              </a:rPr>
              <a:t>, 1949:</a:t>
            </a:r>
            <a:br>
              <a:rPr lang="en" sz="1200">
                <a:solidFill>
                  <a:srgbClr val="333333"/>
                </a:solidFill>
                <a:latin typeface="Verdana"/>
                <a:ea typeface="Verdana"/>
                <a:cs typeface="Verdana"/>
                <a:sym typeface="Verdana"/>
              </a:rPr>
            </a:br>
            <a:br>
              <a:rPr lang="en" sz="1200">
                <a:solidFill>
                  <a:srgbClr val="333333"/>
                </a:solidFill>
                <a:latin typeface="Verdana"/>
                <a:ea typeface="Verdana"/>
                <a:cs typeface="Verdana"/>
                <a:sym typeface="Verdana"/>
              </a:rPr>
            </a:br>
            <a:r>
              <a:rPr lang="en" sz="1200">
                <a:solidFill>
                  <a:srgbClr val="4A86E8"/>
                </a:solidFill>
                <a:latin typeface="Verdana"/>
                <a:ea typeface="Verdana"/>
                <a:cs typeface="Verdana"/>
                <a:sym typeface="Verdana"/>
              </a:rPr>
              <a:t>“I do not remember how or when, but by the time I had learned that God is love, that Jesus is His Son and came to give us more abundant life, that all men are brothers with a common Father, I also knew that I was better than a Negro, that all black folks have their place and must be kept in it, that sex has its place and must be kept in it, that a terrifying disaster would befall the South if I ever treated a Negro as my social equal and as terrifying a disaster would befall my family if I were to have a baby outside marriage.”</a:t>
            </a:r>
            <a:endParaRPr sz="1200">
              <a:solidFill>
                <a:srgbClr val="4A86E8"/>
              </a:solidFill>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endParaRPr sz="1200">
              <a:solidFill>
                <a:srgbClr val="333333"/>
              </a:solidFill>
              <a:latin typeface="Verdana"/>
              <a:ea typeface="Verdana"/>
              <a:cs typeface="Verdana"/>
              <a:sym typeface="Verdana"/>
            </a:endParaRPr>
          </a:p>
          <a:p>
            <a:pPr marL="0" lvl="0" indent="0" algn="l" rtl="0">
              <a:spcBef>
                <a:spcPts val="1200"/>
              </a:spcBef>
              <a:spcAft>
                <a:spcPts val="1200"/>
              </a:spcAft>
              <a:buClr>
                <a:schemeClr val="dk1"/>
              </a:buClr>
              <a:buSzPts val="1100"/>
              <a:buFont typeface="Arial"/>
              <a:buNone/>
            </a:pPr>
            <a:r>
              <a:rPr lang="en" sz="1200">
                <a:solidFill>
                  <a:srgbClr val="333333"/>
                </a:solidFill>
                <a:latin typeface="Verdana"/>
                <a:ea typeface="Verdana"/>
                <a:cs typeface="Verdana"/>
                <a:sym typeface="Verdana"/>
              </a:rPr>
              <a:t>How does this quotation, along with all that we have explored in DY, inform our understanding of Minnie in </a:t>
            </a:r>
            <a:r>
              <a:rPr lang="en" sz="1200" i="1">
                <a:solidFill>
                  <a:srgbClr val="333333"/>
                </a:solidFill>
                <a:latin typeface="Verdana"/>
                <a:ea typeface="Verdana"/>
                <a:cs typeface="Verdana"/>
                <a:sym typeface="Verdana"/>
              </a:rPr>
              <a:t>Dry September</a:t>
            </a:r>
            <a:r>
              <a:rPr lang="en" sz="1200">
                <a:solidFill>
                  <a:srgbClr val="333333"/>
                </a:solidFill>
                <a:latin typeface="Verdana"/>
                <a:ea typeface="Verdana"/>
                <a:cs typeface="Verdana"/>
                <a:sym typeface="Verdana"/>
              </a:rPr>
              <a:t>? Of Emily in </a:t>
            </a:r>
            <a:r>
              <a:rPr lang="en" sz="1200" i="1">
                <a:solidFill>
                  <a:srgbClr val="333333"/>
                </a:solidFill>
                <a:latin typeface="Verdana"/>
                <a:ea typeface="Verdana"/>
                <a:cs typeface="Verdana"/>
                <a:sym typeface="Verdana"/>
              </a:rPr>
              <a:t>A Rose for Emily</a:t>
            </a:r>
            <a:r>
              <a:rPr lang="en" sz="1200">
                <a:solidFill>
                  <a:srgbClr val="333333"/>
                </a:solidFill>
                <a:latin typeface="Verdana"/>
                <a:ea typeface="Verdana"/>
                <a:cs typeface="Verdana"/>
                <a:sym typeface="Verdana"/>
              </a:rPr>
              <a:t>? Or Caddie, Miss Quentin, Dilsey, or Caroline Compson in </a:t>
            </a:r>
            <a:r>
              <a:rPr lang="en" sz="1200" i="1">
                <a:solidFill>
                  <a:srgbClr val="333333"/>
                </a:solidFill>
                <a:latin typeface="Verdana"/>
                <a:ea typeface="Verdana"/>
                <a:cs typeface="Verdana"/>
                <a:sym typeface="Verdana"/>
              </a:rPr>
              <a:t>The Sound and the Fury</a:t>
            </a:r>
            <a:r>
              <a:rPr lang="en" sz="1200">
                <a:solidFill>
                  <a:srgbClr val="333333"/>
                </a:solidFill>
                <a:latin typeface="Verdana"/>
                <a:ea typeface="Verdana"/>
                <a:cs typeface="Verdana"/>
                <a:sym typeface="Verdana"/>
              </a:rPr>
              <a:t>? In a one-page journal entry, choose one female Faulkner character and discuss her in light of Smith’s commentary.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Assignment: Longer Term</a:t>
            </a:r>
            <a:endParaRPr/>
          </a:p>
        </p:txBody>
      </p:sp>
      <p:sp>
        <p:nvSpPr>
          <p:cNvPr id="237" name="Google Shape;23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Though she doesn’t have her own expressed point-of-view in the written words of the novel, Digital Yoknapatawpha gifts you the opportunity to consider Caddy’s world in more detail. What confines her? What liberates her? Who is she beyond the memories and interpretations of her maybe-unreliable brothers? She is, Faulkner says, “my heart’s darling.” Why?</a:t>
            </a:r>
            <a:br>
              <a:rPr lang="en"/>
            </a:br>
            <a:br>
              <a:rPr lang="en"/>
            </a:br>
            <a:r>
              <a:rPr lang="en"/>
              <a:t>Considering some of the realities that DY has exposed, write the first 2-3 pages of Caddy’s chapter. You may use Faulknerian language and structure, or not, but whatever you do, give Caddy her voice.</a:t>
            </a:r>
            <a:endParaRPr/>
          </a:p>
          <a:p>
            <a:pPr marL="0" lvl="0" indent="0" algn="l" rtl="0">
              <a:spcBef>
                <a:spcPts val="1200"/>
              </a:spcBef>
              <a:spcAft>
                <a:spcPts val="1200"/>
              </a:spcAft>
              <a:buNone/>
            </a:pPr>
            <a:r>
              <a:rPr lang="en"/>
              <a:t>Be prepared to share with the class where in the novel you would insert your Caddy chapter and why.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Part Four</a:t>
            </a:r>
            <a:endParaRPr/>
          </a:p>
        </p:txBody>
      </p:sp>
      <p:sp>
        <p:nvSpPr>
          <p:cNvPr id="243" name="Google Shape;243;p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More 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Way More Questions</a:t>
            </a:r>
            <a:endParaRPr/>
          </a:p>
        </p:txBody>
      </p:sp>
      <p:sp>
        <p:nvSpPr>
          <p:cNvPr id="249" name="Google Shape;24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
              <a:t>Together, let’s read Caddy’s section of The Appendix.</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en" sz="6000" b="1">
                <a:solidFill>
                  <a:schemeClr val="accent4"/>
                </a:solidFill>
              </a:rPr>
              <a:t>?!?</a:t>
            </a:r>
            <a:br>
              <a:rPr lang="en" sz="6000" b="1">
                <a:solidFill>
                  <a:schemeClr val="accent4"/>
                </a:solidFill>
              </a:rPr>
            </a:br>
            <a:endParaRPr sz="6000" b="1">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and Objectives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b="1">
                <a:solidFill>
                  <a:schemeClr val="accent4"/>
                </a:solidFill>
              </a:rPr>
              <a:t>The big ones: </a:t>
            </a:r>
            <a:br>
              <a:rPr lang="en" sz="1400" b="1">
                <a:solidFill>
                  <a:schemeClr val="accent4"/>
                </a:solidFill>
              </a:rPr>
            </a:br>
            <a:r>
              <a:rPr lang="en" sz="1400">
                <a:solidFill>
                  <a:schemeClr val="dk1"/>
                </a:solidFill>
              </a:rPr>
              <a:t>To use multiple investigative DY tools to explore the concept of digital humanities and the broad parameters of the DY site.</a:t>
            </a:r>
            <a:endParaRPr sz="1400">
              <a:solidFill>
                <a:schemeClr val="dk1"/>
              </a:solidFill>
            </a:endParaRPr>
          </a:p>
          <a:p>
            <a:pPr marL="0" lvl="0" indent="0" algn="l" rtl="0">
              <a:spcBef>
                <a:spcPts val="0"/>
              </a:spcBef>
              <a:spcAft>
                <a:spcPts val="0"/>
              </a:spcAft>
              <a:buNone/>
            </a:pPr>
            <a:r>
              <a:rPr lang="en" sz="1400">
                <a:solidFill>
                  <a:schemeClr val="dk1"/>
                </a:solidFill>
              </a:rPr>
              <a:t>To try to imagine Caddy’s world and how it affects her and motivates her; to push ourselves inside her head with an ultimate goal of writing from her perspective.</a:t>
            </a:r>
            <a:endParaRPr sz="1400">
              <a:solidFill>
                <a:schemeClr val="dk1"/>
              </a:solidFill>
            </a:endParaRPr>
          </a:p>
          <a:p>
            <a:pPr marL="0" lvl="0" indent="0" algn="l" rtl="0">
              <a:spcBef>
                <a:spcPts val="0"/>
              </a:spcBef>
              <a:spcAft>
                <a:spcPts val="0"/>
              </a:spcAft>
              <a:buNone/>
            </a:pPr>
            <a:br>
              <a:rPr lang="en" sz="1400">
                <a:solidFill>
                  <a:schemeClr val="dk1"/>
                </a:solidFill>
              </a:rPr>
            </a:br>
            <a:endParaRPr sz="1400">
              <a:solidFill>
                <a:schemeClr val="dk1"/>
              </a:solidFill>
            </a:endParaRPr>
          </a:p>
          <a:p>
            <a:pPr marL="0" lvl="0" indent="0" algn="l" rtl="0">
              <a:spcBef>
                <a:spcPts val="0"/>
              </a:spcBef>
              <a:spcAft>
                <a:spcPts val="0"/>
              </a:spcAft>
              <a:buNone/>
            </a:pPr>
            <a:r>
              <a:rPr lang="en" sz="1400" b="1">
                <a:solidFill>
                  <a:schemeClr val="accent4"/>
                </a:solidFill>
              </a:rPr>
              <a:t>But also:</a:t>
            </a:r>
            <a:endParaRPr sz="1400" b="1">
              <a:solidFill>
                <a:schemeClr val="accent4"/>
              </a:solidFill>
            </a:endParaRPr>
          </a:p>
          <a:p>
            <a:pPr marL="0" lvl="0" indent="0" algn="l" rtl="0">
              <a:spcBef>
                <a:spcPts val="0"/>
              </a:spcBef>
              <a:spcAft>
                <a:spcPts val="0"/>
              </a:spcAft>
              <a:buNone/>
            </a:pPr>
            <a:r>
              <a:rPr lang="en" sz="1400">
                <a:solidFill>
                  <a:schemeClr val="dk1"/>
                </a:solidFill>
              </a:rPr>
              <a:t>To consider </a:t>
            </a:r>
            <a:r>
              <a:rPr lang="en" sz="1400" i="1">
                <a:solidFill>
                  <a:schemeClr val="dk1"/>
                </a:solidFill>
              </a:rPr>
              <a:t>The Sound and the Fury</a:t>
            </a:r>
            <a:r>
              <a:rPr lang="en" sz="1400">
                <a:solidFill>
                  <a:schemeClr val="dk1"/>
                </a:solidFill>
              </a:rPr>
              <a:t> not just as a novel in its entirety but as a collection of characters Faulkner reveals to us in different ways. </a:t>
            </a:r>
            <a:endParaRPr sz="1400">
              <a:solidFill>
                <a:schemeClr val="dk1"/>
              </a:solidFill>
            </a:endParaRPr>
          </a:p>
          <a:p>
            <a:pPr marL="0" lvl="0" indent="0" algn="l" rtl="0">
              <a:spcBef>
                <a:spcPts val="0"/>
              </a:spcBef>
              <a:spcAft>
                <a:spcPts val="0"/>
              </a:spcAft>
              <a:buNone/>
            </a:pPr>
            <a:r>
              <a:rPr lang="en" sz="1400">
                <a:solidFill>
                  <a:schemeClr val="dk1"/>
                </a:solidFill>
              </a:rPr>
              <a:t>To consider how Faulkner limits us in understanding Caddy and to ask ourselves why she doesn’t have a voice.</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To think more broadly about the conditions affecting southern women and black men and women in Faulkner’s time and how that may have influenced Faulkner’s depiction of them.</a:t>
            </a:r>
            <a:endParaRPr sz="1400">
              <a:solidFill>
                <a:schemeClr val="dk1"/>
              </a:solidFill>
            </a:endParaRPr>
          </a:p>
          <a:p>
            <a:pPr marL="0" lvl="0" indent="0" algn="l" rtl="0">
              <a:spcBef>
                <a:spcPts val="0"/>
              </a:spcBef>
              <a:spcAft>
                <a:spcPts val="12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living in Benjy’s, Quentin’s, and Jason’s heads, how do we learn about a character who has very little voice?</a:t>
            </a:r>
            <a:br>
              <a:rPr lang="en"/>
            </a:br>
            <a:br>
              <a:rPr lang="en"/>
            </a:br>
            <a:r>
              <a:rPr lang="en"/>
              <a:t>To figure out more about Caddy, we have to look next to her, in front of her, and behind her. How can we try to do this?</a:t>
            </a:r>
            <a:endParaRPr/>
          </a:p>
          <a:p>
            <a:pPr marL="0" lvl="0" indent="0" algn="l" rtl="0">
              <a:spcBef>
                <a:spcPts val="1200"/>
              </a:spcBef>
              <a:spcAft>
                <a:spcPts val="1200"/>
              </a:spcAft>
              <a:buNone/>
            </a:pPr>
            <a:endParaRPr/>
          </a:p>
        </p:txBody>
      </p:sp>
      <p:pic>
        <p:nvPicPr>
          <p:cNvPr id="75" name="Google Shape;75;p16"/>
          <p:cNvPicPr preferRelativeResize="0"/>
          <p:nvPr/>
        </p:nvPicPr>
        <p:blipFill>
          <a:blip r:embed="rId3">
            <a:alphaModFix/>
          </a:blip>
          <a:stretch>
            <a:fillRect/>
          </a:stretch>
        </p:blipFill>
        <p:spPr>
          <a:xfrm>
            <a:off x="581025" y="3199763"/>
            <a:ext cx="7981950" cy="8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0" y="92575"/>
            <a:ext cx="9144000" cy="33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Verdana"/>
                <a:ea typeface="Verdana"/>
                <a:cs typeface="Verdana"/>
                <a:sym typeface="Verdana"/>
              </a:rPr>
              <a:t>How does Faulkner Write his Characters?</a:t>
            </a:r>
            <a:endParaRPr sz="1600" b="1">
              <a:latin typeface="Verdana"/>
              <a:ea typeface="Verdana"/>
              <a:cs typeface="Verdana"/>
              <a:sym typeface="Verdana"/>
            </a:endParaRPr>
          </a:p>
          <a:p>
            <a:pPr marL="0" lvl="0" indent="0" algn="l" rtl="0">
              <a:spcBef>
                <a:spcPts val="0"/>
              </a:spcBef>
              <a:spcAft>
                <a:spcPts val="0"/>
              </a:spcAft>
              <a:buNone/>
            </a:pPr>
            <a:br>
              <a:rPr lang="en" sz="1400">
                <a:latin typeface="Verdana"/>
                <a:ea typeface="Verdana"/>
                <a:cs typeface="Verdana"/>
                <a:sym typeface="Verdana"/>
              </a:rPr>
            </a:br>
            <a:r>
              <a:rPr lang="en" sz="1200" b="1">
                <a:solidFill>
                  <a:schemeClr val="accent4"/>
                </a:solidFill>
                <a:latin typeface="Verdana"/>
                <a:ea typeface="Verdana"/>
                <a:cs typeface="Verdana"/>
                <a:sym typeface="Verdana"/>
              </a:rPr>
              <a:t>Use Digital Yoknapatawpha’s Cumulative Character Search to find out who tells Faulkner’s stories. </a:t>
            </a:r>
            <a:endParaRPr sz="1200" b="1">
              <a:solidFill>
                <a:schemeClr val="accent4"/>
              </a:solidFill>
              <a:latin typeface="Verdana"/>
              <a:ea typeface="Verdana"/>
              <a:cs typeface="Verdana"/>
              <a:sym typeface="Verdana"/>
            </a:endParaRPr>
          </a:p>
          <a:p>
            <a:pPr marL="0" lvl="0" indent="0" algn="l" rtl="0">
              <a:spcBef>
                <a:spcPts val="0"/>
              </a:spcBef>
              <a:spcAft>
                <a:spcPts val="0"/>
              </a:spcAft>
              <a:buNone/>
            </a:pPr>
            <a:endParaRPr sz="1200" b="1">
              <a:solidFill>
                <a:schemeClr val="accent4"/>
              </a:solidFill>
              <a:latin typeface="Verdana"/>
              <a:ea typeface="Verdana"/>
              <a:cs typeface="Verdana"/>
              <a:sym typeface="Verdana"/>
            </a:endParaRPr>
          </a:p>
          <a:p>
            <a:pPr marL="0" lvl="0" indent="0" algn="l" rtl="0">
              <a:spcBef>
                <a:spcPts val="0"/>
              </a:spcBef>
              <a:spcAft>
                <a:spcPts val="0"/>
              </a:spcAft>
              <a:buNone/>
            </a:pPr>
            <a:r>
              <a:rPr lang="en" sz="1200" b="1">
                <a:solidFill>
                  <a:schemeClr val="accent4"/>
                </a:solidFill>
                <a:latin typeface="Verdana"/>
                <a:ea typeface="Verdana"/>
                <a:cs typeface="Verdana"/>
                <a:sym typeface="Verdana"/>
              </a:rPr>
              <a:t>(For reference, there are 3724 named and unnamed characters and roughly 80 “Major” characters in Faulkner’s works.)</a:t>
            </a:r>
            <a:endParaRPr sz="1200" b="1">
              <a:solidFill>
                <a:schemeClr val="accent4"/>
              </a:solidFill>
              <a:latin typeface="Verdana"/>
              <a:ea typeface="Verdana"/>
              <a:cs typeface="Verdana"/>
              <a:sym typeface="Verdana"/>
            </a:endParaRPr>
          </a:p>
        </p:txBody>
      </p:sp>
      <p:sp>
        <p:nvSpPr>
          <p:cNvPr id="81" name="Google Shape;81;p17"/>
          <p:cNvSpPr txBox="1">
            <a:spLocks noGrp="1"/>
          </p:cNvSpPr>
          <p:nvPr>
            <p:ph type="body" idx="1"/>
          </p:nvPr>
        </p:nvSpPr>
        <p:spPr>
          <a:xfrm>
            <a:off x="67900" y="3549675"/>
            <a:ext cx="8520600" cy="1646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1400">
                <a:latin typeface="Verdana"/>
                <a:ea typeface="Verdana"/>
                <a:cs typeface="Verdana"/>
                <a:sym typeface="Verdana"/>
              </a:rPr>
              <a:t>From the DY home page, click on </a:t>
            </a:r>
            <a:br>
              <a:rPr lang="en" sz="1400">
                <a:latin typeface="Verdana"/>
                <a:ea typeface="Verdana"/>
                <a:cs typeface="Verdana"/>
                <a:sym typeface="Verdana"/>
              </a:rPr>
            </a:br>
            <a:r>
              <a:rPr lang="en" sz="1400">
                <a:latin typeface="Verdana"/>
                <a:ea typeface="Verdana"/>
                <a:cs typeface="Verdana"/>
                <a:sym typeface="Verdana"/>
              </a:rPr>
              <a:t>	Search, then Characters, then Cumulative</a:t>
            </a:r>
            <a:br>
              <a:rPr lang="en" sz="1400">
                <a:latin typeface="Verdana"/>
                <a:ea typeface="Verdana"/>
                <a:cs typeface="Verdana"/>
                <a:sym typeface="Verdana"/>
              </a:rPr>
            </a:br>
            <a:r>
              <a:rPr lang="en" sz="1400">
                <a:latin typeface="Verdana"/>
                <a:ea typeface="Verdana"/>
                <a:cs typeface="Verdana"/>
                <a:sym typeface="Verdana"/>
              </a:rPr>
              <a:t>	Select Gender: Female and Narrator: First Person; then search</a:t>
            </a:r>
            <a:br>
              <a:rPr lang="en" sz="1400">
                <a:latin typeface="Verdana"/>
                <a:ea typeface="Verdana"/>
                <a:cs typeface="Verdana"/>
                <a:sym typeface="Verdana"/>
              </a:rPr>
            </a:br>
            <a:r>
              <a:rPr lang="en" sz="1400">
                <a:latin typeface="Verdana"/>
                <a:ea typeface="Verdana"/>
                <a:cs typeface="Verdana"/>
                <a:sym typeface="Verdana"/>
              </a:rPr>
              <a:t>	Select Gender: Female and Narrator: Stream of Consciousness; then search</a:t>
            </a:r>
            <a:br>
              <a:rPr lang="en" sz="1400">
                <a:latin typeface="Verdana"/>
                <a:ea typeface="Verdana"/>
                <a:cs typeface="Verdana"/>
                <a:sym typeface="Verdana"/>
              </a:rPr>
            </a:br>
            <a:r>
              <a:rPr lang="en" sz="1400">
                <a:latin typeface="Verdana"/>
                <a:ea typeface="Verdana"/>
                <a:cs typeface="Verdana"/>
                <a:sym typeface="Verdana"/>
              </a:rPr>
              <a:t>	Select Gender: Female and Rank: Major; then search</a:t>
            </a:r>
            <a:br>
              <a:rPr lang="en" sz="1400">
                <a:latin typeface="Verdana"/>
                <a:ea typeface="Verdana"/>
                <a:cs typeface="Verdana"/>
                <a:sym typeface="Verdana"/>
              </a:rPr>
            </a:br>
            <a:r>
              <a:rPr lang="en" sz="1400">
                <a:latin typeface="Verdana"/>
                <a:ea typeface="Verdana"/>
                <a:cs typeface="Verdana"/>
                <a:sym typeface="Verdana"/>
              </a:rPr>
              <a:t>			What do you find out? </a:t>
            </a:r>
            <a:br>
              <a:rPr lang="en" sz="1400">
                <a:latin typeface="Verdana"/>
                <a:ea typeface="Verdana"/>
                <a:cs typeface="Verdana"/>
                <a:sym typeface="Verdana"/>
              </a:rPr>
            </a:br>
            <a:r>
              <a:rPr lang="en" sz="1400">
                <a:latin typeface="Verdana"/>
                <a:ea typeface="Verdana"/>
                <a:cs typeface="Verdana"/>
                <a:sym typeface="Verdana"/>
              </a:rPr>
              <a:t>	Compare your results if you change Gender to Male or Race to Black</a:t>
            </a:r>
            <a:endParaRPr sz="1400">
              <a:latin typeface="Verdana"/>
              <a:ea typeface="Verdana"/>
              <a:cs typeface="Verdana"/>
              <a:sym typeface="Verdana"/>
            </a:endParaRPr>
          </a:p>
        </p:txBody>
      </p:sp>
      <p:pic>
        <p:nvPicPr>
          <p:cNvPr id="82" name="Google Shape;82;p17"/>
          <p:cNvPicPr preferRelativeResize="0"/>
          <p:nvPr/>
        </p:nvPicPr>
        <p:blipFill>
          <a:blip r:embed="rId3">
            <a:alphaModFix/>
          </a:blip>
          <a:stretch>
            <a:fillRect/>
          </a:stretch>
        </p:blipFill>
        <p:spPr>
          <a:xfrm>
            <a:off x="0" y="1461425"/>
            <a:ext cx="9143999" cy="175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Lillian Smith 1897-1966</a:t>
            </a:r>
            <a:endParaRPr/>
          </a:p>
        </p:txBody>
      </p:sp>
      <p:sp>
        <p:nvSpPr>
          <p:cNvPr id="88" name="Google Shape;88;p18"/>
          <p:cNvSpPr txBox="1">
            <a:spLocks noGrp="1"/>
          </p:cNvSpPr>
          <p:nvPr>
            <p:ph type="body" idx="1"/>
          </p:nvPr>
        </p:nvSpPr>
        <p:spPr>
          <a:xfrm>
            <a:off x="311700" y="1152475"/>
            <a:ext cx="38508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a:solidFill>
                  <a:srgbClr val="333333"/>
                </a:solidFill>
                <a:highlight>
                  <a:srgbClr val="FFFFFF"/>
                </a:highlight>
                <a:latin typeface="Verdana"/>
                <a:ea typeface="Verdana"/>
                <a:cs typeface="Verdana"/>
                <a:sym typeface="Verdana"/>
              </a:rPr>
              <a:t>In her essay </a:t>
            </a:r>
            <a:r>
              <a:rPr lang="en" sz="1300" u="sng">
                <a:solidFill>
                  <a:schemeClr val="accent5"/>
                </a:solidFill>
                <a:highlight>
                  <a:srgbClr val="FFFFFF"/>
                </a:highlight>
                <a:latin typeface="Verdana"/>
                <a:ea typeface="Verdana"/>
                <a:cs typeface="Verdana"/>
                <a:sym typeface="Verdana"/>
                <a:hlinkClick r:id="rId3">
                  <a:extLst>
                    <a:ext uri="{A12FA001-AC4F-418D-AE19-62706E023703}">
                      <ahyp:hlinkClr xmlns:ahyp="http://schemas.microsoft.com/office/drawing/2018/hyperlinkcolor" val="tx"/>
                    </a:ext>
                  </a:extLst>
                </a:hlinkClick>
              </a:rPr>
              <a:t>“Stay and Resist”</a:t>
            </a:r>
            <a:r>
              <a:rPr lang="en" sz="1300">
                <a:solidFill>
                  <a:srgbClr val="333333"/>
                </a:solidFill>
                <a:highlight>
                  <a:srgbClr val="FFFFFF"/>
                </a:highlight>
                <a:latin typeface="Verdana"/>
                <a:ea typeface="Verdana"/>
                <a:cs typeface="Verdana"/>
                <a:sym typeface="Verdana"/>
              </a:rPr>
              <a:t> published in the Oxford American, October 2016, Diane Roberts quotes Lillian Smith on William Faulkner:</a:t>
            </a:r>
            <a:br>
              <a:rPr lang="en" sz="1300">
                <a:solidFill>
                  <a:srgbClr val="333333"/>
                </a:solidFill>
                <a:highlight>
                  <a:srgbClr val="FFFFFF"/>
                </a:highlight>
                <a:latin typeface="Verdana"/>
                <a:ea typeface="Verdana"/>
                <a:cs typeface="Verdana"/>
                <a:sym typeface="Verdana"/>
              </a:rPr>
            </a:br>
            <a:br>
              <a:rPr lang="en" sz="1300">
                <a:solidFill>
                  <a:srgbClr val="333333"/>
                </a:solidFill>
                <a:highlight>
                  <a:srgbClr val="FFFFFF"/>
                </a:highlight>
                <a:latin typeface="Verdana"/>
                <a:ea typeface="Verdana"/>
                <a:cs typeface="Verdana"/>
                <a:sym typeface="Verdana"/>
              </a:rPr>
            </a:br>
            <a:r>
              <a:rPr lang="en" sz="1300">
                <a:solidFill>
                  <a:srgbClr val="333333"/>
                </a:solidFill>
                <a:highlight>
                  <a:srgbClr val="FFFFFF"/>
                </a:highlight>
                <a:latin typeface="Verdana"/>
                <a:ea typeface="Verdana"/>
                <a:cs typeface="Verdana"/>
                <a:sym typeface="Verdana"/>
              </a:rPr>
              <a:t> “There is no future in [his] books,” she said. “He never wrote about his equals. He has created no decent women; he loathes females and it shows in his work.” </a:t>
            </a:r>
            <a:endParaRPr sz="1300">
              <a:solidFill>
                <a:srgbClr val="333333"/>
              </a:solidFill>
              <a:highlight>
                <a:srgbClr val="FFFFFF"/>
              </a:highlight>
              <a:latin typeface="Verdana"/>
              <a:ea typeface="Verdana"/>
              <a:cs typeface="Verdana"/>
              <a:sym typeface="Verdana"/>
            </a:endParaRPr>
          </a:p>
          <a:p>
            <a:pPr marL="0" lvl="0" indent="0" algn="l" rtl="0">
              <a:spcBef>
                <a:spcPts val="1200"/>
              </a:spcBef>
              <a:spcAft>
                <a:spcPts val="0"/>
              </a:spcAft>
              <a:buNone/>
            </a:pPr>
            <a:endParaRPr sz="1300">
              <a:solidFill>
                <a:srgbClr val="333333"/>
              </a:solidFill>
              <a:highlight>
                <a:srgbClr val="FFFFFF"/>
              </a:highlight>
              <a:latin typeface="Verdana"/>
              <a:ea typeface="Verdana"/>
              <a:cs typeface="Verdana"/>
              <a:sym typeface="Verdana"/>
            </a:endParaRPr>
          </a:p>
          <a:p>
            <a:pPr marL="0" lvl="0" indent="0" algn="l" rtl="0">
              <a:spcBef>
                <a:spcPts val="1200"/>
              </a:spcBef>
              <a:spcAft>
                <a:spcPts val="0"/>
              </a:spcAft>
              <a:buNone/>
            </a:pPr>
            <a:endParaRPr sz="1300">
              <a:solidFill>
                <a:srgbClr val="333333"/>
              </a:solidFill>
              <a:highlight>
                <a:srgbClr val="FFFFFF"/>
              </a:highlight>
              <a:latin typeface="Verdana"/>
              <a:ea typeface="Verdana"/>
              <a:cs typeface="Verdana"/>
              <a:sym typeface="Verdana"/>
            </a:endParaRPr>
          </a:p>
          <a:p>
            <a:pPr marL="0" lvl="0" indent="0" algn="l" rtl="0">
              <a:spcBef>
                <a:spcPts val="1200"/>
              </a:spcBef>
              <a:spcAft>
                <a:spcPts val="0"/>
              </a:spcAft>
              <a:buClr>
                <a:schemeClr val="dk1"/>
              </a:buClr>
              <a:buSzPct val="84615"/>
              <a:buFont typeface="Arial"/>
              <a:buNone/>
            </a:pPr>
            <a:r>
              <a:rPr lang="en" sz="1300">
                <a:solidFill>
                  <a:srgbClr val="333333"/>
                </a:solidFill>
                <a:highlight>
                  <a:srgbClr val="FFFFFF"/>
                </a:highlight>
                <a:latin typeface="Verdana"/>
                <a:ea typeface="Verdana"/>
                <a:cs typeface="Verdana"/>
                <a:sym typeface="Verdana"/>
              </a:rPr>
              <a:t>Is this true? As we consider Caddy and the other women in </a:t>
            </a:r>
            <a:r>
              <a:rPr lang="en" sz="1300" i="1">
                <a:solidFill>
                  <a:srgbClr val="333333"/>
                </a:solidFill>
                <a:highlight>
                  <a:srgbClr val="FFFFFF"/>
                </a:highlight>
                <a:latin typeface="Verdana"/>
                <a:ea typeface="Verdana"/>
                <a:cs typeface="Verdana"/>
                <a:sym typeface="Verdana"/>
              </a:rPr>
              <a:t>The Sound and the Fury</a:t>
            </a:r>
            <a:r>
              <a:rPr lang="en" sz="1300">
                <a:solidFill>
                  <a:srgbClr val="333333"/>
                </a:solidFill>
                <a:highlight>
                  <a:srgbClr val="FFFFFF"/>
                </a:highlight>
                <a:latin typeface="Verdana"/>
                <a:ea typeface="Verdana"/>
                <a:cs typeface="Verdana"/>
                <a:sym typeface="Verdana"/>
              </a:rPr>
              <a:t>, let’s think about Lillian Smith’s opinion.</a:t>
            </a:r>
            <a:endParaRPr sz="1300">
              <a:solidFill>
                <a:srgbClr val="333333"/>
              </a:solidFill>
              <a:highlight>
                <a:srgbClr val="FFFFFF"/>
              </a:highlight>
              <a:latin typeface="Verdana"/>
              <a:ea typeface="Verdana"/>
              <a:cs typeface="Verdana"/>
              <a:sym typeface="Verdana"/>
            </a:endParaRPr>
          </a:p>
          <a:p>
            <a:pPr marL="0" lvl="0" indent="0" algn="l" rtl="0">
              <a:spcBef>
                <a:spcPts val="1200"/>
              </a:spcBef>
              <a:spcAft>
                <a:spcPts val="1200"/>
              </a:spcAft>
              <a:buNone/>
            </a:pPr>
            <a:endParaRPr/>
          </a:p>
        </p:txBody>
      </p:sp>
      <p:pic>
        <p:nvPicPr>
          <p:cNvPr id="89" name="Google Shape;89;p18"/>
          <p:cNvPicPr preferRelativeResize="0"/>
          <p:nvPr/>
        </p:nvPicPr>
        <p:blipFill>
          <a:blip r:embed="rId4">
            <a:alphaModFix/>
          </a:blip>
          <a:stretch>
            <a:fillRect/>
          </a:stretch>
        </p:blipFill>
        <p:spPr>
          <a:xfrm>
            <a:off x="4973075" y="538150"/>
            <a:ext cx="3143250" cy="40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Jesmyn Ward 1977-     </a:t>
            </a:r>
            <a:endParaRPr/>
          </a:p>
          <a:p>
            <a:pPr marL="0" lvl="0" indent="0" algn="l" rtl="0">
              <a:spcBef>
                <a:spcPts val="0"/>
              </a:spcBef>
              <a:spcAft>
                <a:spcPts val="0"/>
              </a:spcAft>
              <a:buNone/>
            </a:pPr>
            <a:r>
              <a:rPr lang="en" sz="1300"/>
              <a:t>(we’re reading her next!)</a:t>
            </a:r>
            <a:endParaRPr sz="1300"/>
          </a:p>
        </p:txBody>
      </p:sp>
      <p:sp>
        <p:nvSpPr>
          <p:cNvPr id="95" name="Google Shape;95;p19"/>
          <p:cNvSpPr txBox="1">
            <a:spLocks noGrp="1"/>
          </p:cNvSpPr>
          <p:nvPr>
            <p:ph type="body" idx="1"/>
          </p:nvPr>
        </p:nvSpPr>
        <p:spPr>
          <a:xfrm>
            <a:off x="311700" y="1152475"/>
            <a:ext cx="3664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Verdana"/>
                <a:ea typeface="Verdana"/>
                <a:cs typeface="Verdana"/>
                <a:sym typeface="Verdana"/>
              </a:rPr>
              <a:t>“The first time I read As I Lay Dying, I was so awed I wanted to give up. I thought, ‘He’s done it, perfectly. Why the hell am I trying?’ But the failures of some of his black characters—the lack of imaginative vision regarding them, the way they don’t display the full range of human emotion, how they fail to live fully on the page—work against that awe and goad me to write.” </a:t>
            </a:r>
            <a:endParaRPr sz="1200">
              <a:latin typeface="Verdana"/>
              <a:ea typeface="Verdana"/>
              <a:cs typeface="Verdana"/>
              <a:sym typeface="Verdana"/>
            </a:endParaRPr>
          </a:p>
          <a:p>
            <a:pPr marL="0" lvl="0" indent="0" algn="l" rtl="0">
              <a:spcBef>
                <a:spcPts val="1200"/>
              </a:spcBef>
              <a:spcAft>
                <a:spcPts val="0"/>
              </a:spcAft>
              <a:buNone/>
            </a:pPr>
            <a:r>
              <a:rPr lang="en" sz="1200">
                <a:latin typeface="Verdana"/>
                <a:ea typeface="Verdana"/>
                <a:cs typeface="Verdana"/>
                <a:sym typeface="Verdana"/>
              </a:rPr>
              <a:t>This from Elizabeth Hoover’s </a:t>
            </a:r>
            <a:r>
              <a:rPr lang="en" sz="1200" u="sng">
                <a:solidFill>
                  <a:schemeClr val="hlink"/>
                </a:solidFill>
                <a:latin typeface="Verdana"/>
                <a:ea typeface="Verdana"/>
                <a:cs typeface="Verdana"/>
                <a:sym typeface="Verdana"/>
                <a:hlinkClick r:id="rId3"/>
              </a:rPr>
              <a:t>2011 interview with Jesmyn Ward</a:t>
            </a:r>
            <a:r>
              <a:rPr lang="en" sz="1200">
                <a:latin typeface="Verdana"/>
                <a:ea typeface="Verdana"/>
                <a:cs typeface="Verdana"/>
                <a:sym typeface="Verdana"/>
              </a:rPr>
              <a:t> published in </a:t>
            </a:r>
            <a:r>
              <a:rPr lang="en" sz="1200" i="1">
                <a:latin typeface="Verdana"/>
                <a:ea typeface="Verdana"/>
                <a:cs typeface="Verdana"/>
                <a:sym typeface="Verdana"/>
              </a:rPr>
              <a:t>The Paris Review</a:t>
            </a:r>
            <a:r>
              <a:rPr lang="en" sz="1200">
                <a:latin typeface="Verdana"/>
                <a:ea typeface="Verdana"/>
                <a:cs typeface="Verdana"/>
                <a:sym typeface="Verdana"/>
              </a:rPr>
              <a:t>.</a:t>
            </a:r>
            <a:endParaRPr sz="1200">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 sz="1200">
                <a:latin typeface="Verdana"/>
                <a:ea typeface="Verdana"/>
                <a:cs typeface="Verdana"/>
                <a:sym typeface="Verdana"/>
              </a:rPr>
              <a:t>Is this true? Let’s think about this as we consider the black characters in </a:t>
            </a:r>
            <a:r>
              <a:rPr lang="en" sz="1200" i="1">
                <a:latin typeface="Verdana"/>
                <a:ea typeface="Verdana"/>
                <a:cs typeface="Verdana"/>
                <a:sym typeface="Verdana"/>
              </a:rPr>
              <a:t>The Sound and the Fury</a:t>
            </a:r>
            <a:r>
              <a:rPr lang="en" sz="1200">
                <a:latin typeface="Verdana"/>
                <a:ea typeface="Verdana"/>
                <a:cs typeface="Verdana"/>
                <a:sym typeface="Verdana"/>
              </a:rPr>
              <a:t>. And, really, all of Faulkner’s characters!</a:t>
            </a:r>
            <a:endParaRPr sz="1200">
              <a:latin typeface="Verdana"/>
              <a:ea typeface="Verdana"/>
              <a:cs typeface="Verdana"/>
              <a:sym typeface="Verdana"/>
            </a:endParaRPr>
          </a:p>
          <a:p>
            <a:pPr marL="0" lvl="0" indent="0" algn="l" rtl="0">
              <a:spcBef>
                <a:spcPts val="1200"/>
              </a:spcBef>
              <a:spcAft>
                <a:spcPts val="1200"/>
              </a:spcAft>
              <a:buNone/>
            </a:pPr>
            <a:endParaRPr sz="1200"/>
          </a:p>
        </p:txBody>
      </p:sp>
      <p:pic>
        <p:nvPicPr>
          <p:cNvPr id="96" name="Google Shape;96;p19"/>
          <p:cNvPicPr preferRelativeResize="0"/>
          <p:nvPr/>
        </p:nvPicPr>
        <p:blipFill>
          <a:blip r:embed="rId4">
            <a:alphaModFix/>
          </a:blip>
          <a:stretch>
            <a:fillRect/>
          </a:stretch>
        </p:blipFill>
        <p:spPr>
          <a:xfrm>
            <a:off x="4999075" y="911925"/>
            <a:ext cx="2783525" cy="30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62500"/>
            <a:ext cx="8520600" cy="3651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9600" u="sng">
                <a:solidFill>
                  <a:schemeClr val="hlink"/>
                </a:solidFill>
                <a:latin typeface="Verdana"/>
                <a:ea typeface="Verdana"/>
                <a:cs typeface="Verdana"/>
                <a:sym typeface="Verdana"/>
                <a:hlinkClick r:id="rId3"/>
              </a:rPr>
              <a:t>What does Faulkner think of Caddy?</a:t>
            </a:r>
            <a:endParaRPr sz="9600">
              <a:latin typeface="Verdana"/>
              <a:ea typeface="Verdana"/>
              <a:cs typeface="Verdana"/>
              <a:sym typeface="Verdana"/>
            </a:endParaRPr>
          </a:p>
          <a:p>
            <a:pPr marL="0" lvl="0" indent="0" algn="l" rtl="0">
              <a:spcBef>
                <a:spcPts val="1200"/>
              </a:spcBef>
              <a:spcAft>
                <a:spcPts val="0"/>
              </a:spcAft>
              <a:buNone/>
            </a:pPr>
            <a:endParaRPr>
              <a:latin typeface="Verdana"/>
              <a:ea typeface="Verdana"/>
              <a:cs typeface="Verdana"/>
              <a:sym typeface="Verdana"/>
            </a:endParaRPr>
          </a:p>
          <a:p>
            <a:pPr marL="0" lvl="0" indent="0" algn="l" rtl="0">
              <a:spcBef>
                <a:spcPts val="1200"/>
              </a:spcBef>
              <a:spcAft>
                <a:spcPts val="0"/>
              </a:spcAft>
              <a:buNone/>
            </a:pPr>
            <a:r>
              <a:rPr lang="en" sz="4800">
                <a:latin typeface="Verdana"/>
                <a:ea typeface="Verdana"/>
                <a:cs typeface="Verdana"/>
                <a:sym typeface="Verdana"/>
              </a:rPr>
              <a:t>After listening to the first two audio clips on DY’s Audio Files page for </a:t>
            </a:r>
            <a:r>
              <a:rPr lang="en" sz="4800" i="1">
                <a:latin typeface="Verdana"/>
                <a:ea typeface="Verdana"/>
                <a:cs typeface="Verdana"/>
                <a:sym typeface="Verdana"/>
              </a:rPr>
              <a:t>The Sound and the Fury</a:t>
            </a:r>
            <a:r>
              <a:rPr lang="en" sz="4800">
                <a:latin typeface="Verdana"/>
                <a:ea typeface="Verdana"/>
                <a:cs typeface="Verdana"/>
                <a:sym typeface="Verdana"/>
              </a:rPr>
              <a:t>, turn to the person next to you and consider the following questions before we discuss them as a class:</a:t>
            </a:r>
            <a:endParaRPr sz="4800">
              <a:latin typeface="Verdana"/>
              <a:ea typeface="Verdana"/>
              <a:cs typeface="Verdana"/>
              <a:sym typeface="Verdana"/>
            </a:endParaRPr>
          </a:p>
          <a:p>
            <a:pPr marL="457200" lvl="0" indent="457200" algn="l" rtl="0">
              <a:spcBef>
                <a:spcPts val="1200"/>
              </a:spcBef>
              <a:spcAft>
                <a:spcPts val="0"/>
              </a:spcAft>
              <a:buNone/>
            </a:pPr>
            <a:r>
              <a:rPr lang="en" sz="4800">
                <a:latin typeface="Verdana"/>
                <a:ea typeface="Verdana"/>
                <a:cs typeface="Verdana"/>
                <a:sym typeface="Verdana"/>
              </a:rPr>
              <a:t>How do we learn about most characters in the novel?</a:t>
            </a:r>
            <a:endParaRPr sz="4800">
              <a:latin typeface="Verdana"/>
              <a:ea typeface="Verdana"/>
              <a:cs typeface="Verdana"/>
              <a:sym typeface="Verdana"/>
            </a:endParaRPr>
          </a:p>
          <a:p>
            <a:pPr marL="914400" lvl="0" indent="0" algn="l" rtl="0">
              <a:spcBef>
                <a:spcPts val="1200"/>
              </a:spcBef>
              <a:spcAft>
                <a:spcPts val="0"/>
              </a:spcAft>
              <a:buNone/>
            </a:pPr>
            <a:r>
              <a:rPr lang="en" sz="4800">
                <a:latin typeface="Verdana"/>
                <a:ea typeface="Verdana"/>
                <a:cs typeface="Verdana"/>
                <a:sym typeface="Verdana"/>
              </a:rPr>
              <a:t>How do we learn about Caddy?</a:t>
            </a:r>
            <a:endParaRPr sz="4800">
              <a:latin typeface="Verdana"/>
              <a:ea typeface="Verdana"/>
              <a:cs typeface="Verdana"/>
              <a:sym typeface="Verdana"/>
            </a:endParaRPr>
          </a:p>
          <a:p>
            <a:pPr marL="914400" lvl="0" indent="0" algn="l" rtl="0">
              <a:spcBef>
                <a:spcPts val="1200"/>
              </a:spcBef>
              <a:spcAft>
                <a:spcPts val="0"/>
              </a:spcAft>
              <a:buNone/>
            </a:pPr>
            <a:r>
              <a:rPr lang="en" sz="4800">
                <a:latin typeface="Verdana"/>
                <a:ea typeface="Verdana"/>
                <a:cs typeface="Verdana"/>
                <a:sym typeface="Verdana"/>
              </a:rPr>
              <a:t>What do you think Faulkner means by: “the proper tools” to “draw the picture of Caddy”...what are these tools, and do you agree with him?</a:t>
            </a:r>
            <a:endParaRPr sz="4800">
              <a:latin typeface="Verdana"/>
              <a:ea typeface="Verdana"/>
              <a:cs typeface="Verdana"/>
              <a:sym typeface="Verdana"/>
            </a:endParaRPr>
          </a:p>
          <a:p>
            <a:pPr marL="914400" lvl="0" indent="0" algn="l" rtl="0">
              <a:spcBef>
                <a:spcPts val="1200"/>
              </a:spcBef>
              <a:spcAft>
                <a:spcPts val="0"/>
              </a:spcAft>
              <a:buNone/>
            </a:pPr>
            <a:r>
              <a:rPr lang="en" sz="4800">
                <a:latin typeface="Verdana"/>
                <a:ea typeface="Verdana"/>
                <a:cs typeface="Verdana"/>
                <a:sym typeface="Verdana"/>
              </a:rPr>
              <a:t>In the Characters Search section of DY, Caddy is classified as a Major character in </a:t>
            </a:r>
            <a:r>
              <a:rPr lang="en" sz="4800" i="1">
                <a:latin typeface="Verdana"/>
                <a:ea typeface="Verdana"/>
                <a:cs typeface="Verdana"/>
                <a:sym typeface="Verdana"/>
              </a:rPr>
              <a:t>The Sound and the Fury</a:t>
            </a:r>
            <a:r>
              <a:rPr lang="en" sz="4800">
                <a:latin typeface="Verdana"/>
                <a:ea typeface="Verdana"/>
                <a:cs typeface="Verdana"/>
                <a:sym typeface="Verdana"/>
              </a:rPr>
              <a:t>? Is she? Why doesn’t she have a chapter?</a:t>
            </a:r>
            <a:endParaRPr sz="4800">
              <a:latin typeface="Verdana"/>
              <a:ea typeface="Verdana"/>
              <a:cs typeface="Verdana"/>
              <a:sym typeface="Verdana"/>
            </a:endParaRPr>
          </a:p>
          <a:p>
            <a:pPr marL="914400" lvl="0" indent="0" algn="l" rtl="0">
              <a:spcBef>
                <a:spcPts val="1200"/>
              </a:spcBef>
              <a:spcAft>
                <a:spcPts val="0"/>
              </a:spcAft>
              <a:buClr>
                <a:schemeClr val="dk1"/>
              </a:buClr>
              <a:buSzPts val="275"/>
              <a:buFont typeface="Arial"/>
              <a:buNone/>
            </a:pPr>
            <a:r>
              <a:rPr lang="en" sz="4800">
                <a:latin typeface="Verdana"/>
                <a:ea typeface="Verdana"/>
                <a:cs typeface="Verdana"/>
                <a:sym typeface="Verdana"/>
              </a:rPr>
              <a:t>How do Faulkner’s own words gel with the criticism from Smith and Ward?</a:t>
            </a:r>
            <a:endParaRPr sz="4800">
              <a:latin typeface="Verdana"/>
              <a:ea typeface="Verdana"/>
              <a:cs typeface="Verdana"/>
              <a:sym typeface="Verdana"/>
            </a:endParaRPr>
          </a:p>
          <a:p>
            <a:pPr marL="914400" lvl="0" indent="0" algn="l" rtl="0">
              <a:spcBef>
                <a:spcPts val="1200"/>
              </a:spcBef>
              <a:spcAft>
                <a:spcPts val="1200"/>
              </a:spcAft>
              <a:buNone/>
            </a:pPr>
            <a:br>
              <a:rPr lang="en" sz="1900">
                <a:latin typeface="Verdana"/>
                <a:ea typeface="Verdana"/>
                <a:cs typeface="Verdana"/>
                <a:sym typeface="Verdana"/>
              </a:rPr>
            </a:br>
            <a:r>
              <a:rPr lang="en">
                <a:latin typeface="Verdana"/>
                <a:ea typeface="Verdana"/>
                <a:cs typeface="Verdana"/>
                <a:sym typeface="Verdana"/>
              </a:rPr>
              <a:t>	</a:t>
            </a:r>
            <a:endParaRPr>
              <a:latin typeface="Verdana"/>
              <a:ea typeface="Verdana"/>
              <a:cs typeface="Verdana"/>
              <a:sym typeface="Verdana"/>
            </a:endParaRPr>
          </a:p>
        </p:txBody>
      </p:sp>
      <p:pic>
        <p:nvPicPr>
          <p:cNvPr id="103" name="Google Shape;103;p20"/>
          <p:cNvPicPr preferRelativeResize="0"/>
          <p:nvPr/>
        </p:nvPicPr>
        <p:blipFill>
          <a:blip r:embed="rId4">
            <a:alphaModFix/>
          </a:blip>
          <a:stretch>
            <a:fillRect/>
          </a:stretch>
        </p:blipFill>
        <p:spPr>
          <a:xfrm>
            <a:off x="0" y="3624656"/>
            <a:ext cx="9144000" cy="12683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get to audio files, s</a:t>
            </a:r>
            <a:endParaRPr/>
          </a:p>
        </p:txBody>
      </p:sp>
      <p:sp>
        <p:nvSpPr>
          <p:cNvPr id="109" name="Google Shape;109;p21"/>
          <p:cNvSpPr txBox="1">
            <a:spLocks noGrp="1"/>
          </p:cNvSpPr>
          <p:nvPr>
            <p:ph type="body" idx="1"/>
          </p:nvPr>
        </p:nvSpPr>
        <p:spPr>
          <a:xfrm>
            <a:off x="2775025" y="1152475"/>
            <a:ext cx="6369000" cy="2880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To get to Audio Files:</a:t>
            </a:r>
            <a:br>
              <a:rPr lang="en"/>
            </a:br>
            <a:r>
              <a:rPr lang="en"/>
              <a:t>	select “Indexes” from the main banner of the DY home page</a:t>
            </a:r>
            <a:br>
              <a:rPr lang="en"/>
            </a:br>
            <a:r>
              <a:rPr lang="en"/>
              <a:t>	Then choose “Audio Clips”</a:t>
            </a:r>
            <a:br>
              <a:rPr lang="en"/>
            </a:br>
            <a:r>
              <a:rPr lang="en"/>
              <a:t>	Then choose “The Sound and the Fury”</a:t>
            </a:r>
            <a:br>
              <a:rPr lang="en"/>
            </a:b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endParaRPr/>
          </a:p>
          <a:p>
            <a:pPr marL="0" lvl="0" indent="0" algn="l" rtl="0">
              <a:spcBef>
                <a:spcPts val="120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0" y="8"/>
            <a:ext cx="9143999" cy="1235034"/>
          </a:xfrm>
          <a:prstGeom prst="rect">
            <a:avLst/>
          </a:prstGeom>
          <a:noFill/>
          <a:ln>
            <a:noFill/>
          </a:ln>
        </p:spPr>
      </p:pic>
      <p:pic>
        <p:nvPicPr>
          <p:cNvPr id="111" name="Google Shape;111;p21"/>
          <p:cNvPicPr preferRelativeResize="0"/>
          <p:nvPr/>
        </p:nvPicPr>
        <p:blipFill>
          <a:blip r:embed="rId4">
            <a:alphaModFix/>
          </a:blip>
          <a:stretch>
            <a:fillRect/>
          </a:stretch>
        </p:blipFill>
        <p:spPr>
          <a:xfrm>
            <a:off x="599300" y="1060250"/>
            <a:ext cx="2044650" cy="1728300"/>
          </a:xfrm>
          <a:prstGeom prst="rect">
            <a:avLst/>
          </a:prstGeom>
          <a:noFill/>
          <a:ln>
            <a:noFill/>
          </a:ln>
        </p:spPr>
      </p:pic>
      <p:pic>
        <p:nvPicPr>
          <p:cNvPr id="112" name="Google Shape;112;p21"/>
          <p:cNvPicPr preferRelativeResize="0"/>
          <p:nvPr/>
        </p:nvPicPr>
        <p:blipFill>
          <a:blip r:embed="rId5">
            <a:alphaModFix/>
          </a:blip>
          <a:stretch>
            <a:fillRect/>
          </a:stretch>
        </p:blipFill>
        <p:spPr>
          <a:xfrm>
            <a:off x="3423075" y="2330425"/>
            <a:ext cx="3014675" cy="1317400"/>
          </a:xfrm>
          <a:prstGeom prst="rect">
            <a:avLst/>
          </a:prstGeom>
          <a:noFill/>
          <a:ln>
            <a:noFill/>
          </a:ln>
        </p:spPr>
      </p:pic>
      <p:sp>
        <p:nvSpPr>
          <p:cNvPr id="113" name="Google Shape;113;p21"/>
          <p:cNvSpPr/>
          <p:nvPr/>
        </p:nvSpPr>
        <p:spPr>
          <a:xfrm>
            <a:off x="7725700" y="936800"/>
            <a:ext cx="267600" cy="524700"/>
          </a:xfrm>
          <a:prstGeom prst="upArrow">
            <a:avLst>
              <a:gd name="adj1" fmla="val 50000"/>
              <a:gd name="adj2" fmla="val 5207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2643950" y="1770050"/>
            <a:ext cx="648000" cy="308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4917375" y="2299738"/>
            <a:ext cx="226200" cy="524700"/>
          </a:xfrm>
          <a:prstGeom prst="downArrow">
            <a:avLst>
              <a:gd name="adj1" fmla="val 50000"/>
              <a:gd name="adj2" fmla="val 4777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p:nvPr/>
        </p:nvSpPr>
        <p:spPr>
          <a:xfrm>
            <a:off x="1296350" y="4115475"/>
            <a:ext cx="566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Then play </a:t>
            </a:r>
            <a:endParaRPr/>
          </a:p>
        </p:txBody>
      </p:sp>
      <p:pic>
        <p:nvPicPr>
          <p:cNvPr id="117" name="Google Shape;117;p21"/>
          <p:cNvPicPr preferRelativeResize="0"/>
          <p:nvPr/>
        </p:nvPicPr>
        <p:blipFill>
          <a:blip r:embed="rId6">
            <a:alphaModFix/>
          </a:blip>
          <a:stretch>
            <a:fillRect/>
          </a:stretch>
        </p:blipFill>
        <p:spPr>
          <a:xfrm>
            <a:off x="2253025" y="3889150"/>
            <a:ext cx="4824625" cy="1235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2180</Words>
  <Application>Microsoft Office PowerPoint</Application>
  <PresentationFormat>On-screen Show (16:9)</PresentationFormat>
  <Paragraphs>124</Paragraphs>
  <Slides>28</Slides>
  <Notes>28</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Verdana</vt:lpstr>
      <vt:lpstr>Simple Light</vt:lpstr>
      <vt:lpstr> Caddy</vt:lpstr>
      <vt:lpstr>Part One</vt:lpstr>
      <vt:lpstr>Goals and Objectives</vt:lpstr>
      <vt:lpstr>PowerPoint Presentation</vt:lpstr>
      <vt:lpstr>How does Faulkner Write his Characters?  Use Digital Yoknapatawpha’s Cumulative Character Search to find out who tells Faulkner’s stories.   (For reference, there are 3724 named and unnamed characters and roughly 80 “Major” characters in Faulkner’s works.)</vt:lpstr>
      <vt:lpstr>Lillian Smith 1897-1966</vt:lpstr>
      <vt:lpstr>Jesmyn Ward 1977-      (we’re reading her next!)</vt:lpstr>
      <vt:lpstr>PowerPoint Presentation</vt:lpstr>
      <vt:lpstr>To get to audio files, s</vt:lpstr>
      <vt:lpstr>Where’s Waldo? (or Caddy)  Or: Who are the People of Faulkner’s World?</vt:lpstr>
      <vt:lpstr>What are you now thinking about that you weren’t thinking about before?    </vt:lpstr>
      <vt:lpstr>Part Two</vt:lpstr>
      <vt:lpstr>Let’s explore Caddy’s world.</vt:lpstr>
      <vt:lpstr>PowerPoint Presentation</vt:lpstr>
      <vt:lpstr>PowerPoint Presentation</vt:lpstr>
      <vt:lpstr>What did we just learn about Caddy’s world?</vt:lpstr>
      <vt:lpstr>Now that we know who Caddy is with, let’s explore where she is and where she goes.</vt:lpstr>
      <vt:lpstr>In a Small Group, Map the Events of the Following Characters</vt:lpstr>
      <vt:lpstr>PowerPoint Presentation</vt:lpstr>
      <vt:lpstr>PowerPoint Presentation</vt:lpstr>
      <vt:lpstr>PowerPoint Presentation</vt:lpstr>
      <vt:lpstr>Caddy’s World</vt:lpstr>
      <vt:lpstr>Part Three</vt:lpstr>
      <vt:lpstr>Assignment: Homework</vt:lpstr>
      <vt:lpstr>Assignment: For your Weekly Journal Entry</vt:lpstr>
      <vt:lpstr>Assignment: Longer Term</vt:lpstr>
      <vt:lpstr>Part Four</vt:lpstr>
      <vt:lpstr>Way More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Caddy</dc:title>
  <dc:creator>Joost Burgers</dc:creator>
  <cp:lastModifiedBy>Burgers, Johannes Hendrikus - burgerjh</cp:lastModifiedBy>
  <cp:revision>1</cp:revision>
  <dcterms:modified xsi:type="dcterms:W3CDTF">2023-08-07T11:05:05Z</dcterms:modified>
</cp:coreProperties>
</file>