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  <p:sldId id="601" r:id="rId3"/>
    <p:sldId id="602" r:id="rId4"/>
    <p:sldId id="603" r:id="rId5"/>
    <p:sldId id="604" r:id="rId6"/>
    <p:sldId id="607" r:id="rId7"/>
    <p:sldId id="608" r:id="rId8"/>
    <p:sldId id="605" r:id="rId9"/>
    <p:sldId id="609" r:id="rId10"/>
    <p:sldId id="606" r:id="rId11"/>
    <p:sldId id="610" r:id="rId12"/>
    <p:sldId id="611" r:id="rId13"/>
    <p:sldId id="262" r:id="rId14"/>
    <p:sldId id="589" r:id="rId15"/>
    <p:sldId id="590" r:id="rId16"/>
    <p:sldId id="486" r:id="rId17"/>
    <p:sldId id="55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22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1A9B0-B511-44EB-933E-4CC76F97F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72C061-957A-4B02-9CEB-68585C63D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BB5583-8C68-45A9-995A-0E4F421A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1A5FE3-86B6-42DA-9413-80A75F78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A6206-C482-4D35-9409-9391CF14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6A5B8-13BF-43F6-A888-3A9F1EAF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0D8E00-E809-4257-92B1-2EAFF452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0509B2-114B-4117-9749-58BFDD01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033889-4A50-452C-8CCF-4F9E90B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647D3E-0E96-487A-B088-90352F20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6A440B-1550-4FC2-80D8-80647E0AC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FC3BCA-04FB-47B4-BD3F-12B7E97DA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EDA5F5-368B-4B4A-84A7-6D8AD517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A2A97A-06C3-4FD0-9FF8-56177403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379C45-6309-4269-A592-F05C0C63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445187-62AC-4E1F-801D-7E0DA64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4AE2C-F10E-4756-BCD2-FA488109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D49E9C-4C47-4269-9EA3-B28A5B4E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E50DB-309E-46EC-9320-7527094B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91359-337B-4510-88ED-E80BA109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60AFD-55FB-4E5A-88D3-E5CEC4B9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83C129-A179-406F-A2A1-54704DF5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0B8C42-685D-4266-AD0F-D86497A5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26FA60-6DE9-4ADB-A5DD-64346A9D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13978F-A755-4243-A432-A4B953B2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5ED44-A3D1-4363-A7AC-177CD9E8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7AB62F-83CA-44B9-ACDA-6C76E56B6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BAC405-9970-4B39-85B7-50E0DFF4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43F1F0-0C8E-4F48-AB40-4C924E5B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2B427E-E744-43C5-8126-C27D8B24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5CDE27-AB99-4C8E-B3C1-45504CD2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826DE6-4D51-4FC1-A6B8-8F07F7E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775B00-AA81-430E-9951-83477C90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8B5069-2320-47B6-8087-6C5C4576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E99B57-AB87-4092-B81A-A2A8593A1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73076A-E4D6-4608-9A60-ADAEAC4A1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00ECEA8-ACAA-4942-B829-7F772EBA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7D1EB7-A3D7-4F20-9F84-6047454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DAB616-9533-4E40-AA7D-546B29E5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28A6F-1CE9-4B29-81A6-01A267C2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9EB8C09-BB8A-4E34-9D9B-F64368D3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431988-00A6-4E38-81EB-499A9397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E86CCA-AEDA-4085-A84B-E1C0E96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5F4904-1A9E-4F9F-93B7-99D28A35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D3A6F1F-7524-4A2D-A745-BDE634BC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CAEDAC-43F2-42AC-AC9E-190FCC5C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4A29C-B8B8-4181-B918-9831DB3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DF5B4-728D-4112-B24E-8C26322A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607BFA-2D70-4576-A09D-EB8254E9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21B8A2-C317-409F-B97A-631317A5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053E50-A319-43B5-9DA7-851EAE84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F84D54-6128-4DDD-A602-B8ABAE7B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5E0A84-F665-4953-9498-2CC5E9EF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AF334F-4CA9-40F3-82EF-37034C490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559D02-C4B7-487D-A8E7-E6E0A5BA2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75188B-205F-4E59-A865-6E2A238E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677243-07F2-4BA4-8310-BBDD0DDB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4FA0C3-4743-4AB4-8889-5E2699C1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41E25F-5762-40E4-96AE-C354973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D80CB-FC1D-49B1-ABE9-A7159C94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95242-3237-4BCC-991E-8DEB6555A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E9C1-0CC3-4C51-8DA9-200F4C39C7E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7D6FE7-FDB0-42D4-8466-81A33444B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B5D2AB-680B-4F7A-A9E1-465A4F035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 111 week 9</a:t>
            </a:r>
            <a:br>
              <a:rPr lang="en-US" altLang="zh-CN" dirty="0"/>
            </a:br>
            <a:r>
              <a:rPr lang="en-US" altLang="zh-CN" dirty="0"/>
              <a:t>Project 3B: File System Audit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Diyu</a:t>
            </a:r>
            <a:r>
              <a:rPr lang="en-US" altLang="zh-CN" dirty="0"/>
              <a:t>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68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Directory Errors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struct ext2_dir_entry {</a:t>
            </a:r>
          </a:p>
          <a:p>
            <a:pPr marL="0" indent="0">
              <a:buNone/>
            </a:pPr>
            <a:r>
              <a:rPr lang="en-US" altLang="zh-CN" sz="2000" dirty="0"/>
              <a:t>	__u32	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;				/*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*/</a:t>
            </a:r>
            <a:br>
              <a:rPr lang="en-US" altLang="zh-CN" sz="2000" dirty="0"/>
            </a:br>
            <a:r>
              <a:rPr lang="en-US" altLang="zh-CN" sz="2000" dirty="0"/>
              <a:t>	…</a:t>
            </a:r>
          </a:p>
          <a:p>
            <a:pPr marL="0" indent="0">
              <a:buNone/>
            </a:pPr>
            <a:r>
              <a:rPr lang="en-US" altLang="zh-CN" sz="2000" dirty="0"/>
              <a:t>	char	name[EXT2_NAME_LEN];	/* File name */</a:t>
            </a:r>
          </a:p>
          <a:p>
            <a:pPr marL="0" indent="0">
              <a:buNone/>
            </a:pPr>
            <a:r>
              <a:rPr lang="en-US" altLang="zh-CN" sz="2000" dirty="0"/>
              <a:t>};</a:t>
            </a:r>
          </a:p>
          <a:p>
            <a:pPr marL="0" indent="0">
              <a:buNone/>
            </a:pPr>
            <a:r>
              <a:rPr lang="en-US" altLang="zh-CN" sz="2000" dirty="0"/>
              <a:t>struct ext2_inode {</a:t>
            </a:r>
          </a:p>
          <a:p>
            <a:pPr marL="0" indent="0">
              <a:buNone/>
            </a:pPr>
            <a:r>
              <a:rPr lang="en-US" altLang="zh-CN" sz="2000" dirty="0"/>
              <a:t>	…</a:t>
            </a:r>
          </a:p>
          <a:p>
            <a:pPr marL="0" indent="0">
              <a:buNone/>
            </a:pPr>
            <a:r>
              <a:rPr lang="en-US" altLang="zh-CN" sz="2000" dirty="0"/>
              <a:t>	__u16	</a:t>
            </a:r>
            <a:r>
              <a:rPr lang="en-US" altLang="zh-CN" sz="2000" dirty="0" err="1"/>
              <a:t>i_links_count</a:t>
            </a:r>
            <a:r>
              <a:rPr lang="en-US" altLang="zh-CN" sz="2000" dirty="0"/>
              <a:t>;	/* Links count */</a:t>
            </a:r>
          </a:p>
          <a:p>
            <a:pPr marL="0" indent="0">
              <a:buNone/>
            </a:pPr>
            <a:r>
              <a:rPr lang="en-US" altLang="zh-CN" sz="2000" dirty="0"/>
              <a:t>	…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Possible Errors:</a:t>
            </a:r>
          </a:p>
          <a:p>
            <a:r>
              <a:rPr lang="en-US" altLang="zh-CN" sz="2000" dirty="0"/>
              <a:t>Incorrect link count: Number of </a:t>
            </a:r>
            <a:r>
              <a:rPr lang="en-US" altLang="zh-CN" sz="2000" dirty="0" err="1"/>
              <a:t>dir_entry</a:t>
            </a:r>
            <a:r>
              <a:rPr lang="en-US" altLang="zh-CN" sz="2000" dirty="0"/>
              <a:t> pointing to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is not the same as</a:t>
            </a:r>
            <a:br>
              <a:rPr lang="en-US" altLang="zh-CN" sz="2000" dirty="0"/>
            </a:br>
            <a:r>
              <a:rPr lang="en-US" altLang="zh-CN" sz="2000" dirty="0" err="1"/>
              <a:t>i_links_count</a:t>
            </a:r>
            <a:endParaRPr lang="en-US" altLang="zh-CN" sz="2000" dirty="0"/>
          </a:p>
          <a:p>
            <a:r>
              <a:rPr lang="en-US" altLang="zh-CN" sz="2000" dirty="0"/>
              <a:t>Unallocated: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referenced in </a:t>
            </a:r>
            <a:r>
              <a:rPr lang="en-US" altLang="zh-CN" sz="2000" dirty="0" err="1"/>
              <a:t>dir_entry</a:t>
            </a:r>
            <a:r>
              <a:rPr lang="en-US" altLang="zh-CN" sz="2000" dirty="0"/>
              <a:t> is marked as free on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bitmap</a:t>
            </a:r>
          </a:p>
          <a:p>
            <a:r>
              <a:rPr lang="en-US" altLang="zh-CN" sz="2000" dirty="0"/>
              <a:t>Invalid: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referenced in </a:t>
            </a:r>
            <a:r>
              <a:rPr lang="en-US" altLang="zh-CN" sz="2000" dirty="0" err="1"/>
              <a:t>dir_entry</a:t>
            </a:r>
            <a:r>
              <a:rPr lang="en-US" altLang="zh-CN" sz="2000" dirty="0"/>
              <a:t> is &lt; 0 or &gt; maximum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(got from SB)</a:t>
            </a:r>
          </a:p>
          <a:p>
            <a:r>
              <a:rPr lang="en-US" altLang="zh-CN" sz="2000" dirty="0"/>
              <a:t>. is not pointing to the current </a:t>
            </a:r>
            <a:r>
              <a:rPr lang="en-US" altLang="zh-CN" sz="2000" dirty="0" err="1"/>
              <a:t>dir</a:t>
            </a:r>
            <a:endParaRPr lang="en-US" altLang="zh-CN" sz="2000" dirty="0"/>
          </a:p>
          <a:p>
            <a:r>
              <a:rPr lang="en-US" altLang="zh-CN" sz="2000" dirty="0"/>
              <a:t>.. is not pointing to the parent dir. </a:t>
            </a:r>
          </a:p>
        </p:txBody>
      </p:sp>
    </p:spTree>
    <p:extLst>
      <p:ext uri="{BB962C8B-B14F-4D97-AF65-F5344CB8AC3E}">
        <p14:creationId xmlns:p14="http://schemas.microsoft.com/office/powerpoint/2010/main" val="251883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62547"/>
            <a:ext cx="112113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Directory Errors: Pseudo Code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 err="1"/>
              <a:t>max_inode</a:t>
            </a:r>
            <a:r>
              <a:rPr lang="en-US" altLang="zh-CN" sz="2400" dirty="0"/>
              <a:t> = SB. </a:t>
            </a:r>
            <a:r>
              <a:rPr lang="en-US" altLang="zh-CN" sz="2400" dirty="0" err="1"/>
              <a:t>s_inodes_count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 err="1"/>
              <a:t>memset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inode_ref_array</a:t>
            </a:r>
            <a:r>
              <a:rPr lang="en-US" altLang="zh-CN" sz="2400" dirty="0"/>
              <a:t>, 0,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inode_ref_array</a:t>
            </a:r>
            <a:r>
              <a:rPr lang="en-US" altLang="zh-CN" sz="2400" dirty="0"/>
              <a:t>); //calculate ref count based on directory</a:t>
            </a:r>
          </a:p>
          <a:p>
            <a:pPr marL="0" indent="0">
              <a:buNone/>
            </a:pPr>
            <a:r>
              <a:rPr lang="en-US" altLang="zh-CN" sz="2400" dirty="0" err="1"/>
              <a:t>memset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inode_par_array</a:t>
            </a:r>
            <a:r>
              <a:rPr lang="en-US" altLang="zh-CN" sz="2400" dirty="0"/>
              <a:t>, 0,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inode_par_array</a:t>
            </a:r>
            <a:r>
              <a:rPr lang="en-US" altLang="zh-CN" sz="2400" dirty="0"/>
              <a:t>); //store the parent of each </a:t>
            </a:r>
            <a:r>
              <a:rPr lang="en-US" altLang="zh-CN" sz="2400" dirty="0" err="1"/>
              <a:t>inode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for every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not directory) continue;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par_ino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inode.i_ino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for every directory entry in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dir_entry.inode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child_name</a:t>
            </a:r>
            <a:r>
              <a:rPr lang="en-US" altLang="zh-CN" sz="2400" dirty="0"/>
              <a:t> = dir_entry.name;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 &lt; 0 || 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max_inode</a:t>
            </a:r>
            <a:r>
              <a:rPr lang="en-US" altLang="zh-CN" sz="2400" dirty="0"/>
              <a:t> ) report INVALID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 is free in </a:t>
            </a:r>
            <a:r>
              <a:rPr lang="en-US" altLang="zh-CN" sz="2400" dirty="0" err="1"/>
              <a:t>inode_bitmap</a:t>
            </a:r>
            <a:r>
              <a:rPr lang="en-US" altLang="zh-CN" sz="2400" dirty="0"/>
              <a:t>) report </a:t>
            </a:r>
            <a:r>
              <a:rPr lang="en-US" altLang="zh-CN" sz="2400" dirty="0" err="1"/>
              <a:t>UNAllOCATED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child_name</a:t>
            </a:r>
            <a:r>
              <a:rPr lang="en-US" altLang="zh-CN" sz="2400" dirty="0"/>
              <a:t> is . &amp;&amp; 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 != </a:t>
            </a:r>
            <a:r>
              <a:rPr lang="en-US" altLang="zh-CN" sz="2400" dirty="0" err="1"/>
              <a:t>par_ino</a:t>
            </a:r>
            <a:r>
              <a:rPr lang="en-US" altLang="zh-CN" sz="2400" dirty="0"/>
              <a:t>) report CURRENT_MISMATCH;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child_name</a:t>
            </a:r>
            <a:r>
              <a:rPr lang="en-US" altLang="zh-CN" sz="2400" dirty="0"/>
              <a:t> is not . &amp;&amp; </a:t>
            </a:r>
            <a:r>
              <a:rPr lang="en-US" altLang="zh-CN" sz="2400" dirty="0" err="1"/>
              <a:t>child_name</a:t>
            </a:r>
            <a:r>
              <a:rPr lang="en-US" altLang="zh-CN" sz="2400" dirty="0"/>
              <a:t> is not ..) </a:t>
            </a:r>
          </a:p>
          <a:p>
            <a:pPr marL="0" indent="0"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inode_ref_array</a:t>
            </a:r>
            <a:r>
              <a:rPr lang="en-US" altLang="zh-CN" sz="2400" dirty="0"/>
              <a:t>[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]++;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inode_par_array</a:t>
            </a:r>
            <a:r>
              <a:rPr lang="en-US" altLang="zh-CN" sz="2400" dirty="0"/>
              <a:t>[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par_ino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829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62547"/>
            <a:ext cx="112113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Directory Errors: Pseudo Code (</a:t>
            </a:r>
            <a:r>
              <a:rPr lang="en-US" altLang="zh-CN" sz="3200" dirty="0" err="1"/>
              <a:t>Cont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for every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par_ino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inode.i_ino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inode_ref_array</a:t>
            </a:r>
            <a:r>
              <a:rPr lang="en-US" altLang="zh-CN" sz="2400" dirty="0"/>
              <a:t>[</a:t>
            </a:r>
            <a:r>
              <a:rPr lang="en-US" altLang="zh-CN" sz="2400" dirty="0" err="1"/>
              <a:t>par_inode</a:t>
            </a:r>
            <a:r>
              <a:rPr lang="en-US" altLang="zh-CN" sz="2400" dirty="0"/>
              <a:t>] != </a:t>
            </a:r>
            <a:r>
              <a:rPr lang="en-US" altLang="zh-CN" sz="2400" dirty="0" err="1"/>
              <a:t>inode.i_links_count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	report </a:t>
            </a:r>
            <a:r>
              <a:rPr lang="en-US" altLang="zh-CN" sz="2400" dirty="0" smtClean="0"/>
              <a:t>INCORRECT_LINK_COUNT</a:t>
            </a:r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inode</a:t>
            </a:r>
            <a:r>
              <a:rPr lang="en-US" altLang="zh-CN" sz="2400"/>
              <a:t> not directory) </a:t>
            </a:r>
            <a:r>
              <a:rPr lang="en-US" altLang="zh-CN" sz="2400"/>
              <a:t>continue</a:t>
            </a:r>
            <a:r>
              <a:rPr lang="en-US" altLang="zh-CN" sz="2400" smtClean="0"/>
              <a:t>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for every directory entry in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dir_entry.inode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child_name</a:t>
            </a:r>
            <a:r>
              <a:rPr lang="en-US" altLang="zh-CN" sz="2400" dirty="0"/>
              <a:t> = dir_entry.name;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child_name</a:t>
            </a:r>
            <a:r>
              <a:rPr lang="en-US" altLang="zh-CN" sz="2400" dirty="0"/>
              <a:t> is .. &amp;&amp; </a:t>
            </a:r>
            <a:r>
              <a:rPr lang="en-US" altLang="zh-CN" sz="2400" dirty="0" err="1"/>
              <a:t>child_ino</a:t>
            </a:r>
            <a:r>
              <a:rPr lang="en-US" altLang="zh-CN" sz="2400" dirty="0"/>
              <a:t> != </a:t>
            </a:r>
            <a:r>
              <a:rPr lang="en-US" altLang="zh-CN" sz="2400" dirty="0" err="1"/>
              <a:t>inode_par_array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par_ino</a:t>
            </a:r>
            <a:r>
              <a:rPr lang="en-US" altLang="zh-CN" sz="2400" dirty="0"/>
              <a:t>]) </a:t>
            </a:r>
            <a:br>
              <a:rPr lang="en-US" altLang="zh-CN" sz="2400" dirty="0"/>
            </a:br>
            <a:r>
              <a:rPr lang="en-US" altLang="zh-CN" sz="2400" dirty="0"/>
              <a:t>			report PARRENT_MISMATCH;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85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 111 week 9</a:t>
            </a:r>
            <a:br>
              <a:rPr lang="en-US" altLang="zh-CN" dirty="0"/>
            </a:br>
            <a:r>
              <a:rPr lang="en-US" altLang="zh-CN" dirty="0"/>
              <a:t>Project 4C: IOT security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Diyu</a:t>
            </a:r>
            <a:r>
              <a:rPr lang="en-US" altLang="zh-CN" dirty="0"/>
              <a:t> Zhou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Project 4C: Overview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Connect the </a:t>
            </a:r>
            <a:r>
              <a:rPr lang="en-US" altLang="zh-CN" sz="2400" dirty="0" err="1"/>
              <a:t>BeagleBone</a:t>
            </a:r>
            <a:r>
              <a:rPr lang="en-US" altLang="zh-CN" sz="2400" dirty="0"/>
              <a:t> Board to the assignment server via network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PartA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	1. Receive commands from the server</a:t>
            </a:r>
          </a:p>
          <a:p>
            <a:pPr marL="0" indent="0">
              <a:buNone/>
            </a:pPr>
            <a:r>
              <a:rPr lang="en-US" altLang="zh-CN" sz="2400" dirty="0"/>
              <a:t>	2. Report temperature to the server</a:t>
            </a:r>
          </a:p>
          <a:p>
            <a:pPr marL="0" indent="0">
              <a:buNone/>
            </a:pPr>
            <a:r>
              <a:rPr lang="en-US" altLang="zh-CN" sz="2400" dirty="0" err="1"/>
              <a:t>PartB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	1. Encrypt the communication between the </a:t>
            </a:r>
            <a:r>
              <a:rPr lang="en-US" altLang="zh-CN" sz="2400" dirty="0" err="1"/>
              <a:t>BeagleBone</a:t>
            </a:r>
            <a:r>
              <a:rPr lang="en-US" altLang="zh-CN" sz="2400" dirty="0"/>
              <a:t> Board and the server with </a:t>
            </a:r>
            <a:br>
              <a:rPr lang="en-US" altLang="zh-CN" sz="2400" dirty="0"/>
            </a:br>
            <a:r>
              <a:rPr lang="en-US" altLang="zh-CN" sz="2400" dirty="0"/>
              <a:t>             SSL. </a:t>
            </a:r>
          </a:p>
        </p:txBody>
      </p:sp>
    </p:spTree>
    <p:extLst>
      <p:ext uri="{BB962C8B-B14F-4D97-AF65-F5344CB8AC3E}">
        <p14:creationId xmlns:p14="http://schemas.microsoft.com/office/powerpoint/2010/main" val="3007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62547"/>
            <a:ext cx="11940209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PartA</a:t>
            </a:r>
            <a:r>
              <a:rPr lang="en-US" altLang="zh-CN" sz="3200" dirty="0"/>
              <a:t>: Receive Commands/Send temperatures to the server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BeagleBone</a:t>
            </a:r>
            <a:r>
              <a:rPr lang="en-US" altLang="zh-CN" sz="2400" dirty="0"/>
              <a:t> talks to the server via network</a:t>
            </a:r>
          </a:p>
          <a:p>
            <a:pPr lvl="1"/>
            <a:r>
              <a:rPr lang="en-US" altLang="zh-CN" dirty="0"/>
              <a:t>Server name (--host) and port number will be passed via command line arguments</a:t>
            </a:r>
          </a:p>
          <a:p>
            <a:pPr lvl="1"/>
            <a:r>
              <a:rPr lang="en-US" altLang="zh-CN" dirty="0"/>
              <a:t>For debugging, use host: lever.cs.ucla.edu, port: 18000</a:t>
            </a:r>
          </a:p>
          <a:p>
            <a:pPr lvl="1"/>
            <a:r>
              <a:rPr lang="en-US" altLang="zh-CN" dirty="0"/>
              <a:t>. /lab4c_tcp --host=lever.cs.ucla.edu 18000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Network APIs for Client side: Active</a:t>
            </a:r>
          </a:p>
          <a:p>
            <a:pPr lvl="1"/>
            <a:r>
              <a:rPr lang="en-US" altLang="zh-CN" dirty="0"/>
              <a:t>Create a socket (socket(2))</a:t>
            </a:r>
          </a:p>
          <a:p>
            <a:pPr lvl="1"/>
            <a:r>
              <a:rPr lang="en-US" altLang="zh-CN" dirty="0"/>
              <a:t>Optional: If don’t know the IP address of the server, get it (</a:t>
            </a:r>
            <a:r>
              <a:rPr lang="en-US" altLang="zh-CN" dirty="0" err="1"/>
              <a:t>gethostbyname</a:t>
            </a:r>
            <a:r>
              <a:rPr lang="en-US" altLang="zh-CN" dirty="0"/>
              <a:t>(3))</a:t>
            </a:r>
          </a:p>
          <a:p>
            <a:pPr lvl="1"/>
            <a:r>
              <a:rPr lang="en-US" altLang="zh-CN" dirty="0"/>
              <a:t>initiate the connection to the server (connect(2))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530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325" y="-390450"/>
            <a:ext cx="1183146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Network Programming Primer: Client side code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14" y="246252"/>
            <a:ext cx="12018786" cy="6365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For brevity, error handling is omit </a:t>
            </a:r>
          </a:p>
          <a:p>
            <a:pPr marL="0" indent="0"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client_connect</a:t>
            </a:r>
            <a:r>
              <a:rPr lang="en-US" altLang="zh-CN" sz="2000" dirty="0"/>
              <a:t>(char * </a:t>
            </a:r>
            <a:r>
              <a:rPr lang="en-US" altLang="zh-CN" sz="2000" dirty="0" err="1"/>
              <a:t>host_name</a:t>
            </a:r>
            <a:r>
              <a:rPr lang="en-US" altLang="zh-CN" sz="2000" dirty="0"/>
              <a:t>, unsigned int port) </a:t>
            </a:r>
          </a:p>
          <a:p>
            <a:pPr marL="0" indent="0">
              <a:buNone/>
            </a:pPr>
            <a:r>
              <a:rPr lang="en-US" altLang="zh-CN" sz="2000" dirty="0"/>
              <a:t>//e.g. </a:t>
            </a:r>
            <a:r>
              <a:rPr lang="en-US" altLang="zh-CN" sz="2000" dirty="0" err="1"/>
              <a:t>host_name:”google.com</a:t>
            </a:r>
            <a:r>
              <a:rPr lang="en-US" altLang="zh-CN" sz="2000" dirty="0"/>
              <a:t>”, port:80, return the socket for subsequent communication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struct </a:t>
            </a:r>
            <a:r>
              <a:rPr lang="en-US" altLang="zh-CN" sz="2000" dirty="0" err="1"/>
              <a:t>sockaddr_in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serv_addr</a:t>
            </a:r>
            <a:r>
              <a:rPr lang="en-US" altLang="zh-CN" sz="2000" dirty="0"/>
              <a:t>; //encode the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address and the port for the remote</a:t>
            </a:r>
          </a:p>
          <a:p>
            <a:pPr marL="0" indent="0">
              <a:buNone/>
            </a:pPr>
            <a:r>
              <a:rPr lang="en-US" altLang="zh-CN" sz="2000" dirty="0"/>
              <a:t>	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 = </a:t>
            </a:r>
            <a:r>
              <a:rPr lang="da-DK" altLang="zh-CN" sz="2000" dirty="0"/>
              <a:t>socket(AF_INET, SOCK_STREAM, 0)</a:t>
            </a:r>
            <a:r>
              <a:rPr lang="en-US" altLang="zh-CN" sz="2000" dirty="0"/>
              <a:t>; </a:t>
            </a:r>
          </a:p>
          <a:p>
            <a:pPr marL="0" indent="0">
              <a:buNone/>
            </a:pPr>
            <a:r>
              <a:rPr lang="en-US" altLang="zh-CN" sz="2000" dirty="0"/>
              <a:t>	//</a:t>
            </a:r>
            <a:r>
              <a:rPr lang="en-US" altLang="zh-CN" sz="2000" dirty="0">
                <a:solidFill>
                  <a:srgbClr val="FF0000"/>
                </a:solidFill>
              </a:rPr>
              <a:t> AF_INET: IPv4, SOCK_STREAM: TCP connection</a:t>
            </a:r>
          </a:p>
          <a:p>
            <a:pPr marL="0" indent="0">
              <a:buNone/>
            </a:pPr>
            <a:r>
              <a:rPr lang="en-US" altLang="zh-CN" sz="2000" dirty="0"/>
              <a:t>	struct </a:t>
            </a:r>
            <a:r>
              <a:rPr lang="en-US" altLang="zh-CN" sz="2000" dirty="0" err="1"/>
              <a:t>hostent</a:t>
            </a:r>
            <a:r>
              <a:rPr lang="en-US" altLang="zh-CN" sz="2000" dirty="0"/>
              <a:t> *server = </a:t>
            </a:r>
            <a:r>
              <a:rPr lang="en-US" altLang="zh-CN" sz="2000" dirty="0" err="1"/>
              <a:t>gethostbyname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host_name</a:t>
            </a:r>
            <a:r>
              <a:rPr lang="en-US" altLang="zh-CN" sz="2000" dirty="0"/>
              <a:t>);  </a:t>
            </a:r>
          </a:p>
          <a:p>
            <a:pPr marL="0" indent="0">
              <a:buNone/>
            </a:pPr>
            <a:r>
              <a:rPr lang="en-US" altLang="zh-CN" sz="2000" dirty="0"/>
              <a:t>	// </a:t>
            </a:r>
            <a:r>
              <a:rPr lang="en-US" altLang="zh-CN" sz="2000" dirty="0">
                <a:solidFill>
                  <a:srgbClr val="FF0000"/>
                </a:solidFill>
              </a:rPr>
              <a:t>convert </a:t>
            </a:r>
            <a:r>
              <a:rPr lang="en-US" altLang="zh-CN" sz="2000" dirty="0" err="1">
                <a:solidFill>
                  <a:srgbClr val="FF0000"/>
                </a:solidFill>
              </a:rPr>
              <a:t>host_name</a:t>
            </a:r>
            <a:r>
              <a:rPr lang="en-US" altLang="zh-CN" sz="2000" dirty="0">
                <a:solidFill>
                  <a:srgbClr val="FF0000"/>
                </a:solidFill>
              </a:rPr>
              <a:t> to IP </a:t>
            </a:r>
            <a:r>
              <a:rPr lang="en-US" altLang="zh-CN" sz="2000" dirty="0" err="1">
                <a:solidFill>
                  <a:srgbClr val="FF0000"/>
                </a:solidFill>
              </a:rPr>
              <a:t>addr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serv_addr</a:t>
            </a:r>
            <a:r>
              <a:rPr lang="en-US" altLang="zh-CN" sz="2000" dirty="0"/>
              <a:t>, 0,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sockaddr_in</a:t>
            </a:r>
            <a:r>
              <a:rPr lang="en-US" altLang="zh-CN" sz="2000" dirty="0"/>
              <a:t>); 	</a:t>
            </a:r>
          </a:p>
          <a:p>
            <a:pPr marL="0" indent="0">
              <a:buNone/>
            </a:pPr>
            <a:r>
              <a:rPr lang="fr-FR" altLang="zh-CN" sz="2000" dirty="0"/>
              <a:t>	</a:t>
            </a:r>
            <a:r>
              <a:rPr lang="fr-FR" altLang="zh-CN" sz="2000" dirty="0" err="1"/>
              <a:t>serv_addr.sin_family</a:t>
            </a:r>
            <a:r>
              <a:rPr lang="fr-FR" altLang="zh-CN" sz="2000" dirty="0"/>
              <a:t> = AF_INET;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//address is Ipv4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memcpy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serv_addr.sin_addr.s_addr</a:t>
            </a:r>
            <a:r>
              <a:rPr lang="en-US" altLang="zh-CN" sz="2000" dirty="0"/>
              <a:t>, server-&gt;</a:t>
            </a:r>
            <a:r>
              <a:rPr lang="en-US" altLang="zh-CN" sz="2000" dirty="0" err="1"/>
              <a:t>h_addr</a:t>
            </a:r>
            <a:r>
              <a:rPr lang="en-US" altLang="zh-CN" sz="2000" dirty="0"/>
              <a:t>, server-&gt;</a:t>
            </a:r>
            <a:r>
              <a:rPr lang="en-US" altLang="zh-CN" sz="2000" dirty="0" err="1"/>
              <a:t>h_length</a:t>
            </a:r>
            <a:r>
              <a:rPr lang="en-US" altLang="zh-CN" sz="2000" dirty="0"/>
              <a:t>); 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//copy </a:t>
            </a:r>
            <a:r>
              <a:rPr lang="en-US" altLang="zh-CN" sz="2000" dirty="0" err="1">
                <a:solidFill>
                  <a:srgbClr val="FF0000"/>
                </a:solidFill>
              </a:rPr>
              <a:t>ip</a:t>
            </a:r>
            <a:r>
              <a:rPr lang="en-US" altLang="zh-CN" sz="2000" dirty="0">
                <a:solidFill>
                  <a:srgbClr val="FF0000"/>
                </a:solidFill>
              </a:rPr>
              <a:t> address from server to </a:t>
            </a:r>
            <a:r>
              <a:rPr lang="en-US" altLang="zh-CN" sz="2000" dirty="0" err="1">
                <a:solidFill>
                  <a:srgbClr val="FF0000"/>
                </a:solidFill>
              </a:rPr>
              <a:t>serv_addr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fr-FR" altLang="zh-CN" sz="2000" dirty="0" err="1"/>
              <a:t>serv_addr.sin_port</a:t>
            </a:r>
            <a:r>
              <a:rPr lang="fr-FR" altLang="zh-CN" sz="2000" dirty="0"/>
              <a:t> = htons(port); </a:t>
            </a:r>
            <a:r>
              <a:rPr lang="fr-FR" altLang="zh-CN" sz="2000" dirty="0">
                <a:solidFill>
                  <a:srgbClr val="FF0000"/>
                </a:solidFill>
              </a:rPr>
              <a:t>//setup the port</a:t>
            </a:r>
          </a:p>
          <a:p>
            <a:pPr marL="0" indent="0">
              <a:buNone/>
            </a:pPr>
            <a:r>
              <a:rPr lang="en-US" altLang="zh-CN" sz="2000" dirty="0"/>
              <a:t>	connect(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(struct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*) &amp;</a:t>
            </a:r>
            <a:r>
              <a:rPr lang="en-US" altLang="zh-CN" sz="2000" dirty="0" err="1"/>
              <a:t>serv_addr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serv_addr</a:t>
            </a:r>
            <a:r>
              <a:rPr lang="en-US" altLang="zh-CN" sz="2000" dirty="0"/>
              <a:t>);  //initiate the connection to server</a:t>
            </a:r>
          </a:p>
          <a:p>
            <a:pPr marL="0" indent="0">
              <a:buNone/>
            </a:pPr>
            <a:r>
              <a:rPr lang="en-US" altLang="zh-CN" sz="2000" dirty="0"/>
              <a:t>                return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; 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0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29704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Overview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154743" y="608711"/>
            <a:ext cx="12037257" cy="6936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int main(int </a:t>
            </a:r>
            <a:r>
              <a:rPr lang="en-US" altLang="zh-CN" sz="2600" dirty="0" err="1"/>
              <a:t>argc</a:t>
            </a:r>
            <a:r>
              <a:rPr lang="en-US" altLang="zh-CN" sz="2600" dirty="0"/>
              <a:t>, char * </a:t>
            </a:r>
            <a:r>
              <a:rPr lang="en-US" altLang="zh-CN" sz="2600" dirty="0" err="1"/>
              <a:t>argv</a:t>
            </a:r>
            <a:r>
              <a:rPr lang="en-US" altLang="zh-CN" sz="2600" dirty="0"/>
              <a:t>[]) {</a:t>
            </a:r>
          </a:p>
          <a:p>
            <a:pPr marL="0" indent="0">
              <a:buNone/>
            </a:pPr>
            <a:r>
              <a:rPr lang="en-US" altLang="zh-CN" sz="2600" dirty="0"/>
              <a:t>	id, log, host, port = </a:t>
            </a:r>
            <a:r>
              <a:rPr lang="en-US" altLang="zh-CN" sz="2600" dirty="0" err="1"/>
              <a:t>process_cmd_line_arg</a:t>
            </a:r>
            <a:r>
              <a:rPr lang="en-US" altLang="zh-CN" sz="2600" dirty="0"/>
              <a:t>(</a:t>
            </a:r>
            <a:r>
              <a:rPr lang="en-US" altLang="zh-CN" sz="2600" dirty="0" err="1"/>
              <a:t>argc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argv</a:t>
            </a:r>
            <a:r>
              <a:rPr lang="en-US" altLang="zh-CN" sz="2600" dirty="0"/>
              <a:t>);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	socket = </a:t>
            </a:r>
            <a:r>
              <a:rPr lang="en-US" altLang="zh-CN" sz="2600" dirty="0" err="1">
                <a:solidFill>
                  <a:srgbClr val="FF0000"/>
                </a:solidFill>
              </a:rPr>
              <a:t>client_connect</a:t>
            </a:r>
            <a:r>
              <a:rPr lang="en-US" altLang="zh-CN" sz="2600" dirty="0">
                <a:solidFill>
                  <a:srgbClr val="FF0000"/>
                </a:solidFill>
              </a:rPr>
              <a:t>(host, port);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	Write id to socket; //id is a nine digit id (Similar format as UID) for debugging</a:t>
            </a:r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initialize_the_sensors</a:t>
            </a:r>
            <a:r>
              <a:rPr lang="en-US" altLang="zh-CN" sz="2600" dirty="0"/>
              <a:t>();</a:t>
            </a:r>
          </a:p>
          <a:p>
            <a:pPr marL="0" indent="0">
              <a:buNone/>
            </a:pPr>
            <a:r>
              <a:rPr lang="en-US" altLang="zh-CN" sz="2600" dirty="0"/>
              <a:t>	while (true) {</a:t>
            </a:r>
          </a:p>
          <a:p>
            <a:pPr marL="0" indent="0">
              <a:buNone/>
            </a:pPr>
            <a:r>
              <a:rPr lang="en-US" altLang="zh-CN" sz="2600" dirty="0"/>
              <a:t>		if (it is time to report temperature &amp;&amp; !stop) </a:t>
            </a:r>
            <a:br>
              <a:rPr lang="en-US" altLang="zh-CN" sz="2600" dirty="0"/>
            </a:br>
            <a:r>
              <a:rPr lang="en-US" altLang="zh-CN" sz="2600" dirty="0"/>
              <a:t>			read from temperature sensor, convert and report to logfile and </a:t>
            </a:r>
            <a:r>
              <a:rPr lang="en-US" altLang="zh-CN" sz="2600" dirty="0">
                <a:solidFill>
                  <a:srgbClr val="FF0000"/>
                </a:solidFill>
              </a:rPr>
              <a:t>socket</a:t>
            </a:r>
          </a:p>
          <a:p>
            <a:pPr marL="0" indent="0">
              <a:buNone/>
            </a:pPr>
            <a:r>
              <a:rPr lang="en-US" altLang="zh-CN" sz="2600" dirty="0"/>
              <a:t>		 // use poll </a:t>
            </a:r>
            <a:r>
              <a:rPr lang="en-US" altLang="zh-CN" sz="2600" dirty="0" err="1"/>
              <a:t>syscalls</a:t>
            </a:r>
            <a:r>
              <a:rPr lang="en-US" altLang="zh-CN" sz="2600" dirty="0"/>
              <a:t>, no or very short&lt; 50ms timeout interval</a:t>
            </a:r>
          </a:p>
          <a:p>
            <a:pPr marL="0" indent="0">
              <a:buNone/>
            </a:pPr>
            <a:r>
              <a:rPr lang="en-US" altLang="zh-CN" sz="2600" dirty="0"/>
              <a:t>		if (</a:t>
            </a:r>
            <a:r>
              <a:rPr lang="en-US" altLang="zh-CN" sz="2600" dirty="0">
                <a:solidFill>
                  <a:srgbClr val="FF0000"/>
                </a:solidFill>
              </a:rPr>
              <a:t>there are input from socket</a:t>
            </a:r>
            <a:r>
              <a:rPr lang="en-US" altLang="zh-CN" sz="2600" dirty="0"/>
              <a:t>) {   </a:t>
            </a:r>
          </a:p>
          <a:p>
            <a:pPr marL="0" indent="0">
              <a:buNone/>
            </a:pPr>
            <a:r>
              <a:rPr lang="en-US" altLang="zh-CN" sz="2600" dirty="0"/>
              <a:t>			read from socket till encountering ‘\n’ (thus we get an command)</a:t>
            </a:r>
            <a:br>
              <a:rPr lang="en-US" altLang="zh-CN" sz="2600" dirty="0"/>
            </a:br>
            <a:r>
              <a:rPr lang="en-US" altLang="zh-CN" sz="2600" dirty="0"/>
              <a:t>			process the command.</a:t>
            </a:r>
          </a:p>
          <a:p>
            <a:pPr marL="0" indent="0">
              <a:buNone/>
            </a:pPr>
            <a:r>
              <a:rPr lang="en-US" altLang="zh-CN" sz="2600" dirty="0"/>
              <a:t>		} 	</a:t>
            </a:r>
          </a:p>
          <a:p>
            <a:pPr marL="0" indent="0">
              <a:buNone/>
            </a:pPr>
            <a:r>
              <a:rPr lang="en-US" altLang="zh-CN" sz="2600" dirty="0"/>
              <a:t>		if (push button is pressed) </a:t>
            </a:r>
          </a:p>
          <a:p>
            <a:pPr marL="0" indent="0">
              <a:buNone/>
            </a:pPr>
            <a:r>
              <a:rPr lang="en-US" altLang="zh-CN" sz="2600" dirty="0"/>
              <a:t>			log and exit. </a:t>
            </a:r>
          </a:p>
          <a:p>
            <a:pPr marL="0" indent="0">
              <a:buNone/>
            </a:pPr>
            <a:r>
              <a:rPr lang="en-US" altLang="zh-CN" sz="26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3956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62547"/>
            <a:ext cx="11940209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PartB</a:t>
            </a:r>
            <a:r>
              <a:rPr lang="en-US" altLang="zh-CN" sz="3200" dirty="0"/>
              <a:t>: Encrypt the communication with TLS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94020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Encryption in Project 1B: symmetric encryption</a:t>
            </a:r>
          </a:p>
          <a:p>
            <a:pPr lvl="1"/>
            <a:r>
              <a:rPr lang="en-US" altLang="zh-CN" dirty="0"/>
              <a:t>Keys and IV are known both to the client and to the server </a:t>
            </a:r>
            <a:r>
              <a:rPr lang="en-US" altLang="zh-CN" dirty="0">
                <a:sym typeface="Wingdings" panose="05000000000000000000" pitchFamily="2" charset="2"/>
              </a:rPr>
              <a:t> How to safely exchange the key?  Asymmetric encryption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17302C6-6955-4F5A-B7EE-05E8ABD23883}"/>
              </a:ext>
            </a:extLst>
          </p:cNvPr>
          <p:cNvGrpSpPr/>
          <p:nvPr/>
        </p:nvGrpSpPr>
        <p:grpSpPr>
          <a:xfrm>
            <a:off x="990489" y="1773018"/>
            <a:ext cx="8620760" cy="1943102"/>
            <a:chOff x="337820" y="4610098"/>
            <a:chExt cx="8620760" cy="1943102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xmlns="" id="{38F2CB0F-8E89-4C9A-9938-C1929BE97546}"/>
                </a:ext>
              </a:extLst>
            </p:cNvPr>
            <p:cNvSpPr/>
            <p:nvPr/>
          </p:nvSpPr>
          <p:spPr>
            <a:xfrm>
              <a:off x="337820" y="6019800"/>
              <a:ext cx="20243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Plain Text</a:t>
              </a:r>
              <a:endParaRPr lang="zh-CN" altLang="en-US" sz="3200" dirty="0"/>
            </a:p>
          </p:txBody>
        </p:sp>
        <p:sp>
          <p:nvSpPr>
            <p:cNvPr id="6" name="矩形 4">
              <a:extLst>
                <a:ext uri="{FF2B5EF4-FFF2-40B4-BE49-F238E27FC236}">
                  <a16:creationId xmlns:a16="http://schemas.microsoft.com/office/drawing/2014/main" xmlns="" id="{5CF23EF6-74C3-44A0-A02A-1A1B6D656343}"/>
                </a:ext>
              </a:extLst>
            </p:cNvPr>
            <p:cNvSpPr/>
            <p:nvPr/>
          </p:nvSpPr>
          <p:spPr>
            <a:xfrm>
              <a:off x="6934200" y="6019800"/>
              <a:ext cx="20243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Plain Text</a:t>
              </a:r>
              <a:endParaRPr lang="zh-CN" altLang="en-US" sz="3200" dirty="0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xmlns="" id="{68EE5C4A-F453-4B7C-B722-416A03C13C12}"/>
                </a:ext>
              </a:extLst>
            </p:cNvPr>
            <p:cNvSpPr/>
            <p:nvPr/>
          </p:nvSpPr>
          <p:spPr>
            <a:xfrm>
              <a:off x="3440430" y="6019800"/>
              <a:ext cx="219837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Cipher Text</a:t>
              </a:r>
              <a:endParaRPr lang="zh-CN" altLang="en-US" sz="3200" dirty="0"/>
            </a:p>
          </p:txBody>
        </p:sp>
        <p:sp>
          <p:nvSpPr>
            <p:cNvPr id="8" name="右箭头 6">
              <a:extLst>
                <a:ext uri="{FF2B5EF4-FFF2-40B4-BE49-F238E27FC236}">
                  <a16:creationId xmlns:a16="http://schemas.microsoft.com/office/drawing/2014/main" xmlns="" id="{E61D192C-568B-462A-8C2F-3F1830E4463E}"/>
                </a:ext>
              </a:extLst>
            </p:cNvPr>
            <p:cNvSpPr/>
            <p:nvPr/>
          </p:nvSpPr>
          <p:spPr>
            <a:xfrm>
              <a:off x="2444115" y="6134100"/>
              <a:ext cx="914400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7">
              <a:extLst>
                <a:ext uri="{FF2B5EF4-FFF2-40B4-BE49-F238E27FC236}">
                  <a16:creationId xmlns:a16="http://schemas.microsoft.com/office/drawing/2014/main" xmlns="" id="{1C100CAF-0880-4AE4-9FDA-7D14B547689C}"/>
                </a:ext>
              </a:extLst>
            </p:cNvPr>
            <p:cNvSpPr/>
            <p:nvPr/>
          </p:nvSpPr>
          <p:spPr>
            <a:xfrm>
              <a:off x="5758238" y="6134100"/>
              <a:ext cx="1056582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B33EE8C0-B764-4CAC-8D94-48264A6FE336}"/>
                </a:ext>
              </a:extLst>
            </p:cNvPr>
            <p:cNvSpPr/>
            <p:nvPr/>
          </p:nvSpPr>
          <p:spPr>
            <a:xfrm>
              <a:off x="3510026" y="4610098"/>
              <a:ext cx="219837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Key, IV </a:t>
              </a:r>
              <a:endParaRPr lang="zh-CN" altLang="en-US" dirty="0"/>
            </a:p>
          </p:txBody>
        </p:sp>
        <p:sp>
          <p:nvSpPr>
            <p:cNvPr id="11" name="右箭头 11">
              <a:extLst>
                <a:ext uri="{FF2B5EF4-FFF2-40B4-BE49-F238E27FC236}">
                  <a16:creationId xmlns:a16="http://schemas.microsoft.com/office/drawing/2014/main" xmlns="" id="{27032A05-5247-4269-A132-DCD8DFCFDA5C}"/>
                </a:ext>
              </a:extLst>
            </p:cNvPr>
            <p:cNvSpPr/>
            <p:nvPr/>
          </p:nvSpPr>
          <p:spPr>
            <a:xfrm rot="6819508">
              <a:off x="2767174" y="5448299"/>
              <a:ext cx="914400" cy="304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2">
              <a:extLst>
                <a:ext uri="{FF2B5EF4-FFF2-40B4-BE49-F238E27FC236}">
                  <a16:creationId xmlns:a16="http://schemas.microsoft.com/office/drawing/2014/main" xmlns="" id="{503FFF11-2A7D-4AAA-9D4D-E53CD2F2F18B}"/>
                </a:ext>
              </a:extLst>
            </p:cNvPr>
            <p:cNvSpPr/>
            <p:nvPr/>
          </p:nvSpPr>
          <p:spPr>
            <a:xfrm rot="4260509">
              <a:off x="5512575" y="5497713"/>
              <a:ext cx="914400" cy="304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6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0137"/>
            <a:ext cx="1194020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Asymmetric encryption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94020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Different key to encrypt and decrypt.</a:t>
            </a:r>
          </a:p>
          <a:p>
            <a:pPr lvl="1"/>
            <a:r>
              <a:rPr lang="en-US" altLang="zh-CN" dirty="0"/>
              <a:t>Step1: generate a pair of keys based on a difficult to solve math problem</a:t>
            </a:r>
          </a:p>
          <a:p>
            <a:pPr lvl="1"/>
            <a:r>
              <a:rPr lang="en-US" altLang="zh-CN" dirty="0"/>
              <a:t>Step2: Use one key to encrypt and a different key to decrypt</a:t>
            </a:r>
          </a:p>
          <a:p>
            <a:pPr lvl="1"/>
            <a:r>
              <a:rPr lang="en-US" altLang="zh-CN" dirty="0"/>
              <a:t>Note: We can also use </a:t>
            </a:r>
            <a:r>
              <a:rPr lang="en-US" altLang="zh-CN" dirty="0" err="1"/>
              <a:t>KeyB</a:t>
            </a:r>
            <a:r>
              <a:rPr lang="en-US" altLang="zh-CN" dirty="0"/>
              <a:t> to encrypt and </a:t>
            </a:r>
            <a:r>
              <a:rPr lang="en-US" altLang="zh-CN" dirty="0" err="1"/>
              <a:t>KeyA</a:t>
            </a:r>
            <a:r>
              <a:rPr lang="en-US" altLang="zh-CN" dirty="0"/>
              <a:t> to decrypt</a:t>
            </a:r>
          </a:p>
          <a:p>
            <a:endParaRPr lang="en-US" altLang="zh-CN" sz="2400" dirty="0"/>
          </a:p>
          <a:p>
            <a:r>
              <a:rPr lang="en-US" altLang="zh-CN" sz="2400" dirty="0"/>
              <a:t>Normally, one key is distributed to other computers (public key). Another key is kept privately (private key).</a:t>
            </a:r>
          </a:p>
          <a:p>
            <a:pPr marL="0" indent="0">
              <a:buNone/>
            </a:pPr>
            <a:endParaRPr lang="en-US" altLang="zh-CN" sz="2400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22C1792-641C-4F42-AA0E-5EC97600DEE1}"/>
              </a:ext>
            </a:extLst>
          </p:cNvPr>
          <p:cNvGrpSpPr/>
          <p:nvPr/>
        </p:nvGrpSpPr>
        <p:grpSpPr>
          <a:xfrm>
            <a:off x="1036139" y="3728457"/>
            <a:ext cx="8620760" cy="2356434"/>
            <a:chOff x="453044" y="4158668"/>
            <a:chExt cx="8620760" cy="2356434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xmlns="" id="{8D56D10F-4C36-4400-B7AD-DD5E92CF69E8}"/>
                </a:ext>
              </a:extLst>
            </p:cNvPr>
            <p:cNvSpPr/>
            <p:nvPr/>
          </p:nvSpPr>
          <p:spPr>
            <a:xfrm>
              <a:off x="453044" y="5981702"/>
              <a:ext cx="20243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Plain Text</a:t>
              </a:r>
              <a:endParaRPr lang="zh-CN" altLang="en-US" sz="3200" dirty="0"/>
            </a:p>
          </p:txBody>
        </p:sp>
        <p:sp>
          <p:nvSpPr>
            <p:cNvPr id="27" name="矩形 4">
              <a:extLst>
                <a:ext uri="{FF2B5EF4-FFF2-40B4-BE49-F238E27FC236}">
                  <a16:creationId xmlns:a16="http://schemas.microsoft.com/office/drawing/2014/main" xmlns="" id="{7DAC3FCB-E07C-4A6A-854D-E774DA05381F}"/>
                </a:ext>
              </a:extLst>
            </p:cNvPr>
            <p:cNvSpPr/>
            <p:nvPr/>
          </p:nvSpPr>
          <p:spPr>
            <a:xfrm>
              <a:off x="7049424" y="5981702"/>
              <a:ext cx="20243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Plain Text</a:t>
              </a:r>
              <a:endParaRPr lang="zh-CN" altLang="en-US" sz="3200" dirty="0"/>
            </a:p>
          </p:txBody>
        </p:sp>
        <p:sp>
          <p:nvSpPr>
            <p:cNvPr id="28" name="矩形 5">
              <a:extLst>
                <a:ext uri="{FF2B5EF4-FFF2-40B4-BE49-F238E27FC236}">
                  <a16:creationId xmlns:a16="http://schemas.microsoft.com/office/drawing/2014/main" xmlns="" id="{502217B0-2B3B-49DB-861F-6B946D5A0D25}"/>
                </a:ext>
              </a:extLst>
            </p:cNvPr>
            <p:cNvSpPr/>
            <p:nvPr/>
          </p:nvSpPr>
          <p:spPr>
            <a:xfrm>
              <a:off x="3555654" y="5981702"/>
              <a:ext cx="219837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Cipher Text</a:t>
              </a:r>
              <a:endParaRPr lang="zh-CN" altLang="en-US" sz="3200" dirty="0"/>
            </a:p>
          </p:txBody>
        </p:sp>
        <p:sp>
          <p:nvSpPr>
            <p:cNvPr id="29" name="右箭头 6">
              <a:extLst>
                <a:ext uri="{FF2B5EF4-FFF2-40B4-BE49-F238E27FC236}">
                  <a16:creationId xmlns:a16="http://schemas.microsoft.com/office/drawing/2014/main" xmlns="" id="{6EB1F667-F109-45C8-899E-E420AFFD25B0}"/>
                </a:ext>
              </a:extLst>
            </p:cNvPr>
            <p:cNvSpPr/>
            <p:nvPr/>
          </p:nvSpPr>
          <p:spPr>
            <a:xfrm>
              <a:off x="2559339" y="6096002"/>
              <a:ext cx="914400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7">
              <a:extLst>
                <a:ext uri="{FF2B5EF4-FFF2-40B4-BE49-F238E27FC236}">
                  <a16:creationId xmlns:a16="http://schemas.microsoft.com/office/drawing/2014/main" xmlns="" id="{8122B710-1C6E-4614-87DE-B91CED9D0153}"/>
                </a:ext>
              </a:extLst>
            </p:cNvPr>
            <p:cNvSpPr/>
            <p:nvPr/>
          </p:nvSpPr>
          <p:spPr>
            <a:xfrm>
              <a:off x="5873462" y="6096002"/>
              <a:ext cx="1056582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8">
              <a:extLst>
                <a:ext uri="{FF2B5EF4-FFF2-40B4-BE49-F238E27FC236}">
                  <a16:creationId xmlns:a16="http://schemas.microsoft.com/office/drawing/2014/main" xmlns="" id="{70820875-9197-4893-B209-950621418C55}"/>
                </a:ext>
              </a:extLst>
            </p:cNvPr>
            <p:cNvSpPr/>
            <p:nvPr/>
          </p:nvSpPr>
          <p:spPr>
            <a:xfrm>
              <a:off x="2559339" y="5029200"/>
              <a:ext cx="1098261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err="1"/>
                <a:t>KeyA</a:t>
              </a:r>
              <a:r>
                <a:rPr lang="en-US" altLang="zh-CN" sz="3200" dirty="0"/>
                <a:t> </a:t>
              </a:r>
              <a:endParaRPr lang="zh-CN" altLang="en-US" dirty="0"/>
            </a:p>
          </p:txBody>
        </p:sp>
        <p:sp>
          <p:nvSpPr>
            <p:cNvPr id="32" name="右箭头 9">
              <a:extLst>
                <a:ext uri="{FF2B5EF4-FFF2-40B4-BE49-F238E27FC236}">
                  <a16:creationId xmlns:a16="http://schemas.microsoft.com/office/drawing/2014/main" xmlns="" id="{6B4A018D-2A89-47A5-80B5-D5E2C8B91A9B}"/>
                </a:ext>
              </a:extLst>
            </p:cNvPr>
            <p:cNvSpPr/>
            <p:nvPr/>
          </p:nvSpPr>
          <p:spPr>
            <a:xfrm rot="5400000">
              <a:off x="2803189" y="5731411"/>
              <a:ext cx="501604" cy="21755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11">
              <a:extLst>
                <a:ext uri="{FF2B5EF4-FFF2-40B4-BE49-F238E27FC236}">
                  <a16:creationId xmlns:a16="http://schemas.microsoft.com/office/drawing/2014/main" xmlns="" id="{4733F387-2D86-4B01-9769-5498FB21AA8D}"/>
                </a:ext>
              </a:extLst>
            </p:cNvPr>
            <p:cNvSpPr/>
            <p:nvPr/>
          </p:nvSpPr>
          <p:spPr>
            <a:xfrm>
              <a:off x="5754977" y="5035321"/>
              <a:ext cx="1098261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err="1"/>
                <a:t>KeyB</a:t>
              </a:r>
              <a:endParaRPr lang="zh-CN" altLang="en-US" dirty="0"/>
            </a:p>
          </p:txBody>
        </p:sp>
        <p:sp>
          <p:nvSpPr>
            <p:cNvPr id="34" name="矩形 12">
              <a:extLst>
                <a:ext uri="{FF2B5EF4-FFF2-40B4-BE49-F238E27FC236}">
                  <a16:creationId xmlns:a16="http://schemas.microsoft.com/office/drawing/2014/main" xmlns="" id="{045A97E9-FCA7-46EC-9D66-D31C79386294}"/>
                </a:ext>
              </a:extLst>
            </p:cNvPr>
            <p:cNvSpPr/>
            <p:nvPr/>
          </p:nvSpPr>
          <p:spPr>
            <a:xfrm>
              <a:off x="3555654" y="4158668"/>
              <a:ext cx="2264890" cy="381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 problem</a:t>
              </a:r>
              <a:endParaRPr lang="zh-CN" altLang="en-US" sz="2400" dirty="0"/>
            </a:p>
          </p:txBody>
        </p:sp>
        <p:sp>
          <p:nvSpPr>
            <p:cNvPr id="35" name="右箭头 13">
              <a:extLst>
                <a:ext uri="{FF2B5EF4-FFF2-40B4-BE49-F238E27FC236}">
                  <a16:creationId xmlns:a16="http://schemas.microsoft.com/office/drawing/2014/main" xmlns="" id="{6E1165C3-C06B-4030-B146-BCC9E81E5E3C}"/>
                </a:ext>
              </a:extLst>
            </p:cNvPr>
            <p:cNvSpPr/>
            <p:nvPr/>
          </p:nvSpPr>
          <p:spPr>
            <a:xfrm rot="7007411">
              <a:off x="2943461" y="4572643"/>
              <a:ext cx="501604" cy="21755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箭头 14">
              <a:extLst>
                <a:ext uri="{FF2B5EF4-FFF2-40B4-BE49-F238E27FC236}">
                  <a16:creationId xmlns:a16="http://schemas.microsoft.com/office/drawing/2014/main" xmlns="" id="{3314A6CA-0831-43BF-8AE8-6E4CF1B640D3}"/>
                </a:ext>
              </a:extLst>
            </p:cNvPr>
            <p:cNvSpPr/>
            <p:nvPr/>
          </p:nvSpPr>
          <p:spPr>
            <a:xfrm rot="3252638">
              <a:off x="5804651" y="4653364"/>
              <a:ext cx="501604" cy="21755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右箭头 9">
            <a:extLst>
              <a:ext uri="{FF2B5EF4-FFF2-40B4-BE49-F238E27FC236}">
                <a16:creationId xmlns:a16="http://schemas.microsoft.com/office/drawing/2014/main" xmlns="" id="{93D468B4-2724-4583-B447-8D506F2B07CC}"/>
              </a:ext>
            </a:extLst>
          </p:cNvPr>
          <p:cNvSpPr/>
          <p:nvPr/>
        </p:nvSpPr>
        <p:spPr>
          <a:xfrm rot="5400000">
            <a:off x="6587980" y="5254563"/>
            <a:ext cx="501604" cy="2175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0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2279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File System Error: Inconsistency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5893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//Block size of FS: 1KB</a:t>
            </a:r>
          </a:p>
          <a:p>
            <a:pPr marL="0" indent="0">
              <a:buNone/>
            </a:pPr>
            <a:r>
              <a:rPr lang="en-US" altLang="zh-CN" sz="2400" dirty="0"/>
              <a:t>write(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, buffer, 1024); //Append 1KB to the end of the size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CN" sz="2400" dirty="0">
                <a:sym typeface="Wingdings" panose="05000000000000000000" pitchFamily="2" charset="2"/>
              </a:rPr>
              <a:t> Walk through block bitmap, find an unused block: 2000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CN" sz="2400" dirty="0"/>
              <a:t> Mark that block 2000 as used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CN" sz="2400" dirty="0"/>
              <a:t> Update the </a:t>
            </a:r>
            <a:r>
              <a:rPr lang="en-US" altLang="zh-CN" sz="2400" dirty="0" err="1"/>
              <a:t>i_block</a:t>
            </a:r>
            <a:r>
              <a:rPr lang="en-US" altLang="zh-CN" sz="2400" dirty="0"/>
              <a:t> to point to block 2000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zh-CN" sz="2400" dirty="0"/>
          </a:p>
          <a:p>
            <a:r>
              <a:rPr lang="en-US" altLang="zh-CN" sz="2400" dirty="0"/>
              <a:t>Inconsistency occurs: block 2000 is marked as used, but no </a:t>
            </a:r>
            <a:r>
              <a:rPr lang="en-US" altLang="zh-CN" sz="2400" dirty="0" err="1"/>
              <a:t>i_block</a:t>
            </a:r>
            <a:r>
              <a:rPr lang="en-US" altLang="zh-CN" sz="2400" dirty="0"/>
              <a:t> points to it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Solution:</a:t>
            </a:r>
          </a:p>
          <a:p>
            <a:pPr lvl="1"/>
            <a:r>
              <a:rPr lang="en-US" altLang="zh-CN" dirty="0"/>
              <a:t>Traditional mechanism: Do a full inspection over the file system and fix the inconsistencies: </a:t>
            </a:r>
            <a:r>
              <a:rPr lang="en-US" altLang="zh-CN" dirty="0" err="1"/>
              <a:t>fsck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Slow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Modern Approach: Journaling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5581CC-7129-4C1A-AFDB-84FF1462E256}"/>
              </a:ext>
            </a:extLst>
          </p:cNvPr>
          <p:cNvSpPr txBox="1"/>
          <p:nvPr/>
        </p:nvSpPr>
        <p:spPr>
          <a:xfrm>
            <a:off x="5764696" y="1987826"/>
            <a:ext cx="28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 System Crash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89947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Key Exchange with Asymmetric Encryption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154743" y="608711"/>
            <a:ext cx="12037257" cy="693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7A468B88-B366-45D5-88ED-94D341B3D5D7}"/>
              </a:ext>
            </a:extLst>
          </p:cNvPr>
          <p:cNvSpPr txBox="1">
            <a:spLocks/>
          </p:cNvSpPr>
          <p:nvPr/>
        </p:nvSpPr>
        <p:spPr>
          <a:xfrm>
            <a:off x="363854" y="569595"/>
            <a:ext cx="11648049" cy="571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1. Client inform the server for connection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2. Server generates a new asymmetric key pairs, send one key (public key) to the user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3. Client chooses a random symmetric key: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K</a:t>
            </a:r>
            <a:r>
              <a:rPr lang="en-US" altLang="zh-CN" sz="2400" dirty="0">
                <a:sym typeface="+mn-ea"/>
              </a:rPr>
              <a:t>, encrypt it with the public key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4. Client sends the encrypted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K </a:t>
            </a:r>
            <a:r>
              <a:rPr lang="en-US" altLang="zh-CN" sz="2400" dirty="0">
                <a:sym typeface="+mn-ea"/>
              </a:rPr>
              <a:t>to server over network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5. Server decrypt the message with the other key (private key) and got the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K</a:t>
            </a:r>
            <a:endParaRPr lang="en-US" altLang="zh-CN" sz="2400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6. Server and client can encrypt and decrypt message with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K</a:t>
            </a:r>
            <a:r>
              <a:rPr lang="en-US" altLang="zh-CN" sz="2400" dirty="0">
                <a:sym typeface="+mn-ea"/>
              </a:rPr>
              <a:t>.</a:t>
            </a:r>
            <a:endParaRPr lang="en-US" altLang="zh-CN" sz="245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Q: Is there a need to exchange the key? Why not just use public key for encryption for all sessions?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A: There is a need for key exchange as the asymmetric </a:t>
            </a:r>
            <a:r>
              <a:rPr lang="en-US" altLang="zh-CN" sz="2400" dirty="0" err="1">
                <a:sym typeface="+mn-ea"/>
              </a:rPr>
              <a:t>en</a:t>
            </a:r>
            <a:r>
              <a:rPr lang="en-US" altLang="zh-CN" sz="2400" dirty="0">
                <a:sym typeface="+mn-ea"/>
              </a:rPr>
              <a:t>/decryption is much slower than the symmetric one. 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79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29704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TLS: Secure network protocol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77370" y="516349"/>
            <a:ext cx="12037257" cy="69367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Encrypt/Decrypt the communication with Socket:</a:t>
            </a:r>
          </a:p>
          <a:p>
            <a:pPr lvl="1"/>
            <a:r>
              <a:rPr lang="en-US" altLang="zh-CN" dirty="0"/>
              <a:t>Asymmetric encryption for key exchange</a:t>
            </a:r>
          </a:p>
          <a:p>
            <a:pPr lvl="1"/>
            <a:r>
              <a:rPr lang="en-US" altLang="zh-CN" dirty="0"/>
              <a:t>Use symmetric encryption for later communication. </a:t>
            </a:r>
          </a:p>
          <a:p>
            <a:r>
              <a:rPr lang="en-US" altLang="zh-CN" sz="2400" dirty="0"/>
              <a:t>Https: Use TLS to encrypt/decrypt the communication (via http protocol) between you and the website</a:t>
            </a:r>
          </a:p>
          <a:p>
            <a:pPr lvl="1"/>
            <a:r>
              <a:rPr lang="en-US" altLang="zh-CN" dirty="0"/>
              <a:t>http://microsoft.com (All the commutation is not encrypted)</a:t>
            </a:r>
          </a:p>
          <a:p>
            <a:pPr lvl="1"/>
            <a:r>
              <a:rPr lang="en-US" altLang="zh-CN" dirty="0"/>
              <a:t>https://microsoft.com (All the commutation is encrypted)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400" dirty="0"/>
              <a:t>Future of the Internet:</a:t>
            </a:r>
          </a:p>
          <a:p>
            <a:pPr lvl="1"/>
            <a:r>
              <a:rPr lang="en-US" altLang="zh-CN" dirty="0"/>
              <a:t>33.2% of Alexa top 1,000,000 websites use HTTPS as default</a:t>
            </a:r>
          </a:p>
          <a:p>
            <a:pPr lvl="1"/>
            <a:r>
              <a:rPr lang="en-US" altLang="zh-CN" dirty="0"/>
              <a:t>57.1% of the Internet's 137,971 most popular websites have an https version</a:t>
            </a:r>
          </a:p>
          <a:p>
            <a:pPr lvl="1"/>
            <a:r>
              <a:rPr lang="en-US" altLang="zh-CN" dirty="0"/>
              <a:t>70% of page loads use HTTPS</a:t>
            </a:r>
          </a:p>
          <a:p>
            <a:endParaRPr lang="en-US" altLang="zh-CN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2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29704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TLS: APIs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77370" y="516349"/>
            <a:ext cx="12419430" cy="693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Initialization: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SSL_library_init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SSL_load_error_strings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OpenSSL_add_all_algorithms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SSL_CTX *</a:t>
            </a:r>
            <a:r>
              <a:rPr lang="en-US" altLang="zh-CN" sz="2400" dirty="0" err="1"/>
              <a:t>newContext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SSL_CTX_new</a:t>
            </a:r>
            <a:r>
              <a:rPr lang="en-US" altLang="zh-CN" sz="2400" dirty="0"/>
              <a:t>(TLSv1_client_method()); //one context per server</a:t>
            </a:r>
          </a:p>
          <a:p>
            <a:r>
              <a:rPr lang="en-US" altLang="zh-CN" sz="2400" dirty="0"/>
              <a:t>Attach the SSL to a socket:</a:t>
            </a:r>
          </a:p>
          <a:p>
            <a:pPr marL="0" indent="0">
              <a:buNone/>
            </a:pPr>
            <a:r>
              <a:rPr lang="en-US" altLang="zh-CN" sz="2400" dirty="0"/>
              <a:t>	SSL *</a:t>
            </a:r>
            <a:r>
              <a:rPr lang="en-US" altLang="zh-CN" sz="2400" dirty="0" err="1"/>
              <a:t>sslClient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SSL_new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newContext</a:t>
            </a:r>
            <a:r>
              <a:rPr lang="en-US" altLang="zh-CN" sz="2400" dirty="0"/>
              <a:t>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SSL_set_fd</a:t>
            </a:r>
            <a:r>
              <a:rPr lang="en-US" altLang="zh-CN" dirty="0"/>
              <a:t>(</a:t>
            </a:r>
            <a:r>
              <a:rPr lang="en-US" altLang="zh-CN" dirty="0" err="1"/>
              <a:t>sslClient</a:t>
            </a:r>
            <a:r>
              <a:rPr lang="en-US" altLang="zh-CN" dirty="0"/>
              <a:t>, socket);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SSL_connect</a:t>
            </a:r>
            <a:r>
              <a:rPr lang="en-US" altLang="zh-CN" dirty="0"/>
              <a:t>(</a:t>
            </a:r>
            <a:r>
              <a:rPr lang="en-US" altLang="zh-CN" dirty="0" err="1"/>
              <a:t>sslClient</a:t>
            </a:r>
            <a:r>
              <a:rPr lang="en-US" altLang="zh-CN" dirty="0"/>
              <a:t>);</a:t>
            </a:r>
          </a:p>
          <a:p>
            <a:r>
              <a:rPr lang="en-US" altLang="zh-CN" sz="2400" dirty="0"/>
              <a:t>Read/Write: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SSL_read</a:t>
            </a:r>
            <a:r>
              <a:rPr lang="en-US" altLang="zh-CN" dirty="0"/>
              <a:t>(</a:t>
            </a:r>
            <a:r>
              <a:rPr lang="en-US" altLang="zh-CN" dirty="0" err="1"/>
              <a:t>SSLClient</a:t>
            </a:r>
            <a:r>
              <a:rPr lang="en-US" altLang="zh-CN" dirty="0"/>
              <a:t>, buffer, </a:t>
            </a:r>
            <a:r>
              <a:rPr lang="en-US" altLang="zh-CN" dirty="0" err="1"/>
              <a:t>sizeof</a:t>
            </a:r>
            <a:r>
              <a:rPr lang="en-US" altLang="zh-CN" dirty="0"/>
              <a:t>(buffer));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SSL_write</a:t>
            </a:r>
            <a:r>
              <a:rPr lang="en-US" altLang="zh-CN" dirty="0"/>
              <a:t>(</a:t>
            </a:r>
            <a:r>
              <a:rPr lang="en-US" altLang="zh-CN" dirty="0" err="1"/>
              <a:t>SSLClinet</a:t>
            </a:r>
            <a:r>
              <a:rPr lang="en-US" altLang="zh-CN" dirty="0"/>
              <a:t>, buffer, </a:t>
            </a:r>
            <a:r>
              <a:rPr lang="en-US" altLang="zh-CN" dirty="0" err="1"/>
              <a:t>sizeof</a:t>
            </a:r>
            <a:r>
              <a:rPr lang="en-US" altLang="zh-CN" dirty="0"/>
              <a:t>(buffer));</a:t>
            </a:r>
          </a:p>
          <a:p>
            <a:r>
              <a:rPr lang="en-US" altLang="zh-CN" sz="2400" dirty="0"/>
              <a:t>Clean up: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SSL_shutdown</a:t>
            </a:r>
            <a:r>
              <a:rPr lang="en-US" altLang="zh-CN" dirty="0"/>
              <a:t>(</a:t>
            </a:r>
            <a:r>
              <a:rPr lang="en-US" altLang="zh-CN" dirty="0" err="1"/>
              <a:t>sslClient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SSL_free</a:t>
            </a:r>
            <a:r>
              <a:rPr lang="en-US" altLang="zh-CN" dirty="0"/>
              <a:t>(</a:t>
            </a:r>
            <a:r>
              <a:rPr lang="en-US" altLang="zh-CN" dirty="0" err="1"/>
              <a:t>sslClient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327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29704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TLS: Works on top of socket layer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77370" y="516349"/>
            <a:ext cx="12037257" cy="693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SSL_set_fd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sslClient</a:t>
            </a:r>
            <a:r>
              <a:rPr lang="en-US" altLang="zh-CN" sz="2400" dirty="0"/>
              <a:t>, socket);</a:t>
            </a:r>
            <a:br>
              <a:rPr lang="en-US" altLang="zh-CN" sz="2400" dirty="0"/>
            </a:br>
            <a:r>
              <a:rPr lang="en-US" altLang="zh-CN" sz="2400" dirty="0" err="1"/>
              <a:t>SSL_connect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sslClient</a:t>
            </a:r>
            <a:r>
              <a:rPr lang="en-US" altLang="zh-CN" sz="2400" dirty="0"/>
              <a:t>): </a:t>
            </a:r>
            <a:br>
              <a:rPr lang="en-US" altLang="zh-CN" sz="2400" dirty="0"/>
            </a:br>
            <a:r>
              <a:rPr lang="en-US" altLang="zh-CN" sz="2400" dirty="0">
                <a:sym typeface="Wingdings" panose="05000000000000000000" pitchFamily="2" charset="2"/>
              </a:rPr>
              <a:t> Randomly choose key K, encrypt and store into </a:t>
            </a:r>
            <a:r>
              <a:rPr lang="en-US" altLang="zh-CN" sz="2400" dirty="0" err="1">
                <a:sym typeface="Wingdings" panose="05000000000000000000" pitchFamily="2" charset="2"/>
              </a:rPr>
              <a:t>buf</a:t>
            </a:r>
            <a:r>
              <a:rPr lang="en-US" altLang="zh-CN" sz="2400" dirty="0">
                <a:sym typeface="Wingdings" panose="05000000000000000000" pitchFamily="2" charset="2"/>
              </a:rPr>
              <a:t/>
            </a:r>
            <a:br>
              <a:rPr lang="en-US" altLang="zh-CN" sz="2400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 write(socket, </a:t>
            </a:r>
            <a:r>
              <a:rPr lang="en-US" altLang="zh-CN" sz="2400" dirty="0" err="1">
                <a:sym typeface="Wingdings" panose="05000000000000000000" pitchFamily="2" charset="2"/>
              </a:rPr>
              <a:t>buf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sizeof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ym typeface="Wingdings" panose="05000000000000000000" pitchFamily="2" charset="2"/>
              </a:rPr>
              <a:t>buf</a:t>
            </a:r>
            <a:r>
              <a:rPr lang="en-US" altLang="zh-CN" sz="2400" dirty="0">
                <a:sym typeface="Wingdings" panose="05000000000000000000" pitchFamily="2" charset="2"/>
              </a:rPr>
              <a:t>));</a:t>
            </a:r>
            <a:br>
              <a:rPr lang="en-US" altLang="zh-CN" sz="2400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…</a:t>
            </a:r>
            <a:endParaRPr lang="en-US" altLang="zh-CN" sz="2400" dirty="0"/>
          </a:p>
          <a:p>
            <a:r>
              <a:rPr lang="en-US" altLang="zh-CN" sz="2400" dirty="0" err="1"/>
              <a:t>SSL_read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SSLClient</a:t>
            </a:r>
            <a:r>
              <a:rPr lang="en-US" altLang="zh-CN" sz="2400" dirty="0"/>
              <a:t>, buffer,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(buffer));</a:t>
            </a:r>
            <a:br>
              <a:rPr lang="en-US" altLang="zh-CN" sz="2400" dirty="0"/>
            </a:br>
            <a:r>
              <a:rPr lang="en-US" altLang="zh-CN" sz="2400" dirty="0">
                <a:sym typeface="Wingdings" panose="05000000000000000000" pitchFamily="2" charset="2"/>
              </a:rPr>
              <a:t> read(socket, buffer, </a:t>
            </a:r>
            <a:r>
              <a:rPr lang="en-US" altLang="zh-CN" sz="2400" dirty="0" err="1">
                <a:sym typeface="Wingdings" panose="05000000000000000000" pitchFamily="2" charset="2"/>
              </a:rPr>
              <a:t>sizeof</a:t>
            </a:r>
            <a:r>
              <a:rPr lang="en-US" altLang="zh-CN" sz="2400" dirty="0">
                <a:sym typeface="Wingdings" panose="05000000000000000000" pitchFamily="2" charset="2"/>
              </a:rPr>
              <a:t>(buffer));</a:t>
            </a:r>
            <a:br>
              <a:rPr lang="en-US" altLang="zh-CN" sz="2400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 decrypt content of buffer and store in buffer.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SSL_write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SSLClinet</a:t>
            </a:r>
            <a:r>
              <a:rPr lang="en-US" altLang="zh-CN" sz="2400" dirty="0"/>
              <a:t>, buffer,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(buffer));</a:t>
            </a:r>
            <a:br>
              <a:rPr lang="en-US" altLang="zh-CN" sz="2400" dirty="0"/>
            </a:b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encrypt content of buffer and store in buffer</a:t>
            </a:r>
            <a:br>
              <a:rPr lang="en-US" altLang="zh-CN" sz="2400" dirty="0"/>
            </a:b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write(socket, buffer,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(buffer);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r>
              <a:rPr lang="en-US" altLang="zh-CN" sz="2400" dirty="0"/>
              <a:t>You can still read/write to socket, poll on socket. </a:t>
            </a:r>
          </a:p>
        </p:txBody>
      </p:sp>
    </p:spTree>
    <p:extLst>
      <p:ext uri="{BB962C8B-B14F-4D97-AF65-F5344CB8AC3E}">
        <p14:creationId xmlns:p14="http://schemas.microsoft.com/office/powerpoint/2010/main" val="16489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29704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TLS sample code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77370" y="516349"/>
            <a:ext cx="12037257" cy="693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67D258-D76A-49AD-A63E-E1ED8A478D53}"/>
              </a:ext>
            </a:extLst>
          </p:cNvPr>
          <p:cNvSpPr/>
          <p:nvPr/>
        </p:nvSpPr>
        <p:spPr>
          <a:xfrm>
            <a:off x="246847" y="516349"/>
            <a:ext cx="896341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SSL_CTX * </a:t>
            </a:r>
            <a:r>
              <a:rPr lang="en-US" altLang="zh-CN" sz="2400" dirty="0" err="1"/>
              <a:t>ssl_init</a:t>
            </a:r>
            <a:r>
              <a:rPr lang="en-US" altLang="zh-CN" sz="2400" dirty="0"/>
              <a:t>(void) {</a:t>
            </a:r>
          </a:p>
          <a:p>
            <a:r>
              <a:rPr lang="en-US" altLang="zh-CN" sz="2400" dirty="0"/>
              <a:t>	SSL_CTX * </a:t>
            </a:r>
            <a:r>
              <a:rPr lang="en-US" altLang="zh-CN" sz="2400" dirty="0" err="1"/>
              <a:t>newContext</a:t>
            </a:r>
            <a:r>
              <a:rPr lang="en-US" altLang="zh-CN" sz="2400" dirty="0"/>
              <a:t> = NULL;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SSL_library_init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	//Initialize the error message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SSL_load_error_strings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OpenSSL_add_all_algorithms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	//TLS version: v1, one context per server.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newContext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SSL_CTX_new</a:t>
            </a:r>
            <a:r>
              <a:rPr lang="en-US" altLang="zh-CN" sz="2400" dirty="0"/>
              <a:t>(TLSv1_client_method());</a:t>
            </a:r>
          </a:p>
          <a:p>
            <a:r>
              <a:rPr lang="en-US" altLang="zh-CN" sz="2400" dirty="0"/>
              <a:t>	return </a:t>
            </a:r>
            <a:r>
              <a:rPr lang="en-US" altLang="zh-CN" sz="2400" dirty="0" err="1"/>
              <a:t>newContext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SSL * </a:t>
            </a:r>
            <a:r>
              <a:rPr lang="en-US" altLang="zh-CN" sz="2400" dirty="0" err="1"/>
              <a:t>attach_ssl_to_socket</a:t>
            </a:r>
            <a:r>
              <a:rPr lang="en-US" altLang="zh-CN" sz="2400" dirty="0"/>
              <a:t>(int socket, SSL_CTX * context) {</a:t>
            </a:r>
            <a:br>
              <a:rPr lang="en-US" altLang="zh-CN" sz="2400" dirty="0"/>
            </a:br>
            <a:r>
              <a:rPr lang="en-US" altLang="zh-CN" sz="2400" dirty="0"/>
              <a:t>	SSL *</a:t>
            </a:r>
            <a:r>
              <a:rPr lang="en-US" altLang="zh-CN" sz="2400" dirty="0" err="1"/>
              <a:t>sslClient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SSL_new</a:t>
            </a:r>
            <a:r>
              <a:rPr lang="en-US" altLang="zh-CN" sz="2400" dirty="0"/>
              <a:t>(context);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SSL_set_fd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sslClient</a:t>
            </a:r>
            <a:r>
              <a:rPr lang="en-US" altLang="zh-CN" sz="2400" dirty="0"/>
              <a:t>, socket);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/>
              <a:t>SSL_connect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sslClient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return </a:t>
            </a:r>
            <a:r>
              <a:rPr lang="en-US" altLang="zh-CN" sz="2400" dirty="0" err="1"/>
              <a:t>sslClient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57D571-4554-4CB2-A04B-90A4AF207717}"/>
              </a:ext>
            </a:extLst>
          </p:cNvPr>
          <p:cNvSpPr txBox="1"/>
          <p:nvPr/>
        </p:nvSpPr>
        <p:spPr>
          <a:xfrm>
            <a:off x="7460974" y="806761"/>
            <a:ext cx="433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all error handling code is omitted for brevity </a:t>
            </a:r>
          </a:p>
        </p:txBody>
      </p:sp>
    </p:spTree>
    <p:extLst>
      <p:ext uri="{BB962C8B-B14F-4D97-AF65-F5344CB8AC3E}">
        <p14:creationId xmlns:p14="http://schemas.microsoft.com/office/powerpoint/2010/main" val="2253283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29704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TLS sample code (</a:t>
            </a:r>
            <a:r>
              <a:rPr lang="en-US" altLang="zh-CN" sz="3200" dirty="0" err="1"/>
              <a:t>cont</a:t>
            </a:r>
            <a:r>
              <a:rPr lang="en-US" altLang="zh-CN" sz="3200" dirty="0"/>
              <a:t>) 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77370" y="516349"/>
            <a:ext cx="12037257" cy="693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67D258-D76A-49AD-A63E-E1ED8A478D53}"/>
              </a:ext>
            </a:extLst>
          </p:cNvPr>
          <p:cNvSpPr/>
          <p:nvPr/>
        </p:nvSpPr>
        <p:spPr>
          <a:xfrm>
            <a:off x="246847" y="516349"/>
            <a:ext cx="89634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ssl_clean_client</a:t>
            </a:r>
            <a:r>
              <a:rPr lang="en-US" altLang="zh-CN" sz="2400" dirty="0"/>
              <a:t>(SSL* client)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SSL_shutdown</a:t>
            </a:r>
            <a:r>
              <a:rPr lang="en-US" altLang="zh-CN" sz="2400" dirty="0"/>
              <a:t>(client);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SSL_free</a:t>
            </a:r>
            <a:r>
              <a:rPr lang="en-US" altLang="zh-CN" sz="2400" dirty="0"/>
              <a:t>(client);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20419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29704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Putting everything together: Send “hello, world!” with SSL to the server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77370" y="516349"/>
            <a:ext cx="12037257" cy="693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67D258-D76A-49AD-A63E-E1ED8A478D53}"/>
              </a:ext>
            </a:extLst>
          </p:cNvPr>
          <p:cNvSpPr/>
          <p:nvPr/>
        </p:nvSpPr>
        <p:spPr>
          <a:xfrm>
            <a:off x="246847" y="516349"/>
            <a:ext cx="8963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6FFF13F-B455-416E-96FE-2BDCF0B2FD08}"/>
              </a:ext>
            </a:extLst>
          </p:cNvPr>
          <p:cNvSpPr/>
          <p:nvPr/>
        </p:nvSpPr>
        <p:spPr>
          <a:xfrm>
            <a:off x="246847" y="516349"/>
            <a:ext cx="89634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char * host = “server.com”</a:t>
            </a:r>
          </a:p>
          <a:p>
            <a:r>
              <a:rPr lang="en-US" altLang="zh-CN" sz="2400" dirty="0"/>
              <a:t>int port = 6324</a:t>
            </a:r>
          </a:p>
          <a:p>
            <a:r>
              <a:rPr lang="en-US" altLang="zh-CN" sz="2400" dirty="0"/>
              <a:t>char * buffer = “hello, world!”</a:t>
            </a:r>
          </a:p>
          <a:p>
            <a:r>
              <a:rPr lang="en-US" altLang="zh-CN" sz="2400" dirty="0"/>
              <a:t>int main(void) {</a:t>
            </a:r>
          </a:p>
          <a:p>
            <a:r>
              <a:rPr lang="en-US" altLang="zh-CN" sz="2400" dirty="0"/>
              <a:t>	int socket = </a:t>
            </a:r>
            <a:r>
              <a:rPr lang="en-US" altLang="zh-CN" sz="2400" dirty="0" err="1"/>
              <a:t>client_connect</a:t>
            </a:r>
            <a:r>
              <a:rPr lang="en-US" altLang="zh-CN" sz="2400" dirty="0"/>
              <a:t>(host, port);</a:t>
            </a:r>
          </a:p>
          <a:p>
            <a:r>
              <a:rPr lang="en-US" altLang="zh-CN" sz="2400" dirty="0"/>
              <a:t>	SSL_CTX * context = </a:t>
            </a:r>
            <a:r>
              <a:rPr lang="en-US" altLang="zh-CN" sz="2400" dirty="0" err="1"/>
              <a:t>ssl_init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	SSL * </a:t>
            </a:r>
            <a:r>
              <a:rPr lang="en-US" altLang="zh-CN" sz="2400" dirty="0" err="1"/>
              <a:t>ssl_client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attach_ssl_to_socket</a:t>
            </a:r>
            <a:r>
              <a:rPr lang="en-US" altLang="zh-CN" sz="2400" dirty="0"/>
              <a:t>(socket, context);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ssl_write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ssl_client</a:t>
            </a:r>
            <a:r>
              <a:rPr lang="en-US" altLang="zh-CN" sz="2400" dirty="0"/>
              <a:t>, buffer, 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(buffer) + 1);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ssl_clean_client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ssl_client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07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2279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File System Error: Disk Error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58931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How does Disk Error Occur:	</a:t>
            </a:r>
          </a:p>
          <a:p>
            <a:pPr lvl="1"/>
            <a:r>
              <a:rPr lang="en-US" altLang="zh-CN" dirty="0"/>
              <a:t>Write 1024 </a:t>
            </a:r>
            <a:r>
              <a:rPr lang="en-US" altLang="zh-CN" dirty="0">
                <a:sym typeface="Wingdings" panose="05000000000000000000" pitchFamily="2" charset="2"/>
              </a:rPr>
              <a:t> Block 2000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Disk falls on the ground/Cosmetic Rays/Radiations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Read from Block 2000  4396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sz="2400" dirty="0"/>
              <a:t>Solutions: Redundancy</a:t>
            </a:r>
          </a:p>
          <a:p>
            <a:pPr lvl="1"/>
            <a:r>
              <a:rPr lang="en-US" altLang="zh-CN" dirty="0"/>
              <a:t>RAID (Redundant Array of Independent Disks)</a:t>
            </a:r>
          </a:p>
          <a:p>
            <a:pPr lvl="2"/>
            <a:r>
              <a:rPr lang="en-US" altLang="zh-CN" sz="2400" dirty="0"/>
              <a:t>Create three identical disks, when write 1024 </a:t>
            </a:r>
            <a:r>
              <a:rPr lang="en-US" altLang="zh-CN" sz="2400" dirty="0">
                <a:sym typeface="Wingdings" panose="05000000000000000000" pitchFamily="2" charset="2"/>
              </a:rPr>
              <a:t> block 2000, write to all of them.</a:t>
            </a:r>
          </a:p>
          <a:p>
            <a:pPr lvl="2"/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Erasure Code(checksum): encode additional bit to correct errors</a:t>
            </a:r>
          </a:p>
        </p:txBody>
      </p:sp>
    </p:spTree>
    <p:extLst>
      <p:ext uri="{BB962C8B-B14F-4D97-AF65-F5344CB8AC3E}">
        <p14:creationId xmlns:p14="http://schemas.microsoft.com/office/powerpoint/2010/main" val="19222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Project 3B: Overview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Write a program to identify inconsistencies/errors given a disk image</a:t>
            </a:r>
          </a:p>
          <a:p>
            <a:pPr marL="0" indent="0">
              <a:buNone/>
            </a:pPr>
            <a:r>
              <a:rPr lang="en-US" altLang="zh-CN" sz="2400" dirty="0"/>
              <a:t>	essentially </a:t>
            </a:r>
            <a:r>
              <a:rPr lang="en-US" altLang="zh-CN" sz="2400" dirty="0" err="1"/>
              <a:t>fsck</a:t>
            </a:r>
            <a:r>
              <a:rPr lang="en-US" altLang="zh-CN" sz="2400" dirty="0"/>
              <a:t> without fixing the inconsistencies/errors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Input: *.csv files</a:t>
            </a:r>
          </a:p>
          <a:p>
            <a:r>
              <a:rPr lang="en-US" altLang="zh-CN" sz="2400" dirty="0"/>
              <a:t>Output: Inconsistencies/errors on:</a:t>
            </a:r>
          </a:p>
          <a:p>
            <a:pPr lvl="1"/>
            <a:r>
              <a:rPr lang="en-US" altLang="zh-CN" dirty="0"/>
              <a:t>Data Block Number</a:t>
            </a:r>
          </a:p>
          <a:p>
            <a:pPr lvl="1"/>
            <a:r>
              <a:rPr lang="en-US" altLang="zh-CN" dirty="0"/>
              <a:t>I-node</a:t>
            </a:r>
          </a:p>
          <a:p>
            <a:pPr lvl="1"/>
            <a:r>
              <a:rPr lang="en-US" altLang="zh-CN" dirty="0"/>
              <a:t>Directory</a:t>
            </a:r>
          </a:p>
          <a:p>
            <a:pPr lvl="1"/>
            <a:endParaRPr lang="en-US" altLang="zh-CN" dirty="0"/>
          </a:p>
          <a:p>
            <a:r>
              <a:rPr lang="en-US" altLang="zh-CN" sz="2400" dirty="0"/>
              <a:t>Note: the program can be written in any language you prefer. </a:t>
            </a:r>
          </a:p>
        </p:txBody>
      </p:sp>
    </p:spTree>
    <p:extLst>
      <p:ext uri="{BB962C8B-B14F-4D97-AF65-F5344CB8AC3E}">
        <p14:creationId xmlns:p14="http://schemas.microsoft.com/office/powerpoint/2010/main" val="252602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Data Block Number Errors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struct ext2_inode {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i_mode</a:t>
            </a:r>
            <a:r>
              <a:rPr lang="en-US" altLang="zh-CN" sz="2400" dirty="0"/>
              <a:t>;	/* File mode */</a:t>
            </a:r>
          </a:p>
          <a:p>
            <a:pPr marL="0" indent="0">
              <a:buNone/>
            </a:pPr>
            <a:r>
              <a:rPr lang="en-US" altLang="zh-CN" sz="2400" dirty="0"/>
              <a:t>	…</a:t>
            </a:r>
          </a:p>
          <a:p>
            <a:pPr marL="0" indent="0">
              <a:buNone/>
            </a:pPr>
            <a:r>
              <a:rPr lang="en-US" altLang="zh-CN" sz="2400" dirty="0"/>
              <a:t>	__u32   </a:t>
            </a:r>
            <a:r>
              <a:rPr lang="en-US" altLang="zh-CN" sz="2400" dirty="0" err="1">
                <a:solidFill>
                  <a:srgbClr val="FF0000"/>
                </a:solidFill>
              </a:rPr>
              <a:t>i_block</a:t>
            </a:r>
            <a:r>
              <a:rPr lang="en-US" altLang="zh-CN" sz="2400" dirty="0"/>
              <a:t>[EXT2_N_BLOCKS];  /* Pointers to blocks */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Possible Errors:</a:t>
            </a:r>
          </a:p>
          <a:p>
            <a:r>
              <a:rPr lang="en-US" altLang="zh-CN" sz="2400" dirty="0"/>
              <a:t>Invalid: Block Number &lt; 0, &gt; max block number (got from SB)</a:t>
            </a:r>
          </a:p>
          <a:p>
            <a:r>
              <a:rPr lang="en-US" altLang="zh-CN" sz="2400" dirty="0"/>
              <a:t>Reserved: Block Number is used by boot sector block, SB, BGT, </a:t>
            </a:r>
            <a:br>
              <a:rPr lang="en-US" altLang="zh-CN" sz="2400" dirty="0"/>
            </a:br>
            <a:r>
              <a:rPr lang="en-US" altLang="zh-CN" sz="2400" dirty="0" err="1"/>
              <a:t>inode</a:t>
            </a:r>
            <a:r>
              <a:rPr lang="en-US" altLang="zh-CN" sz="2400" dirty="0"/>
              <a:t> bitmap, block bitmap,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table.</a:t>
            </a:r>
          </a:p>
          <a:p>
            <a:r>
              <a:rPr lang="en-US" altLang="zh-CN" sz="2400" dirty="0"/>
              <a:t>Unreferenced: Not referenced by any file but marked as allocated on block bitmap</a:t>
            </a:r>
          </a:p>
          <a:p>
            <a:r>
              <a:rPr lang="en-US" altLang="zh-CN" sz="2400" dirty="0"/>
              <a:t>Allocated: Allocated to a file but marked as free on block bitmap</a:t>
            </a:r>
          </a:p>
          <a:p>
            <a:r>
              <a:rPr lang="en-US" altLang="zh-CN" sz="2400" dirty="0"/>
              <a:t>Duplicate: Used by more than two files.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5177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62547"/>
            <a:ext cx="112113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Data Block Number Errors: Pseudo Code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2249291" cy="6521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err="1"/>
              <a:t>max_block</a:t>
            </a:r>
            <a:r>
              <a:rPr lang="en-US" altLang="zh-CN" sz="2400" dirty="0"/>
              <a:t> = SB. </a:t>
            </a:r>
            <a:r>
              <a:rPr lang="en-US" altLang="zh-CN" sz="2400" dirty="0" err="1"/>
              <a:t>s_blocks_count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 err="1"/>
              <a:t>orig_block_bitmap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block_bit_map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 err="1"/>
              <a:t>memset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my_block_bit_map</a:t>
            </a:r>
            <a:r>
              <a:rPr lang="en-US" altLang="zh-CN" sz="2400" dirty="0"/>
              <a:t>, 0,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my_block_bitmap</a:t>
            </a:r>
            <a:r>
              <a:rPr lang="en-US" altLang="zh-CN" sz="2400" dirty="0"/>
              <a:t>);//calculate bitmap based on </a:t>
            </a:r>
            <a:r>
              <a:rPr lang="en-US" altLang="zh-CN" sz="2400" dirty="0" err="1"/>
              <a:t>i_block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reserved_bit_map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calc_reserved_bit_map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for every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not used) continue;</a:t>
            </a:r>
          </a:p>
          <a:p>
            <a:pPr marL="0" indent="0">
              <a:buNone/>
            </a:pPr>
            <a:r>
              <a:rPr lang="en-US" altLang="zh-CN" sz="2400" dirty="0"/>
              <a:t>	for every data blocks in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block_number</a:t>
            </a:r>
            <a:r>
              <a:rPr lang="en-US" altLang="zh-CN" sz="2400" dirty="0"/>
              <a:t> &lt; 0 || </a:t>
            </a:r>
            <a:r>
              <a:rPr lang="en-US" altLang="zh-CN" sz="2400" dirty="0" err="1"/>
              <a:t>block_number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max_block</a:t>
            </a:r>
            <a:r>
              <a:rPr lang="en-US" altLang="zh-CN" sz="2400" dirty="0"/>
              <a:t>)  report INVALID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block_number</a:t>
            </a:r>
            <a:r>
              <a:rPr lang="en-US" altLang="zh-CN" sz="2400" dirty="0"/>
              <a:t> in reserved bit map)  report RESERVED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block_number</a:t>
            </a:r>
            <a:r>
              <a:rPr lang="en-US" altLang="zh-CN" sz="2400" dirty="0"/>
              <a:t> is free in </a:t>
            </a:r>
            <a:r>
              <a:rPr lang="en-US" altLang="zh-CN" sz="2400" dirty="0" err="1"/>
              <a:t>orig_block_bitmap</a:t>
            </a:r>
            <a:r>
              <a:rPr lang="en-US" altLang="zh-CN" sz="2400" dirty="0"/>
              <a:t>) report </a:t>
            </a:r>
            <a:r>
              <a:rPr lang="en-US" altLang="zh-CN" sz="2400" dirty="0" err="1"/>
              <a:t>AllOCATED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block_number</a:t>
            </a:r>
            <a:r>
              <a:rPr lang="en-US" altLang="zh-CN" sz="2400" dirty="0"/>
              <a:t> is marked as used in </a:t>
            </a:r>
            <a:r>
              <a:rPr lang="en-US" altLang="zh-CN" sz="2400" dirty="0" err="1"/>
              <a:t>my_block_bit_map</a:t>
            </a:r>
            <a:r>
              <a:rPr lang="en-US" altLang="zh-CN" sz="2400" dirty="0"/>
              <a:t>) </a:t>
            </a:r>
          </a:p>
          <a:p>
            <a:pPr marL="0" indent="0">
              <a:buNone/>
            </a:pPr>
            <a:r>
              <a:rPr lang="en-US" altLang="zh-CN" sz="2400" dirty="0"/>
              <a:t>			report DUPLICATED</a:t>
            </a:r>
          </a:p>
          <a:p>
            <a:pPr marL="0" indent="0">
              <a:buNone/>
            </a:pPr>
            <a:r>
              <a:rPr lang="en-US" altLang="zh-CN" sz="2400" dirty="0"/>
              <a:t>		Mark block number as used in </a:t>
            </a:r>
            <a:r>
              <a:rPr lang="en-US" altLang="zh-CN" sz="2400" dirty="0" err="1"/>
              <a:t>my_block_bit_map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9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62547"/>
            <a:ext cx="112113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Data Block Number Errors: Pseudo Code (</a:t>
            </a:r>
            <a:r>
              <a:rPr lang="en-US" altLang="zh-CN" sz="3200" dirty="0" err="1"/>
              <a:t>Cont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for every block in </a:t>
            </a:r>
            <a:r>
              <a:rPr lang="en-US" altLang="zh-CN" sz="2400" dirty="0" err="1"/>
              <a:t>my_block_bit_map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if (block number is marked as used in </a:t>
            </a:r>
            <a:r>
              <a:rPr lang="en-US" altLang="zh-CN" sz="2400" dirty="0" err="1"/>
              <a:t>my_block_bit_map</a:t>
            </a:r>
            <a:r>
              <a:rPr lang="en-US" altLang="zh-CN" sz="2400" dirty="0"/>
              <a:t> &amp;&amp; </a:t>
            </a:r>
          </a:p>
          <a:p>
            <a:pPr marL="0" indent="0">
              <a:buNone/>
            </a:pPr>
            <a:r>
              <a:rPr lang="en-US" altLang="zh-CN" sz="2400" dirty="0"/>
              <a:t>	block number is free in </a:t>
            </a:r>
            <a:r>
              <a:rPr lang="en-US" altLang="zh-CN" sz="2400" dirty="0" err="1"/>
              <a:t>orig_block_bitmap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	report Unreferenced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289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Inode</a:t>
            </a:r>
            <a:r>
              <a:rPr lang="en-US" altLang="zh-CN" sz="3200" dirty="0"/>
              <a:t> Errors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struct ext2_inode {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>
                <a:solidFill>
                  <a:srgbClr val="FF0000"/>
                </a:solidFill>
              </a:rPr>
              <a:t>i_mode</a:t>
            </a:r>
            <a:r>
              <a:rPr lang="en-US" altLang="zh-CN" sz="2400" dirty="0"/>
              <a:t>;	/* File mode */</a:t>
            </a:r>
          </a:p>
          <a:p>
            <a:pPr marL="0" indent="0">
              <a:buNone/>
            </a:pPr>
            <a:r>
              <a:rPr lang="en-US" altLang="zh-CN" sz="2400" dirty="0"/>
              <a:t>	…</a:t>
            </a:r>
          </a:p>
          <a:p>
            <a:pPr marL="0" indent="0">
              <a:buNone/>
            </a:pPr>
            <a:r>
              <a:rPr lang="en-US" altLang="zh-CN" sz="2400" dirty="0"/>
              <a:t>	__u32   </a:t>
            </a:r>
            <a:r>
              <a:rPr lang="en-US" altLang="zh-CN" sz="2400" dirty="0" err="1"/>
              <a:t>i_block</a:t>
            </a:r>
            <a:r>
              <a:rPr lang="en-US" altLang="zh-CN" sz="2400" dirty="0"/>
              <a:t>[EXT2_N_BLOCKS];  /* Pointers to blocks */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i_mode</a:t>
            </a:r>
            <a:r>
              <a:rPr lang="en-US" altLang="zh-CN" sz="2400" dirty="0"/>
              <a:t> == 0)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is free; else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is used.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Possible Errors:</a:t>
            </a:r>
          </a:p>
          <a:p>
            <a:r>
              <a:rPr lang="en-US" altLang="zh-CN" sz="2400" dirty="0"/>
              <a:t>Allocated:  </a:t>
            </a:r>
            <a:r>
              <a:rPr lang="en-US" altLang="zh-CN" sz="2400" dirty="0" err="1"/>
              <a:t>i_mode</a:t>
            </a:r>
            <a:r>
              <a:rPr lang="en-US" altLang="zh-CN" sz="2400" dirty="0"/>
              <a:t> != 0 but marked as free on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bitmap</a:t>
            </a:r>
          </a:p>
          <a:p>
            <a:r>
              <a:rPr lang="en-US" altLang="zh-CN" sz="2400" dirty="0"/>
              <a:t>Unallocated: </a:t>
            </a:r>
            <a:r>
              <a:rPr lang="en-US" altLang="zh-CN" sz="2400" dirty="0" err="1"/>
              <a:t>i_mode</a:t>
            </a:r>
            <a:r>
              <a:rPr lang="en-US" altLang="zh-CN" sz="2400" dirty="0"/>
              <a:t> == 0 but marked as used on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bitmap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68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62547"/>
            <a:ext cx="11211339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Inode</a:t>
            </a:r>
            <a:r>
              <a:rPr lang="en-US" altLang="zh-CN" sz="3200" dirty="0"/>
              <a:t> Errors: Pseudo Code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orig_inode_bitmap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inode_bit_map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for every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inode.i_mode</a:t>
            </a:r>
            <a:r>
              <a:rPr lang="en-US" altLang="zh-CN" sz="2400" dirty="0"/>
              <a:t> != 0 &amp;&amp;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marked as free in </a:t>
            </a:r>
            <a:r>
              <a:rPr lang="en-US" altLang="zh-CN" sz="2400" dirty="0" err="1"/>
              <a:t>orig_inode_bitmap</a:t>
            </a:r>
            <a:r>
              <a:rPr lang="en-US" altLang="zh-CN" sz="2400" dirty="0"/>
              <a:t>) </a:t>
            </a:r>
          </a:p>
          <a:p>
            <a:pPr marL="0" indent="0">
              <a:buNone/>
            </a:pPr>
            <a:r>
              <a:rPr lang="en-US" altLang="zh-CN" sz="2400" dirty="0"/>
              <a:t>		report ALLOCATED;</a:t>
            </a:r>
          </a:p>
          <a:p>
            <a:pPr marL="0" indent="0">
              <a:buNone/>
            </a:pPr>
            <a:r>
              <a:rPr lang="en-US" altLang="zh-CN" sz="2400" dirty="0"/>
              <a:t>	else if (</a:t>
            </a:r>
            <a:r>
              <a:rPr lang="en-US" altLang="zh-CN" sz="2400" dirty="0" err="1"/>
              <a:t>inode.i_mode</a:t>
            </a:r>
            <a:r>
              <a:rPr lang="en-US" altLang="zh-CN" sz="2400" dirty="0"/>
              <a:t> == 0 &amp;&amp;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marked as used in </a:t>
            </a:r>
            <a:r>
              <a:rPr lang="en-US" altLang="zh-CN" sz="2400" dirty="0" err="1"/>
              <a:t>orig_inode_bitmap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	 report UNALLOCATED;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0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872</Words>
  <Application>Microsoft Office PowerPoint</Application>
  <PresentationFormat>宽屏</PresentationFormat>
  <Paragraphs>316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CS 111 week 9 Project 3B: File System Audit</vt:lpstr>
      <vt:lpstr>File System Error: Inconsistency</vt:lpstr>
      <vt:lpstr>File System Error: Disk Error </vt:lpstr>
      <vt:lpstr>Project 3B: Overview</vt:lpstr>
      <vt:lpstr>Data Block Number Errors</vt:lpstr>
      <vt:lpstr>Data Block Number Errors: Pseudo Code</vt:lpstr>
      <vt:lpstr>Data Block Number Errors: Pseudo Code (Cont)</vt:lpstr>
      <vt:lpstr>Inode Errors</vt:lpstr>
      <vt:lpstr>Inode Errors: Pseudo Code</vt:lpstr>
      <vt:lpstr>Directory Errors</vt:lpstr>
      <vt:lpstr>Directory Errors: Pseudo Code</vt:lpstr>
      <vt:lpstr>Directory Errors: Pseudo Code (Cont)</vt:lpstr>
      <vt:lpstr>CS 111 week 9 Project 4C: IOT security</vt:lpstr>
      <vt:lpstr>Project 4C: Overview</vt:lpstr>
      <vt:lpstr>PartA: Receive Commands/Send temperatures to the server </vt:lpstr>
      <vt:lpstr>Network Programming Primer: Client side code</vt:lpstr>
      <vt:lpstr>Overview</vt:lpstr>
      <vt:lpstr>PartB: Encrypt the communication with TLS</vt:lpstr>
      <vt:lpstr>Asymmetric encryption </vt:lpstr>
      <vt:lpstr>Key Exchange with Asymmetric Encryption</vt:lpstr>
      <vt:lpstr>TLS: Secure network protocol</vt:lpstr>
      <vt:lpstr>TLS: APIs</vt:lpstr>
      <vt:lpstr>TLS: Works on top of socket layer</vt:lpstr>
      <vt:lpstr>TLS sample code</vt:lpstr>
      <vt:lpstr>TLS sample code (cont) </vt:lpstr>
      <vt:lpstr>Putting everything together: Send “hello, world!” with SSL to the 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 week 6 Project 2b: Lock contention</dc:title>
  <dc:creator>zozo-PC</dc:creator>
  <cp:lastModifiedBy>zozo</cp:lastModifiedBy>
  <cp:revision>2211</cp:revision>
  <dcterms:created xsi:type="dcterms:W3CDTF">2019-08-08T16:23:03Z</dcterms:created>
  <dcterms:modified xsi:type="dcterms:W3CDTF">2019-08-24T22:58:07Z</dcterms:modified>
</cp:coreProperties>
</file>