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7A732A-C12D-4805-BD16-5EF0956844B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3/2/21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2BC43A0-DAB5-4076-BB60-B944B4FA533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7223480" y="1028880"/>
            <a:ext cx="35280" cy="1141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" name="Group 2"/>
          <p:cNvGrpSpPr/>
          <p:nvPr/>
        </p:nvGrpSpPr>
        <p:grpSpPr>
          <a:xfrm>
            <a:off x="2961000" y="2494800"/>
            <a:ext cx="11704320" cy="3530520"/>
            <a:chOff x="2961000" y="2494800"/>
            <a:chExt cx="11704320" cy="3530520"/>
          </a:xfrm>
        </p:grpSpPr>
        <p:sp>
          <p:nvSpPr>
            <p:cNvPr id="43" name="CustomShape 3"/>
            <p:cNvSpPr/>
            <p:nvPr/>
          </p:nvSpPr>
          <p:spPr>
            <a:xfrm>
              <a:off x="2961000" y="2494800"/>
              <a:ext cx="11704320" cy="13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10780"/>
                </a:lnSpc>
              </a:pPr>
              <a:r>
                <a:rPr b="0" lang="en-US" sz="11000" spc="-1" strike="noStrike">
                  <a:solidFill>
                    <a:srgbClr val="ffffff"/>
                  </a:solidFill>
                  <a:latin typeface="HK Grotesk Bold"/>
                </a:rPr>
                <a:t>«save 'n keep»</a:t>
              </a:r>
              <a:endParaRPr b="0" lang="ru-RU" sz="11000" spc="-1" strike="noStrike">
                <a:latin typeface="Arial"/>
              </a:endParaRPr>
            </a:p>
          </p:txBody>
        </p:sp>
        <p:sp>
          <p:nvSpPr>
            <p:cNvPr id="44" name="CustomShape 4"/>
            <p:cNvSpPr/>
            <p:nvPr/>
          </p:nvSpPr>
          <p:spPr>
            <a:xfrm>
              <a:off x="2961000" y="4532040"/>
              <a:ext cx="6884280" cy="149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920"/>
                </a:lnSpc>
              </a:pPr>
              <a:r>
                <a:rPr b="0" lang="en-US" sz="2800" spc="-1" strike="noStrike">
                  <a:solidFill>
                    <a:srgbClr val="ffffff"/>
                  </a:solidFill>
                  <a:latin typeface="HK Grotesk Medium"/>
                </a:rPr>
                <a:t>Мобильное приложение для синхронизации с домашним облачным хранилищем</a:t>
              </a:r>
              <a:endParaRPr b="0" lang="ru-RU" sz="2800" spc="-1" strike="noStrike">
                <a:latin typeface="Arial"/>
              </a:endParaRPr>
            </a:p>
          </p:txBody>
        </p:sp>
      </p:grpSp>
      <p:sp>
        <p:nvSpPr>
          <p:cNvPr id="45" name="CustomShape 5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3845240" y="6783840"/>
            <a:ext cx="341388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Выполнил: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Пуртов Глеб, 10И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Руководитель: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Вахитова Е.Ю.,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учитель информатики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МАОУ КУГ «Универс»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5821560" y="1821240"/>
            <a:ext cx="6644880" cy="692172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Написание программного кода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067160" y="8901000"/>
            <a:ext cx="41536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Загрузка интерфейса галереи</a:t>
            </a:r>
            <a:endParaRPr b="0" lang="ru-RU" sz="209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10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4532760" y="1918440"/>
            <a:ext cx="9221760" cy="64497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Написание программного кода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119000" y="8901000"/>
            <a:ext cx="40496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Загрузка фотографий из галереи на сервер</a:t>
            </a:r>
            <a:endParaRPr b="0" lang="ru-RU" sz="209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11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2743200"/>
            <a:ext cx="18287640" cy="7543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-383760" y="4800600"/>
            <a:ext cx="19055160" cy="548604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15729840" y="98100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12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020760" y="3429000"/>
            <a:ext cx="12246480" cy="6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59"/>
              </a:lnSpc>
            </a:pPr>
            <a:r>
              <a:rPr b="0" lang="en-US" sz="3400" spc="-1" strike="noStrike">
                <a:solidFill>
                  <a:srgbClr val="171717"/>
                </a:solidFill>
                <a:latin typeface="HK Grotesk Bold"/>
              </a:rPr>
              <a:t>Создание дизайна приложения</a:t>
            </a:r>
            <a:endParaRPr b="0" lang="ru-RU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7867440" cy="10286640"/>
          </a:xfrm>
          <a:prstGeom prst="rect">
            <a:avLst/>
          </a:prstGeom>
          <a:solidFill>
            <a:srgbClr val="ffffff">
              <a:alpha val="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876240" y="4697640"/>
            <a:ext cx="596232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841"/>
              </a:lnSpc>
            </a:pPr>
            <a:r>
              <a:rPr b="0" lang="en-US" sz="8000" spc="-1" strike="noStrike">
                <a:solidFill>
                  <a:srgbClr val="ffffff"/>
                </a:solidFill>
                <a:latin typeface="HK Grotesk Bold"/>
              </a:rPr>
              <a:t>Выводы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9144000" y="1157760"/>
            <a:ext cx="47775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были изучены библиотеки PyQt, Pillow, ftplib, configparser;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028880" y="98100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13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6250320" y="440280"/>
            <a:ext cx="35280" cy="1141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/>
          <p:cNvSpPr/>
          <p:nvPr/>
        </p:nvSpPr>
        <p:spPr>
          <a:xfrm>
            <a:off x="9144000" y="2614320"/>
            <a:ext cx="47775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была изучена среда разработки интерфейсов Figma;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9144000" y="3958560"/>
            <a:ext cx="47775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была изучена среда разработки интерфейсов Qt Designer;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9144000" y="5301360"/>
            <a:ext cx="4777560" cy="13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были созданы основные необходимые классы — App, FTP;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9144000" y="7058880"/>
            <a:ext cx="4777560" cy="22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501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были реализованы основные механики приложения — загрузка на сервер, загрузка с</a:t>
            </a:r>
            <a:endParaRPr b="0" lang="ru-RU" sz="2500" spc="-1" strike="noStrike">
              <a:latin typeface="Arial"/>
            </a:endParaRPr>
          </a:p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сервера, компрессия (сжатие) изображений.</a:t>
            </a:r>
            <a:endParaRPr b="0" lang="ru-RU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510200" y="1623960"/>
            <a:ext cx="15266880" cy="7038720"/>
          </a:xfrm>
          <a:prstGeom prst="rect">
            <a:avLst/>
          </a:prstGeom>
          <a:solidFill>
            <a:srgbClr val="ffffff">
              <a:alpha val="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3038400" y="3265560"/>
            <a:ext cx="122108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841"/>
              </a:lnSpc>
            </a:pPr>
            <a:r>
              <a:rPr b="0" lang="en-US" sz="8000" spc="-1" strike="noStrike">
                <a:solidFill>
                  <a:srgbClr val="ffffff"/>
                </a:solidFill>
                <a:latin typeface="HK Grotesk Bold"/>
              </a:rPr>
              <a:t>Актуальность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3265560" y="4755600"/>
            <a:ext cx="11756160" cy="37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just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Сейчас существует множество облачных сервисов, которые позволяют как безопасно</a:t>
            </a:r>
            <a:endParaRPr b="0" lang="ru-RU" sz="209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сохранять важные файлы, так и синхронизировать свою фотопленку. Но что же до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пользователей, которым просто нужно сохранить несколько важных фотографий, не тратя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при этом деньги на ежемесячный план облачного сервиса? Данное приложение позволяет на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безвозмездной основе использовать любой ftp-сервер для синхронизации галереи на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смартфоне.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Приложение актуально для любых пользователей смартфонов и позволяет без затрат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на оборудование и облачные сервисы сохранять данные. Для его функционирования нужна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рабочая флешка и домашний роутер, к примеру.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  <a:tabLst>
                <a:tab algn="l" pos="0"/>
              </a:tabLst>
            </a:pPr>
            <a:endParaRPr b="0" lang="ru-RU" sz="207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 rot="16200000">
            <a:off x="503640" y="4172760"/>
            <a:ext cx="35280" cy="197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"/>
          <p:cNvSpPr/>
          <p:nvPr/>
        </p:nvSpPr>
        <p:spPr>
          <a:xfrm rot="16200000">
            <a:off x="17749080" y="4137120"/>
            <a:ext cx="35280" cy="197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02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510200" y="1623960"/>
            <a:ext cx="15266880" cy="7038720"/>
          </a:xfrm>
          <a:prstGeom prst="rect">
            <a:avLst/>
          </a:prstGeom>
          <a:solidFill>
            <a:srgbClr val="ffffff">
              <a:alpha val="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" name="Group 2"/>
          <p:cNvGrpSpPr/>
          <p:nvPr/>
        </p:nvGrpSpPr>
        <p:grpSpPr>
          <a:xfrm>
            <a:off x="3002760" y="3944160"/>
            <a:ext cx="12210840" cy="2557440"/>
            <a:chOff x="3002760" y="3944160"/>
            <a:chExt cx="12210840" cy="2557440"/>
          </a:xfrm>
        </p:grpSpPr>
        <p:sp>
          <p:nvSpPr>
            <p:cNvPr id="55" name="CustomShape 3"/>
            <p:cNvSpPr/>
            <p:nvPr/>
          </p:nvSpPr>
          <p:spPr>
            <a:xfrm>
              <a:off x="3002760" y="3944160"/>
              <a:ext cx="12210840" cy="99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7841"/>
                </a:lnSpc>
              </a:pPr>
              <a:r>
                <a:rPr b="0" lang="en-US" sz="8000" spc="-1" strike="noStrike">
                  <a:solidFill>
                    <a:srgbClr val="ffffff"/>
                  </a:solidFill>
                  <a:latin typeface="HK Grotesk Bold"/>
                </a:rPr>
                <a:t>Цель работы</a:t>
              </a:r>
              <a:endParaRPr b="0" lang="ru-RU" sz="8000" spc="-1" strike="noStrike">
                <a:latin typeface="Arial"/>
              </a:endParaRPr>
            </a:p>
          </p:txBody>
        </p:sp>
        <p:sp>
          <p:nvSpPr>
            <p:cNvPr id="56" name="CustomShape 4"/>
            <p:cNvSpPr/>
            <p:nvPr/>
          </p:nvSpPr>
          <p:spPr>
            <a:xfrm>
              <a:off x="4137120" y="5434920"/>
              <a:ext cx="9941760" cy="1066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4201"/>
                </a:lnSpc>
              </a:pPr>
              <a:r>
                <a:rPr b="0" lang="en-US" sz="3000" spc="-1" strike="noStrike">
                  <a:solidFill>
                    <a:srgbClr val="ffffff"/>
                  </a:solidFill>
                  <a:latin typeface="HK Grotesk Medium"/>
                </a:rPr>
                <a:t>Создание мобильного приложения для работы с домашним облачным хранилищем</a:t>
              </a:r>
              <a:endParaRPr b="0" lang="ru-RU" sz="3000" spc="-1" strike="noStrike">
                <a:latin typeface="Arial"/>
              </a:endParaRPr>
            </a:p>
          </p:txBody>
        </p:sp>
      </p:grpSp>
      <p:sp>
        <p:nvSpPr>
          <p:cNvPr id="57" name="CustomShape 5"/>
          <p:cNvSpPr/>
          <p:nvPr/>
        </p:nvSpPr>
        <p:spPr>
          <a:xfrm>
            <a:off x="15213960" y="6274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03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 rot="16200000">
            <a:off x="503640" y="4172760"/>
            <a:ext cx="35280" cy="197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 rot="16200000">
            <a:off x="17749080" y="4137120"/>
            <a:ext cx="35280" cy="197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467440" y="3456720"/>
            <a:ext cx="14791680" cy="40680"/>
          </a:xfrm>
          <a:prstGeom prst="rect">
            <a:avLst/>
          </a:prstGeom>
          <a:solidFill>
            <a:srgbClr val="1717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" name="Group 2"/>
          <p:cNvGrpSpPr/>
          <p:nvPr/>
        </p:nvGrpSpPr>
        <p:grpSpPr>
          <a:xfrm>
            <a:off x="4240440" y="3272400"/>
            <a:ext cx="351720" cy="368280"/>
            <a:chOff x="4240440" y="3272400"/>
            <a:chExt cx="351720" cy="368280"/>
          </a:xfrm>
        </p:grpSpPr>
        <p:sp>
          <p:nvSpPr>
            <p:cNvPr id="62" name="CustomShape 3"/>
            <p:cNvSpPr/>
            <p:nvPr/>
          </p:nvSpPr>
          <p:spPr>
            <a:xfrm>
              <a:off x="424044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" name="Group 4"/>
          <p:cNvGrpSpPr/>
          <p:nvPr/>
        </p:nvGrpSpPr>
        <p:grpSpPr>
          <a:xfrm>
            <a:off x="5796720" y="3272400"/>
            <a:ext cx="351720" cy="368280"/>
            <a:chOff x="5796720" y="3272400"/>
            <a:chExt cx="351720" cy="368280"/>
          </a:xfrm>
        </p:grpSpPr>
        <p:sp>
          <p:nvSpPr>
            <p:cNvPr id="64" name="CustomShape 5"/>
            <p:cNvSpPr/>
            <p:nvPr/>
          </p:nvSpPr>
          <p:spPr>
            <a:xfrm>
              <a:off x="579672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Group 6"/>
          <p:cNvGrpSpPr/>
          <p:nvPr/>
        </p:nvGrpSpPr>
        <p:grpSpPr>
          <a:xfrm>
            <a:off x="7353000" y="3272400"/>
            <a:ext cx="351720" cy="368280"/>
            <a:chOff x="7353000" y="3272400"/>
            <a:chExt cx="351720" cy="368280"/>
          </a:xfrm>
        </p:grpSpPr>
        <p:sp>
          <p:nvSpPr>
            <p:cNvPr id="66" name="CustomShape 7"/>
            <p:cNvSpPr/>
            <p:nvPr/>
          </p:nvSpPr>
          <p:spPr>
            <a:xfrm>
              <a:off x="735300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" name="Group 8"/>
          <p:cNvGrpSpPr/>
          <p:nvPr/>
        </p:nvGrpSpPr>
        <p:grpSpPr>
          <a:xfrm>
            <a:off x="8909280" y="3272400"/>
            <a:ext cx="351720" cy="368280"/>
            <a:chOff x="8909280" y="3272400"/>
            <a:chExt cx="351720" cy="368280"/>
          </a:xfrm>
        </p:grpSpPr>
        <p:sp>
          <p:nvSpPr>
            <p:cNvPr id="68" name="CustomShape 9"/>
            <p:cNvSpPr/>
            <p:nvPr/>
          </p:nvSpPr>
          <p:spPr>
            <a:xfrm>
              <a:off x="890928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" name="Group 10"/>
          <p:cNvGrpSpPr/>
          <p:nvPr/>
        </p:nvGrpSpPr>
        <p:grpSpPr>
          <a:xfrm>
            <a:off x="10465560" y="3272400"/>
            <a:ext cx="351720" cy="368280"/>
            <a:chOff x="10465560" y="3272400"/>
            <a:chExt cx="351720" cy="368280"/>
          </a:xfrm>
        </p:grpSpPr>
        <p:sp>
          <p:nvSpPr>
            <p:cNvPr id="70" name="CustomShape 11"/>
            <p:cNvSpPr/>
            <p:nvPr/>
          </p:nvSpPr>
          <p:spPr>
            <a:xfrm>
              <a:off x="1046556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2021480" y="3272400"/>
            <a:ext cx="351720" cy="368280"/>
            <a:chOff x="12021480" y="3272400"/>
            <a:chExt cx="351720" cy="368280"/>
          </a:xfrm>
        </p:grpSpPr>
        <p:sp>
          <p:nvSpPr>
            <p:cNvPr id="72" name="CustomShape 13"/>
            <p:cNvSpPr/>
            <p:nvPr/>
          </p:nvSpPr>
          <p:spPr>
            <a:xfrm>
              <a:off x="1202148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Group 14"/>
          <p:cNvGrpSpPr/>
          <p:nvPr/>
        </p:nvGrpSpPr>
        <p:grpSpPr>
          <a:xfrm>
            <a:off x="13577760" y="3272400"/>
            <a:ext cx="351720" cy="368280"/>
            <a:chOff x="13577760" y="3272400"/>
            <a:chExt cx="351720" cy="368280"/>
          </a:xfrm>
        </p:grpSpPr>
        <p:sp>
          <p:nvSpPr>
            <p:cNvPr id="74" name="CustomShape 15"/>
            <p:cNvSpPr/>
            <p:nvPr/>
          </p:nvSpPr>
          <p:spPr>
            <a:xfrm>
              <a:off x="1357776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" name="Group 16"/>
          <p:cNvGrpSpPr/>
          <p:nvPr/>
        </p:nvGrpSpPr>
        <p:grpSpPr>
          <a:xfrm>
            <a:off x="15134040" y="3272400"/>
            <a:ext cx="351720" cy="368280"/>
            <a:chOff x="15134040" y="3272400"/>
            <a:chExt cx="351720" cy="368280"/>
          </a:xfrm>
        </p:grpSpPr>
        <p:sp>
          <p:nvSpPr>
            <p:cNvPr id="76" name="CustomShape 17"/>
            <p:cNvSpPr/>
            <p:nvPr/>
          </p:nvSpPr>
          <p:spPr>
            <a:xfrm>
              <a:off x="1513404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" name="Group 18"/>
          <p:cNvGrpSpPr/>
          <p:nvPr/>
        </p:nvGrpSpPr>
        <p:grpSpPr>
          <a:xfrm>
            <a:off x="4399920" y="3709080"/>
            <a:ext cx="30240" cy="1009080"/>
            <a:chOff x="4399920" y="3709080"/>
            <a:chExt cx="30240" cy="1009080"/>
          </a:xfrm>
        </p:grpSpPr>
        <p:sp>
          <p:nvSpPr>
            <p:cNvPr id="78" name="CustomShape 19"/>
            <p:cNvSpPr/>
            <p:nvPr/>
          </p:nvSpPr>
          <p:spPr>
            <a:xfrm rot="5380200">
              <a:off x="3910320" y="4201200"/>
              <a:ext cx="1009080" cy="24480"/>
            </a:xfrm>
            <a:custGeom>
              <a:avLst/>
              <a:gdLst/>
              <a:ahLst/>
              <a:rect l="l" t="t" r="r" b="b"/>
              <a:pathLst>
                <a:path w="2828049" h="69850">
                  <a:moveTo>
                    <a:pt x="253721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828049" y="69850"/>
                  </a:lnTo>
                  <a:lnTo>
                    <a:pt x="2828049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20"/>
          <p:cNvGrpSpPr/>
          <p:nvPr/>
        </p:nvGrpSpPr>
        <p:grpSpPr>
          <a:xfrm>
            <a:off x="7512480" y="3709080"/>
            <a:ext cx="30240" cy="1009080"/>
            <a:chOff x="7512480" y="3709080"/>
            <a:chExt cx="30240" cy="1009080"/>
          </a:xfrm>
        </p:grpSpPr>
        <p:sp>
          <p:nvSpPr>
            <p:cNvPr id="80" name="CustomShape 21"/>
            <p:cNvSpPr/>
            <p:nvPr/>
          </p:nvSpPr>
          <p:spPr>
            <a:xfrm rot="5380200">
              <a:off x="7022880" y="4201200"/>
              <a:ext cx="1009080" cy="24480"/>
            </a:xfrm>
            <a:custGeom>
              <a:avLst/>
              <a:gdLst/>
              <a:ahLst/>
              <a:rect l="l" t="t" r="r" b="b"/>
              <a:pathLst>
                <a:path w="2828049" h="69850">
                  <a:moveTo>
                    <a:pt x="253721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828049" y="69850"/>
                  </a:lnTo>
                  <a:lnTo>
                    <a:pt x="2828049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" name="Group 22"/>
          <p:cNvGrpSpPr/>
          <p:nvPr/>
        </p:nvGrpSpPr>
        <p:grpSpPr>
          <a:xfrm>
            <a:off x="10624680" y="3709080"/>
            <a:ext cx="30240" cy="1009080"/>
            <a:chOff x="10624680" y="3709080"/>
            <a:chExt cx="30240" cy="1009080"/>
          </a:xfrm>
        </p:grpSpPr>
        <p:sp>
          <p:nvSpPr>
            <p:cNvPr id="82" name="CustomShape 23"/>
            <p:cNvSpPr/>
            <p:nvPr/>
          </p:nvSpPr>
          <p:spPr>
            <a:xfrm rot="5380200">
              <a:off x="10135080" y="4201200"/>
              <a:ext cx="1009080" cy="24480"/>
            </a:xfrm>
            <a:custGeom>
              <a:avLst/>
              <a:gdLst/>
              <a:ahLst/>
              <a:rect l="l" t="t" r="r" b="b"/>
              <a:pathLst>
                <a:path w="2828049" h="69850">
                  <a:moveTo>
                    <a:pt x="253721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828049" y="69850"/>
                  </a:lnTo>
                  <a:lnTo>
                    <a:pt x="2828049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" name="Group 24"/>
          <p:cNvGrpSpPr/>
          <p:nvPr/>
        </p:nvGrpSpPr>
        <p:grpSpPr>
          <a:xfrm>
            <a:off x="13737240" y="3709080"/>
            <a:ext cx="30240" cy="1009080"/>
            <a:chOff x="13737240" y="3709080"/>
            <a:chExt cx="30240" cy="1009080"/>
          </a:xfrm>
        </p:grpSpPr>
        <p:sp>
          <p:nvSpPr>
            <p:cNvPr id="84" name="CustomShape 25"/>
            <p:cNvSpPr/>
            <p:nvPr/>
          </p:nvSpPr>
          <p:spPr>
            <a:xfrm rot="5380200">
              <a:off x="13247640" y="4201200"/>
              <a:ext cx="1009080" cy="24480"/>
            </a:xfrm>
            <a:custGeom>
              <a:avLst/>
              <a:gdLst/>
              <a:ahLst/>
              <a:rect l="l" t="t" r="r" b="b"/>
              <a:pathLst>
                <a:path w="2828049" h="69850">
                  <a:moveTo>
                    <a:pt x="253721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828049" y="69850"/>
                  </a:lnTo>
                  <a:lnTo>
                    <a:pt x="2828049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" name="Group 26"/>
          <p:cNvGrpSpPr/>
          <p:nvPr/>
        </p:nvGrpSpPr>
        <p:grpSpPr>
          <a:xfrm>
            <a:off x="5956200" y="3709080"/>
            <a:ext cx="39960" cy="2668680"/>
            <a:chOff x="5956200" y="3709080"/>
            <a:chExt cx="39960" cy="2668680"/>
          </a:xfrm>
        </p:grpSpPr>
        <p:sp>
          <p:nvSpPr>
            <p:cNvPr id="86" name="CustomShape 27"/>
            <p:cNvSpPr/>
            <p:nvPr/>
          </p:nvSpPr>
          <p:spPr>
            <a:xfrm rot="5380200">
              <a:off x="4641480" y="5031000"/>
              <a:ext cx="2668680" cy="24480"/>
            </a:xfrm>
            <a:custGeom>
              <a:avLst/>
              <a:gdLst/>
              <a:ahLst/>
              <a:rect l="l" t="t" r="r" b="b"/>
              <a:pathLst>
                <a:path w="7478728" h="69850">
                  <a:moveTo>
                    <a:pt x="71878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478728" y="69850"/>
                  </a:lnTo>
                  <a:lnTo>
                    <a:pt x="7478728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" name="Group 28"/>
          <p:cNvGrpSpPr/>
          <p:nvPr/>
        </p:nvGrpSpPr>
        <p:grpSpPr>
          <a:xfrm>
            <a:off x="9063720" y="3709080"/>
            <a:ext cx="39960" cy="2668680"/>
            <a:chOff x="9063720" y="3709080"/>
            <a:chExt cx="39960" cy="2668680"/>
          </a:xfrm>
        </p:grpSpPr>
        <p:sp>
          <p:nvSpPr>
            <p:cNvPr id="88" name="CustomShape 29"/>
            <p:cNvSpPr/>
            <p:nvPr/>
          </p:nvSpPr>
          <p:spPr>
            <a:xfrm rot="5380200">
              <a:off x="7749000" y="5031000"/>
              <a:ext cx="2668680" cy="24480"/>
            </a:xfrm>
            <a:custGeom>
              <a:avLst/>
              <a:gdLst/>
              <a:ahLst/>
              <a:rect l="l" t="t" r="r" b="b"/>
              <a:pathLst>
                <a:path w="7478728" h="69850">
                  <a:moveTo>
                    <a:pt x="71878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478728" y="69850"/>
                  </a:lnTo>
                  <a:lnTo>
                    <a:pt x="7478728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" name="Group 30"/>
          <p:cNvGrpSpPr/>
          <p:nvPr/>
        </p:nvGrpSpPr>
        <p:grpSpPr>
          <a:xfrm>
            <a:off x="12176280" y="3709080"/>
            <a:ext cx="39960" cy="2668680"/>
            <a:chOff x="12176280" y="3709080"/>
            <a:chExt cx="39960" cy="2668680"/>
          </a:xfrm>
        </p:grpSpPr>
        <p:sp>
          <p:nvSpPr>
            <p:cNvPr id="90" name="CustomShape 31"/>
            <p:cNvSpPr/>
            <p:nvPr/>
          </p:nvSpPr>
          <p:spPr>
            <a:xfrm rot="5380200">
              <a:off x="10861560" y="5031000"/>
              <a:ext cx="2668680" cy="24480"/>
            </a:xfrm>
            <a:custGeom>
              <a:avLst/>
              <a:gdLst/>
              <a:ahLst/>
              <a:rect l="l" t="t" r="r" b="b"/>
              <a:pathLst>
                <a:path w="7478728" h="69850">
                  <a:moveTo>
                    <a:pt x="71878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478728" y="69850"/>
                  </a:lnTo>
                  <a:lnTo>
                    <a:pt x="7478728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" name="Group 32"/>
          <p:cNvGrpSpPr/>
          <p:nvPr/>
        </p:nvGrpSpPr>
        <p:grpSpPr>
          <a:xfrm>
            <a:off x="15288480" y="3709080"/>
            <a:ext cx="39960" cy="2668680"/>
            <a:chOff x="15288480" y="3709080"/>
            <a:chExt cx="39960" cy="2668680"/>
          </a:xfrm>
        </p:grpSpPr>
        <p:sp>
          <p:nvSpPr>
            <p:cNvPr id="92" name="CustomShape 33"/>
            <p:cNvSpPr/>
            <p:nvPr/>
          </p:nvSpPr>
          <p:spPr>
            <a:xfrm rot="5380200">
              <a:off x="13973760" y="5031000"/>
              <a:ext cx="2668680" cy="24480"/>
            </a:xfrm>
            <a:custGeom>
              <a:avLst/>
              <a:gdLst/>
              <a:ahLst/>
              <a:rect l="l" t="t" r="r" b="b"/>
              <a:pathLst>
                <a:path w="7478728" h="69850">
                  <a:moveTo>
                    <a:pt x="71878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478728" y="69850"/>
                  </a:lnTo>
                  <a:lnTo>
                    <a:pt x="7478728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3" name="Picture 35" descr=""/>
          <p:cNvPicPr/>
          <p:nvPr/>
        </p:nvPicPr>
        <p:blipFill>
          <a:blip r:embed="rId1"/>
          <a:stretch/>
        </p:blipFill>
        <p:spPr>
          <a:xfrm>
            <a:off x="-4739400" y="0"/>
            <a:ext cx="6871320" cy="1028664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34"/>
          <p:cNvSpPr/>
          <p:nvPr/>
        </p:nvSpPr>
        <p:spPr>
          <a:xfrm>
            <a:off x="411264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171717"/>
                </a:solidFill>
                <a:latin typeface="HK Grotesk Bold"/>
              </a:rPr>
              <a:t>Задачи</a:t>
            </a:r>
            <a:endParaRPr b="0" lang="ru-RU" sz="4800" spc="-1" strike="noStrike">
              <a:latin typeface="Arial"/>
            </a:endParaRPr>
          </a:p>
        </p:txBody>
      </p:sp>
      <p:grpSp>
        <p:nvGrpSpPr>
          <p:cNvPr id="95" name="Group 35"/>
          <p:cNvGrpSpPr/>
          <p:nvPr/>
        </p:nvGrpSpPr>
        <p:grpSpPr>
          <a:xfrm>
            <a:off x="3036240" y="4892400"/>
            <a:ext cx="2760480" cy="1200240"/>
            <a:chOff x="3036240" y="4892400"/>
            <a:chExt cx="2760480" cy="1200240"/>
          </a:xfrm>
        </p:grpSpPr>
        <p:sp>
          <p:nvSpPr>
            <p:cNvPr id="96" name="CustomShape 36"/>
            <p:cNvSpPr/>
            <p:nvPr/>
          </p:nvSpPr>
          <p:spPr>
            <a:xfrm>
              <a:off x="3036240" y="489240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1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97" name="CustomShape 37"/>
            <p:cNvSpPr/>
            <p:nvPr/>
          </p:nvSpPr>
          <p:spPr>
            <a:xfrm>
              <a:off x="3036240" y="5452920"/>
              <a:ext cx="276048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Составление схемы работы приложения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8" name="Group 38"/>
          <p:cNvGrpSpPr/>
          <p:nvPr/>
        </p:nvGrpSpPr>
        <p:grpSpPr>
          <a:xfrm>
            <a:off x="4592160" y="6642360"/>
            <a:ext cx="2760480" cy="1520280"/>
            <a:chOff x="4592160" y="6642360"/>
            <a:chExt cx="2760480" cy="1520280"/>
          </a:xfrm>
        </p:grpSpPr>
        <p:sp>
          <p:nvSpPr>
            <p:cNvPr id="99" name="CustomShape 39"/>
            <p:cNvSpPr/>
            <p:nvPr/>
          </p:nvSpPr>
          <p:spPr>
            <a:xfrm>
              <a:off x="4592160" y="664236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2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00" name="CustomShape 40"/>
            <p:cNvSpPr/>
            <p:nvPr/>
          </p:nvSpPr>
          <p:spPr>
            <a:xfrm>
              <a:off x="4592160" y="7202880"/>
              <a:ext cx="2760480" cy="95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Изучение теоретических основ создания мобильных приложений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1" name="Group 41"/>
          <p:cNvGrpSpPr/>
          <p:nvPr/>
        </p:nvGrpSpPr>
        <p:grpSpPr>
          <a:xfrm>
            <a:off x="6148440" y="4892400"/>
            <a:ext cx="2760480" cy="1520280"/>
            <a:chOff x="6148440" y="4892400"/>
            <a:chExt cx="2760480" cy="1520280"/>
          </a:xfrm>
        </p:grpSpPr>
        <p:sp>
          <p:nvSpPr>
            <p:cNvPr id="102" name="CustomShape 42"/>
            <p:cNvSpPr/>
            <p:nvPr/>
          </p:nvSpPr>
          <p:spPr>
            <a:xfrm>
              <a:off x="6148440" y="489240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3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03" name="CustomShape 43"/>
            <p:cNvSpPr/>
            <p:nvPr/>
          </p:nvSpPr>
          <p:spPr>
            <a:xfrm>
              <a:off x="6148440" y="5452920"/>
              <a:ext cx="2760480" cy="95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Выбор наиболее подходящей среды для разработки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4" name="Group 44"/>
          <p:cNvGrpSpPr/>
          <p:nvPr/>
        </p:nvGrpSpPr>
        <p:grpSpPr>
          <a:xfrm>
            <a:off x="7704720" y="6642360"/>
            <a:ext cx="2760480" cy="1840320"/>
            <a:chOff x="7704720" y="6642360"/>
            <a:chExt cx="2760480" cy="1840320"/>
          </a:xfrm>
        </p:grpSpPr>
        <p:sp>
          <p:nvSpPr>
            <p:cNvPr id="105" name="CustomShape 45"/>
            <p:cNvSpPr/>
            <p:nvPr/>
          </p:nvSpPr>
          <p:spPr>
            <a:xfrm>
              <a:off x="7704720" y="664236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4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06" name="CustomShape 46"/>
            <p:cNvSpPr/>
            <p:nvPr/>
          </p:nvSpPr>
          <p:spPr>
            <a:xfrm>
              <a:off x="7704720" y="7202880"/>
              <a:ext cx="2760480" cy="127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Изучение способов взаимодействия приложения с протоколом FTP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7" name="Group 47"/>
          <p:cNvGrpSpPr/>
          <p:nvPr/>
        </p:nvGrpSpPr>
        <p:grpSpPr>
          <a:xfrm>
            <a:off x="9261000" y="4892400"/>
            <a:ext cx="2760480" cy="880200"/>
            <a:chOff x="9261000" y="4892400"/>
            <a:chExt cx="2760480" cy="880200"/>
          </a:xfrm>
        </p:grpSpPr>
        <p:sp>
          <p:nvSpPr>
            <p:cNvPr id="108" name="CustomShape 48"/>
            <p:cNvSpPr/>
            <p:nvPr/>
          </p:nvSpPr>
          <p:spPr>
            <a:xfrm>
              <a:off x="9261000" y="489240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5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09" name="CustomShape 49"/>
            <p:cNvSpPr/>
            <p:nvPr/>
          </p:nvSpPr>
          <p:spPr>
            <a:xfrm>
              <a:off x="9261000" y="5452920"/>
              <a:ext cx="2760480" cy="31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Изучение аналогов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0" name="Group 50"/>
          <p:cNvGrpSpPr/>
          <p:nvPr/>
        </p:nvGrpSpPr>
        <p:grpSpPr>
          <a:xfrm>
            <a:off x="10817280" y="6642360"/>
            <a:ext cx="2760480" cy="1200240"/>
            <a:chOff x="10817280" y="6642360"/>
            <a:chExt cx="2760480" cy="1200240"/>
          </a:xfrm>
        </p:grpSpPr>
        <p:sp>
          <p:nvSpPr>
            <p:cNvPr id="111" name="CustomShape 51"/>
            <p:cNvSpPr/>
            <p:nvPr/>
          </p:nvSpPr>
          <p:spPr>
            <a:xfrm>
              <a:off x="10817280" y="664236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6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12" name="CustomShape 52"/>
            <p:cNvSpPr/>
            <p:nvPr/>
          </p:nvSpPr>
          <p:spPr>
            <a:xfrm>
              <a:off x="10817280" y="7202880"/>
              <a:ext cx="276048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Написание программного кода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3" name="Group 53"/>
          <p:cNvGrpSpPr/>
          <p:nvPr/>
        </p:nvGrpSpPr>
        <p:grpSpPr>
          <a:xfrm>
            <a:off x="12373200" y="4892400"/>
            <a:ext cx="2760480" cy="1200240"/>
            <a:chOff x="12373200" y="4892400"/>
            <a:chExt cx="2760480" cy="1200240"/>
          </a:xfrm>
        </p:grpSpPr>
        <p:sp>
          <p:nvSpPr>
            <p:cNvPr id="114" name="CustomShape 54"/>
            <p:cNvSpPr/>
            <p:nvPr/>
          </p:nvSpPr>
          <p:spPr>
            <a:xfrm>
              <a:off x="12373200" y="489240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7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15" name="CustomShape 55"/>
            <p:cNvSpPr/>
            <p:nvPr/>
          </p:nvSpPr>
          <p:spPr>
            <a:xfrm>
              <a:off x="12373200" y="5452920"/>
              <a:ext cx="276048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Создание дизайна интерфейса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6" name="Group 56"/>
          <p:cNvGrpSpPr/>
          <p:nvPr/>
        </p:nvGrpSpPr>
        <p:grpSpPr>
          <a:xfrm>
            <a:off x="13929480" y="6642360"/>
            <a:ext cx="2760480" cy="1200240"/>
            <a:chOff x="13929480" y="6642360"/>
            <a:chExt cx="2760480" cy="1200240"/>
          </a:xfrm>
        </p:grpSpPr>
        <p:sp>
          <p:nvSpPr>
            <p:cNvPr id="117" name="CustomShape 57"/>
            <p:cNvSpPr/>
            <p:nvPr/>
          </p:nvSpPr>
          <p:spPr>
            <a:xfrm>
              <a:off x="13929480" y="664236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8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18" name="CustomShape 58"/>
            <p:cNvSpPr/>
            <p:nvPr/>
          </p:nvSpPr>
          <p:spPr>
            <a:xfrm>
              <a:off x="13929480" y="7202880"/>
              <a:ext cx="276048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Апробация, тестирование на стабильность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9" name="CustomShape 59"/>
          <p:cNvSpPr/>
          <p:nvPr/>
        </p:nvSpPr>
        <p:spPr>
          <a:xfrm>
            <a:off x="15729840" y="98100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171717"/>
                </a:solidFill>
                <a:latin typeface="HK Grotesk Bold"/>
              </a:rPr>
              <a:t>04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1028880" y="2782800"/>
            <a:ext cx="16230240" cy="472068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Составление схемы работы приложения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05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038400" y="1123920"/>
            <a:ext cx="12210840" cy="23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Изучение теоретических основ создания мобильных приложений, выбор наиболее</a:t>
            </a:r>
            <a:endParaRPr b="0" lang="ru-RU" sz="4800" spc="-1" strike="noStrike">
              <a:latin typeface="Arial"/>
            </a:endParaRPr>
          </a:p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подходящей среды.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2363760" y="3913200"/>
            <a:ext cx="13560480" cy="534456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06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4339080" y="2467080"/>
            <a:ext cx="9609120" cy="624060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Изучение аналогов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569360" y="8901000"/>
            <a:ext cx="314892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Microsoft OneDrive</a:t>
            </a:r>
            <a:endParaRPr b="0" lang="ru-RU" sz="209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07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4317840" y="2428920"/>
            <a:ext cx="9651960" cy="5429160"/>
          </a:xfrm>
          <a:prstGeom prst="rect">
            <a:avLst/>
          </a:prstGeom>
          <a:ln w="0"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Изучение аналогов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569360" y="8901000"/>
            <a:ext cx="314892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Google Drive</a:t>
            </a:r>
            <a:endParaRPr b="0" lang="ru-RU" sz="209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08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3552480" y="3743640"/>
            <a:ext cx="11182680" cy="279900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Написание программного кода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569360" y="8901000"/>
            <a:ext cx="314892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Сохранение настроек</a:t>
            </a:r>
            <a:endParaRPr b="0" lang="ru-RU" sz="209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09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LibreOffice/7.0.3.1$Windows_X86_64 LibreOffice_project/d7547858d014d4cf69878db179d326fc3483e082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ru-RU</dc:language>
  <cp:lastModifiedBy/>
  <dcterms:modified xsi:type="dcterms:W3CDTF">2021-03-02T08:31:50Z</dcterms:modified>
  <cp:revision>3</cp:revision>
  <dc:subject/>
  <dc:title>«save 'n keep»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