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jpeg" ContentType="image/jpeg"/>
  <Override PartName="/ppt/notesSlides/notesSlide3.xml" ContentType="application/vnd.openxmlformats-officedocument.presentationml.notesSlide+xml"/>
  <Override PartName="/ppt/media/image2.jpeg" ContentType="image/jpeg"/>
  <Override PartName="/ppt/notesSlides/notesSlide4.xml" ContentType="application/vnd.openxmlformats-officedocument.presentationml.notesSlide+xml"/>
  <Override PartName="/ppt/media/image3.jpeg" ContentType="image/jpe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media/image4.jpeg" ContentType="image/jpeg"/>
  <Override PartName="/ppt/notesSlides/notesSlide20.xml" ContentType="application/vnd.openxmlformats-officedocument.presentationml.notesSlide+xml"/>
  <Override PartName="/ppt/media/media1.mp4" ContentType="video/unknown"/>
  <Override PartName="/ppt/notesSlides/notesSlide21.xml" ContentType="application/vnd.openxmlformats-officedocument.presentationml.notesSlide+xml"/>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 Id="rId3" Type="http://schemas.openxmlformats.org/officeDocument/2006/relationships/hyperlink" Target="https://security.stackexchange.com/questions/6095/xkcd-936-short-complex-password-or-long-dictionary-passphrase/6096#6096" TargetMode="External"/></Relationships>

</file>

<file path=ppt/notesSlides/_rels/notesSlide6.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 Id="rId3" Type="http://schemas.openxmlformats.org/officeDocument/2006/relationships/hyperlink" Target="https://net.cs.uni-bonn.de/fileadmin/user_upload/naiakshi/Naiakshina_Password_Study.pdf" TargetMode="External"/></Relationships>

</file>

<file path=ppt/notesSlides/_rels/notesSlide7.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 Id="rId3" Type="http://schemas.openxmlformats.org/officeDocument/2006/relationships/hyperlink" Target="https://krebsonsecurity.com/2019/05/nine-charged-in-alleged-sim-swapping-ring/" TargetMode="External"/></Relationships>

</file>

<file path=ppt/notesSlides/_rels/notesSlide9.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Shape 168"/>
          <p:cNvSpPr/>
          <p:nvPr>
            <p:ph type="sldImg"/>
          </p:nvPr>
        </p:nvSpPr>
        <p:spPr>
          <a:prstGeom prst="rect">
            <a:avLst/>
          </a:prstGeom>
        </p:spPr>
        <p:txBody>
          <a:bodyPr/>
          <a:lstStyle/>
          <a:p>
            <a:pPr/>
          </a:p>
        </p:txBody>
      </p:sp>
      <p:sp>
        <p:nvSpPr>
          <p:cNvPr id="169" name="Shape 169"/>
          <p:cNvSpPr/>
          <p:nvPr>
            <p:ph type="body" sz="quarter" idx="1"/>
          </p:nvPr>
        </p:nvSpPr>
        <p:spPr>
          <a:prstGeom prst="rect">
            <a:avLst/>
          </a:prstGeom>
        </p:spPr>
        <p:txBody>
          <a:bodyPr/>
          <a:lstStyle/>
          <a:p>
            <a:pPr/>
            <a:r>
              <a:t>Bonjour à toutes et à tous !</a:t>
            </a:r>
          </a:p>
          <a:p>
            <a:pPr/>
          </a:p>
          <a:p>
            <a:pPr/>
            <a:r>
              <a:t>Merci d’assister à cette présentation sur WebAuthentication, une API qui se propose juste de changer le monde, une partie en tout cas, en supprimant… les mots de passe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a:p>
        </p:txBody>
      </p:sp>
      <p:sp>
        <p:nvSpPr>
          <p:cNvPr id="209" name="Shape 209"/>
          <p:cNvSpPr/>
          <p:nvPr>
            <p:ph type="body" sz="quarter" idx="1"/>
          </p:nvPr>
        </p:nvSpPr>
        <p:spPr>
          <a:prstGeom prst="rect">
            <a:avLst/>
          </a:prstGeom>
        </p:spPr>
        <p:txBody>
          <a:bodyPr/>
          <a:lstStyle/>
          <a:p>
            <a:pPr/>
            <a:r>
              <a:t>On peut également parler de Evilginx2 qui permet de mettre en place des sites de phishing de manière simple.</a:t>
            </a:r>
            <a:br/>
            <a:r>
              <a:t>En gros il duplique le site cible et le présente à l’utilisateur, le tout de manière automatisée.</a:t>
            </a:r>
          </a:p>
          <a:p>
            <a:pPr/>
            <a:r>
              <a:t>Il peut être utilisé pour faire des campagnes de sensibilisation au hameçonnage.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Shape 212"/>
          <p:cNvSpPr/>
          <p:nvPr>
            <p:ph type="sldImg"/>
          </p:nvPr>
        </p:nvSpPr>
        <p:spPr>
          <a:prstGeom prst="rect">
            <a:avLst/>
          </a:prstGeom>
        </p:spPr>
        <p:txBody>
          <a:bodyPr/>
          <a:lstStyle/>
          <a:p>
            <a:pPr/>
          </a:p>
        </p:txBody>
      </p:sp>
      <p:sp>
        <p:nvSpPr>
          <p:cNvPr id="213" name="Shape 213"/>
          <p:cNvSpPr/>
          <p:nvPr>
            <p:ph type="body" sz="quarter" idx="1"/>
          </p:nvPr>
        </p:nvSpPr>
        <p:spPr>
          <a:prstGeom prst="rect">
            <a:avLst/>
          </a:prstGeom>
        </p:spPr>
        <p:txBody>
          <a:bodyPr/>
          <a:lstStyle/>
          <a:p>
            <a:pPr/>
            <a:r>
              <a:t>Une autre possibilité promue par l’alliance FIDO (Fast IDentity Online, un consortium d’industriels dont le seul but est de développer des standards interopérables pour l’authentification sécurisée) est l’utilisation de périphériques de sécurité.</a:t>
            </a:r>
          </a:p>
          <a:p>
            <a:pPr/>
            <a:r>
              <a:t>Le standard U2F (Universal Second Factor) permet de simplifier l’utilisation de périphériques USB ou NFC comme facteur d’authentification supplémentaire.</a:t>
            </a:r>
          </a:p>
          <a:p>
            <a:pPr/>
            <a:r>
              <a:t>Malheureusement uniquement géré en standard par Chrome (on peut néanmoins l’activer dans Firefox), ce qui peut expliquer un succès mitigé en dehors du monde de l’entreprise.</a:t>
            </a:r>
          </a:p>
          <a:p>
            <a:pPr/>
            <a:r>
              <a:t>Utilisé par exemple par les 85000 employés de Google depuis début 2017, 0 attaques par phishing depuis ont été déplorés par Google.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Shape 216"/>
          <p:cNvSpPr/>
          <p:nvPr>
            <p:ph type="sldImg"/>
          </p:nvPr>
        </p:nvSpPr>
        <p:spPr>
          <a:prstGeom prst="rect">
            <a:avLst/>
          </a:prstGeom>
        </p:spPr>
        <p:txBody>
          <a:bodyPr/>
          <a:lstStyle/>
          <a:p>
            <a:pPr/>
          </a:p>
        </p:txBody>
      </p:sp>
      <p:sp>
        <p:nvSpPr>
          <p:cNvPr id="217" name="Shape 217"/>
          <p:cNvSpPr/>
          <p:nvPr>
            <p:ph type="body" sz="quarter" idx="1"/>
          </p:nvPr>
        </p:nvSpPr>
        <p:spPr>
          <a:prstGeom prst="rect">
            <a:avLst/>
          </a:prstGeom>
        </p:spPr>
        <p:txBody>
          <a:bodyPr/>
          <a:lstStyle/>
          <a:p>
            <a:pPr/>
            <a:r>
              <a:t>Heureusement WebAuthentication, WebAuthn de son petit nom, arrive pour nous sauver !</a:t>
            </a:r>
          </a:p>
          <a:p>
            <a:pPr/>
            <a:r>
              <a:t>Il s’agit d’un travail conjoint du W3C et de l’alliance FIDO (Fast IDentity Online).</a:t>
            </a:r>
          </a:p>
          <a:p>
            <a:pPr/>
            <a:r>
              <a:t>L’API a été publiée le 4 mars 2019 par le W3C.</a:t>
            </a:r>
          </a:p>
          <a:p>
            <a:pPr/>
            <a:r>
              <a:t>Peut être utilisé comme unique facteur d'authentification ou en complément d'autres moyens (empreinte digitale, reconnaissance faciale, code PIN).</a:t>
            </a:r>
          </a:p>
          <a:p>
            <a:pPr/>
          </a:p>
          <a:p>
            <a:pPr/>
            <a:r>
              <a:t>C’est une partie du standard FIDO2, l’autre partie étant CTAP (Client-to-Authenticator Protocol) qui définit comment utiliser des périphériques externes comme authentificateur (ordiphone, clé de sécurité).</a:t>
            </a:r>
          </a:p>
          <a:p>
            <a:pPr/>
            <a:r>
              <a:t>Presque rétro-compatible avec le standard U2F (même si la plupart des périphériques certifiés U2F ne sont pas capables de stocker l’identité de l’utilisateur et donc de pouvoir utiliser une même clé pour plusieurs identités sur un même service).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Shape 220"/>
          <p:cNvSpPr/>
          <p:nvPr>
            <p:ph type="sldImg"/>
          </p:nvPr>
        </p:nvSpPr>
        <p:spPr>
          <a:prstGeom prst="rect">
            <a:avLst/>
          </a:prstGeom>
        </p:spPr>
        <p:txBody>
          <a:bodyPr/>
          <a:lstStyle/>
          <a:p>
            <a:pPr/>
          </a:p>
        </p:txBody>
      </p:sp>
      <p:sp>
        <p:nvSpPr>
          <p:cNvPr id="221" name="Shape 221"/>
          <p:cNvSpPr/>
          <p:nvPr>
            <p:ph type="body" sz="quarter" idx="1"/>
          </p:nvPr>
        </p:nvSpPr>
        <p:spPr>
          <a:prstGeom prst="rect">
            <a:avLst/>
          </a:prstGeom>
        </p:spPr>
        <p:txBody>
          <a:bodyPr/>
          <a:lstStyle/>
          <a:p>
            <a:pPr/>
            <a:r>
              <a:t>WebAuthn étend l’API Web « Credential Management » en ajoutant le support d’un paramètre supplémentaire : une clé publique.</a:t>
            </a:r>
          </a:p>
          <a:p>
            <a:pPr/>
          </a:p>
          <a:p>
            <a:pPr/>
            <a:r>
              <a:t>Est-ce que l’on peut l’utiliser ?</a:t>
            </a:r>
          </a:p>
          <a:p>
            <a:pPr/>
            <a:r>
              <a:t>Bien sûr ! WebAuthn est supporté par les dernières versions de Chrome, Edge et Firefox. Seul Safari manque à l’appel, il peut être utilisé dans la version TP 12.1 et devrait rapidement arriver suite à la publication officielle de la norme.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Shape 225"/>
          <p:cNvSpPr/>
          <p:nvPr>
            <p:ph type="sldImg"/>
          </p:nvPr>
        </p:nvSpPr>
        <p:spPr>
          <a:prstGeom prst="rect">
            <a:avLst/>
          </a:prstGeom>
        </p:spPr>
        <p:txBody>
          <a:bodyPr/>
          <a:lstStyle/>
          <a:p>
            <a:pPr/>
          </a:p>
        </p:txBody>
      </p:sp>
      <p:sp>
        <p:nvSpPr>
          <p:cNvPr id="226" name="Shape 226"/>
          <p:cNvSpPr/>
          <p:nvPr>
            <p:ph type="body" sz="quarter" idx="1"/>
          </p:nvPr>
        </p:nvSpPr>
        <p:spPr>
          <a:prstGeom prst="rect">
            <a:avLst/>
          </a:prstGeom>
        </p:spPr>
        <p:txBody>
          <a:bodyPr/>
          <a:lstStyle/>
          <a:p>
            <a:pPr/>
            <a:r>
              <a:t>Et côté sites web ?</a:t>
            </a:r>
          </a:p>
          <a:p>
            <a:pPr/>
            <a:r>
              <a:t>Pour l’instant c’est un peu calme, Dropbox a été le premier a annoncé le support de WebAuthn en mai 2018 (comme second facteur).</a:t>
            </a:r>
          </a:p>
          <a:p>
            <a:pPr/>
            <a:r>
              <a:t>1Password a ajouté le support d’un second facteur d’authentification physique en utilisant WebAuthn en juin 2019.</a:t>
            </a:r>
          </a:p>
          <a:p>
            <a:pPr/>
            <a:r>
              <a:t>On peut également parler de Windows Hello qui supporte le standard FIDO2 (dont WebAuthn est une partie).</a:t>
            </a:r>
            <a:br/>
            <a:r>
              <a:t>Ceci dit il faut garder à l’esprit que c’est une nouveauté et que suite à la publication en mars 2019 du standard par le W3C le déploiement devrait accélerer.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Shape 232"/>
          <p:cNvSpPr/>
          <p:nvPr>
            <p:ph type="sldImg"/>
          </p:nvPr>
        </p:nvSpPr>
        <p:spPr>
          <a:prstGeom prst="rect">
            <a:avLst/>
          </a:prstGeom>
        </p:spPr>
        <p:txBody>
          <a:bodyPr/>
          <a:lstStyle/>
          <a:p>
            <a:pPr/>
          </a:p>
        </p:txBody>
      </p:sp>
      <p:sp>
        <p:nvSpPr>
          <p:cNvPr id="233" name="Shape 233"/>
          <p:cNvSpPr/>
          <p:nvPr>
            <p:ph type="body" sz="quarter" idx="1"/>
          </p:nvPr>
        </p:nvSpPr>
        <p:spPr>
          <a:prstGeom prst="rect">
            <a:avLst/>
          </a:prstGeom>
        </p:spPr>
        <p:txBody>
          <a:bodyPr/>
          <a:lstStyle/>
          <a:p>
            <a:pPr/>
            <a:r>
              <a:t>Les périphériques compatibles ?</a:t>
            </a:r>
          </a:p>
          <a:p>
            <a:pPr/>
            <a:r>
              <a:t>Clé YubiKey 5, clé Solo (financement participatif qui se termine demain !) ou application Krypton (que je n’arrive pas à faire fonctionner sur mon téléphone malheureusement).</a:t>
            </a:r>
          </a:p>
          <a:p>
            <a:pPr/>
            <a:r>
              <a:t>Les clés Titan proposées par Google ne sont pas compatibles actuellement avec FIDO2 (et elles ne semblent pas être vendues en France).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Shape 236"/>
          <p:cNvSpPr/>
          <p:nvPr>
            <p:ph type="sldImg"/>
          </p:nvPr>
        </p:nvSpPr>
        <p:spPr>
          <a:prstGeom prst="rect">
            <a:avLst/>
          </a:prstGeom>
        </p:spPr>
        <p:txBody>
          <a:bodyPr/>
          <a:lstStyle/>
          <a:p>
            <a:pPr/>
          </a:p>
        </p:txBody>
      </p:sp>
      <p:sp>
        <p:nvSpPr>
          <p:cNvPr id="237" name="Shape 237"/>
          <p:cNvSpPr/>
          <p:nvPr>
            <p:ph type="body" sz="quarter" idx="1"/>
          </p:nvPr>
        </p:nvSpPr>
        <p:spPr>
          <a:prstGeom prst="rect">
            <a:avLst/>
          </a:prstGeom>
        </p:spPr>
        <p:txBody>
          <a:bodyPr/>
          <a:lstStyle/>
          <a:p>
            <a:pPr/>
            <a:r>
              <a:t>Parlons de cryptographie asymétrique, aussi connue sous le nom de cryptographie à clé publique.</a:t>
            </a:r>
          </a:p>
          <a:p>
            <a:pPr/>
            <a:r>
              <a:t>Chaque utilisateur possède deux clés, une clé privée et une clé publique.</a:t>
            </a:r>
          </a:p>
          <a:p>
            <a:pPr/>
            <a:r>
              <a:t>Comme son nom l’indique la clé privée doit rester secrète, la clé publique peut être diffusée sur Internet.</a:t>
            </a:r>
          </a:p>
          <a:p>
            <a:pPr/>
            <a:r>
              <a:t>Je peux utiliser la clé publique d’Alice pour lui envoyer un message, elle seule sera en mesure de le déchiffrer.</a:t>
            </a:r>
          </a:p>
          <a:p>
            <a:pPr/>
            <a:r>
              <a:t>Il est possible également d’utiliser la clé privée pour signer un message et n’importe qui peut vérifier avec ma clé publique que j’ai bien signé le message.</a:t>
            </a:r>
          </a:p>
          <a:p>
            <a:pPr/>
            <a:r>
              <a:t>On peut aussi utiliser la cryptographie à clé publique pour s’authentifier (SSH par exemple).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Shape 240"/>
          <p:cNvSpPr/>
          <p:nvPr>
            <p:ph type="sldImg"/>
          </p:nvPr>
        </p:nvSpPr>
        <p:spPr>
          <a:prstGeom prst="rect">
            <a:avLst/>
          </a:prstGeom>
        </p:spPr>
        <p:txBody>
          <a:bodyPr/>
          <a:lstStyle/>
          <a:p>
            <a:pPr/>
          </a:p>
        </p:txBody>
      </p:sp>
      <p:sp>
        <p:nvSpPr>
          <p:cNvPr id="241" name="Shape 241"/>
          <p:cNvSpPr/>
          <p:nvPr>
            <p:ph type="body" sz="quarter" idx="1"/>
          </p:nvPr>
        </p:nvSpPr>
        <p:spPr>
          <a:prstGeom prst="rect">
            <a:avLst/>
          </a:prstGeom>
        </p:spPr>
        <p:txBody>
          <a:bodyPr/>
          <a:lstStyle/>
          <a:p>
            <a:pPr/>
            <a:r>
              <a:t>Tout ceci nous amène au fonctionnement de WebAuthn.</a:t>
            </a:r>
          </a:p>
          <a:p>
            <a:pPr/>
          </a:p>
          <a:p>
            <a:pPr/>
            <a:r>
              <a:t>Lors de l’enregistrement d’un nouveau compte, le serveur (dénommé « Relying Party » dans la spécification de WebAuthn) envoie un challenge à l’authentificateur par le biais du navigateur.</a:t>
            </a:r>
          </a:p>
          <a:p>
            <a:pPr/>
            <a:r>
              <a:t>Celui-ci génère une clé privée qu’il garde localement et renvoie la clé publique et la réponse au challenge.</a:t>
            </a:r>
          </a:p>
          <a:p>
            <a:pPr/>
            <a:r>
              <a:t>Le serveur stocke la clé publique de l’utilisateur.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Shape 244"/>
          <p:cNvSpPr/>
          <p:nvPr>
            <p:ph type="sldImg"/>
          </p:nvPr>
        </p:nvSpPr>
        <p:spPr>
          <a:prstGeom prst="rect">
            <a:avLst/>
          </a:prstGeom>
        </p:spPr>
        <p:txBody>
          <a:bodyPr/>
          <a:lstStyle/>
          <a:p>
            <a:pPr/>
          </a:p>
        </p:txBody>
      </p:sp>
      <p:sp>
        <p:nvSpPr>
          <p:cNvPr id="245" name="Shape 245"/>
          <p:cNvSpPr/>
          <p:nvPr>
            <p:ph type="body" sz="quarter" idx="1"/>
          </p:nvPr>
        </p:nvSpPr>
        <p:spPr>
          <a:prstGeom prst="rect">
            <a:avLst/>
          </a:prstGeom>
        </p:spPr>
        <p:txBody>
          <a:bodyPr/>
          <a:lstStyle/>
          <a:p>
            <a:pPr/>
            <a:r>
              <a:t>Lors d’une future connexion, le « serveur » envoie un challenge que l’authentificateur signera avec la clé privée correspondant au site et renverra la réponse au serveur (challenge signé).</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Shape 248"/>
          <p:cNvSpPr/>
          <p:nvPr>
            <p:ph type="sldImg"/>
          </p:nvPr>
        </p:nvSpPr>
        <p:spPr>
          <a:prstGeom prst="rect">
            <a:avLst/>
          </a:prstGeom>
        </p:spPr>
        <p:txBody>
          <a:bodyPr/>
          <a:lstStyle/>
          <a:p>
            <a:pPr/>
          </a:p>
        </p:txBody>
      </p:sp>
      <p:sp>
        <p:nvSpPr>
          <p:cNvPr id="249" name="Shape 249"/>
          <p:cNvSpPr/>
          <p:nvPr>
            <p:ph type="body" sz="quarter" idx="1"/>
          </p:nvPr>
        </p:nvSpPr>
        <p:spPr>
          <a:prstGeom prst="rect">
            <a:avLst/>
          </a:prstGeom>
        </p:spPr>
        <p:txBody>
          <a:bodyPr/>
          <a:lstStyle/>
          <a:p>
            <a:pPr/>
            <a:r>
              <a:t>Démo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Shape 172"/>
          <p:cNvSpPr/>
          <p:nvPr>
            <p:ph type="sldImg"/>
          </p:nvPr>
        </p:nvSpPr>
        <p:spPr>
          <a:prstGeom prst="rect">
            <a:avLst/>
          </a:prstGeom>
        </p:spPr>
        <p:txBody>
          <a:bodyPr/>
          <a:lstStyle/>
          <a:p>
            <a:pPr/>
          </a:p>
        </p:txBody>
      </p:sp>
      <p:sp>
        <p:nvSpPr>
          <p:cNvPr id="173" name="Shape 173"/>
          <p:cNvSpPr/>
          <p:nvPr>
            <p:ph type="body" sz="quarter" idx="1"/>
          </p:nvPr>
        </p:nvSpPr>
        <p:spPr>
          <a:prstGeom prst="rect">
            <a:avLst/>
          </a:prstGeom>
        </p:spPr>
        <p:txBody>
          <a:bodyPr/>
          <a:lstStyle/>
          <a:p>
            <a:pPr/>
            <a:r>
              <a:t>Commençons par définir ce qu’est l’authentification.</a:t>
            </a:r>
          </a:p>
          <a:p>
            <a:pPr/>
          </a:p>
          <a:p>
            <a:pPr/>
            <a:r>
              <a:t>L’authentification est le fait de prouver son identité.</a:t>
            </a:r>
          </a:p>
          <a:p>
            <a:pPr/>
          </a:p>
          <a:p>
            <a:pPr/>
            <a:r>
              <a:t>Elle diffère de :</a:t>
            </a:r>
          </a:p>
          <a:p>
            <a:pPr marL="287617" indent="-287617">
              <a:buClr>
                <a:schemeClr val="accent1"/>
              </a:buClr>
              <a:buSzPct val="104999"/>
              <a:buFont typeface="Avenir Next"/>
              <a:buChar char="-"/>
            </a:pPr>
            <a:r>
              <a:t>l’identification, qui consiste uniquement à proclamer son identité</a:t>
            </a:r>
          </a:p>
          <a:p>
            <a:pPr marL="287617" indent="-287617">
              <a:buClr>
                <a:schemeClr val="accent1"/>
              </a:buClr>
              <a:buSzPct val="104999"/>
              <a:buFont typeface="Avenir Next"/>
              <a:buChar char="-"/>
            </a:pPr>
            <a:r>
              <a:t>l’autorisation, qui consiste à vérifier qu’une entité authentifiée peut effectuer certaines actions.</a:t>
            </a:r>
          </a:p>
          <a:p>
            <a:pPr/>
          </a:p>
          <a:p>
            <a:pPr/>
            <a:r>
              <a:t>Exemple :</a:t>
            </a:r>
          </a:p>
          <a:p>
            <a:pPr/>
          </a:p>
          <a:p>
            <a:pPr marL="287617" indent="-287617">
              <a:buClr>
                <a:schemeClr val="accent1"/>
              </a:buClr>
              <a:buSzPct val="104999"/>
              <a:buFont typeface="Avenir Next"/>
              <a:buChar char="-"/>
            </a:pPr>
            <a:r>
              <a:t>J’appelle ma mère</a:t>
            </a:r>
          </a:p>
          <a:p>
            <a:pPr marL="287617" indent="-287617">
              <a:buClr>
                <a:schemeClr val="accent1"/>
              </a:buClr>
              <a:buSzPct val="104999"/>
              <a:buFont typeface="Avenir Next"/>
              <a:buChar char="-"/>
            </a:pPr>
            <a:r>
              <a:t>Son téléphone affiche mon prénom, ce qui lui permet de m’identifier avant de décrocher</a:t>
            </a:r>
          </a:p>
          <a:p>
            <a:pPr marL="287617" indent="-287617">
              <a:buClr>
                <a:schemeClr val="accent1"/>
              </a:buClr>
              <a:buSzPct val="104999"/>
              <a:buFont typeface="Avenir Next"/>
              <a:buChar char="-"/>
            </a:pPr>
            <a:r>
              <a:t>Je dis « Allo, c’est moi », à nouveau je m’identifie (heureusement que son téléphone m’a identifié </a:t>
            </a:r>
            <a:r>
              <a:rPr>
                <a:latin typeface="Apple Color Emoji"/>
                <a:ea typeface="Apple Color Emoji"/>
                <a:cs typeface="Apple Color Emoji"/>
                <a:sym typeface="Apple Color Emoji"/>
              </a:rPr>
              <a:t>😆</a:t>
            </a:r>
            <a:r>
              <a:t>)</a:t>
            </a:r>
          </a:p>
          <a:p>
            <a:pPr marL="287617" indent="-287617">
              <a:buClr>
                <a:schemeClr val="accent1"/>
              </a:buClr>
              <a:buSzPct val="104999"/>
              <a:buFont typeface="Avenir Next"/>
              <a:buChar char="-"/>
            </a:pPr>
            <a:r>
              <a:t>Ma mère m’authentifie à l’aide de ma voix et m’autorise à lui parler</a:t>
            </a:r>
          </a:p>
          <a:p>
            <a:pPr/>
          </a:p>
          <a:p>
            <a:pPr/>
            <a:r>
              <a:t>Dans la vie courante nous effectuons souvent implicitement les deux étapes d’identification et d’authentification.</a:t>
            </a:r>
          </a:p>
          <a:p>
            <a:pPr/>
            <a:r>
              <a:t>Par exemple lorsque nous croisons quelqu’un que nous connaissons nous l’identifions et l’authentifions en même temps (enfin quasiment).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Shape 253"/>
          <p:cNvSpPr/>
          <p:nvPr>
            <p:ph type="sldImg"/>
          </p:nvPr>
        </p:nvSpPr>
        <p:spPr>
          <a:prstGeom prst="rect">
            <a:avLst/>
          </a:prstGeom>
        </p:spPr>
        <p:txBody>
          <a:bodyPr/>
          <a:lstStyle/>
          <a:p>
            <a:pPr/>
          </a:p>
        </p:txBody>
      </p:sp>
      <p:sp>
        <p:nvSpPr>
          <p:cNvPr id="254" name="Shape 254"/>
          <p:cNvSpPr/>
          <p:nvPr>
            <p:ph type="body" sz="quarter" idx="1"/>
          </p:nvPr>
        </p:nvSpPr>
        <p:spPr>
          <a:prstGeom prst="rect">
            <a:avLst/>
          </a:prstGeom>
        </p:spPr>
        <p:txBody>
          <a:bodyPr/>
          <a:lstStyle/>
          <a:p>
            <a:pPr/>
            <a:r>
              <a:t>Pour conclure, les mots de passe :</a:t>
            </a:r>
          </a:p>
          <a:p>
            <a:pPr/>
            <a:r>
              <a:t>KILL IT WITH FIRE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Shape 257"/>
          <p:cNvSpPr/>
          <p:nvPr>
            <p:ph type="sldImg"/>
          </p:nvPr>
        </p:nvSpPr>
        <p:spPr>
          <a:prstGeom prst="rect">
            <a:avLst/>
          </a:prstGeom>
        </p:spPr>
        <p:txBody>
          <a:bodyPr/>
          <a:lstStyle/>
          <a:p>
            <a:pPr/>
          </a:p>
        </p:txBody>
      </p:sp>
      <p:sp>
        <p:nvSpPr>
          <p:cNvPr id="258" name="Shape 258"/>
          <p:cNvSpPr/>
          <p:nvPr>
            <p:ph type="body" sz="quarter" idx="1"/>
          </p:nvPr>
        </p:nvSpPr>
        <p:spPr>
          <a:prstGeom prst="rect">
            <a:avLst/>
          </a:prstGeom>
        </p:spPr>
        <p:txBody>
          <a:bodyPr/>
          <a:lstStyle/>
          <a:p>
            <a:pPr/>
            <a:r>
              <a:t>Questions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Shape 179"/>
          <p:cNvSpPr/>
          <p:nvPr>
            <p:ph type="sldImg"/>
          </p:nvPr>
        </p:nvSpPr>
        <p:spPr>
          <a:prstGeom prst="rect">
            <a:avLst/>
          </a:prstGeom>
        </p:spPr>
        <p:txBody>
          <a:bodyPr/>
          <a:lstStyle/>
          <a:p>
            <a:pPr/>
          </a:p>
        </p:txBody>
      </p:sp>
      <p:sp>
        <p:nvSpPr>
          <p:cNvPr id="180" name="Shape 180"/>
          <p:cNvSpPr/>
          <p:nvPr>
            <p:ph type="body" sz="quarter" idx="1"/>
          </p:nvPr>
        </p:nvSpPr>
        <p:spPr>
          <a:prstGeom prst="rect">
            <a:avLst/>
          </a:prstGeom>
        </p:spPr>
        <p:txBody>
          <a:bodyPr/>
          <a:lstStyle/>
          <a:p>
            <a:pPr/>
            <a:r>
              <a:t>Dans les temps anciens de l’informatique les choses étaient simples, vous aviez deux chaînes de caractères, un nom d’utilisateur et un mot de passe pour vous authentifier.</a:t>
            </a:r>
          </a:p>
          <a:p>
            <a:pPr/>
            <a:r>
              <a:t>L’environnement était simple aussi, un seul gros ordinateur partagé par beaucoup de gens. On pouvait vous voler votre mot de passe mais il fallait accéder également à ce gros ordinateur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Shape 183"/>
          <p:cNvSpPr/>
          <p:nvPr>
            <p:ph type="sldImg"/>
          </p:nvPr>
        </p:nvSpPr>
        <p:spPr>
          <a:prstGeom prst="rect">
            <a:avLst/>
          </a:prstGeom>
        </p:spPr>
        <p:txBody>
          <a:bodyPr/>
          <a:lstStyle/>
          <a:p>
            <a:pPr/>
          </a:p>
        </p:txBody>
      </p:sp>
      <p:sp>
        <p:nvSpPr>
          <p:cNvPr id="184" name="Shape 184"/>
          <p:cNvSpPr/>
          <p:nvPr>
            <p:ph type="body" sz="quarter" idx="1"/>
          </p:nvPr>
        </p:nvSpPr>
        <p:spPr>
          <a:prstGeom prst="rect">
            <a:avLst/>
          </a:prstGeom>
        </p:spPr>
        <p:txBody>
          <a:bodyPr/>
          <a:lstStyle/>
          <a:p>
            <a:pPr/>
            <a:r>
              <a:t>De plus les machines n’étaient pas systématiquement connectées à un réseau et il fallait donc un accès physique à la machine en plus des identifiants de l’utilisateur pour s’y connecter.</a:t>
            </a:r>
          </a:p>
          <a:p>
            <a:pPr/>
            <a:r>
              <a:t>Puis est arrivé Internet, avec une connexion de plus en plus en grande des différentes machines (aujourd’hui tout objet dit connecté est connecté directement ou indirectement à Internet).</a:t>
            </a:r>
          </a:p>
          <a:p>
            <a:pPr/>
            <a:r>
              <a:t>Combiné à cela une explosion des services et donc du besoin de créer des comptes (alors qu’auparavant un seul compte pour accéder au SI de votre société).</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xkcd obligatoire </a:t>
            </a:r>
            <a:r>
              <a:rPr>
                <a:latin typeface="Apple Color Emoji"/>
                <a:ea typeface="Apple Color Emoji"/>
                <a:cs typeface="Apple Color Emoji"/>
                <a:sym typeface="Apple Color Emoji"/>
              </a:rPr>
              <a:t>😀</a:t>
            </a:r>
          </a:p>
          <a:p>
            <a:pPr/>
            <a:r>
              <a:t>Un conseil souvent donné aux gens est d’utiliser un mot de passe « fort », long, avec certains caractères spéciaux… bref quelque chose d’impossible à retenir.</a:t>
            </a:r>
          </a:p>
          <a:p>
            <a:pPr/>
            <a:r>
              <a:t>Personnellement je dois avoir trois cents comptes différents.</a:t>
            </a:r>
          </a:p>
          <a:p>
            <a:pPr/>
            <a:r>
              <a:t>En particulier les substitutions de lettre « classiques » (3 à la place de E, 1 à la place de L…) sont inutiles, si vous y avez pensé les pirates y ont aussi pensé.</a:t>
            </a:r>
          </a:p>
          <a:p>
            <a:pPr/>
          </a:p>
          <a:p>
            <a:pPr/>
            <a:r>
              <a:t>Explication du xkcd : </a:t>
            </a:r>
            <a:r>
              <a:rPr u="sng">
                <a:solidFill>
                  <a:schemeClr val="accent1"/>
                </a:solidFill>
                <a:hlinkClick r:id="rId3" invalidUrl="" action="" tgtFrame="" tooltip="" history="1" highlightClick="0" endSnd="0"/>
              </a:rPr>
              <a:t>https://security.stackexchange.com/questions/6095/xkcd-936-short-complex-password-or-long-dictionary-passphrase/6096#6096</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a:p>
        </p:txBody>
      </p:sp>
      <p:sp>
        <p:nvSpPr>
          <p:cNvPr id="192" name="Shape 192"/>
          <p:cNvSpPr/>
          <p:nvPr>
            <p:ph type="body" sz="quarter" idx="1"/>
          </p:nvPr>
        </p:nvSpPr>
        <p:spPr>
          <a:prstGeom prst="rect">
            <a:avLst/>
          </a:prstGeom>
        </p:spPr>
        <p:txBody>
          <a:bodyPr/>
          <a:lstStyle/>
          <a:p>
            <a:pPr/>
            <a:r>
              <a:t>Un problème souvent rencontré est la réutilisation des mots de passe.</a:t>
            </a:r>
          </a:p>
          <a:p>
            <a:pPr/>
            <a:r>
              <a:t>Une étude de Google a montré qu’en moyenne sur 50 sites un utilisateur réutilise le même mot de passe pour 10 sites en moyennes.</a:t>
            </a:r>
          </a:p>
          <a:p>
            <a:pPr/>
            <a:r>
              <a:t>La sécurité d’une chaîne étant égale à son maillon le plus faible cela signifie que les sites sont vulnérables si l’un des 10 sites stocke les mots de passe en clair ou d’une manière insuffisamment sécurisée.</a:t>
            </a:r>
          </a:p>
          <a:p>
            <a:pPr/>
            <a:r>
              <a:t>Sur une année plus de 2 milliards d’identifiants (nom d’utilisateur et mot de passe) ont fuité.</a:t>
            </a:r>
          </a:p>
          <a:p>
            <a:pPr/>
            <a:r>
              <a:t>En tant que concepteur de site Web même si l’on respecte les dernières règles de l’état de l’art pour le stockage des mots de passe (Argon2id pour le chiffrement des mots de passe, base de données différente…) nous sommes à la merci des autres sites également </a:t>
            </a:r>
            <a:r>
              <a:rPr>
                <a:latin typeface="Apple Color Emoji"/>
                <a:ea typeface="Apple Color Emoji"/>
                <a:cs typeface="Apple Color Emoji"/>
                <a:sym typeface="Apple Color Emoji"/>
              </a:rPr>
              <a:t>😢</a:t>
            </a:r>
            <a:r>
              <a:t>.</a:t>
            </a:r>
          </a:p>
          <a:p>
            <a:pPr/>
            <a:r>
              <a:t>Une étude récente menée par des chercheurs allemands a par exemple montré que beaucoup de professionnels stockaient les mots de passe en clair si la sécurité n’était pas explicitement mentionné dans les exigences.</a:t>
            </a:r>
          </a:p>
          <a:p>
            <a:pPr/>
            <a:r>
              <a:t>La moitié ont utilisé md5 ou base64 (!) pour stocker les mots de passe de manière « sécurisée » (</a:t>
            </a:r>
            <a:r>
              <a:rPr u="sng">
                <a:solidFill>
                  <a:schemeClr val="accent1"/>
                </a:solidFill>
                <a:hlinkClick r:id="rId3" invalidUrl="" action="" tgtFrame="" tooltip="" history="1" highlightClick="0" endSnd="0"/>
              </a:rPr>
              <a:t>https://net.cs.uni-bonn.de/fileadmin/user_upload/naiakshi/Naiakshina_Password_Study.pdf</a:t>
            </a:r>
            <a:r>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Shape 195"/>
          <p:cNvSpPr/>
          <p:nvPr>
            <p:ph type="sldImg"/>
          </p:nvPr>
        </p:nvSpPr>
        <p:spPr>
          <a:prstGeom prst="rect">
            <a:avLst/>
          </a:prstGeom>
        </p:spPr>
        <p:txBody>
          <a:bodyPr/>
          <a:lstStyle/>
          <a:p>
            <a:pPr/>
          </a:p>
        </p:txBody>
      </p:sp>
      <p:sp>
        <p:nvSpPr>
          <p:cNvPr id="196" name="Shape 196"/>
          <p:cNvSpPr/>
          <p:nvPr>
            <p:ph type="body" sz="quarter" idx="1"/>
          </p:nvPr>
        </p:nvSpPr>
        <p:spPr>
          <a:prstGeom prst="rect">
            <a:avLst/>
          </a:prstGeom>
        </p:spPr>
        <p:txBody>
          <a:bodyPr/>
          <a:lstStyle/>
          <a:p>
            <a:pPr/>
            <a:r>
              <a:t>Pour pallier au problème des mots de passe faible et réutilisés il a été petit à petit conseillé d’ajouter un second facteur d’authentification.</a:t>
            </a:r>
          </a:p>
          <a:p>
            <a:pPr/>
            <a:r>
              <a:t>Le mot de passe est quelque chose que vous connaissez, le second facteur étant quelque chose que vous possédez (un téléphone pour recevoir un SMS, une application pour générer un code).</a:t>
            </a:r>
          </a:p>
          <a:p>
            <a:pPr/>
            <a:r>
              <a:t>Il existe plusieurs types de facteur :</a:t>
            </a:r>
          </a:p>
          <a:p>
            <a:pPr marL="287617" indent="-287617">
              <a:buClr>
                <a:schemeClr val="accent1"/>
              </a:buClr>
              <a:buSzPct val="104999"/>
              <a:buFont typeface="Avenir Next"/>
              <a:buChar char="-"/>
            </a:pPr>
            <a:r>
              <a:t>connaissance (ce que l’on sait), par exemple un code PIN, un mot de passe, la réponse à une question personnelle</a:t>
            </a:r>
          </a:p>
          <a:p>
            <a:pPr marL="287617" indent="-287617">
              <a:buClr>
                <a:schemeClr val="accent1"/>
              </a:buClr>
              <a:buSzPct val="104999"/>
              <a:buFont typeface="Avenir Next"/>
              <a:buChar char="-"/>
            </a:pPr>
            <a:r>
              <a:t>possession (ce que l’on a), par exemple un téléphone (ou plutôt la carte SIM liée au numéro de téléphone) pour recevoir un SMS, une application pour générer un code OTP (on possède le code d’initialisation) ou encore une clé de sécurité</a:t>
            </a:r>
          </a:p>
          <a:p>
            <a:pPr marL="287617" indent="-287617">
              <a:buClr>
                <a:schemeClr val="accent1"/>
              </a:buClr>
              <a:buSzPct val="104999"/>
              <a:buFont typeface="Avenir Next"/>
              <a:buChar char="-"/>
            </a:pPr>
            <a:r>
              <a:t>appartenance (ce que l’on est), empreinte digitale ou rétinienne, voix, ADN…</a:t>
            </a:r>
          </a:p>
          <a:p>
            <a:pPr/>
          </a:p>
          <a:p>
            <a:pPr/>
            <a:r>
              <a:t>Ce dernier type de facteur peut poser certains problèmes ; c’est un facteur fixe impossible à révoquer et il peut porter atteinte à la vie privée.</a:t>
            </a:r>
          </a:p>
          <a:p>
            <a:pPr/>
            <a:r>
              <a:t>C’est néanmoins le facteur qui intéresse le plus en ce moment, pour des raisons pratiques, l’authentification ayant deux objectifs parfois entrant en conflit :</a:t>
            </a:r>
          </a:p>
          <a:p>
            <a:pPr marL="287617" indent="-287617">
              <a:buClr>
                <a:schemeClr val="accent1"/>
              </a:buClr>
              <a:buSzPct val="104999"/>
              <a:buFont typeface="Avenir Next"/>
              <a:buChar char="-"/>
            </a:pPr>
            <a:r>
              <a:t>le plus invisible possible pour l’utilisateur</a:t>
            </a:r>
          </a:p>
          <a:p>
            <a:pPr marL="287617" indent="-287617">
              <a:buClr>
                <a:schemeClr val="accent1"/>
              </a:buClr>
              <a:buSzPct val="104999"/>
              <a:buFont typeface="Avenir Next"/>
              <a:buChar char="-"/>
            </a:pPr>
            <a:r>
              <a:t>le plus sécurisé possible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Shape 200"/>
          <p:cNvSpPr/>
          <p:nvPr>
            <p:ph type="sldImg"/>
          </p:nvPr>
        </p:nvSpPr>
        <p:spPr>
          <a:prstGeom prst="rect">
            <a:avLst/>
          </a:prstGeom>
        </p:spPr>
        <p:txBody>
          <a:bodyPr/>
          <a:lstStyle/>
          <a:p>
            <a:pPr/>
          </a:p>
        </p:txBody>
      </p:sp>
      <p:sp>
        <p:nvSpPr>
          <p:cNvPr id="201" name="Shape 201"/>
          <p:cNvSpPr/>
          <p:nvPr>
            <p:ph type="body" sz="quarter" idx="1"/>
          </p:nvPr>
        </p:nvSpPr>
        <p:spPr>
          <a:prstGeom prst="rect">
            <a:avLst/>
          </a:prstGeom>
        </p:spPr>
        <p:txBody>
          <a:bodyPr/>
          <a:lstStyle/>
          <a:p>
            <a:pPr/>
            <a:r>
              <a:t>Revenons au second facteur d’authentification par SMS…</a:t>
            </a:r>
          </a:p>
          <a:p>
            <a:pPr/>
            <a:r>
              <a:t>Malheureusement, cette méthode a assez rapidement montré ses limites.</a:t>
            </a:r>
          </a:p>
          <a:p>
            <a:pPr/>
            <a:r>
              <a:t>Ingénierie sociale pour obtenir une carte SIM, faille réseau téléphonique (permettant l’interception des communications vocales et textuelles, des entreprises américaines proposant même ce genre de services à leurs clients).</a:t>
            </a:r>
          </a:p>
          <a:p>
            <a:pPr/>
            <a:r>
              <a:t>Le NIST (National Institute of Standards and Technology) a rendu obsolète l’usage du SMS pour le 2FA dans ses dernières recommandations.</a:t>
            </a:r>
          </a:p>
          <a:p>
            <a:pPr/>
            <a:r>
              <a:t>D’ailleurs le code envoyé par SMS pour valider ces achats en ligne doit être remplacé d’ici la fin d’année.</a:t>
            </a:r>
          </a:p>
          <a:p>
            <a:pPr/>
            <a:r>
              <a:t>Par exemple récemment aux Etats-Unis un gang a été arrêté après avoir extorqué plus de 2 millions de dollars à leurs victimes en utilisant la technique du SIM swapping (</a:t>
            </a:r>
            <a:r>
              <a:rPr u="sng">
                <a:solidFill>
                  <a:schemeClr val="accent1"/>
                </a:solidFill>
                <a:hlinkClick r:id="rId3" invalidUrl="" action="" tgtFrame="" tooltip="" history="1" highlightClick="0" endSnd="0"/>
              </a:rPr>
              <a:t>https://krebsonsecurity.com/2019/05/nine-charged-in-alleged-sim-swapping-ring/</a:t>
            </a:r>
            <a:r>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Shape 204"/>
          <p:cNvSpPr/>
          <p:nvPr>
            <p:ph type="sldImg"/>
          </p:nvPr>
        </p:nvSpPr>
        <p:spPr>
          <a:prstGeom prst="rect">
            <a:avLst/>
          </a:prstGeom>
        </p:spPr>
        <p:txBody>
          <a:bodyPr/>
          <a:lstStyle/>
          <a:p>
            <a:pPr/>
          </a:p>
        </p:txBody>
      </p:sp>
      <p:sp>
        <p:nvSpPr>
          <p:cNvPr id="205" name="Shape 205"/>
          <p:cNvSpPr/>
          <p:nvPr>
            <p:ph type="body" sz="quarter" idx="1"/>
          </p:nvPr>
        </p:nvSpPr>
        <p:spPr>
          <a:prstGeom prst="rect">
            <a:avLst/>
          </a:prstGeom>
        </p:spPr>
        <p:txBody>
          <a:bodyPr/>
          <a:lstStyle/>
          <a:p>
            <a:pPr/>
            <a:r>
              <a:t>Les codes OTP offrent un niveau de protection supplémentaires mais ils sont également vulnérables aux attaques par hameçonnage.</a:t>
            </a:r>
          </a:p>
          <a:p>
            <a:pPr/>
            <a:r>
              <a:t>Il y a 12 millions d’attaques par phishing sur une seule année !</a:t>
            </a:r>
          </a:p>
          <a:p>
            <a:pPr/>
            <a:r>
              <a:t>Ils peuvent également poser certains problèmes pour être correctement sécurisés, au niveau de leur sauvegarde (la clé initiale devant être sauvegardée).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re et sous-titre">
    <p:bg>
      <p:bgPr>
        <a:solidFill>
          <a:srgbClr val="222222"/>
        </a:solidFill>
      </p:bgPr>
    </p:bg>
    <p:spTree>
      <p:nvGrpSpPr>
        <p:cNvPr id="1" name=""/>
        <p:cNvGrpSpPr/>
        <p:nvPr/>
      </p:nvGrpSpPr>
      <p:grpSpPr>
        <a:xfrm>
          <a:off x="0" y="0"/>
          <a:ext cx="0" cy="0"/>
          <a:chOff x="0" y="0"/>
          <a:chExt cx="0" cy="0"/>
        </a:xfrm>
      </p:grpSpPr>
      <p:sp>
        <p:nvSpPr>
          <p:cNvPr id="12" name="Lig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Texte du titre"/>
          <p:cNvSpPr txBox="1"/>
          <p:nvPr>
            <p:ph type="title"/>
          </p:nvPr>
        </p:nvSpPr>
        <p:spPr>
          <a:xfrm>
            <a:off x="406400" y="6426200"/>
            <a:ext cx="12192000" cy="2705100"/>
          </a:xfrm>
          <a:prstGeom prst="rect">
            <a:avLst/>
          </a:prstGeom>
        </p:spPr>
        <p:txBody>
          <a:bodyPr/>
          <a:lstStyle>
            <a:lvl1pPr>
              <a:spcBef>
                <a:spcPts val="0"/>
              </a:spcBef>
              <a:defRPr sz="17000"/>
            </a:lvl1pPr>
          </a:lstStyle>
          <a:p>
            <a:pPr/>
            <a:r>
              <a:t>Texte du titre</a:t>
            </a:r>
          </a:p>
        </p:txBody>
      </p:sp>
      <p:sp>
        <p:nvSpPr>
          <p:cNvPr id="14" name="Texte niveau 1…"/>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Texte niveau 1</a:t>
            </a:r>
          </a:p>
          <a:p>
            <a:pPr lvl="1"/>
            <a:r>
              <a:t>Texte niveau 2</a:t>
            </a:r>
          </a:p>
          <a:p>
            <a:pPr lvl="2"/>
            <a:r>
              <a:t>Texte niveau 3</a:t>
            </a:r>
          </a:p>
          <a:p>
            <a:pPr lvl="3"/>
            <a:r>
              <a:t>Texte niveau 4</a:t>
            </a:r>
          </a:p>
          <a:p>
            <a:pPr lvl="4"/>
            <a:r>
              <a:t>Texte niveau 5</a:t>
            </a:r>
          </a:p>
        </p:txBody>
      </p:sp>
      <p:sp>
        <p:nvSpPr>
          <p:cNvPr id="15" name="Numéro de diapositive"/>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uces">
    <p:bg>
      <p:bgPr>
        <a:solidFill>
          <a:srgbClr val="222222"/>
        </a:solidFill>
      </p:bgPr>
    </p:bg>
    <p:spTree>
      <p:nvGrpSpPr>
        <p:cNvPr id="1" name=""/>
        <p:cNvGrpSpPr/>
        <p:nvPr/>
      </p:nvGrpSpPr>
      <p:grpSpPr>
        <a:xfrm>
          <a:off x="0" y="0"/>
          <a:ext cx="0" cy="0"/>
          <a:chOff x="0" y="0"/>
          <a:chExt cx="0" cy="0"/>
        </a:xfrm>
      </p:grpSpPr>
      <p:sp>
        <p:nvSpPr>
          <p:cNvPr id="102" name="Texte"/>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Texte</a:t>
            </a:r>
          </a:p>
        </p:txBody>
      </p:sp>
      <p:sp>
        <p:nvSpPr>
          <p:cNvPr id="103" name="Texte niveau 1…"/>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Texte niveau 1</a:t>
            </a:r>
          </a:p>
          <a:p>
            <a:pPr lvl="1"/>
            <a:r>
              <a:t>Texte niveau 2</a:t>
            </a:r>
          </a:p>
          <a:p>
            <a:pPr lvl="2"/>
            <a:r>
              <a:t>Texte niveau 3</a:t>
            </a:r>
          </a:p>
          <a:p>
            <a:pPr lvl="3"/>
            <a:r>
              <a:t>Texte niveau 4</a:t>
            </a:r>
          </a:p>
          <a:p>
            <a:pPr lvl="4"/>
            <a:r>
              <a:t>Texte niveau 5</a:t>
            </a:r>
          </a:p>
        </p:txBody>
      </p:sp>
      <p:sp>
        <p:nvSpPr>
          <p:cNvPr id="10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 photos">
    <p:bg>
      <p:bgPr>
        <a:solidFill>
          <a:srgbClr val="222222"/>
        </a:solidFill>
      </p:bgPr>
    </p:bg>
    <p:spTree>
      <p:nvGrpSpPr>
        <p:cNvPr id="1" name=""/>
        <p:cNvGrpSpPr/>
        <p:nvPr/>
      </p:nvGrpSpPr>
      <p:grpSpPr>
        <a:xfrm>
          <a:off x="0" y="0"/>
          <a:ext cx="0" cy="0"/>
          <a:chOff x="0" y="0"/>
          <a:chExt cx="0" cy="0"/>
        </a:xfrm>
      </p:grpSpPr>
      <p:sp>
        <p:nvSpPr>
          <p:cNvPr id="111" name="Image"/>
          <p:cNvSpPr/>
          <p:nvPr>
            <p:ph type="pic" sz="half" idx="13"/>
          </p:nvPr>
        </p:nvSpPr>
        <p:spPr>
          <a:xfrm>
            <a:off x="5463161" y="-90805"/>
            <a:ext cx="8585201" cy="5043805"/>
          </a:xfrm>
          <a:prstGeom prst="rect">
            <a:avLst/>
          </a:prstGeom>
        </p:spPr>
        <p:txBody>
          <a:bodyPr lIns="91439" tIns="45719" rIns="91439" bIns="45719">
            <a:noAutofit/>
          </a:bodyPr>
          <a:lstStyle/>
          <a:p>
            <a:pPr/>
          </a:p>
        </p:txBody>
      </p:sp>
      <p:sp>
        <p:nvSpPr>
          <p:cNvPr id="112" name="Image"/>
          <p:cNvSpPr/>
          <p:nvPr>
            <p:ph type="pic" sz="half" idx="14"/>
          </p:nvPr>
        </p:nvSpPr>
        <p:spPr>
          <a:xfrm>
            <a:off x="5918717" y="4660900"/>
            <a:ext cx="7669766" cy="5219700"/>
          </a:xfrm>
          <a:prstGeom prst="rect">
            <a:avLst/>
          </a:prstGeom>
        </p:spPr>
        <p:txBody>
          <a:bodyPr lIns="91439" tIns="45719" rIns="91439" bIns="45719">
            <a:noAutofit/>
          </a:bodyPr>
          <a:lstStyle/>
          <a:p>
            <a:pPr/>
          </a:p>
        </p:txBody>
      </p:sp>
      <p:sp>
        <p:nvSpPr>
          <p:cNvPr id="113" name="Image"/>
          <p:cNvSpPr/>
          <p:nvPr>
            <p:ph type="pic" idx="15"/>
          </p:nvPr>
        </p:nvSpPr>
        <p:spPr>
          <a:xfrm>
            <a:off x="-1016000" y="-12700"/>
            <a:ext cx="8860898" cy="9779000"/>
          </a:xfrm>
          <a:prstGeom prst="rect">
            <a:avLst/>
          </a:prstGeom>
        </p:spPr>
        <p:txBody>
          <a:bodyPr lIns="91439" tIns="45719" rIns="91439" bIns="45719">
            <a:noAutofit/>
          </a:bodyPr>
          <a:lstStyle/>
          <a:p>
            <a:pPr/>
          </a:p>
        </p:txBody>
      </p:sp>
      <p:sp>
        <p:nvSpPr>
          <p:cNvPr id="11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tion">
    <p:bg>
      <p:bgPr>
        <a:solidFill>
          <a:srgbClr val="222222"/>
        </a:solidFill>
      </p:bgPr>
    </p:bg>
    <p:spTree>
      <p:nvGrpSpPr>
        <p:cNvPr id="1" name=""/>
        <p:cNvGrpSpPr/>
        <p:nvPr/>
      </p:nvGrpSpPr>
      <p:grpSpPr>
        <a:xfrm>
          <a:off x="0" y="0"/>
          <a:ext cx="0" cy="0"/>
          <a:chOff x="0" y="0"/>
          <a:chExt cx="0" cy="0"/>
        </a:xfrm>
      </p:grpSpPr>
      <p:sp>
        <p:nvSpPr>
          <p:cNvPr id="121" name="Légende"/>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2" name="Saisissez une citation ici."/>
          <p:cNvSpPr txBox="1"/>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Saisissez une citation ici.</a:t>
            </a:r>
          </a:p>
        </p:txBody>
      </p:sp>
      <p:sp>
        <p:nvSpPr>
          <p:cNvPr id="123" name="Gilles Allain"/>
          <p:cNvSpPr txBox="1"/>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Gilles Allain</a:t>
            </a:r>
          </a:p>
        </p:txBody>
      </p:sp>
      <p:sp>
        <p:nvSpPr>
          <p:cNvPr id="124" name="Texte"/>
          <p:cNvSpPr txBox="1"/>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Texte</a:t>
            </a:r>
          </a:p>
        </p:txBody>
      </p:sp>
      <p:sp>
        <p:nvSpPr>
          <p:cNvPr id="12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utre citation">
    <p:bg>
      <p:bgPr>
        <a:solidFill>
          <a:schemeClr val="accent1"/>
        </a:solidFill>
      </p:bgPr>
    </p:bg>
    <p:spTree>
      <p:nvGrpSpPr>
        <p:cNvPr id="1" name=""/>
        <p:cNvGrpSpPr/>
        <p:nvPr/>
      </p:nvGrpSpPr>
      <p:grpSpPr>
        <a:xfrm>
          <a:off x="0" y="0"/>
          <a:ext cx="0" cy="0"/>
          <a:chOff x="0" y="0"/>
          <a:chExt cx="0" cy="0"/>
        </a:xfrm>
      </p:grpSpPr>
      <p:sp>
        <p:nvSpPr>
          <p:cNvPr id="132" name="Saisissez une citation ici."/>
          <p:cNvSpPr txBox="1"/>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Saisissez une citation ici.</a:t>
            </a:r>
          </a:p>
        </p:txBody>
      </p:sp>
      <p:sp>
        <p:nvSpPr>
          <p:cNvPr id="133" name="Image"/>
          <p:cNvSpPr/>
          <p:nvPr>
            <p:ph type="pic" idx="14"/>
          </p:nvPr>
        </p:nvSpPr>
        <p:spPr>
          <a:xfrm>
            <a:off x="-1016000" y="-12700"/>
            <a:ext cx="8860898" cy="9779000"/>
          </a:xfrm>
          <a:prstGeom prst="rect">
            <a:avLst/>
          </a:prstGeom>
        </p:spPr>
        <p:txBody>
          <a:bodyPr lIns="91439" tIns="45719" rIns="91439" bIns="45719">
            <a:noAutofit/>
          </a:bodyPr>
          <a:lstStyle/>
          <a:p>
            <a:pPr/>
          </a:p>
        </p:txBody>
      </p:sp>
      <p:sp>
        <p:nvSpPr>
          <p:cNvPr id="134" name="Gilles Allain"/>
          <p:cNvSpPr txBox="1"/>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Gilles Allain</a:t>
            </a:r>
          </a:p>
        </p:txBody>
      </p:sp>
      <p:sp>
        <p:nvSpPr>
          <p:cNvPr id="13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Image"/>
          <p:cNvSpPr/>
          <p:nvPr>
            <p:ph type="pic" idx="13"/>
          </p:nvPr>
        </p:nvSpPr>
        <p:spPr>
          <a:xfrm>
            <a:off x="-914400" y="-12700"/>
            <a:ext cx="14814645" cy="9779000"/>
          </a:xfrm>
          <a:prstGeom prst="rect">
            <a:avLst/>
          </a:prstGeom>
        </p:spPr>
        <p:txBody>
          <a:bodyPr lIns="91439" tIns="45719" rIns="91439" bIns="45719">
            <a:noAutofit/>
          </a:bodyPr>
          <a:lstStyle/>
          <a:p>
            <a:pPr/>
          </a:p>
        </p:txBody>
      </p:sp>
      <p:sp>
        <p:nvSpPr>
          <p:cNvPr id="143"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ierge">
    <p:bg>
      <p:bgPr>
        <a:solidFill>
          <a:srgbClr val="222222"/>
        </a:solidFill>
      </p:bgPr>
    </p:bg>
    <p:spTree>
      <p:nvGrpSpPr>
        <p:cNvPr id="1" name=""/>
        <p:cNvGrpSpPr/>
        <p:nvPr/>
      </p:nvGrpSpPr>
      <p:grpSpPr>
        <a:xfrm>
          <a:off x="0" y="0"/>
          <a:ext cx="0" cy="0"/>
          <a:chOff x="0" y="0"/>
          <a:chExt cx="0" cy="0"/>
        </a:xfrm>
      </p:grpSpPr>
      <p:sp>
        <p:nvSpPr>
          <p:cNvPr id="150"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ierge - Autre">
    <p:spTree>
      <p:nvGrpSpPr>
        <p:cNvPr id="1" name=""/>
        <p:cNvGrpSpPr/>
        <p:nvPr/>
      </p:nvGrpSpPr>
      <p:grpSpPr>
        <a:xfrm>
          <a:off x="0" y="0"/>
          <a:ext cx="0" cy="0"/>
          <a:chOff x="0" y="0"/>
          <a:chExt cx="0" cy="0"/>
        </a:xfrm>
      </p:grpSpPr>
      <p:sp>
        <p:nvSpPr>
          <p:cNvPr id="157"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e">
    <p:bg>
      <p:bgPr>
        <a:solidFill>
          <a:srgbClr val="222222"/>
        </a:solidFill>
      </p:bgPr>
    </p:bg>
    <p:spTree>
      <p:nvGrpSpPr>
        <p:cNvPr id="1" name=""/>
        <p:cNvGrpSpPr/>
        <p:nvPr/>
      </p:nvGrpSpPr>
      <p:grpSpPr>
        <a:xfrm>
          <a:off x="0" y="0"/>
          <a:ext cx="0" cy="0"/>
          <a:chOff x="0" y="0"/>
          <a:chExt cx="0" cy="0"/>
        </a:xfrm>
      </p:grpSpPr>
      <p:sp>
        <p:nvSpPr>
          <p:cNvPr id="22" name="Image"/>
          <p:cNvSpPr/>
          <p:nvPr>
            <p:ph type="pic" idx="13"/>
          </p:nvPr>
        </p:nvSpPr>
        <p:spPr>
          <a:xfrm>
            <a:off x="-914400" y="-12700"/>
            <a:ext cx="14814645" cy="9779000"/>
          </a:xfrm>
          <a:prstGeom prst="rect">
            <a:avLst/>
          </a:prstGeom>
        </p:spPr>
        <p:txBody>
          <a:bodyPr lIns="91439" tIns="45719" rIns="91439" bIns="45719">
            <a:noAutofit/>
          </a:bodyPr>
          <a:lstStyle/>
          <a:p>
            <a:pPr/>
          </a:p>
        </p:txBody>
      </p:sp>
      <p:sp>
        <p:nvSpPr>
          <p:cNvPr id="23" name="Ligne"/>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Texte du titre"/>
          <p:cNvSpPr txBox="1"/>
          <p:nvPr>
            <p:ph type="title"/>
          </p:nvPr>
        </p:nvSpPr>
        <p:spPr>
          <a:xfrm>
            <a:off x="406400" y="6426200"/>
            <a:ext cx="12192000" cy="2705100"/>
          </a:xfrm>
          <a:prstGeom prst="rect">
            <a:avLst/>
          </a:prstGeom>
        </p:spPr>
        <p:txBody>
          <a:bodyPr/>
          <a:lstStyle>
            <a:lvl1pPr>
              <a:spcBef>
                <a:spcPts val="0"/>
              </a:spcBef>
              <a:defRPr sz="17000"/>
            </a:lvl1pPr>
          </a:lstStyle>
          <a:p>
            <a:pPr/>
            <a:r>
              <a:t>Texte du titre</a:t>
            </a:r>
          </a:p>
        </p:txBody>
      </p:sp>
      <p:sp>
        <p:nvSpPr>
          <p:cNvPr id="25" name="Texte niveau 1…"/>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Texte niveau 1</a:t>
            </a:r>
          </a:p>
          <a:p>
            <a:pPr lvl="1"/>
            <a:r>
              <a:t>Texte niveau 2</a:t>
            </a:r>
          </a:p>
          <a:p>
            <a:pPr lvl="2"/>
            <a:r>
              <a:t>Texte niveau 3</a:t>
            </a:r>
          </a:p>
          <a:p>
            <a:pPr lvl="3"/>
            <a:r>
              <a:t>Texte niveau 4</a:t>
            </a:r>
          </a:p>
          <a:p>
            <a:pPr lvl="4"/>
            <a:r>
              <a:t>Texte niveau 5</a:t>
            </a:r>
          </a:p>
        </p:txBody>
      </p:sp>
      <p:sp>
        <p:nvSpPr>
          <p:cNvPr id="26" name="Numéro de diapositive"/>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utres titre et sous-titre">
    <p:spTree>
      <p:nvGrpSpPr>
        <p:cNvPr id="1" name=""/>
        <p:cNvGrpSpPr/>
        <p:nvPr/>
      </p:nvGrpSpPr>
      <p:grpSpPr>
        <a:xfrm>
          <a:off x="0" y="0"/>
          <a:ext cx="0" cy="0"/>
          <a:chOff x="0" y="0"/>
          <a:chExt cx="0" cy="0"/>
        </a:xfrm>
      </p:grpSpPr>
      <p:sp>
        <p:nvSpPr>
          <p:cNvPr id="33" name="Lig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Texte du titre"/>
          <p:cNvSpPr txBox="1"/>
          <p:nvPr>
            <p:ph type="title"/>
          </p:nvPr>
        </p:nvSpPr>
        <p:spPr>
          <a:xfrm>
            <a:off x="406400" y="6426200"/>
            <a:ext cx="12192000" cy="2705100"/>
          </a:xfrm>
          <a:prstGeom prst="rect">
            <a:avLst/>
          </a:prstGeom>
        </p:spPr>
        <p:txBody>
          <a:bodyPr/>
          <a:lstStyle>
            <a:lvl1pPr>
              <a:spcBef>
                <a:spcPts val="0"/>
              </a:spcBef>
              <a:defRPr sz="17000"/>
            </a:lvl1pPr>
          </a:lstStyle>
          <a:p>
            <a:pPr/>
            <a:r>
              <a:t>Texte du titre</a:t>
            </a:r>
          </a:p>
        </p:txBody>
      </p:sp>
      <p:sp>
        <p:nvSpPr>
          <p:cNvPr id="35" name="Texte niveau 1…"/>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Texte niveau 1</a:t>
            </a:r>
          </a:p>
          <a:p>
            <a:pPr lvl="1"/>
            <a:r>
              <a:t>Texte niveau 2</a:t>
            </a:r>
          </a:p>
          <a:p>
            <a:pPr lvl="2"/>
            <a:r>
              <a:t>Texte niveau 3</a:t>
            </a:r>
          </a:p>
          <a:p>
            <a:pPr lvl="3"/>
            <a:r>
              <a:t>Texte niveau 4</a:t>
            </a:r>
          </a:p>
          <a:p>
            <a:pPr lvl="4"/>
            <a:r>
              <a:t>Texte niveau 5</a:t>
            </a:r>
          </a:p>
        </p:txBody>
      </p:sp>
      <p:sp>
        <p:nvSpPr>
          <p:cNvPr id="36" name="Numéro de diapositive"/>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re - Centré">
    <p:bg>
      <p:bgPr>
        <a:solidFill>
          <a:srgbClr val="222222"/>
        </a:solidFill>
      </p:bgPr>
    </p:bg>
    <p:spTree>
      <p:nvGrpSpPr>
        <p:cNvPr id="1" name=""/>
        <p:cNvGrpSpPr/>
        <p:nvPr/>
      </p:nvGrpSpPr>
      <p:grpSpPr>
        <a:xfrm>
          <a:off x="0" y="0"/>
          <a:ext cx="0" cy="0"/>
          <a:chOff x="0" y="0"/>
          <a:chExt cx="0" cy="0"/>
        </a:xfrm>
      </p:grpSpPr>
      <p:sp>
        <p:nvSpPr>
          <p:cNvPr id="43" name="Texte du titre"/>
          <p:cNvSpPr txBox="1"/>
          <p:nvPr>
            <p:ph type="title"/>
          </p:nvPr>
        </p:nvSpPr>
        <p:spPr>
          <a:xfrm>
            <a:off x="406400" y="4038600"/>
            <a:ext cx="12192000" cy="4521200"/>
          </a:xfrm>
          <a:prstGeom prst="rect">
            <a:avLst/>
          </a:prstGeom>
        </p:spPr>
        <p:txBody>
          <a:bodyPr/>
          <a:lstStyle>
            <a:lvl1pPr>
              <a:spcBef>
                <a:spcPts val="0"/>
              </a:spcBef>
              <a:defRPr sz="17000"/>
            </a:lvl1pPr>
          </a:lstStyle>
          <a:p>
            <a:pPr/>
            <a:r>
              <a:t>Texte du titre</a:t>
            </a:r>
          </a:p>
        </p:txBody>
      </p:sp>
      <p:sp>
        <p:nvSpPr>
          <p:cNvPr id="44" name="Numéro de diapositive"/>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e">
    <p:bg>
      <p:bgPr>
        <a:solidFill>
          <a:srgbClr val="222222"/>
        </a:solidFill>
      </p:bgPr>
    </p:bg>
    <p:spTree>
      <p:nvGrpSpPr>
        <p:cNvPr id="1" name=""/>
        <p:cNvGrpSpPr/>
        <p:nvPr/>
      </p:nvGrpSpPr>
      <p:grpSpPr>
        <a:xfrm>
          <a:off x="0" y="0"/>
          <a:ext cx="0" cy="0"/>
          <a:chOff x="0" y="0"/>
          <a:chExt cx="0" cy="0"/>
        </a:xfrm>
      </p:grpSpPr>
      <p:sp>
        <p:nvSpPr>
          <p:cNvPr id="51" name="Lig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Image"/>
          <p:cNvSpPr/>
          <p:nvPr>
            <p:ph type="pic" idx="13"/>
          </p:nvPr>
        </p:nvSpPr>
        <p:spPr>
          <a:xfrm>
            <a:off x="-1016000" y="-12700"/>
            <a:ext cx="8860898" cy="9779000"/>
          </a:xfrm>
          <a:prstGeom prst="rect">
            <a:avLst/>
          </a:prstGeom>
        </p:spPr>
        <p:txBody>
          <a:bodyPr lIns="91439" tIns="45719" rIns="91439" bIns="45719">
            <a:noAutofit/>
          </a:bodyPr>
          <a:lstStyle/>
          <a:p>
            <a:pPr/>
          </a:p>
        </p:txBody>
      </p:sp>
      <p:sp>
        <p:nvSpPr>
          <p:cNvPr id="53" name="Texte du titre"/>
          <p:cNvSpPr txBox="1"/>
          <p:nvPr>
            <p:ph type="title"/>
          </p:nvPr>
        </p:nvSpPr>
        <p:spPr>
          <a:xfrm>
            <a:off x="5892800" y="6426200"/>
            <a:ext cx="6705600" cy="2705100"/>
          </a:xfrm>
          <a:prstGeom prst="rect">
            <a:avLst/>
          </a:prstGeom>
        </p:spPr>
        <p:txBody>
          <a:bodyPr/>
          <a:lstStyle>
            <a:lvl1pPr>
              <a:spcBef>
                <a:spcPts val="0"/>
              </a:spcBef>
              <a:defRPr sz="17000"/>
            </a:lvl1pPr>
          </a:lstStyle>
          <a:p>
            <a:pPr/>
            <a:r>
              <a:t>Texte du titre</a:t>
            </a:r>
          </a:p>
        </p:txBody>
      </p:sp>
      <p:sp>
        <p:nvSpPr>
          <p:cNvPr id="54" name="Texte niveau 1…"/>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Texte niveau 1</a:t>
            </a:r>
          </a:p>
          <a:p>
            <a:pPr lvl="1"/>
            <a:r>
              <a:t>Texte niveau 2</a:t>
            </a:r>
          </a:p>
          <a:p>
            <a:pPr lvl="2"/>
            <a:r>
              <a:t>Texte niveau 3</a:t>
            </a:r>
          </a:p>
          <a:p>
            <a:pPr lvl="3"/>
            <a:r>
              <a:t>Texte niveau 4</a:t>
            </a:r>
          </a:p>
          <a:p>
            <a:pPr lvl="4"/>
            <a:r>
              <a:t>Texte niveau 5</a:t>
            </a:r>
          </a:p>
        </p:txBody>
      </p:sp>
      <p:sp>
        <p:nvSpPr>
          <p:cNvPr id="55" name="Numéro de diapositive"/>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 Haut">
    <p:spTree>
      <p:nvGrpSpPr>
        <p:cNvPr id="1" name=""/>
        <p:cNvGrpSpPr/>
        <p:nvPr/>
      </p:nvGrpSpPr>
      <p:grpSpPr>
        <a:xfrm>
          <a:off x="0" y="0"/>
          <a:ext cx="0" cy="0"/>
          <a:chOff x="0" y="0"/>
          <a:chExt cx="0" cy="0"/>
        </a:xfrm>
      </p:grpSpPr>
      <p:sp>
        <p:nvSpPr>
          <p:cNvPr id="62" name="Texte"/>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Texte</a:t>
            </a:r>
          </a:p>
        </p:txBody>
      </p:sp>
      <p:sp>
        <p:nvSpPr>
          <p:cNvPr id="63" name="Texte du titre"/>
          <p:cNvSpPr txBox="1"/>
          <p:nvPr>
            <p:ph type="title"/>
          </p:nvPr>
        </p:nvSpPr>
        <p:spPr>
          <a:prstGeom prst="rect">
            <a:avLst/>
          </a:prstGeom>
        </p:spPr>
        <p:txBody>
          <a:bodyPr/>
          <a:lstStyle/>
          <a:p>
            <a:pPr/>
            <a:r>
              <a:t>Texte du titre</a:t>
            </a:r>
          </a:p>
        </p:txBody>
      </p:sp>
      <p:sp>
        <p:nvSpPr>
          <p:cNvPr id="6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et puces">
    <p:bg>
      <p:bgPr>
        <a:solidFill>
          <a:srgbClr val="222222"/>
        </a:solidFill>
      </p:bgPr>
    </p:bg>
    <p:spTree>
      <p:nvGrpSpPr>
        <p:cNvPr id="1" name=""/>
        <p:cNvGrpSpPr/>
        <p:nvPr/>
      </p:nvGrpSpPr>
      <p:grpSpPr>
        <a:xfrm>
          <a:off x="0" y="0"/>
          <a:ext cx="0" cy="0"/>
          <a:chOff x="0" y="0"/>
          <a:chExt cx="0" cy="0"/>
        </a:xfrm>
      </p:grpSpPr>
      <p:sp>
        <p:nvSpPr>
          <p:cNvPr id="71" name="Texte"/>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Texte</a:t>
            </a:r>
          </a:p>
        </p:txBody>
      </p:sp>
      <p:sp>
        <p:nvSpPr>
          <p:cNvPr id="72" name="Texte du titre"/>
          <p:cNvSpPr txBox="1"/>
          <p:nvPr>
            <p:ph type="title"/>
          </p:nvPr>
        </p:nvSpPr>
        <p:spPr>
          <a:prstGeom prst="rect">
            <a:avLst/>
          </a:prstGeom>
        </p:spPr>
        <p:txBody>
          <a:bodyPr/>
          <a:lstStyle/>
          <a:p>
            <a:pPr/>
            <a:r>
              <a:t>Texte du titre</a:t>
            </a:r>
          </a:p>
        </p:txBody>
      </p:sp>
      <p:sp>
        <p:nvSpPr>
          <p:cNvPr id="73" name="Texte niveau 1…"/>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Texte niveau 1</a:t>
            </a:r>
          </a:p>
          <a:p>
            <a:pPr lvl="1"/>
            <a:r>
              <a:t>Texte niveau 2</a:t>
            </a:r>
          </a:p>
          <a:p>
            <a:pPr lvl="2"/>
            <a:r>
              <a:t>Texte niveau 3</a:t>
            </a:r>
          </a:p>
          <a:p>
            <a:pPr lvl="3"/>
            <a:r>
              <a:t>Texte niveau 4</a:t>
            </a:r>
          </a:p>
          <a:p>
            <a:pPr lvl="4"/>
            <a:r>
              <a:t>Texte niveau 5</a:t>
            </a:r>
          </a:p>
        </p:txBody>
      </p:sp>
      <p:sp>
        <p:nvSpPr>
          <p:cNvPr id="7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et puces - Autre">
    <p:spTree>
      <p:nvGrpSpPr>
        <p:cNvPr id="1" name=""/>
        <p:cNvGrpSpPr/>
        <p:nvPr/>
      </p:nvGrpSpPr>
      <p:grpSpPr>
        <a:xfrm>
          <a:off x="0" y="0"/>
          <a:ext cx="0" cy="0"/>
          <a:chOff x="0" y="0"/>
          <a:chExt cx="0" cy="0"/>
        </a:xfrm>
      </p:grpSpPr>
      <p:sp>
        <p:nvSpPr>
          <p:cNvPr id="81" name="Texte"/>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Texte</a:t>
            </a:r>
          </a:p>
        </p:txBody>
      </p:sp>
      <p:sp>
        <p:nvSpPr>
          <p:cNvPr id="82" name="Texte du titre"/>
          <p:cNvSpPr txBox="1"/>
          <p:nvPr>
            <p:ph type="title"/>
          </p:nvPr>
        </p:nvSpPr>
        <p:spPr>
          <a:prstGeom prst="rect">
            <a:avLst/>
          </a:prstGeom>
        </p:spPr>
        <p:txBody>
          <a:bodyPr/>
          <a:lstStyle/>
          <a:p>
            <a:pPr/>
            <a:r>
              <a:t>Texte du titre</a:t>
            </a:r>
          </a:p>
        </p:txBody>
      </p:sp>
      <p:sp>
        <p:nvSpPr>
          <p:cNvPr id="83" name="Texte niveau 1…"/>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Texte niveau 1</a:t>
            </a:r>
          </a:p>
          <a:p>
            <a:pPr lvl="1"/>
            <a:r>
              <a:t>Texte niveau 2</a:t>
            </a:r>
          </a:p>
          <a:p>
            <a:pPr lvl="2"/>
            <a:r>
              <a:t>Texte niveau 3</a:t>
            </a:r>
          </a:p>
          <a:p>
            <a:pPr lvl="3"/>
            <a:r>
              <a:t>Texte niveau 4</a:t>
            </a:r>
          </a:p>
          <a:p>
            <a:pPr lvl="4"/>
            <a:r>
              <a:t>Texte niveau 5</a:t>
            </a:r>
          </a:p>
        </p:txBody>
      </p:sp>
      <p:sp>
        <p:nvSpPr>
          <p:cNvPr id="8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puces et photo">
    <p:bg>
      <p:bgPr>
        <a:solidFill>
          <a:srgbClr val="222222"/>
        </a:solidFill>
      </p:bgPr>
    </p:bg>
    <p:spTree>
      <p:nvGrpSpPr>
        <p:cNvPr id="1" name=""/>
        <p:cNvGrpSpPr/>
        <p:nvPr/>
      </p:nvGrpSpPr>
      <p:grpSpPr>
        <a:xfrm>
          <a:off x="0" y="0"/>
          <a:ext cx="0" cy="0"/>
          <a:chOff x="0" y="0"/>
          <a:chExt cx="0" cy="0"/>
        </a:xfrm>
      </p:grpSpPr>
      <p:sp>
        <p:nvSpPr>
          <p:cNvPr id="91" name="Texte"/>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Texte</a:t>
            </a:r>
          </a:p>
        </p:txBody>
      </p:sp>
      <p:sp>
        <p:nvSpPr>
          <p:cNvPr id="92" name="Image"/>
          <p:cNvSpPr/>
          <p:nvPr>
            <p:ph type="pic" idx="14"/>
          </p:nvPr>
        </p:nvSpPr>
        <p:spPr>
          <a:xfrm>
            <a:off x="6665377" y="1219200"/>
            <a:ext cx="7445457" cy="8216900"/>
          </a:xfrm>
          <a:prstGeom prst="rect">
            <a:avLst/>
          </a:prstGeom>
        </p:spPr>
        <p:txBody>
          <a:bodyPr lIns="91439" tIns="45719" rIns="91439" bIns="45719">
            <a:noAutofit/>
          </a:bodyPr>
          <a:lstStyle/>
          <a:p>
            <a:pPr/>
          </a:p>
        </p:txBody>
      </p:sp>
      <p:sp>
        <p:nvSpPr>
          <p:cNvPr id="93" name="Texte du titre"/>
          <p:cNvSpPr txBox="1"/>
          <p:nvPr>
            <p:ph type="title"/>
          </p:nvPr>
        </p:nvSpPr>
        <p:spPr>
          <a:xfrm>
            <a:off x="406400" y="1536700"/>
            <a:ext cx="6299200" cy="723900"/>
          </a:xfrm>
          <a:prstGeom prst="rect">
            <a:avLst/>
          </a:prstGeom>
        </p:spPr>
        <p:txBody>
          <a:bodyPr/>
          <a:lstStyle/>
          <a:p>
            <a:pPr/>
            <a:r>
              <a:t>Texte du titre</a:t>
            </a:r>
          </a:p>
        </p:txBody>
      </p:sp>
      <p:sp>
        <p:nvSpPr>
          <p:cNvPr id="94" name="Texte niveau 1…"/>
          <p:cNvSpPr txBox="1"/>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Texte niveau 1</a:t>
            </a:r>
          </a:p>
          <a:p>
            <a:pPr lvl="1"/>
            <a:r>
              <a:t>Texte niveau 2</a:t>
            </a:r>
          </a:p>
          <a:p>
            <a:pPr lvl="2"/>
            <a:r>
              <a:t>Texte niveau 3</a:t>
            </a:r>
          </a:p>
          <a:p>
            <a:pPr lvl="3"/>
            <a:r>
              <a:t>Texte niveau 4</a:t>
            </a:r>
          </a:p>
          <a:p>
            <a:pPr lvl="4"/>
            <a:r>
              <a:t>Texte niveau 5</a:t>
            </a:r>
          </a:p>
        </p:txBody>
      </p:sp>
      <p:sp>
        <p:nvSpPr>
          <p:cNvPr id="9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g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Texte du titre"/>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Texte du titre</a:t>
            </a:r>
          </a:p>
        </p:txBody>
      </p:sp>
      <p:sp>
        <p:nvSpPr>
          <p:cNvPr id="4" name="Texte niveau 1…"/>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Texte niveau 1</a:t>
            </a:r>
          </a:p>
          <a:p>
            <a:pPr lvl="1"/>
            <a:r>
              <a:t>Texte niveau 2</a:t>
            </a:r>
          </a:p>
          <a:p>
            <a:pPr lvl="2"/>
            <a:r>
              <a:t>Texte niveau 3</a:t>
            </a:r>
          </a:p>
          <a:p>
            <a:pPr lvl="3"/>
            <a:r>
              <a:t>Texte niveau 4</a:t>
            </a:r>
          </a:p>
          <a:p>
            <a:pPr lvl="4"/>
            <a:r>
              <a:t>Texte niveau 5</a:t>
            </a:r>
          </a:p>
        </p:txBody>
      </p:sp>
      <p:sp>
        <p:nvSpPr>
          <p:cNvPr id="5" name="Numéro de diapositive"/>
          <p:cNvSpPr txBox="1"/>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1pPr>
      <a:lvl2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2pPr>
      <a:lvl3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3pPr>
      <a:lvl4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4pPr>
      <a:lvl5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5pPr>
      <a:lvl6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6pPr>
      <a:lvl7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7pPr>
      <a:lvl8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8pPr>
      <a:lvl9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9pPr>
    </p:titleStyle>
    <p:bodyStyle>
      <a:lvl1pPr marL="444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1pPr>
      <a:lvl2pPr marL="889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2pPr>
      <a:lvl3pPr marL="1333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3pPr>
      <a:lvl4pPr marL="1778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4pPr>
      <a:lvl5pPr marL="2222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g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4.jpeg"/></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video" Target="../media/media1.mp4"/><Relationship Id="rId4" Type="http://schemas.microsoft.com/office/2007/relationships/media" Target="../media/media1.mp4"/><Relationship Id="rId5" Type="http://schemas.openxmlformats.org/officeDocument/2006/relationships/image" Target="../media/image19.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5.jpeg"/></Relationships>

</file>

<file path=ppt/slides/_rels/slide2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www.w3.org/TR/webauthn/" TargetMode="External"/><Relationship Id="rId3" Type="http://schemas.openxmlformats.org/officeDocument/2006/relationships/hyperlink" Target="https://developer.mozilla.org/en-US/docs/Web/API/Web_Authentication_API" TargetMode="External"/><Relationship Id="rId4" Type="http://schemas.openxmlformats.org/officeDocument/2006/relationships/hyperlink" Target="https://developers.google.com/web/updates/2018/05/webauthn" TargetMode="External"/><Relationship Id="rId5" Type="http://schemas.openxmlformats.org/officeDocument/2006/relationships/hyperlink" Target="https://www.imperialviolet.org/2018/03/27/webauthn.html" TargetMode="External"/><Relationship Id="rId6" Type="http://schemas.openxmlformats.org/officeDocument/2006/relationships/hyperlink" Target="https://github.com/joow/webauthn-demo" TargetMode="External"/><Relationship Id="rId7" Type="http://schemas.openxmlformats.org/officeDocument/2006/relationships/hyperlink" Target="https://net.cs.uni-bonn.de/fileadmin/user_upload/naiakshi/Naiakshina_Password_Study.pdf"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Webauthn"/>
          <p:cNvSpPr txBox="1"/>
          <p:nvPr>
            <p:ph type="ctrTitle"/>
          </p:nvPr>
        </p:nvSpPr>
        <p:spPr>
          <a:prstGeom prst="rect">
            <a:avLst/>
          </a:prstGeom>
        </p:spPr>
        <p:txBody>
          <a:bodyPr/>
          <a:lstStyle/>
          <a:p>
            <a:pPr/>
            <a:r>
              <a:t>Webauthn</a:t>
            </a:r>
          </a:p>
        </p:txBody>
      </p:sp>
      <p:sp>
        <p:nvSpPr>
          <p:cNvPr id="167" name="L’authentification (presque) sans les mains"/>
          <p:cNvSpPr txBox="1"/>
          <p:nvPr>
            <p:ph type="subTitle" sz="quarter" idx="1"/>
          </p:nvPr>
        </p:nvSpPr>
        <p:spPr>
          <a:prstGeom prst="rect">
            <a:avLst/>
          </a:prstGeom>
        </p:spPr>
        <p:txBody>
          <a:bodyPr/>
          <a:lstStyle/>
          <a:p>
            <a:pPr/>
            <a:r>
              <a:t>L’authentification (presque) sans les mains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3" name="phishing_lcl_012006.gif" descr="phishing_lcl_012006.gif"/>
          <p:cNvPicPr>
            <a:picLocks noChangeAspect="0"/>
          </p:cNvPicPr>
          <p:nvPr>
            <p:ph type="pic" idx="13"/>
          </p:nvPr>
        </p:nvPicPr>
        <p:blipFill>
          <a:blip r:embed="rId3">
            <a:extLst/>
          </a:blip>
          <a:srcRect l="0" t="0" r="0" b="0"/>
          <a:stretch>
            <a:fillRect/>
          </a:stretch>
        </p:blipFill>
        <p:spPr>
          <a:xfrm>
            <a:off x="595114" y="445492"/>
            <a:ext cx="11814586" cy="8862730"/>
          </a:xfrm>
          <a:prstGeom prst="rect">
            <a:avLst/>
          </a:prstGeom>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7" name="screen.png" descr="screen.png"/>
          <p:cNvPicPr>
            <a:picLocks noChangeAspect="1"/>
          </p:cNvPicPr>
          <p:nvPr/>
        </p:nvPicPr>
        <p:blipFill>
          <a:blip r:embed="rId3">
            <a:extLst/>
          </a:blip>
          <a:stretch>
            <a:fillRect/>
          </a:stretch>
        </p:blipFill>
        <p:spPr>
          <a:xfrm>
            <a:off x="0" y="891272"/>
            <a:ext cx="13004800" cy="7971056"/>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1" name="fido-u2f-certified-logo.png" descr="fido-u2f-certified-logo.png"/>
          <p:cNvPicPr>
            <a:picLocks noChangeAspect="1"/>
          </p:cNvPicPr>
          <p:nvPr>
            <p:ph type="pic" idx="13"/>
          </p:nvPr>
        </p:nvPicPr>
        <p:blipFill>
          <a:blip r:embed="rId3">
            <a:extLst/>
          </a:blip>
          <a:srcRect l="13768" t="16572" r="13768" b="16448"/>
          <a:stretch>
            <a:fillRect/>
          </a:stretch>
        </p:blipFill>
        <p:spPr>
          <a:xfrm>
            <a:off x="1462285" y="2349698"/>
            <a:ext cx="10080230" cy="50637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3" y="0"/>
                </a:moveTo>
                <a:lnTo>
                  <a:pt x="377" y="205"/>
                </a:lnTo>
                <a:cubicBezTo>
                  <a:pt x="233" y="347"/>
                  <a:pt x="109" y="518"/>
                  <a:pt x="0" y="716"/>
                </a:cubicBezTo>
                <a:lnTo>
                  <a:pt x="0" y="20864"/>
                </a:lnTo>
                <a:cubicBezTo>
                  <a:pt x="121" y="21071"/>
                  <a:pt x="263" y="21230"/>
                  <a:pt x="459" y="21390"/>
                </a:cubicBezTo>
                <a:lnTo>
                  <a:pt x="716" y="21600"/>
                </a:lnTo>
                <a:lnTo>
                  <a:pt x="10845" y="21580"/>
                </a:lnTo>
                <a:lnTo>
                  <a:pt x="20973" y="21559"/>
                </a:lnTo>
                <a:lnTo>
                  <a:pt x="21234" y="21304"/>
                </a:lnTo>
                <a:cubicBezTo>
                  <a:pt x="21372" y="21169"/>
                  <a:pt x="21492" y="20998"/>
                  <a:pt x="21600" y="20803"/>
                </a:cubicBezTo>
                <a:lnTo>
                  <a:pt x="21600" y="747"/>
                </a:lnTo>
                <a:cubicBezTo>
                  <a:pt x="21484" y="530"/>
                  <a:pt x="21358" y="338"/>
                  <a:pt x="21230" y="212"/>
                </a:cubicBezTo>
                <a:lnTo>
                  <a:pt x="21017" y="0"/>
                </a:lnTo>
                <a:lnTo>
                  <a:pt x="10800" y="0"/>
                </a:lnTo>
                <a:lnTo>
                  <a:pt x="583" y="0"/>
                </a:lnTo>
                <a:close/>
              </a:path>
            </a:pathLst>
          </a:custGeom>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5" name="bender_1_by_jkcii63-d9aaaha.png" descr="bender_1_by_jkcii63-d9aaaha.png"/>
          <p:cNvPicPr>
            <a:picLocks noChangeAspect="0"/>
          </p:cNvPicPr>
          <p:nvPr>
            <p:ph type="pic" idx="13"/>
          </p:nvPr>
        </p:nvPicPr>
        <p:blipFill>
          <a:blip r:embed="rId3">
            <a:extLst/>
          </a:blip>
          <a:srcRect l="0" t="0" r="0" b="0"/>
          <a:stretch>
            <a:fillRect/>
          </a:stretch>
        </p:blipFill>
        <p:spPr>
          <a:xfrm>
            <a:off x="1794668" y="528637"/>
            <a:ext cx="9415396" cy="8696417"/>
          </a:xfrm>
          <a:prstGeom prst="rect">
            <a:avLst/>
          </a:prstGeom>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9" name="Screenshot_2019-01-20 Can I use Support tables for HTML5, CSS3, etc(1).png" descr="Screenshot_2019-01-20 Can I use Support tables for HTML5, CSS3, etc(1).png"/>
          <p:cNvPicPr>
            <a:picLocks noChangeAspect="0"/>
          </p:cNvPicPr>
          <p:nvPr/>
        </p:nvPicPr>
        <p:blipFill>
          <a:blip r:embed="rId3">
            <a:extLst/>
          </a:blip>
          <a:stretch>
            <a:fillRect/>
          </a:stretch>
        </p:blipFill>
        <p:spPr>
          <a:xfrm>
            <a:off x="0" y="2087474"/>
            <a:ext cx="13004800" cy="5332792"/>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3" name="dropbox_512.png" descr="dropbox_512.png"/>
          <p:cNvPicPr>
            <a:picLocks noChangeAspect="1"/>
          </p:cNvPicPr>
          <p:nvPr>
            <p:ph type="pic" idx="13"/>
          </p:nvPr>
        </p:nvPicPr>
        <p:blipFill>
          <a:blip r:embed="rId3">
            <a:extLst/>
          </a:blip>
          <a:srcRect l="6091" t="12761" r="6429" b="12902"/>
          <a:stretch>
            <a:fillRect/>
          </a:stretch>
        </p:blipFill>
        <p:spPr>
          <a:xfrm>
            <a:off x="919470" y="606539"/>
            <a:ext cx="4975642" cy="4228122"/>
          </a:xfrm>
          <a:custGeom>
            <a:avLst/>
            <a:gdLst/>
            <a:ahLst/>
            <a:cxnLst>
              <a:cxn ang="0">
                <a:pos x="wd2" y="hd2"/>
              </a:cxn>
              <a:cxn ang="5400000">
                <a:pos x="wd2" y="hd2"/>
              </a:cxn>
              <a:cxn ang="10800000">
                <a:pos x="wd2" y="hd2"/>
              </a:cxn>
              <a:cxn ang="16200000">
                <a:pos x="wd2" y="hd2"/>
              </a:cxn>
            </a:cxnLst>
            <a:rect l="0" t="0" r="r" b="b"/>
            <a:pathLst>
              <a:path w="21591" h="21563" fill="norm" stroke="1" extrusionOk="0">
                <a:moveTo>
                  <a:pt x="5351" y="0"/>
                </a:moveTo>
                <a:cubicBezTo>
                  <a:pt x="5244" y="32"/>
                  <a:pt x="3" y="3941"/>
                  <a:pt x="0" y="3991"/>
                </a:cubicBezTo>
                <a:cubicBezTo>
                  <a:pt x="-1" y="4013"/>
                  <a:pt x="1185" y="4918"/>
                  <a:pt x="2635" y="6001"/>
                </a:cubicBezTo>
                <a:cubicBezTo>
                  <a:pt x="4085" y="7084"/>
                  <a:pt x="5284" y="8004"/>
                  <a:pt x="5296" y="8047"/>
                </a:cubicBezTo>
                <a:cubicBezTo>
                  <a:pt x="5308" y="8090"/>
                  <a:pt x="4120" y="9022"/>
                  <a:pt x="2656" y="10118"/>
                </a:cubicBezTo>
                <a:cubicBezTo>
                  <a:pt x="1192" y="11214"/>
                  <a:pt x="18" y="12141"/>
                  <a:pt x="48" y="12176"/>
                </a:cubicBezTo>
                <a:cubicBezTo>
                  <a:pt x="79" y="12212"/>
                  <a:pt x="1284" y="13124"/>
                  <a:pt x="2726" y="14202"/>
                </a:cubicBezTo>
                <a:cubicBezTo>
                  <a:pt x="4169" y="15281"/>
                  <a:pt x="5359" y="16166"/>
                  <a:pt x="5373" y="16168"/>
                </a:cubicBezTo>
                <a:cubicBezTo>
                  <a:pt x="5387" y="16169"/>
                  <a:pt x="6609" y="15266"/>
                  <a:pt x="8087" y="14160"/>
                </a:cubicBezTo>
                <a:cubicBezTo>
                  <a:pt x="9605" y="13024"/>
                  <a:pt x="10816" y="12168"/>
                  <a:pt x="10870" y="12192"/>
                </a:cubicBezTo>
                <a:cubicBezTo>
                  <a:pt x="10923" y="12216"/>
                  <a:pt x="12151" y="13123"/>
                  <a:pt x="13598" y="14208"/>
                </a:cubicBezTo>
                <a:lnTo>
                  <a:pt x="16230" y="16182"/>
                </a:lnTo>
                <a:lnTo>
                  <a:pt x="16517" y="15977"/>
                </a:lnTo>
                <a:cubicBezTo>
                  <a:pt x="17653" y="15172"/>
                  <a:pt x="21559" y="12190"/>
                  <a:pt x="21558" y="12130"/>
                </a:cubicBezTo>
                <a:cubicBezTo>
                  <a:pt x="21557" y="12089"/>
                  <a:pt x="20413" y="11197"/>
                  <a:pt x="19014" y="10148"/>
                </a:cubicBezTo>
                <a:cubicBezTo>
                  <a:pt x="17615" y="9099"/>
                  <a:pt x="16429" y="8192"/>
                  <a:pt x="16378" y="8132"/>
                </a:cubicBezTo>
                <a:cubicBezTo>
                  <a:pt x="16300" y="8041"/>
                  <a:pt x="16454" y="7896"/>
                  <a:pt x="17361" y="7217"/>
                </a:cubicBezTo>
                <a:cubicBezTo>
                  <a:pt x="20594" y="4801"/>
                  <a:pt x="21577" y="4058"/>
                  <a:pt x="21591" y="4007"/>
                </a:cubicBezTo>
                <a:cubicBezTo>
                  <a:pt x="21599" y="3977"/>
                  <a:pt x="20971" y="3477"/>
                  <a:pt x="20194" y="2898"/>
                </a:cubicBezTo>
                <a:cubicBezTo>
                  <a:pt x="19417" y="2319"/>
                  <a:pt x="18217" y="1424"/>
                  <a:pt x="17530" y="909"/>
                </a:cubicBezTo>
                <a:cubicBezTo>
                  <a:pt x="16843" y="393"/>
                  <a:pt x="16239" y="-10"/>
                  <a:pt x="16187" y="14"/>
                </a:cubicBezTo>
                <a:cubicBezTo>
                  <a:pt x="16134" y="38"/>
                  <a:pt x="14909" y="944"/>
                  <a:pt x="13462" y="2026"/>
                </a:cubicBezTo>
                <a:cubicBezTo>
                  <a:pt x="11254" y="3678"/>
                  <a:pt x="10809" y="3977"/>
                  <a:pt x="10700" y="3908"/>
                </a:cubicBezTo>
                <a:cubicBezTo>
                  <a:pt x="10628" y="3863"/>
                  <a:pt x="9414" y="2961"/>
                  <a:pt x="8000" y="1902"/>
                </a:cubicBezTo>
                <a:cubicBezTo>
                  <a:pt x="6586" y="843"/>
                  <a:pt x="5394" y="-13"/>
                  <a:pt x="5351" y="0"/>
                </a:cubicBezTo>
                <a:close/>
                <a:moveTo>
                  <a:pt x="10803" y="3997"/>
                </a:moveTo>
                <a:lnTo>
                  <a:pt x="11008" y="4143"/>
                </a:lnTo>
                <a:cubicBezTo>
                  <a:pt x="11121" y="4222"/>
                  <a:pt x="12274" y="5082"/>
                  <a:pt x="13572" y="6054"/>
                </a:cubicBezTo>
                <a:cubicBezTo>
                  <a:pt x="14871" y="7025"/>
                  <a:pt x="15999" y="7861"/>
                  <a:pt x="16080" y="7912"/>
                </a:cubicBezTo>
                <a:cubicBezTo>
                  <a:pt x="16161" y="7963"/>
                  <a:pt x="16211" y="8038"/>
                  <a:pt x="16190" y="8078"/>
                </a:cubicBezTo>
                <a:cubicBezTo>
                  <a:pt x="16169" y="8118"/>
                  <a:pt x="15102" y="8934"/>
                  <a:pt x="13819" y="9891"/>
                </a:cubicBezTo>
                <a:cubicBezTo>
                  <a:pt x="12536" y="10848"/>
                  <a:pt x="11332" y="11747"/>
                  <a:pt x="11144" y="11887"/>
                </a:cubicBezTo>
                <a:lnTo>
                  <a:pt x="10803" y="12140"/>
                </a:lnTo>
                <a:lnTo>
                  <a:pt x="8144" y="10146"/>
                </a:lnTo>
                <a:cubicBezTo>
                  <a:pt x="6682" y="9049"/>
                  <a:pt x="5485" y="8113"/>
                  <a:pt x="5485" y="8064"/>
                </a:cubicBezTo>
                <a:cubicBezTo>
                  <a:pt x="5485" y="8014"/>
                  <a:pt x="6682" y="7080"/>
                  <a:pt x="8144" y="5987"/>
                </a:cubicBezTo>
                <a:lnTo>
                  <a:pt x="10803" y="3997"/>
                </a:lnTo>
                <a:close/>
                <a:moveTo>
                  <a:pt x="10812" y="13526"/>
                </a:moveTo>
                <a:cubicBezTo>
                  <a:pt x="10788" y="13526"/>
                  <a:pt x="9995" y="14108"/>
                  <a:pt x="9048" y="14818"/>
                </a:cubicBezTo>
                <a:cubicBezTo>
                  <a:pt x="8102" y="15527"/>
                  <a:pt x="6905" y="16418"/>
                  <a:pt x="6391" y="16799"/>
                </a:cubicBezTo>
                <a:cubicBezTo>
                  <a:pt x="5877" y="17180"/>
                  <a:pt x="5456" y="17514"/>
                  <a:pt x="5454" y="17540"/>
                </a:cubicBezTo>
                <a:cubicBezTo>
                  <a:pt x="5453" y="17566"/>
                  <a:pt x="6409" y="18306"/>
                  <a:pt x="7579" y="19183"/>
                </a:cubicBezTo>
                <a:cubicBezTo>
                  <a:pt x="8750" y="20061"/>
                  <a:pt x="9952" y="20965"/>
                  <a:pt x="10252" y="21193"/>
                </a:cubicBezTo>
                <a:cubicBezTo>
                  <a:pt x="10552" y="21422"/>
                  <a:pt x="10830" y="21587"/>
                  <a:pt x="10869" y="21560"/>
                </a:cubicBezTo>
                <a:cubicBezTo>
                  <a:pt x="10908" y="21532"/>
                  <a:pt x="11998" y="20717"/>
                  <a:pt x="13292" y="19748"/>
                </a:cubicBezTo>
                <a:cubicBezTo>
                  <a:pt x="14585" y="18779"/>
                  <a:pt x="15776" y="17887"/>
                  <a:pt x="15937" y="17767"/>
                </a:cubicBezTo>
                <a:lnTo>
                  <a:pt x="16228" y="17548"/>
                </a:lnTo>
                <a:lnTo>
                  <a:pt x="13541" y="15538"/>
                </a:lnTo>
                <a:cubicBezTo>
                  <a:pt x="12063" y="14432"/>
                  <a:pt x="10835" y="13526"/>
                  <a:pt x="10812" y="13526"/>
                </a:cubicBezTo>
                <a:close/>
              </a:path>
            </a:pathLst>
          </a:custGeom>
        </p:spPr>
      </p:pic>
      <p:pic>
        <p:nvPicPr>
          <p:cNvPr id="224" name="220px-1password2018.png" descr="220px-1password2018.png"/>
          <p:cNvPicPr>
            <a:picLocks noChangeAspect="1"/>
          </p:cNvPicPr>
          <p:nvPr/>
        </p:nvPicPr>
        <p:blipFill>
          <a:blip r:embed="rId4">
            <a:extLst/>
          </a:blip>
          <a:stretch>
            <a:fillRect/>
          </a:stretch>
        </p:blipFill>
        <p:spPr>
          <a:xfrm>
            <a:off x="7193412" y="4400193"/>
            <a:ext cx="4975641" cy="4975642"/>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228" name="hero-on-white-4x3.png" descr="hero-on-white-4x3.png"/>
          <p:cNvPicPr>
            <a:picLocks noChangeAspect="1"/>
          </p:cNvPicPr>
          <p:nvPr/>
        </p:nvPicPr>
        <p:blipFill>
          <a:blip r:embed="rId3">
            <a:extLst/>
          </a:blip>
          <a:stretch>
            <a:fillRect/>
          </a:stretch>
        </p:blipFill>
        <p:spPr>
          <a:xfrm>
            <a:off x="76822" y="4024991"/>
            <a:ext cx="7615379" cy="5711535"/>
          </a:xfrm>
          <a:prstGeom prst="rect">
            <a:avLst/>
          </a:prstGeom>
          <a:ln w="12700">
            <a:miter lim="400000"/>
          </a:ln>
        </p:spPr>
      </p:pic>
      <p:pic>
        <p:nvPicPr>
          <p:cNvPr id="229" name="unnamed.png" descr="unnamed.png"/>
          <p:cNvPicPr>
            <a:picLocks noChangeAspect="1"/>
          </p:cNvPicPr>
          <p:nvPr/>
        </p:nvPicPr>
        <p:blipFill>
          <a:blip r:embed="rId4">
            <a:extLst/>
          </a:blip>
          <a:stretch>
            <a:fillRect/>
          </a:stretch>
        </p:blipFill>
        <p:spPr>
          <a:xfrm>
            <a:off x="8501960" y="1098324"/>
            <a:ext cx="4250786" cy="7556952"/>
          </a:xfrm>
          <a:prstGeom prst="rect">
            <a:avLst/>
          </a:prstGeom>
          <a:ln w="12700">
            <a:miter lim="400000"/>
          </a:ln>
        </p:spPr>
      </p:pic>
      <p:pic>
        <p:nvPicPr>
          <p:cNvPr id="230" name="YubiKey-5-NFC.png" descr="YubiKey-5-NFC.png"/>
          <p:cNvPicPr>
            <a:picLocks noChangeAspect="1"/>
          </p:cNvPicPr>
          <p:nvPr/>
        </p:nvPicPr>
        <p:blipFill>
          <a:blip r:embed="rId5">
            <a:extLst/>
          </a:blip>
          <a:stretch>
            <a:fillRect/>
          </a:stretch>
        </p:blipFill>
        <p:spPr>
          <a:xfrm>
            <a:off x="586866" y="284732"/>
            <a:ext cx="2953361" cy="2953361"/>
          </a:xfrm>
          <a:prstGeom prst="rect">
            <a:avLst/>
          </a:prstGeom>
          <a:ln w="12700">
            <a:miter lim="400000"/>
          </a:ln>
        </p:spPr>
      </p:pic>
      <p:pic>
        <p:nvPicPr>
          <p:cNvPr id="231" name="Security-Key-by-Yubico-nl-opt.png" descr="Security-Key-by-Yubico-nl-opt.png"/>
          <p:cNvPicPr>
            <a:picLocks noChangeAspect="1"/>
          </p:cNvPicPr>
          <p:nvPr/>
        </p:nvPicPr>
        <p:blipFill>
          <a:blip r:embed="rId6">
            <a:extLst/>
          </a:blip>
          <a:stretch>
            <a:fillRect/>
          </a:stretch>
        </p:blipFill>
        <p:spPr>
          <a:xfrm>
            <a:off x="4544413" y="284732"/>
            <a:ext cx="2953361" cy="2953361"/>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5" name="how-to-teach-child-about-asymmetric-cryptography.png" descr="how-to-teach-child-about-asymmetric-cryptography.png"/>
          <p:cNvPicPr>
            <a:picLocks noChangeAspect="1"/>
          </p:cNvPicPr>
          <p:nvPr>
            <p:ph type="pic" idx="13"/>
          </p:nvPr>
        </p:nvPicPr>
        <p:blipFill>
          <a:blip r:embed="rId3">
            <a:extLst/>
          </a:blip>
          <a:srcRect l="0" t="0" r="0" b="0"/>
          <a:stretch>
            <a:fillRect/>
          </a:stretch>
        </p:blipFill>
        <p:spPr>
          <a:xfrm>
            <a:off x="482798" y="806450"/>
            <a:ext cx="12039368" cy="8140714"/>
          </a:xfrm>
          <a:prstGeom prst="rect">
            <a:avLst/>
          </a:prstGeom>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239" name="WebAuthn_Registration_r4.png" descr="WebAuthn_Registration_r4.png"/>
          <p:cNvPicPr>
            <a:picLocks noChangeAspect="0"/>
          </p:cNvPicPr>
          <p:nvPr>
            <p:ph type="pic" idx="13"/>
          </p:nvPr>
        </p:nvPicPr>
        <p:blipFill>
          <a:blip r:embed="rId3">
            <a:extLst/>
          </a:blip>
          <a:srcRect l="0" t="0" r="0" b="0"/>
          <a:stretch>
            <a:fillRect/>
          </a:stretch>
        </p:blipFill>
        <p:spPr>
          <a:xfrm>
            <a:off x="38564" y="246203"/>
            <a:ext cx="12927753" cy="9261223"/>
          </a:xfrm>
          <a:prstGeom prst="rect">
            <a:avLst/>
          </a:prstGeom>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243" name="MDN Webauthn Authentication (r1).png" descr="MDN Webauthn Authentication (r1).png"/>
          <p:cNvPicPr>
            <a:picLocks noChangeAspect="0"/>
          </p:cNvPicPr>
          <p:nvPr>
            <p:ph type="pic" idx="13"/>
          </p:nvPr>
        </p:nvPicPr>
        <p:blipFill>
          <a:blip r:embed="rId3">
            <a:extLst/>
          </a:blip>
          <a:srcRect l="0" t="0" r="0" b="0"/>
          <a:stretch>
            <a:fillRect/>
          </a:stretch>
        </p:blipFill>
        <p:spPr>
          <a:xfrm>
            <a:off x="82198" y="49031"/>
            <a:ext cx="12840392" cy="9655572"/>
          </a:xfrm>
          <a:prstGeom prst="rect">
            <a:avLst/>
          </a:prstGeom>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1" name="retina-authentication.jpg" descr="retina-authentication.jpg"/>
          <p:cNvPicPr>
            <a:picLocks noChangeAspect="1"/>
          </p:cNvPicPr>
          <p:nvPr>
            <p:ph type="pic" idx="13"/>
          </p:nvPr>
        </p:nvPicPr>
        <p:blipFill>
          <a:blip r:embed="rId3">
            <a:extLst/>
          </a:blip>
          <a:srcRect l="0" t="0" r="0" b="0"/>
          <a:stretch>
            <a:fillRect/>
          </a:stretch>
        </p:blipFill>
        <p:spPr>
          <a:xfrm>
            <a:off x="914598" y="1147167"/>
            <a:ext cx="11175779" cy="7459306"/>
          </a:xfrm>
          <a:prstGeom prst="rect">
            <a:avLst/>
          </a:prstGeom>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7" name="images.jpg" descr="images.jpg"/>
          <p:cNvPicPr>
            <a:picLocks noChangeAspect="1"/>
          </p:cNvPicPr>
          <p:nvPr>
            <p:ph type="pic" idx="13"/>
          </p:nvPr>
        </p:nvPicPr>
        <p:blipFill>
          <a:blip r:embed="rId3">
            <a:extLst/>
          </a:blip>
          <a:srcRect l="0" t="0" r="0" b="0"/>
          <a:stretch>
            <a:fillRect/>
          </a:stretch>
        </p:blipFill>
        <p:spPr>
          <a:xfrm>
            <a:off x="1539676" y="1574403"/>
            <a:ext cx="9925408" cy="6604909"/>
          </a:xfrm>
          <a:prstGeom prst="rect">
            <a:avLst/>
          </a:prstGeom>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passwords ?"/>
          <p:cNvSpPr txBox="1"/>
          <p:nvPr>
            <p:ph type="title"/>
          </p:nvPr>
        </p:nvSpPr>
        <p:spPr>
          <a:xfrm>
            <a:off x="406400" y="220169"/>
            <a:ext cx="12192000" cy="2922460"/>
          </a:xfrm>
          <a:prstGeom prst="rect">
            <a:avLst/>
          </a:prstGeom>
        </p:spPr>
        <p:txBody>
          <a:bodyPr/>
          <a:lstStyle/>
          <a:p>
            <a:pPr/>
            <a:r>
              <a:t>passwords ?</a:t>
            </a:r>
          </a:p>
        </p:txBody>
      </p:sp>
      <p:pic>
        <p:nvPicPr>
          <p:cNvPr id="252" name="giphy.mp4" descr="giphy.mp4"/>
          <p:cNvPicPr>
            <a:picLocks noChangeAspect="0"/>
          </p:cNvPicPr>
          <p:nvPr>
            <a:videoFile r:link="rId3"/>
            <p:extLst>
              <p:ext uri="{DAA4B4D4-6D71-4841-9C94-3DE7FCFB9230}">
                <p14:media xmlns:p14="http://schemas.microsoft.com/office/powerpoint/2010/main" r:embed="rId4"/>
              </p:ext>
            </p:extLst>
          </p:nvPr>
        </p:nvPicPr>
        <p:blipFill>
          <a:blip r:embed="rId5">
            <a:extLst/>
          </a:blip>
          <a:stretch>
            <a:fillRect/>
          </a:stretch>
        </p:blipFill>
        <p:spPr>
          <a:xfrm>
            <a:off x="2301147" y="2694561"/>
            <a:ext cx="8402506" cy="630188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mediacall" nodeType="afterEffect" presetSubtype="0" presetID="1" grpId="1" fill="hold">
                                  <p:stCondLst>
                                    <p:cond delay="0"/>
                                  </p:stCondLst>
                                  <p:childTnLst>
                                    <p:cmd type="call" cmd="playFrom(0.0)">
                                      <p:cBhvr>
                                        <p:cTn id="6" dur="4099999" fill="hold"/>
                                        <p:tgtEl>
                                          <p:spTgt spid="252"/>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252"/>
                </p:tgtEl>
              </p:cMediaNode>
            </p:vide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6" name="4904217654_2767e889e0.jpg" descr="4904217654_2767e889e0.jpg"/>
          <p:cNvPicPr>
            <a:picLocks noChangeAspect="1"/>
          </p:cNvPicPr>
          <p:nvPr>
            <p:ph type="pic" idx="13"/>
          </p:nvPr>
        </p:nvPicPr>
        <p:blipFill>
          <a:blip r:embed="rId3">
            <a:extLst/>
          </a:blip>
          <a:srcRect l="0" t="0" r="0" b="0"/>
          <a:stretch>
            <a:fillRect/>
          </a:stretch>
        </p:blipFill>
        <p:spPr>
          <a:xfrm>
            <a:off x="1135260" y="392310"/>
            <a:ext cx="10734228" cy="8969044"/>
          </a:xfrm>
          <a:prstGeom prst="rect">
            <a:avLst/>
          </a:prstGeom>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Références"/>
          <p:cNvSpPr txBox="1"/>
          <p:nvPr>
            <p:ph type="body" idx="13"/>
          </p:nvPr>
        </p:nvSpPr>
        <p:spPr>
          <a:prstGeom prst="rect">
            <a:avLst/>
          </a:prstGeom>
        </p:spPr>
        <p:txBody>
          <a:bodyPr/>
          <a:lstStyle/>
          <a:p>
            <a:pPr/>
            <a:r>
              <a:t>Références</a:t>
            </a:r>
          </a:p>
        </p:txBody>
      </p:sp>
      <p:sp>
        <p:nvSpPr>
          <p:cNvPr id="261" name="Spécification =&gt; https://www.w3.org/TR/webauthn/…"/>
          <p:cNvSpPr txBox="1"/>
          <p:nvPr>
            <p:ph type="body" idx="1"/>
          </p:nvPr>
        </p:nvSpPr>
        <p:spPr>
          <a:xfrm>
            <a:off x="406400" y="1189386"/>
            <a:ext cx="12192000" cy="8222144"/>
          </a:xfrm>
          <a:prstGeom prst="rect">
            <a:avLst/>
          </a:prstGeom>
        </p:spPr>
        <p:txBody>
          <a:bodyPr/>
          <a:lstStyle/>
          <a:p>
            <a:pPr marL="435609" indent="-435609" defTabSz="572516">
              <a:spcBef>
                <a:spcPts val="2700"/>
              </a:spcBef>
              <a:defRPr sz="3332"/>
            </a:pPr>
            <a:r>
              <a:t>Spécification =&gt; </a:t>
            </a:r>
            <a:r>
              <a:rPr u="sng">
                <a:solidFill>
                  <a:schemeClr val="accent1"/>
                </a:solidFill>
                <a:hlinkClick r:id="rId2" invalidUrl="" action="" tgtFrame="" tooltip="" history="1" highlightClick="0" endSnd="0"/>
              </a:rPr>
              <a:t>https://www.w3.org/TR/webauthn/</a:t>
            </a:r>
          </a:p>
          <a:p>
            <a:pPr marL="435609" indent="-435609" defTabSz="572516">
              <a:spcBef>
                <a:spcPts val="2700"/>
              </a:spcBef>
              <a:defRPr sz="3332"/>
            </a:pPr>
            <a:r>
              <a:t>MDN =&gt; </a:t>
            </a:r>
            <a:r>
              <a:rPr u="sng">
                <a:solidFill>
                  <a:schemeClr val="accent1"/>
                </a:solidFill>
                <a:hlinkClick r:id="rId3" invalidUrl="" action="" tgtFrame="" tooltip="" history="1" highlightClick="0" endSnd="0"/>
              </a:rPr>
              <a:t>https://developer.mozilla.org/en-US/docs/Web/API/Web_Authentication_API</a:t>
            </a:r>
          </a:p>
          <a:p>
            <a:pPr marL="435609" indent="-435609" defTabSz="572516">
              <a:spcBef>
                <a:spcPts val="2700"/>
              </a:spcBef>
              <a:defRPr sz="3332"/>
            </a:pPr>
            <a:r>
              <a:t>Chrome =&gt; </a:t>
            </a:r>
            <a:r>
              <a:rPr u="sng">
                <a:solidFill>
                  <a:schemeClr val="accent1"/>
                </a:solidFill>
                <a:hlinkClick r:id="rId4" invalidUrl="" action="" tgtFrame="" tooltip="" history="1" highlightClick="0" endSnd="0"/>
              </a:rPr>
              <a:t>https://developers.google.com/web/updates/2018/05/webauthn</a:t>
            </a:r>
          </a:p>
          <a:p>
            <a:pPr marL="435609" indent="-435609" defTabSz="572516">
              <a:spcBef>
                <a:spcPts val="2700"/>
              </a:spcBef>
              <a:defRPr sz="3332"/>
            </a:pPr>
            <a:r>
              <a:t>Détails =&gt; </a:t>
            </a:r>
            <a:r>
              <a:rPr u="sng">
                <a:solidFill>
                  <a:schemeClr val="accent1"/>
                </a:solidFill>
                <a:hlinkClick r:id="rId5" invalidUrl="" action="" tgtFrame="" tooltip="" history="1" highlightClick="0" endSnd="0"/>
              </a:rPr>
              <a:t>https://www.imperialviolet.org/2018/03/27/webauthn.html</a:t>
            </a:r>
          </a:p>
          <a:p>
            <a:pPr marL="435609" indent="-435609" defTabSz="572516">
              <a:spcBef>
                <a:spcPts val="2700"/>
              </a:spcBef>
              <a:defRPr sz="3332"/>
            </a:pPr>
            <a:r>
              <a:t>Code =&gt; </a:t>
            </a:r>
            <a:r>
              <a:rPr u="sng">
                <a:solidFill>
                  <a:schemeClr val="accent1"/>
                </a:solidFill>
                <a:hlinkClick r:id="rId6" invalidUrl="" action="" tgtFrame="" tooltip="" history="1" highlightClick="0" endSnd="0"/>
              </a:rPr>
              <a:t>https://github.com/joow/webauthn-demo</a:t>
            </a:r>
          </a:p>
          <a:p>
            <a:pPr marL="435609" indent="-435609" defTabSz="572516">
              <a:spcBef>
                <a:spcPts val="2700"/>
              </a:spcBef>
              <a:defRPr sz="3332"/>
            </a:pPr>
            <a:r>
              <a:t>Stockage mots de passe : </a:t>
            </a:r>
            <a:r>
              <a:rPr u="sng">
                <a:solidFill>
                  <a:schemeClr val="accent1"/>
                </a:solidFill>
                <a:hlinkClick r:id="rId7" invalidUrl="" action="" tgtFrame="" tooltip="" history="1" highlightClick="0" endSnd="0"/>
              </a:rPr>
              <a:t>https://net.cs.uni-bonn.de/fileadmin/user_upload/naiakshi/Naiakshina_Password_Study.pdf</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Identification"/>
          <p:cNvSpPr txBox="1"/>
          <p:nvPr>
            <p:ph type="title"/>
          </p:nvPr>
        </p:nvSpPr>
        <p:spPr>
          <a:prstGeom prst="rect">
            <a:avLst/>
          </a:prstGeom>
        </p:spPr>
        <p:txBody>
          <a:bodyPr/>
          <a:lstStyle>
            <a:lvl1pPr defTabSz="467359">
              <a:spcBef>
                <a:spcPts val="2200"/>
              </a:spcBef>
              <a:defRPr sz="4800"/>
            </a:lvl1pPr>
          </a:lstStyle>
          <a:p>
            <a:pPr/>
            <a:r>
              <a:t>Identification</a:t>
            </a:r>
          </a:p>
        </p:txBody>
      </p:sp>
      <p:sp>
        <p:nvSpPr>
          <p:cNvPr id="176" name="Benoît Giraudou…"/>
          <p:cNvSpPr txBox="1"/>
          <p:nvPr>
            <p:ph type="body" idx="1"/>
          </p:nvPr>
        </p:nvSpPr>
        <p:spPr>
          <a:prstGeom prst="rect">
            <a:avLst/>
          </a:prstGeom>
        </p:spPr>
        <p:txBody>
          <a:bodyPr/>
          <a:lstStyle/>
          <a:p>
            <a:pPr>
              <a:defRPr sz="4100"/>
            </a:pPr>
            <a:r>
              <a:t>Benoît Giraudou</a:t>
            </a:r>
          </a:p>
          <a:p>
            <a:pPr>
              <a:defRPr sz="4200"/>
            </a:pPr>
            <a:r>
              <a:t>Développeur depuis 15 ans</a:t>
            </a:r>
          </a:p>
          <a:p>
            <a:pPr>
              <a:defRPr sz="4200"/>
            </a:pPr>
            <a:r>
              <a:t>Actuellement chez Zenika Bordeaux</a:t>
            </a:r>
          </a:p>
          <a:p>
            <a:pPr>
              <a:defRPr sz="4200"/>
            </a:pPr>
            <a:r>
              <a:t>Intéressé par la sécurité depuis tout petit…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8" name="mainframe1.jpg" descr="mainframe1.jpg"/>
          <p:cNvPicPr>
            <a:picLocks noChangeAspect="1"/>
          </p:cNvPicPr>
          <p:nvPr>
            <p:ph type="pic" idx="13"/>
          </p:nvPr>
        </p:nvPicPr>
        <p:blipFill>
          <a:blip r:embed="rId3">
            <a:extLst/>
          </a:blip>
          <a:srcRect l="0" t="0" r="0" b="0"/>
          <a:stretch>
            <a:fillRect/>
          </a:stretch>
        </p:blipFill>
        <p:spPr>
          <a:xfrm>
            <a:off x="1492448" y="1645443"/>
            <a:ext cx="10019995" cy="6462897"/>
          </a:xfrm>
          <a:prstGeom prst="rect">
            <a:avLst/>
          </a:prstGeom>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2" name="motdepasse123456.jpg" descr="motdepasse123456.jpg"/>
          <p:cNvPicPr>
            <a:picLocks noChangeAspect="1"/>
          </p:cNvPicPr>
          <p:nvPr>
            <p:ph type="pic" idx="13"/>
          </p:nvPr>
        </p:nvPicPr>
        <p:blipFill>
          <a:blip r:embed="rId3">
            <a:extLst/>
          </a:blip>
          <a:srcRect l="0" t="0" r="0" b="0"/>
          <a:stretch>
            <a:fillRect/>
          </a:stretch>
        </p:blipFill>
        <p:spPr>
          <a:xfrm>
            <a:off x="603051" y="1852215"/>
            <a:ext cx="11798586" cy="6049063"/>
          </a:xfrm>
          <a:prstGeom prst="rect">
            <a:avLst/>
          </a:prstGeom>
          <a:ln>
            <a:solidFill>
              <a:srgbClr val="F3F7F5"/>
            </a:solidFill>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6" name="password_strength.png" descr="password_strength.png"/>
          <p:cNvPicPr>
            <a:picLocks noChangeAspect="0"/>
          </p:cNvPicPr>
          <p:nvPr>
            <p:ph type="pic" idx="13"/>
          </p:nvPr>
        </p:nvPicPr>
        <p:blipFill>
          <a:blip r:embed="rId3">
            <a:extLst/>
          </a:blip>
          <a:srcRect l="0" t="0" r="0" b="0"/>
          <a:stretch>
            <a:fillRect/>
          </a:stretch>
        </p:blipFill>
        <p:spPr>
          <a:xfrm>
            <a:off x="142676" y="102989"/>
            <a:ext cx="12719628" cy="9547729"/>
          </a:xfrm>
          <a:prstGeom prst="rect">
            <a:avLst/>
          </a:prstGeom>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0" name="Screenshot_2018-10-14 xkcd Password Reuse.png" descr="Screenshot_2018-10-14 xkcd Password Reuse.png"/>
          <p:cNvPicPr>
            <a:picLocks noChangeAspect="1"/>
          </p:cNvPicPr>
          <p:nvPr>
            <p:ph type="pic" idx="13"/>
          </p:nvPr>
        </p:nvPicPr>
        <p:blipFill>
          <a:blip r:embed="rId3">
            <a:extLst/>
          </a:blip>
          <a:srcRect l="0" t="0" r="0" b="0"/>
          <a:stretch>
            <a:fillRect/>
          </a:stretch>
        </p:blipFill>
        <p:spPr>
          <a:xfrm>
            <a:off x="-1" y="1788120"/>
            <a:ext cx="13004939" cy="6177345"/>
          </a:xfrm>
          <a:prstGeom prst="rect">
            <a:avLst/>
          </a:prstGeom>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4" name="e901ef8-Two_factor_auth_6.png" descr="e901ef8-Two_factor_auth_6.png"/>
          <p:cNvPicPr>
            <a:picLocks noChangeAspect="1"/>
          </p:cNvPicPr>
          <p:nvPr>
            <p:ph type="pic" idx="13"/>
          </p:nvPr>
        </p:nvPicPr>
        <p:blipFill>
          <a:blip r:embed="rId3">
            <a:extLst/>
          </a:blip>
          <a:srcRect l="0" t="0" r="0" b="0"/>
          <a:stretch>
            <a:fillRect/>
          </a:stretch>
        </p:blipFill>
        <p:spPr>
          <a:xfrm>
            <a:off x="62309" y="1886148"/>
            <a:ext cx="12880160" cy="5981499"/>
          </a:xfrm>
          <a:prstGeom prst="rect">
            <a:avLst/>
          </a:prstGeom>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8" name="capture-decran-2017-07-10-09-38-54.png" descr="capture-decran-2017-07-10-09-38-54.png"/>
          <p:cNvPicPr>
            <a:picLocks noChangeAspect="1"/>
          </p:cNvPicPr>
          <p:nvPr/>
        </p:nvPicPr>
        <p:blipFill>
          <a:blip r:embed="rId3">
            <a:extLst/>
          </a:blip>
          <a:stretch>
            <a:fillRect/>
          </a:stretch>
        </p:blipFill>
        <p:spPr>
          <a:xfrm>
            <a:off x="662220" y="892372"/>
            <a:ext cx="8332515" cy="4011315"/>
          </a:xfrm>
          <a:prstGeom prst="rect">
            <a:avLst/>
          </a:prstGeom>
          <a:ln w="12700">
            <a:miter lim="400000"/>
          </a:ln>
        </p:spPr>
      </p:pic>
      <p:pic>
        <p:nvPicPr>
          <p:cNvPr id="199" name="Screenshot_2018-10-14 After years of warnings, mobile network hackers exploit SS7 flaws to drain bank accounts.png" descr="Screenshot_2018-10-14 After years of warnings, mobile network hackers exploit SS7 flaws to drain bank accounts.png"/>
          <p:cNvPicPr>
            <a:picLocks noChangeAspect="1"/>
          </p:cNvPicPr>
          <p:nvPr/>
        </p:nvPicPr>
        <p:blipFill>
          <a:blip r:embed="rId4">
            <a:extLst/>
          </a:blip>
          <a:stretch>
            <a:fillRect/>
          </a:stretch>
        </p:blipFill>
        <p:spPr>
          <a:xfrm>
            <a:off x="4184879" y="5582584"/>
            <a:ext cx="8332515" cy="337306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