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4" r:id="rId4"/>
    <p:sldId id="289" r:id="rId5"/>
    <p:sldId id="288" r:id="rId6"/>
    <p:sldId id="29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2D"/>
    <a:srgbClr val="389DF3"/>
    <a:srgbClr val="FFFFFF"/>
    <a:srgbClr val="179A5C"/>
    <a:srgbClr val="58ABF6"/>
    <a:srgbClr val="D65F4B"/>
    <a:srgbClr val="3B9A5B"/>
    <a:srgbClr val="AB2ACB"/>
    <a:srgbClr val="379EF3"/>
    <a:srgbClr val="169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6"/>
    <p:restoredTop sz="94680"/>
  </p:normalViewPr>
  <p:slideViewPr>
    <p:cSldViewPr snapToGrid="0" snapToObjects="1">
      <p:cViewPr varScale="1">
        <p:scale>
          <a:sx n="105" d="100"/>
          <a:sy n="105" d="100"/>
        </p:scale>
        <p:origin x="16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58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40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8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xfrm>
            <a:off x="1201340" y="11070784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지도 교수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최희열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교수님</a:t>
            </a:r>
            <a:endParaRPr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팀원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endParaRPr 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관련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기업체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AITRICS</a:t>
            </a:r>
            <a:endParaRPr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xfrm>
            <a:off x="1206496" y="2939889"/>
            <a:ext cx="22360870" cy="59913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캡스톤</a:t>
            </a:r>
            <a:r>
              <a:rPr lang="ko-KR" altLang="en-US" sz="2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디자인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한국어의 특수성을 반영한</a:t>
            </a:r>
            <a:b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18520"/>
            <a:ext cx="21971001" cy="1905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감소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1BAA48-78DE-75DE-1134-F99D0CF4AD25}"/>
              </a:ext>
            </a:extLst>
          </p:cNvPr>
          <p:cNvGrpSpPr/>
          <p:nvPr/>
        </p:nvGrpSpPr>
        <p:grpSpPr>
          <a:xfrm>
            <a:off x="3330338" y="4899808"/>
            <a:ext cx="17723324" cy="5000096"/>
            <a:chOff x="2694432" y="4643776"/>
            <a:chExt cx="17723324" cy="5000096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64F471-7FCB-267B-C2AD-E296373C9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93"/>
            <a:stretch/>
          </p:blipFill>
          <p:spPr>
            <a:xfrm>
              <a:off x="5367020" y="7611812"/>
              <a:ext cx="15050736" cy="203206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A77B1BBB-B367-3DCA-89CF-40D353077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36" b="62266"/>
            <a:stretch/>
          </p:blipFill>
          <p:spPr>
            <a:xfrm>
              <a:off x="5367020" y="4668160"/>
              <a:ext cx="14907950" cy="2573887"/>
            </a:xfrm>
            <a:prstGeom prst="rect">
              <a:avLst/>
            </a:prstGeom>
          </p:spPr>
        </p:pic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06ABD96-749A-661C-1392-1CED71838088}"/>
                </a:ext>
              </a:extLst>
            </p:cNvPr>
            <p:cNvSpPr/>
            <p:nvPr/>
          </p:nvSpPr>
          <p:spPr>
            <a:xfrm>
              <a:off x="7656576" y="4643776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DE61B61-0009-E977-1DD7-069C7146FD52}"/>
                </a:ext>
              </a:extLst>
            </p:cNvPr>
            <p:cNvSpPr/>
            <p:nvPr/>
          </p:nvSpPr>
          <p:spPr>
            <a:xfrm>
              <a:off x="15770352" y="5219085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B49BCB2-0C8B-5C83-F5CC-1F60740319D2}"/>
                </a:ext>
              </a:extLst>
            </p:cNvPr>
            <p:cNvSpPr/>
            <p:nvPr/>
          </p:nvSpPr>
          <p:spPr>
            <a:xfrm>
              <a:off x="7656576" y="7611812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6698358-A118-6A4B-D8F2-C8EDC2569409}"/>
                </a:ext>
              </a:extLst>
            </p:cNvPr>
            <p:cNvSpPr/>
            <p:nvPr/>
          </p:nvSpPr>
          <p:spPr>
            <a:xfrm>
              <a:off x="15660624" y="8166548"/>
              <a:ext cx="938784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AE95EC-F891-6A0A-39F1-8FA4D55A5624}"/>
                </a:ext>
              </a:extLst>
            </p:cNvPr>
            <p:cNvSpPr txBox="1"/>
            <p:nvPr/>
          </p:nvSpPr>
          <p:spPr>
            <a:xfrm>
              <a:off x="2694432" y="8054697"/>
              <a:ext cx="2048256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88280E-D34B-B290-25E8-3AE36667F8C2}"/>
                </a:ext>
              </a:extLst>
            </p:cNvPr>
            <p:cNvSpPr txBox="1"/>
            <p:nvPr/>
          </p:nvSpPr>
          <p:spPr>
            <a:xfrm>
              <a:off x="2694432" y="5488308"/>
              <a:ext cx="2048256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kr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1377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35D9F7-92DB-95BC-8DE0-8FD7B11BEA03}"/>
              </a:ext>
            </a:extLst>
          </p:cNvPr>
          <p:cNvGrpSpPr/>
          <p:nvPr/>
        </p:nvGrpSpPr>
        <p:grpSpPr>
          <a:xfrm>
            <a:off x="5465464" y="3268321"/>
            <a:ext cx="13453070" cy="5324535"/>
            <a:chOff x="6568069" y="5065600"/>
            <a:chExt cx="13453070" cy="53245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538EA4-983B-2807-5A36-5EEDB1AF4231}"/>
                </a:ext>
              </a:extLst>
            </p:cNvPr>
            <p:cNvSpPr txBox="1"/>
            <p:nvPr/>
          </p:nvSpPr>
          <p:spPr>
            <a:xfrm>
              <a:off x="6568069" y="5065600"/>
              <a:ext cx="4052994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음절</a:t>
              </a:r>
              <a:endParaRPr lang="en" altLang="ko-KR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dictionary = {</a:t>
              </a:r>
            </a:p>
            <a:p>
              <a:pPr algn="l"/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5,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한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2,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할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곡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1,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곤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4,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9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}</a:t>
              </a:r>
              <a:endParaRPr lang="ko-Kore-KR" altLang="en-US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94A5C-261C-8662-35A1-D41C568E0CFB}"/>
                </a:ext>
              </a:extLst>
            </p:cNvPr>
            <p:cNvSpPr txBox="1"/>
            <p:nvPr/>
          </p:nvSpPr>
          <p:spPr>
            <a:xfrm>
              <a:off x="14269443" y="5065600"/>
              <a:ext cx="5751696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자모</a:t>
              </a:r>
              <a:endParaRPr lang="en" altLang="ko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dictionary = {</a:t>
              </a:r>
            </a:p>
            <a:p>
              <a:pPr algn="l"/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5,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2,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1,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4,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9       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}</a:t>
              </a:r>
              <a:endParaRPr lang="ko-Kore-KR" altLang="en-US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F931F0-7FC3-32E2-6CFD-63F4567A95A8}"/>
              </a:ext>
            </a:extLst>
          </p:cNvPr>
          <p:cNvSpPr txBox="1"/>
          <p:nvPr/>
        </p:nvSpPr>
        <p:spPr>
          <a:xfrm>
            <a:off x="8953500" y="8859915"/>
            <a:ext cx="647699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 : 5</a:t>
            </a:r>
            <a:r>
              <a:rPr lang="ko-KR" altLang="en-US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번</a:t>
            </a:r>
            <a:endParaRPr lang="ko-Kore-KR" altLang="en-US" sz="60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16788-D5AB-87EB-977E-B82D8D58FAE4}"/>
              </a:ext>
            </a:extLst>
          </p:cNvPr>
          <p:cNvSpPr txBox="1"/>
          <p:nvPr/>
        </p:nvSpPr>
        <p:spPr>
          <a:xfrm>
            <a:off x="5516857" y="9957824"/>
            <a:ext cx="39502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('교', '&lt;/w&gt;'): 0,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('곰', '교&lt;/w&gt;'): 1,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('함', '교&lt;/w&gt;'): 2,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('학', '교&lt;/w&gt;'): 3,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('골', '교&lt;/w&gt;'):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1AE90-18C6-5827-AF37-C9A7FB9952A3}"/>
              </a:ext>
            </a:extLst>
          </p:cNvPr>
          <p:cNvSpPr txBox="1"/>
          <p:nvPr/>
        </p:nvSpPr>
        <p:spPr>
          <a:xfrm>
            <a:off x="9946686" y="9957823"/>
            <a:ext cx="1219200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('ㄱ', 'ㅛ'): 0,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('ㄱㅛ', '_'): 1,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('ㄱㅛ_', '&lt;/w&gt;'): 2,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('ㄱ', 'ㅗ'): 3,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('ㅎ', 'ㅏ'): 4</a:t>
            </a:r>
          </a:p>
        </p:txBody>
      </p:sp>
    </p:spTree>
    <p:extLst>
      <p:ext uri="{BB962C8B-B14F-4D97-AF65-F5344CB8AC3E}">
        <p14:creationId xmlns:p14="http://schemas.microsoft.com/office/powerpoint/2010/main" val="1531395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D764E2-CCC6-A458-DE40-069C8058B8F3}"/>
              </a:ext>
            </a:extLst>
          </p:cNvPr>
          <p:cNvGrpSpPr/>
          <p:nvPr/>
        </p:nvGrpSpPr>
        <p:grpSpPr>
          <a:xfrm>
            <a:off x="4106457" y="4478079"/>
            <a:ext cx="16171085" cy="6822930"/>
            <a:chOff x="3555571" y="4329190"/>
            <a:chExt cx="16171085" cy="68229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235239-E368-3321-FB55-6ECF8D420C93}"/>
                </a:ext>
              </a:extLst>
            </p:cNvPr>
            <p:cNvSpPr txBox="1"/>
            <p:nvPr/>
          </p:nvSpPr>
          <p:spPr>
            <a:xfrm>
              <a:off x="6867905" y="5319327"/>
              <a:ext cx="2202179" cy="4031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('학교')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('한',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('함교')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('할',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('곡',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('곤',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('곰교')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('골교')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A6BA75-5255-E890-DB5B-35E38D0EB23D}"/>
                </a:ext>
              </a:extLst>
            </p:cNvPr>
            <p:cNvSpPr txBox="1"/>
            <p:nvPr/>
          </p:nvSpPr>
          <p:spPr>
            <a:xfrm>
              <a:off x="14482495" y="5319327"/>
              <a:ext cx="4462272" cy="4031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'ㄱ',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'ㄴ',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'ㅁ',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'ㄹ',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'ㄱ',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'ㄴ',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'ㄹ',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'ㅁ', 'ㄱㅛ_')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44AC44-12BB-AC24-90BB-D35E49801BB6}"/>
                </a:ext>
              </a:extLst>
            </p:cNvPr>
            <p:cNvSpPr txBox="1"/>
            <p:nvPr/>
          </p:nvSpPr>
          <p:spPr>
            <a:xfrm>
              <a:off x="3555571" y="5319327"/>
              <a:ext cx="1565069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한교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endParaRPr lang="en-US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할교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곡교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곤교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25B8D-B7F4-7EED-0476-AB8AB0255F37}"/>
                </a:ext>
              </a:extLst>
            </p:cNvPr>
            <p:cNvSpPr txBox="1"/>
            <p:nvPr/>
          </p:nvSpPr>
          <p:spPr>
            <a:xfrm>
              <a:off x="6867905" y="4329190"/>
              <a:ext cx="3108960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ko-KR" altLang="en-US" sz="4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음절</a:t>
              </a:r>
              <a:endParaRPr lang="en" altLang="ko-KR" sz="2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453F5C-C9C2-4958-EA67-D1B7004901D4}"/>
                </a:ext>
              </a:extLst>
            </p:cNvPr>
            <p:cNvSpPr txBox="1"/>
            <p:nvPr/>
          </p:nvSpPr>
          <p:spPr>
            <a:xfrm>
              <a:off x="14482495" y="4332805"/>
              <a:ext cx="3108960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ko-KR" altLang="en-US" sz="4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자모</a:t>
              </a:r>
              <a:endParaRPr lang="en" altLang="ko-KR" sz="2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26849-A863-8342-D876-BBB88F5D4DBB}"/>
                </a:ext>
              </a:extLst>
            </p:cNvPr>
            <p:cNvSpPr txBox="1"/>
            <p:nvPr/>
          </p:nvSpPr>
          <p:spPr>
            <a:xfrm>
              <a:off x="6867905" y="9962051"/>
              <a:ext cx="643737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학교</a:t>
              </a:r>
              <a:r>
                <a:rPr lang="en-US" altLang="ko-Kore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한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할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곡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곤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골교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E8714B-EBCC-D471-E2BF-A28D3AC675ED}"/>
                </a:ext>
              </a:extLst>
            </p:cNvPr>
            <p:cNvSpPr txBox="1"/>
            <p:nvPr/>
          </p:nvSpPr>
          <p:spPr>
            <a:xfrm>
              <a:off x="14482495" y="9962050"/>
              <a:ext cx="524416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ㅎㅏ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ㄱㅛ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ㄱㅗ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8F0ABF-EDA6-6533-EE1A-4672277ECA4A}"/>
                </a:ext>
              </a:extLst>
            </p:cNvPr>
            <p:cNvSpPr txBox="1"/>
            <p:nvPr/>
          </p:nvSpPr>
          <p:spPr>
            <a:xfrm>
              <a:off x="6867905" y="10557085"/>
              <a:ext cx="122910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9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개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66E158-4142-2A03-68E6-3A212023CCEB}"/>
                </a:ext>
              </a:extLst>
            </p:cNvPr>
            <p:cNvSpPr txBox="1"/>
            <p:nvPr/>
          </p:nvSpPr>
          <p:spPr>
            <a:xfrm>
              <a:off x="14482495" y="10557084"/>
              <a:ext cx="122910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7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개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B2A1CA4C-714D-2040-FC28-5B8C8AE2F2CB}"/>
                </a:ext>
              </a:extLst>
            </p:cNvPr>
            <p:cNvSpPr/>
            <p:nvPr/>
          </p:nvSpPr>
          <p:spPr>
            <a:xfrm>
              <a:off x="5439233" y="6990839"/>
              <a:ext cx="694944" cy="688848"/>
            </a:xfrm>
            <a:prstGeom prst="rightArrow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3378E2-F329-FB54-6307-58E69914C2F9}"/>
              </a:ext>
            </a:extLst>
          </p:cNvPr>
          <p:cNvSpPr txBox="1"/>
          <p:nvPr/>
        </p:nvSpPr>
        <p:spPr>
          <a:xfrm>
            <a:off x="9887712" y="3046813"/>
            <a:ext cx="460857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BPE</a:t>
            </a:r>
            <a:r>
              <a:rPr lang="ko-Kore-KR" altLang="en-US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241569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3" name="Picture 1" descr="page4image38536416">
            <a:extLst>
              <a:ext uri="{FF2B5EF4-FFF2-40B4-BE49-F238E27FC236}">
                <a16:creationId xmlns:a16="http://schemas.microsoft.com/office/drawing/2014/main" id="{C19D9A4D-7D1F-AA37-557C-309D4CDE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634" y="4357632"/>
            <a:ext cx="9552731" cy="68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488EBF-B3E4-5E47-B216-74FEE77A5515}"/>
              </a:ext>
            </a:extLst>
          </p:cNvPr>
          <p:cNvSpPr txBox="1"/>
          <p:nvPr/>
        </p:nvSpPr>
        <p:spPr>
          <a:xfrm>
            <a:off x="6956984" y="3477768"/>
            <a:ext cx="1047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논문 </a:t>
            </a:r>
            <a:r>
              <a:rPr lang="en-US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음절 단위 및 자모 단위의 </a:t>
            </a:r>
            <a:r>
              <a:rPr lang="en" altLang="ko-Kore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Byte Pair Encoding </a:t>
            </a:r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비교 연구 </a:t>
            </a:r>
          </a:p>
        </p:txBody>
      </p:sp>
    </p:spTree>
    <p:extLst>
      <p:ext uri="{BB962C8B-B14F-4D97-AF65-F5344CB8AC3E}">
        <p14:creationId xmlns:p14="http://schemas.microsoft.com/office/powerpoint/2010/main" val="21819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535</Words>
  <Application>Microsoft Macintosh PowerPoint</Application>
  <PresentationFormat>사용자 지정</PresentationFormat>
  <Paragraphs>82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BM JUA OTF</vt:lpstr>
      <vt:lpstr>Helvetica Neue</vt:lpstr>
      <vt:lpstr>Helvetica Neue Medium</vt:lpstr>
      <vt:lpstr>30_BasicColor</vt:lpstr>
      <vt:lpstr>캡스톤 디자인 한국어의 특수성을 반영한 번역기 성능 향상</vt:lpstr>
      <vt:lpstr>Vocabulary size</vt:lpstr>
      <vt:lpstr>Vocabulary size</vt:lpstr>
      <vt:lpstr>Vocabulary size</vt:lpstr>
      <vt:lpstr>Vocabulary size</vt:lpstr>
      <vt:lpstr>Vocabulary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158</cp:revision>
  <dcterms:modified xsi:type="dcterms:W3CDTF">2022-05-27T08:48:57Z</dcterms:modified>
</cp:coreProperties>
</file>