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4" r:id="rId4"/>
    <p:sldId id="289" r:id="rId5"/>
    <p:sldId id="288" r:id="rId6"/>
    <p:sldId id="290" r:id="rId7"/>
    <p:sldId id="291" r:id="rId8"/>
    <p:sldId id="292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2D"/>
    <a:srgbClr val="389DF3"/>
    <a:srgbClr val="FFFFFF"/>
    <a:srgbClr val="179A5C"/>
    <a:srgbClr val="58ABF6"/>
    <a:srgbClr val="D65F4B"/>
    <a:srgbClr val="3B9A5B"/>
    <a:srgbClr val="AB2ACB"/>
    <a:srgbClr val="379EF3"/>
    <a:srgbClr val="169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7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79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50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58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40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88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26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41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4D80"/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chemeClr val="accent1">
            <a:hueOff val="369924"/>
            <a:lumOff val="-308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허재무, 김준태, 김주환, 김정희   2021.11.5(금)"/>
          <p:cNvSpPr txBox="1">
            <a:spLocks noGrp="1"/>
          </p:cNvSpPr>
          <p:nvPr>
            <p:ph type="body" idx="21"/>
          </p:nvPr>
        </p:nvSpPr>
        <p:spPr>
          <a:xfrm>
            <a:off x="1201340" y="11070784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/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지도 교수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최희열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교수님</a:t>
            </a:r>
            <a:endParaRPr lang="en-US" altLang="ko-KR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팀원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허재무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김주환</a:t>
            </a:r>
            <a:r>
              <a:rPr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김정희</a:t>
            </a:r>
            <a:endParaRPr 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관련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기업체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AITRICS</a:t>
            </a:r>
            <a:endParaRPr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2" name="공학 프로젝트 기획…"/>
          <p:cNvSpPr txBox="1">
            <a:spLocks noGrp="1"/>
          </p:cNvSpPr>
          <p:nvPr>
            <p:ph type="ctrTitle"/>
          </p:nvPr>
        </p:nvSpPr>
        <p:spPr>
          <a:xfrm>
            <a:off x="1206496" y="2939889"/>
            <a:ext cx="22360870" cy="59913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캡스톤</a:t>
            </a:r>
            <a:r>
              <a:rPr lang="ko-KR" altLang="en-US" sz="2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디자인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한국어의 특수성을 반영한</a:t>
            </a:r>
            <a:b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번역기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성능</a:t>
            </a:r>
            <a:r>
              <a:rPr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167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향상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3" name="자모 단위 변환 &amp; 높임말, 낮춤말 변환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18520"/>
            <a:ext cx="21971001" cy="1905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자모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단위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&amp;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높임말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낮춤말</a:t>
            </a:r>
            <a:r>
              <a:rPr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sz="7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변환</a:t>
            </a:r>
            <a:endParaRPr sz="7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mo 단위 변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7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167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6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감소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1BAA48-78DE-75DE-1134-F99D0CF4AD25}"/>
              </a:ext>
            </a:extLst>
          </p:cNvPr>
          <p:cNvGrpSpPr/>
          <p:nvPr/>
        </p:nvGrpSpPr>
        <p:grpSpPr>
          <a:xfrm>
            <a:off x="3330338" y="4899808"/>
            <a:ext cx="17723324" cy="5000096"/>
            <a:chOff x="2694432" y="4643776"/>
            <a:chExt cx="17723324" cy="5000096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64F471-7FCB-267B-C2AD-E296373C9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93"/>
            <a:stretch/>
          </p:blipFill>
          <p:spPr>
            <a:xfrm>
              <a:off x="5367020" y="7611812"/>
              <a:ext cx="15050736" cy="203206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A77B1BBB-B367-3DCA-89CF-40D353077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36" b="62266"/>
            <a:stretch/>
          </p:blipFill>
          <p:spPr>
            <a:xfrm>
              <a:off x="5367020" y="4668160"/>
              <a:ext cx="14907950" cy="2573887"/>
            </a:xfrm>
            <a:prstGeom prst="rect">
              <a:avLst/>
            </a:prstGeom>
          </p:spPr>
        </p:pic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06ABD96-749A-661C-1392-1CED71838088}"/>
                </a:ext>
              </a:extLst>
            </p:cNvPr>
            <p:cNvSpPr/>
            <p:nvPr/>
          </p:nvSpPr>
          <p:spPr>
            <a:xfrm>
              <a:off x="7656576" y="4643776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DE61B61-0009-E977-1DD7-069C7146FD52}"/>
                </a:ext>
              </a:extLst>
            </p:cNvPr>
            <p:cNvSpPr/>
            <p:nvPr/>
          </p:nvSpPr>
          <p:spPr>
            <a:xfrm>
              <a:off x="15770352" y="5219085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B49BCB2-0C8B-5C83-F5CC-1F60740319D2}"/>
                </a:ext>
              </a:extLst>
            </p:cNvPr>
            <p:cNvSpPr/>
            <p:nvPr/>
          </p:nvSpPr>
          <p:spPr>
            <a:xfrm>
              <a:off x="7656576" y="7611812"/>
              <a:ext cx="829056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6698358-A118-6A4B-D8F2-C8EDC2569409}"/>
                </a:ext>
              </a:extLst>
            </p:cNvPr>
            <p:cNvSpPr/>
            <p:nvPr/>
          </p:nvSpPr>
          <p:spPr>
            <a:xfrm>
              <a:off x="15660624" y="8166548"/>
              <a:ext cx="938784" cy="354944"/>
            </a:xfrm>
            <a:prstGeom prst="round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AE95EC-F891-6A0A-39F1-8FA4D55A5624}"/>
                </a:ext>
              </a:extLst>
            </p:cNvPr>
            <p:cNvSpPr txBox="1"/>
            <p:nvPr/>
          </p:nvSpPr>
          <p:spPr>
            <a:xfrm>
              <a:off x="2694432" y="8054697"/>
              <a:ext cx="2048256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jamo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88280E-D34B-B290-25E8-3AE36667F8C2}"/>
                </a:ext>
              </a:extLst>
            </p:cNvPr>
            <p:cNvSpPr txBox="1"/>
            <p:nvPr/>
          </p:nvSpPr>
          <p:spPr>
            <a:xfrm>
              <a:off x="2694432" y="5488308"/>
              <a:ext cx="2048256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54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kr</a:t>
              </a:r>
              <a:endParaRPr lang="ko-Kore-KR" altLang="en-US" sz="54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1377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35D9F7-92DB-95BC-8DE0-8FD7B11BEA03}"/>
              </a:ext>
            </a:extLst>
          </p:cNvPr>
          <p:cNvGrpSpPr/>
          <p:nvPr/>
        </p:nvGrpSpPr>
        <p:grpSpPr>
          <a:xfrm>
            <a:off x="5465464" y="3268321"/>
            <a:ext cx="13453070" cy="5324535"/>
            <a:chOff x="6568069" y="5065600"/>
            <a:chExt cx="13453070" cy="53245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538EA4-983B-2807-5A36-5EEDB1AF4231}"/>
                </a:ext>
              </a:extLst>
            </p:cNvPr>
            <p:cNvSpPr txBox="1"/>
            <p:nvPr/>
          </p:nvSpPr>
          <p:spPr>
            <a:xfrm>
              <a:off x="6568069" y="5065600"/>
              <a:ext cx="4052994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음절</a:t>
              </a:r>
              <a:endParaRPr lang="en" altLang="ko-KR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dictionary = {</a:t>
              </a:r>
            </a:p>
            <a:p>
              <a:pPr algn="l"/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5,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한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2,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할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곡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1,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곤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4,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 교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9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}</a:t>
              </a:r>
              <a:endParaRPr lang="ko-Kore-KR" altLang="en-US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494A5C-261C-8662-35A1-D41C568E0CFB}"/>
                </a:ext>
              </a:extLst>
            </p:cNvPr>
            <p:cNvSpPr txBox="1"/>
            <p:nvPr/>
          </p:nvSpPr>
          <p:spPr>
            <a:xfrm>
              <a:off x="14269443" y="5065600"/>
              <a:ext cx="5751696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자모</a:t>
              </a:r>
              <a:endParaRPr lang="en" altLang="ko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dictionary = {</a:t>
              </a:r>
            </a:p>
            <a:p>
              <a:pPr algn="l"/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5,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2,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ㅏ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: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1,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3,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4,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'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ㅗ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ㅛ</a:t>
              </a:r>
              <a:r>
                <a:rPr lang="ko-KR" altLang="en-US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en-US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 &lt;/</a:t>
              </a:r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w&gt;' : 9       </a:t>
              </a:r>
            </a:p>
            <a:p>
              <a:pPr algn="l"/>
              <a:r>
                <a:rPr lang="en" altLang="ko-KR" sz="2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        }</a:t>
              </a:r>
              <a:endParaRPr lang="ko-Kore-KR" altLang="en-US" sz="2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F931F0-7FC3-32E2-6CFD-63F4567A95A8}"/>
              </a:ext>
            </a:extLst>
          </p:cNvPr>
          <p:cNvSpPr txBox="1"/>
          <p:nvPr/>
        </p:nvSpPr>
        <p:spPr>
          <a:xfrm>
            <a:off x="8953500" y="8859915"/>
            <a:ext cx="647699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Merge : 5</a:t>
            </a:r>
            <a:r>
              <a:rPr lang="ko-KR" altLang="en-US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번</a:t>
            </a:r>
            <a:endParaRPr lang="ko-Kore-KR" altLang="en-US" sz="60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16788-D5AB-87EB-977E-B82D8D58FAE4}"/>
              </a:ext>
            </a:extLst>
          </p:cNvPr>
          <p:cNvSpPr txBox="1"/>
          <p:nvPr/>
        </p:nvSpPr>
        <p:spPr>
          <a:xfrm>
            <a:off x="5516857" y="9957824"/>
            <a:ext cx="39502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('교', '&lt;/w&gt;'): 0,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('곰', '교&lt;/w&gt;'): 1,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('함', '교&lt;/w&gt;'): 2,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('학', '교&lt;/w&gt;'): 3, 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('골', '교&lt;/w&gt;'):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1AE90-18C6-5827-AF37-C9A7FB9952A3}"/>
              </a:ext>
            </a:extLst>
          </p:cNvPr>
          <p:cNvSpPr txBox="1"/>
          <p:nvPr/>
        </p:nvSpPr>
        <p:spPr>
          <a:xfrm>
            <a:off x="9946686" y="9957823"/>
            <a:ext cx="1219200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('ㄱ', 'ㅛ'): 0,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('ㄱㅛ', '_'): 1,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('ㄱㅛ_', '&lt;/w&gt;'): 2,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('ㄱ', 'ㅗ'): 3,</a:t>
            </a:r>
            <a:endParaRPr lang="en-US" altLang="ko-Kore-KR" sz="32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('ㅎ', 'ㅏ'): 4</a:t>
            </a:r>
          </a:p>
        </p:txBody>
      </p:sp>
    </p:spTree>
    <p:extLst>
      <p:ext uri="{BB962C8B-B14F-4D97-AF65-F5344CB8AC3E}">
        <p14:creationId xmlns:p14="http://schemas.microsoft.com/office/powerpoint/2010/main" val="1531395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D764E2-CCC6-A458-DE40-069C8058B8F3}"/>
              </a:ext>
            </a:extLst>
          </p:cNvPr>
          <p:cNvGrpSpPr/>
          <p:nvPr/>
        </p:nvGrpSpPr>
        <p:grpSpPr>
          <a:xfrm>
            <a:off x="4106457" y="4478079"/>
            <a:ext cx="16171085" cy="6822930"/>
            <a:chOff x="3555571" y="4329190"/>
            <a:chExt cx="16171085" cy="68229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235239-E368-3321-FB55-6ECF8D420C93}"/>
                </a:ext>
              </a:extLst>
            </p:cNvPr>
            <p:cNvSpPr txBox="1"/>
            <p:nvPr/>
          </p:nvSpPr>
          <p:spPr>
            <a:xfrm>
              <a:off x="6867905" y="5319327"/>
              <a:ext cx="2202179" cy="4031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('학교')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('한',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('함교')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('할',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('곡',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('곤', '교')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('곰교')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('골교')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A6BA75-5255-E890-DB5B-35E38D0EB23D}"/>
                </a:ext>
              </a:extLst>
            </p:cNvPr>
            <p:cNvSpPr txBox="1"/>
            <p:nvPr/>
          </p:nvSpPr>
          <p:spPr>
            <a:xfrm>
              <a:off x="14482495" y="5319327"/>
              <a:ext cx="4462272" cy="4031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'ㄱ',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'ㄴ',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'ㅁ',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('ㅎㅏ', 'ㄹ',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'ㄱ',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'ㄴ',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'ㄹ', 'ㄱㅛ_')</a:t>
              </a:r>
            </a:p>
            <a:p>
              <a:pPr algn="l"/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('ㄱㅗ', 'ㅁ', 'ㄱㅛ_')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44AC44-12BB-AC24-90BB-D35E49801BB6}"/>
                </a:ext>
              </a:extLst>
            </p:cNvPr>
            <p:cNvSpPr txBox="1"/>
            <p:nvPr/>
          </p:nvSpPr>
          <p:spPr>
            <a:xfrm>
              <a:off x="3555571" y="5319327"/>
              <a:ext cx="1565069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한교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endParaRPr lang="en-US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할교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곡교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곤교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l"/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곰교</a:t>
              </a:r>
              <a:r>
                <a:rPr lang="en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'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’</a:t>
              </a:r>
              <a:endParaRPr lang="en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25B8D-B7F4-7EED-0476-AB8AB0255F37}"/>
                </a:ext>
              </a:extLst>
            </p:cNvPr>
            <p:cNvSpPr txBox="1"/>
            <p:nvPr/>
          </p:nvSpPr>
          <p:spPr>
            <a:xfrm>
              <a:off x="6867905" y="4329190"/>
              <a:ext cx="3108960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ko-KR" altLang="en-US" sz="4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음절</a:t>
              </a:r>
              <a:endParaRPr lang="en" altLang="ko-KR" sz="2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453F5C-C9C2-4958-EA67-D1B7004901D4}"/>
                </a:ext>
              </a:extLst>
            </p:cNvPr>
            <p:cNvSpPr txBox="1"/>
            <p:nvPr/>
          </p:nvSpPr>
          <p:spPr>
            <a:xfrm>
              <a:off x="14482495" y="4332805"/>
              <a:ext cx="3108960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r>
                <a:rPr lang="ko-KR" altLang="en-US" sz="48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자모</a:t>
              </a:r>
              <a:endParaRPr lang="en" altLang="ko-KR" sz="2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26849-A863-8342-D876-BBB88F5D4DBB}"/>
                </a:ext>
              </a:extLst>
            </p:cNvPr>
            <p:cNvSpPr txBox="1"/>
            <p:nvPr/>
          </p:nvSpPr>
          <p:spPr>
            <a:xfrm>
              <a:off x="6867905" y="9962051"/>
              <a:ext cx="643737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ore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학교</a:t>
              </a:r>
              <a:r>
                <a:rPr lang="en-US" altLang="ko-Kore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한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함교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할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곡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곤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곰교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골교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E8714B-EBCC-D471-E2BF-A28D3AC675ED}"/>
                </a:ext>
              </a:extLst>
            </p:cNvPr>
            <p:cNvSpPr txBox="1"/>
            <p:nvPr/>
          </p:nvSpPr>
          <p:spPr>
            <a:xfrm>
              <a:off x="14482495" y="9962050"/>
              <a:ext cx="524416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ㅎㅏ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ㄱㅛ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_,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ㄴ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ㅁ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ㄹ</a:t>
              </a: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,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</a:t>
              </a:r>
              <a:r>
                <a:rPr lang="ko-KR" altLang="en-US" sz="3200" b="1" dirty="0" err="1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ㄱㅗ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8F0ABF-EDA6-6533-EE1A-4672277ECA4A}"/>
                </a:ext>
              </a:extLst>
            </p:cNvPr>
            <p:cNvSpPr txBox="1"/>
            <p:nvPr/>
          </p:nvSpPr>
          <p:spPr>
            <a:xfrm>
              <a:off x="6867905" y="10557085"/>
              <a:ext cx="122910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9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개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66E158-4142-2A03-68E6-3A212023CCEB}"/>
                </a:ext>
              </a:extLst>
            </p:cNvPr>
            <p:cNvSpPr txBox="1"/>
            <p:nvPr/>
          </p:nvSpPr>
          <p:spPr>
            <a:xfrm>
              <a:off x="14482495" y="10557084"/>
              <a:ext cx="122910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7</a:t>
              </a:r>
              <a:r>
                <a:rPr lang="ko-KR" altLang="en-US" sz="3200" b="1" dirty="0">
                  <a:solidFill>
                    <a:srgbClr val="000000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개</a:t>
              </a:r>
              <a:endParaRPr lang="ko-Kore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7" name="오른쪽 화살표[R] 16">
              <a:extLst>
                <a:ext uri="{FF2B5EF4-FFF2-40B4-BE49-F238E27FC236}">
                  <a16:creationId xmlns:a16="http://schemas.microsoft.com/office/drawing/2014/main" id="{B2A1CA4C-714D-2040-FC28-5B8C8AE2F2CB}"/>
                </a:ext>
              </a:extLst>
            </p:cNvPr>
            <p:cNvSpPr/>
            <p:nvPr/>
          </p:nvSpPr>
          <p:spPr>
            <a:xfrm>
              <a:off x="5439233" y="6990839"/>
              <a:ext cx="694944" cy="688848"/>
            </a:xfrm>
            <a:prstGeom prst="rightArrow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3378E2-F329-FB54-6307-58E69914C2F9}"/>
              </a:ext>
            </a:extLst>
          </p:cNvPr>
          <p:cNvSpPr txBox="1"/>
          <p:nvPr/>
        </p:nvSpPr>
        <p:spPr>
          <a:xfrm>
            <a:off x="9887712" y="3046813"/>
            <a:ext cx="460857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BPE</a:t>
            </a:r>
            <a:r>
              <a:rPr lang="ko-Kore-KR" altLang="en-US" sz="60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241569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en-US" altLang="ko-KR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Vocabulary size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altLang="ko-KR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Size</a:t>
            </a:r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3" name="Picture 1" descr="page4image38536416">
            <a:extLst>
              <a:ext uri="{FF2B5EF4-FFF2-40B4-BE49-F238E27FC236}">
                <a16:creationId xmlns:a16="http://schemas.microsoft.com/office/drawing/2014/main" id="{C19D9A4D-7D1F-AA37-557C-309D4CDE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634" y="4357632"/>
            <a:ext cx="9552731" cy="68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488EBF-B3E4-5E47-B216-74FEE77A5515}"/>
              </a:ext>
            </a:extLst>
          </p:cNvPr>
          <p:cNvSpPr txBox="1"/>
          <p:nvPr/>
        </p:nvSpPr>
        <p:spPr>
          <a:xfrm>
            <a:off x="6956984" y="3477768"/>
            <a:ext cx="1047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논문 </a:t>
            </a:r>
            <a:r>
              <a:rPr lang="en-US" altLang="ko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음절 단위 및 자모 단위의 </a:t>
            </a:r>
            <a:r>
              <a:rPr lang="en" altLang="ko-Kore-KR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Byte Pair Encoding </a:t>
            </a:r>
            <a:r>
              <a:rPr lang="ko-KR" altLang="en-US" sz="32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비교 연구 </a:t>
            </a:r>
          </a:p>
        </p:txBody>
      </p:sp>
    </p:spTree>
    <p:extLst>
      <p:ext uri="{BB962C8B-B14F-4D97-AF65-F5344CB8AC3E}">
        <p14:creationId xmlns:p14="http://schemas.microsoft.com/office/powerpoint/2010/main" val="218195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어체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 변환 모듈에 존칭 명사 추가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존칭 명사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88EBF-B3E4-5E47-B216-74FEE77A5515}"/>
              </a:ext>
            </a:extLst>
          </p:cNvPr>
          <p:cNvSpPr txBox="1"/>
          <p:nvPr/>
        </p:nvSpPr>
        <p:spPr>
          <a:xfrm>
            <a:off x="1406789" y="4185691"/>
            <a:ext cx="13882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기존의 명사 높임 표현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진지 드세요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말씀하세요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48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8C6CD-E84C-E2FD-826F-1CB8AA9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309" y="5935971"/>
            <a:ext cx="1586173" cy="1586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E83C4-1F87-AF2E-1036-E6DD6DD89389}"/>
              </a:ext>
            </a:extLst>
          </p:cNvPr>
          <p:cNvSpPr txBox="1"/>
          <p:nvPr/>
        </p:nvSpPr>
        <p:spPr>
          <a:xfrm>
            <a:off x="322268" y="9462985"/>
            <a:ext cx="13882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기존의 명사 변환 표현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밥 먹어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말해</a:t>
            </a:r>
            <a:r>
              <a:rPr lang="en-US" altLang="ko-KR" sz="4800" b="1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4800" b="1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28CF5D-68ED-C3F0-AD26-9BCE437C5694}"/>
              </a:ext>
            </a:extLst>
          </p:cNvPr>
          <p:cNvGrpSpPr/>
          <p:nvPr/>
        </p:nvGrpSpPr>
        <p:grpSpPr>
          <a:xfrm>
            <a:off x="12418561" y="6044637"/>
            <a:ext cx="2390400" cy="2390400"/>
            <a:chOff x="9781687" y="2219250"/>
            <a:chExt cx="2390400" cy="2390400"/>
          </a:xfrm>
        </p:grpSpPr>
        <p:pic>
          <p:nvPicPr>
            <p:cNvPr id="9" name="Google Shape;393;p15">
              <a:extLst>
                <a:ext uri="{FF2B5EF4-FFF2-40B4-BE49-F238E27FC236}">
                  <a16:creationId xmlns:a16="http://schemas.microsoft.com/office/drawing/2014/main" id="{325006D0-02D1-EF41-9C85-AC1FAB46B6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81687" y="2219250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9CBF23-8681-D84F-514A-A1AE288B8D6C}"/>
                </a:ext>
              </a:extLst>
            </p:cNvPr>
            <p:cNvSpPr txBox="1"/>
            <p:nvPr/>
          </p:nvSpPr>
          <p:spPr>
            <a:xfrm>
              <a:off x="10136789" y="2937396"/>
              <a:ext cx="16801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존칭 명사 처리</a:t>
              </a:r>
              <a:endParaRPr kumimoji="1" lang="ko-Kore-KR" altLang="en-US" sz="28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5C7490-C2CE-D0C9-5B04-824656641F05}"/>
              </a:ext>
            </a:extLst>
          </p:cNvPr>
          <p:cNvGrpSpPr/>
          <p:nvPr/>
        </p:nvGrpSpPr>
        <p:grpSpPr>
          <a:xfrm>
            <a:off x="16589163" y="6044636"/>
            <a:ext cx="2390400" cy="2390400"/>
            <a:chOff x="12718913" y="3121274"/>
            <a:chExt cx="2390400" cy="2390400"/>
          </a:xfrm>
        </p:grpSpPr>
        <p:pic>
          <p:nvPicPr>
            <p:cNvPr id="12" name="Google Shape;393;p15">
              <a:extLst>
                <a:ext uri="{FF2B5EF4-FFF2-40B4-BE49-F238E27FC236}">
                  <a16:creationId xmlns:a16="http://schemas.microsoft.com/office/drawing/2014/main" id="{BC5D458D-316D-7C44-F786-1D4D57C210B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718913" y="3121274"/>
              <a:ext cx="2390400" cy="23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2253CF-4925-E30A-FA40-AEFCA5F1D156}"/>
                </a:ext>
              </a:extLst>
            </p:cNvPr>
            <p:cNvSpPr txBox="1"/>
            <p:nvPr/>
          </p:nvSpPr>
          <p:spPr>
            <a:xfrm>
              <a:off x="13074015" y="3839420"/>
              <a:ext cx="16801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존칭 동사 처리</a:t>
              </a:r>
              <a:endParaRPr kumimoji="1" lang="ko-Kore-KR" altLang="en-US" sz="2800" dirty="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E56047-8446-5024-967B-919D41810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378" y="6864151"/>
            <a:ext cx="751367" cy="751367"/>
          </a:xfrm>
          <a:prstGeom prst="rect">
            <a:avLst/>
          </a:prstGeom>
        </p:spPr>
      </p:pic>
      <p:sp>
        <p:nvSpPr>
          <p:cNvPr id="25" name="Google Shape;218;p8">
            <a:extLst>
              <a:ext uri="{FF2B5EF4-FFF2-40B4-BE49-F238E27FC236}">
                <a16:creationId xmlns:a16="http://schemas.microsoft.com/office/drawing/2014/main" id="{6CF2B3C6-4E18-CCB7-0781-59CC608E1712}"/>
              </a:ext>
            </a:extLst>
          </p:cNvPr>
          <p:cNvSpPr txBox="1"/>
          <p:nvPr/>
        </p:nvSpPr>
        <p:spPr>
          <a:xfrm>
            <a:off x="17983536" y="8316323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34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번역기 설명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2365188">
              <a:defRPr sz="8245" spc="-164"/>
            </a:lvl1pPr>
          </a:lstStyle>
          <a:p>
            <a:r>
              <a:rPr lang="ko-KR" altLang="en-US" sz="9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어체</a:t>
            </a:r>
            <a:r>
              <a:rPr lang="ko-KR" altLang="en-US" sz="9600" dirty="0">
                <a:latin typeface="BM JUA OTF" panose="02020603020101020101" pitchFamily="18" charset="-127"/>
                <a:ea typeface="BM JUA OTF" panose="02020603020101020101" pitchFamily="18" charset="-127"/>
              </a:rPr>
              <a:t> 변환 모듈에 존칭 명사 추가</a:t>
            </a:r>
            <a:endParaRPr sz="9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1" name="-단계">
            <a:extLst>
              <a:ext uri="{FF2B5EF4-FFF2-40B4-BE49-F238E27FC236}">
                <a16:creationId xmlns:a16="http://schemas.microsoft.com/office/drawing/2014/main" id="{BA728E47-4A6E-A84E-ACC2-2B58AB7085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ko-KR" altLang="en-US" sz="5400" dirty="0">
                <a:latin typeface="BM JUA OTF" panose="02020603020101020101" pitchFamily="18" charset="-127"/>
                <a:ea typeface="BM JUA OTF" panose="02020603020101020101" pitchFamily="18" charset="-127"/>
              </a:rPr>
              <a:t>존칭 명사 예시</a:t>
            </a:r>
            <a:endParaRPr sz="5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0" name="Google Shape;204;p8">
            <a:extLst>
              <a:ext uri="{FF2B5EF4-FFF2-40B4-BE49-F238E27FC236}">
                <a16:creationId xmlns:a16="http://schemas.microsoft.com/office/drawing/2014/main" id="{6A7A2D6E-068D-4D99-C16D-81EC4346AD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713" y="3682849"/>
            <a:ext cx="3879362" cy="387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0;p8">
            <a:extLst>
              <a:ext uri="{FF2B5EF4-FFF2-40B4-BE49-F238E27FC236}">
                <a16:creationId xmlns:a16="http://schemas.microsoft.com/office/drawing/2014/main" id="{64ED0F5C-3CF0-A753-A921-161C8B0EF40A}"/>
              </a:ext>
            </a:extLst>
          </p:cNvPr>
          <p:cNvSpPr txBox="1"/>
          <p:nvPr/>
        </p:nvSpPr>
        <p:spPr>
          <a:xfrm>
            <a:off x="0" y="5242558"/>
            <a:ext cx="59187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Calibri"/>
                <a:sym typeface="Calibri"/>
              </a:rPr>
              <a:t>변환 규칙</a:t>
            </a:r>
            <a:endParaRPr sz="4400" b="1" dirty="0">
              <a:solidFill>
                <a:srgbClr val="FFC000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2" name="Google Shape;211;p8">
            <a:extLst>
              <a:ext uri="{FF2B5EF4-FFF2-40B4-BE49-F238E27FC236}">
                <a16:creationId xmlns:a16="http://schemas.microsoft.com/office/drawing/2014/main" id="{17FFF836-7E79-F2F1-5C26-16B6E004DDD5}"/>
              </a:ext>
            </a:extLst>
          </p:cNvPr>
          <p:cNvSpPr txBox="1"/>
          <p:nvPr/>
        </p:nvSpPr>
        <p:spPr>
          <a:xfrm>
            <a:off x="5485583" y="4788817"/>
            <a:ext cx="174169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독립으로 사용되는가 확인</a:t>
            </a:r>
            <a:endParaRPr lang="en-US" altLang="ko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주변 어휘의 형태소 중 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조사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 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장소형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(-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등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)’ 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 아닌 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사물형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(-</a:t>
            </a:r>
            <a:r>
              <a:rPr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)’</a:t>
            </a:r>
            <a:r>
              <a:rPr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확인하여 판단</a:t>
            </a:r>
            <a:r>
              <a:rPr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5" name="Google Shape;218;p8">
            <a:extLst>
              <a:ext uri="{FF2B5EF4-FFF2-40B4-BE49-F238E27FC236}">
                <a16:creationId xmlns:a16="http://schemas.microsoft.com/office/drawing/2014/main" id="{6CF2B3C6-4E18-CCB7-0781-59CC608E1712}"/>
              </a:ext>
            </a:extLst>
          </p:cNvPr>
          <p:cNvSpPr txBox="1"/>
          <p:nvPr/>
        </p:nvSpPr>
        <p:spPr>
          <a:xfrm>
            <a:off x="17983536" y="8316323"/>
            <a:ext cx="330821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ea typeface="Calibri"/>
              </a:rPr>
              <a:t>BPE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E249E5-FFE3-FF93-CC29-6838726CB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3" y="9844739"/>
            <a:ext cx="16276986" cy="13789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D91B94-6BCF-3964-BD61-FAFC3D5A9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07" y="7239125"/>
            <a:ext cx="16276985" cy="13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55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613</Words>
  <Application>Microsoft Macintosh PowerPoint</Application>
  <PresentationFormat>사용자 지정</PresentationFormat>
  <Paragraphs>95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BM DoHyeon OTF</vt:lpstr>
      <vt:lpstr>BM JUA OTF</vt:lpstr>
      <vt:lpstr>Calibri</vt:lpstr>
      <vt:lpstr>Helvetica Neue</vt:lpstr>
      <vt:lpstr>Helvetica Neue Medium</vt:lpstr>
      <vt:lpstr>30_BasicColor</vt:lpstr>
      <vt:lpstr>캡스톤 디자인 한국어의 특수성을 반영한 번역기 성능 향상</vt:lpstr>
      <vt:lpstr>Vocabulary size</vt:lpstr>
      <vt:lpstr>Vocabulary size</vt:lpstr>
      <vt:lpstr>Vocabulary size</vt:lpstr>
      <vt:lpstr>Vocabulary size</vt:lpstr>
      <vt:lpstr>Vocabulary size</vt:lpstr>
      <vt:lpstr>어체 변환 모듈에 존칭 명사 추가</vt:lpstr>
      <vt:lpstr>어체 변환 모듈에 존칭 명사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 프로젝트 기획 번역기 성능 향상</dc:title>
  <cp:lastModifiedBy>Kim Joowhan</cp:lastModifiedBy>
  <cp:revision>160</cp:revision>
  <dcterms:modified xsi:type="dcterms:W3CDTF">2022-05-27T09:17:54Z</dcterms:modified>
</cp:coreProperties>
</file>