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75" r:id="rId6"/>
    <p:sldId id="287" r:id="rId7"/>
    <p:sldId id="277" r:id="rId8"/>
    <p:sldId id="288" r:id="rId9"/>
    <p:sldId id="289" r:id="rId10"/>
    <p:sldId id="290" r:id="rId11"/>
    <p:sldId id="291" r:id="rId12"/>
    <p:sldId id="292" r:id="rId13"/>
    <p:sldId id="293" r:id="rId14"/>
    <p:sldId id="276" r:id="rId15"/>
    <p:sldId id="294" r:id="rId16"/>
    <p:sldId id="295" r:id="rId17"/>
    <p:sldId id="296" r:id="rId18"/>
    <p:sldId id="270" r:id="rId19"/>
    <p:sldId id="297" r:id="rId20"/>
    <p:sldId id="298" r:id="rId21"/>
    <p:sldId id="299" r:id="rId22"/>
    <p:sldId id="300" r:id="rId23"/>
    <p:sldId id="301" r:id="rId24"/>
    <p:sldId id="302" r:id="rId25"/>
    <p:sldId id="268" r:id="rId26"/>
    <p:sldId id="269" r:id="rId27"/>
    <p:sldId id="283" r:id="rId28"/>
    <p:sldId id="303" r:id="rId29"/>
    <p:sldId id="304" r:id="rId30"/>
    <p:sldId id="272" r:id="rId31"/>
    <p:sldId id="281" r:id="rId32"/>
    <p:sldId id="278" r:id="rId33"/>
    <p:sldId id="282" r:id="rId34"/>
    <p:sldId id="271" r:id="rId35"/>
    <p:sldId id="279" r:id="rId36"/>
    <p:sldId id="273" r:id="rId37"/>
    <p:sldId id="306" r:id="rId38"/>
    <p:sldId id="307" r:id="rId39"/>
    <p:sldId id="305" r:id="rId40"/>
    <p:sldId id="274" r:id="rId4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jMrq4GVpH/My3Z13QqnX4F22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8365-212C-4E21-8692-96CBC38CD991}">
  <a:tblStyle styleId="{7AA88365-212C-4E21-8692-96CBC38CD9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70165"/>
  </p:normalViewPr>
  <p:slideViewPr>
    <p:cSldViewPr snapToGrid="0">
      <p:cViewPr varScale="1">
        <p:scale>
          <a:sx n="58" d="100"/>
          <a:sy n="58" d="100"/>
        </p:scale>
        <p:origin x="15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1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88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196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33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86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94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9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다음으로는 높임말 반말 변환 모듈 개발 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한국어는 하나의 영어 문장에 다양한 표현이 가능합니다</a:t>
            </a:r>
            <a:r>
              <a:rPr lang="en-US" altLang="ko-KR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I love you</a:t>
            </a:r>
            <a:r>
              <a:rPr lang="ko-KR" altLang="en-US" sz="2400" dirty="0"/>
              <a:t>라는 문장을 번역했을 때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사랑해</a:t>
            </a:r>
            <a:r>
              <a:rPr lang="en-US" altLang="ko-KR" sz="2400" dirty="0"/>
              <a:t>,</a:t>
            </a:r>
            <a:r>
              <a:rPr lang="ko-KR" altLang="en-US" sz="2400" dirty="0"/>
              <a:t> 사랑해요</a:t>
            </a:r>
            <a:r>
              <a:rPr lang="en-US" altLang="ko-KR" sz="2400" dirty="0"/>
              <a:t>,</a:t>
            </a:r>
            <a:r>
              <a:rPr lang="ko-KR" altLang="en-US" sz="2400" dirty="0"/>
              <a:t> 사랑합니다 모두 알맞은 번역입니다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그러나 딥러닝 모델은 </a:t>
            </a:r>
            <a:r>
              <a:rPr lang="en-US" altLang="ko-KR" sz="2400" dirty="0"/>
              <a:t>3</a:t>
            </a:r>
            <a:r>
              <a:rPr lang="ko-KR" altLang="en-US" sz="2400" dirty="0"/>
              <a:t>가지 중 한 가지만을 정답으로 인정할 것입니다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저희는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한국어 데이터를 높임말 또는 반말로 통일하여 데이터 자체의 표현의 다양성을 줄여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정확한 번역을 할 수 있도록 하는 것이 목표입니다</a:t>
            </a:r>
            <a:r>
              <a:rPr lang="en-US" altLang="ko-KR" dirty="0"/>
              <a:t>.</a:t>
            </a:r>
            <a:r>
              <a:rPr lang="ko-KR" altLang="en-US" dirty="0"/>
              <a:t>  즉</a:t>
            </a:r>
            <a:r>
              <a:rPr lang="en-US" altLang="ko-KR" dirty="0"/>
              <a:t>,</a:t>
            </a:r>
            <a:r>
              <a:rPr lang="ko-KR" altLang="en-US" dirty="0"/>
              <a:t> 앞에서 언급한 성능 평가의 지표 중 하나인 </a:t>
            </a:r>
            <a:r>
              <a:rPr lang="en-US" altLang="ko-KR" dirty="0"/>
              <a:t>bleu score</a:t>
            </a:r>
            <a:r>
              <a:rPr lang="ko-KR" altLang="en-US" dirty="0"/>
              <a:t>의 향상이 저희의 목표입니다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072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ko-KR" altLang="en-US" dirty="0" err="1"/>
              <a:t>어체</a:t>
            </a:r>
            <a:r>
              <a:rPr lang="ko-KR" altLang="en-US" dirty="0"/>
              <a:t> 간 변환을 할 때 잘못된 변환은 문장의 가독성을 낮출 것이라 생각되었기에 한국어 문법적 규칙을 반영하고자 하였습니다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대표적으로 종결어미의 경우는 </a:t>
            </a:r>
            <a:r>
              <a:rPr lang="ko-KR" altLang="en-US" dirty="0" err="1"/>
              <a:t>상대높임법을</a:t>
            </a:r>
            <a:r>
              <a:rPr lang="ko-KR" altLang="en-US" dirty="0"/>
              <a:t> 기준으로</a:t>
            </a:r>
            <a:r>
              <a:rPr lang="en-US" altLang="ko-KR" dirty="0"/>
              <a:t>,</a:t>
            </a:r>
            <a:r>
              <a:rPr lang="ko-KR" altLang="en-US" dirty="0"/>
              <a:t> 격식체와 비격식체 내에서 종결어미가 변환되도록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867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ko-KR" altLang="en-US" dirty="0" err="1"/>
              <a:t>비격식체에서는</a:t>
            </a:r>
            <a:r>
              <a:rPr lang="ko-KR" altLang="en-US" dirty="0"/>
              <a:t> </a:t>
            </a:r>
            <a:r>
              <a:rPr lang="ko-KR" altLang="en-US" dirty="0" err="1"/>
              <a:t>해요체와</a:t>
            </a:r>
            <a:r>
              <a:rPr lang="ko-KR" altLang="en-US" dirty="0"/>
              <a:t> 해체가 상호 변환됩니다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먹어요가</a:t>
            </a:r>
            <a:r>
              <a:rPr lang="ko-KR" altLang="en-US" dirty="0"/>
              <a:t> </a:t>
            </a:r>
            <a:r>
              <a:rPr lang="ko-KR" altLang="en-US" dirty="0" err="1"/>
              <a:t>먹어로</a:t>
            </a:r>
            <a:r>
              <a:rPr lang="ko-KR" altLang="en-US" dirty="0"/>
              <a:t> 변환됩니다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다만 본 변환기에서 다른 높임법</a:t>
            </a:r>
            <a:r>
              <a:rPr lang="en-US" altLang="ko-KR" dirty="0"/>
              <a:t>,</a:t>
            </a:r>
            <a:r>
              <a:rPr lang="ko-KR" altLang="en-US" dirty="0"/>
              <a:t> 즉 </a:t>
            </a:r>
            <a:r>
              <a:rPr lang="ko-KR" altLang="en-US" dirty="0" err="1"/>
              <a:t>객체높임</a:t>
            </a:r>
            <a:r>
              <a:rPr lang="en-US" altLang="ko-KR" dirty="0"/>
              <a:t>,</a:t>
            </a:r>
            <a:r>
              <a:rPr lang="ko-KR" altLang="en-US" dirty="0"/>
              <a:t> 주체 높임의 경우는 부분적으로 반영했으며</a:t>
            </a:r>
            <a:r>
              <a:rPr lang="en-US" altLang="ko-KR" dirty="0"/>
              <a:t>,</a:t>
            </a:r>
            <a:r>
              <a:rPr lang="ko-KR" altLang="en-US" dirty="0"/>
              <a:t> 추후 모듈 업데이트를 할 </a:t>
            </a:r>
            <a:r>
              <a:rPr lang="ko-KR" altLang="en-US" dirty="0" err="1"/>
              <a:t>떄</a:t>
            </a:r>
            <a:r>
              <a:rPr lang="ko-KR" altLang="en-US" dirty="0"/>
              <a:t> 추가할 예정입니다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17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변환의 기본원리는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한국어 문장을 받아서 문장 구조를 분석해 이 문장이 높임 표현인지 반말 표현인지 판단을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다음 문장을 형태소 분석기를 통해 형태소를 분석합니다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형태소 중 변환을 해야 하는 형태소의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r>
              <a:rPr lang="ko-KR" altLang="en-US" dirty="0"/>
              <a:t>와 변환 메소드를 통해 변환합니다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변환시</a:t>
            </a:r>
            <a:r>
              <a:rPr lang="ko-KR" altLang="en-US" dirty="0"/>
              <a:t> 정확한 변환을 위해 형태소는 자모단위로 분리된 후 적절한 형태소와 결합됩니다</a:t>
            </a:r>
            <a:r>
              <a:rPr lang="en-US" altLang="ko-KR" dirty="0"/>
              <a:t>.</a:t>
            </a:r>
          </a:p>
        </p:txBody>
      </p:sp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그러나</a:t>
            </a:r>
            <a:r>
              <a:rPr kumimoji="1" lang="ko-KR" altLang="en-US" dirty="0"/>
              <a:t> 한국어에는 다양한 문법적인 규칙이 존재하는데 이는 단순히 적절한 형태소로 변환이 불가능함을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즉 반말 형태소와 존댓말 형태소가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로 바뀌지 못하고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주변 형태소도 함께 고려해야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 변환 모듈에서는 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가지의 예외처리를 진행했습니다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용언의 활용 </a:t>
            </a:r>
            <a:r>
              <a:rPr kumimoji="1" lang="en-US" altLang="ko-KR" dirty="0"/>
              <a:t>~4.</a:t>
            </a:r>
            <a:r>
              <a:rPr kumimoji="1" lang="ko-KR" altLang="en-US" dirty="0"/>
              <a:t> 현재형 동사까지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634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6392464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b6392464c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6392464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b6392464c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47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b6392464c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1b6392464c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420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711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기계는 이해할 수 없지만 우리는 이해할 수 있습니다</a:t>
            </a:r>
            <a:r>
              <a:rPr lang="en-US" altLang="ko-KR" dirty="0"/>
              <a:t>.</a:t>
            </a:r>
            <a:r>
              <a:rPr lang="ko-KR" altLang="en-US" dirty="0"/>
              <a:t> 언어는 문화적</a:t>
            </a:r>
            <a:r>
              <a:rPr lang="en-US" altLang="ko-KR" dirty="0"/>
              <a:t>,</a:t>
            </a:r>
            <a:r>
              <a:rPr lang="ko-KR" altLang="en-US" dirty="0"/>
              <a:t> 역사적 사회적 특성이 반영됩니다</a:t>
            </a:r>
            <a:r>
              <a:rPr lang="en-US" altLang="ko-KR" dirty="0"/>
              <a:t>.</a:t>
            </a:r>
            <a:r>
              <a:rPr lang="ko-KR" altLang="en-US" dirty="0"/>
              <a:t> 우리는 이를 이해하고 반영한 번역이 더 </a:t>
            </a:r>
            <a:r>
              <a:rPr lang="ko-KR" altLang="en-US" dirty="0" err="1"/>
              <a:t>알밪은</a:t>
            </a:r>
            <a:r>
              <a:rPr lang="ko-KR" altLang="en-US" dirty="0"/>
              <a:t> 번역이 될 것이라 생각했으며 이를 반영하고자 하였습니다</a:t>
            </a:r>
            <a:r>
              <a:rPr lang="en-US" altLang="ko-KR" dirty="0"/>
              <a:t>.</a:t>
            </a:r>
            <a:r>
              <a:rPr lang="ko-KR" altLang="en-US" dirty="0"/>
              <a:t> 그리고 우리는 번역의 성능의 향상을 이끌어냈습니다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dirty="0"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4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03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27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87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0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 type="tx">
  <p:cSld name="섹션">
    <p:bg>
      <p:bgPr>
        <a:solidFill>
          <a:srgbClr val="00336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904872" y="3400425"/>
            <a:ext cx="16478253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8700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D8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9001125" y="9622951"/>
            <a:ext cx="276379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sz="13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810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6392464c_2_4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11b6392464c_2_4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rmAutofit/>
          </a:bodyPr>
          <a:lstStyle>
            <a:lvl1pPr lvl="0" algn="ctr" rtl="0">
              <a:spcBef>
                <a:spcPts val="675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g11b6392464c_2_4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75" cy="3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9pPr>
          </a:lstStyle>
          <a:p>
            <a:endParaRPr/>
          </a:p>
        </p:txBody>
      </p:sp>
      <p:sp>
        <p:nvSpPr>
          <p:cNvPr id="77" name="Google Shape;77;g11b6392464c_2_4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525" cy="3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425"/>
            </a:lvl9pPr>
          </a:lstStyle>
          <a:p>
            <a:endParaRPr/>
          </a:p>
        </p:txBody>
      </p:sp>
      <p:sp>
        <p:nvSpPr>
          <p:cNvPr id="78" name="Google Shape;78;g11b6392464c_2_424"/>
          <p:cNvSpPr txBox="1">
            <a:spLocks noGrp="1"/>
          </p:cNvSpPr>
          <p:nvPr>
            <p:ph type="sldNum" idx="12"/>
          </p:nvPr>
        </p:nvSpPr>
        <p:spPr>
          <a:xfrm>
            <a:off x="6553200" y="6352572"/>
            <a:ext cx="2133675" cy="3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4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9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7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2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12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36.png"/><Relationship Id="rId3" Type="http://schemas.openxmlformats.org/officeDocument/2006/relationships/image" Target="../media/image71.png"/><Relationship Id="rId21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4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12.png"/><Relationship Id="rId10" Type="http://schemas.openxmlformats.org/officeDocument/2006/relationships/image" Target="../media/image78.png"/><Relationship Id="rId19" Type="http://schemas.openxmlformats.org/officeDocument/2006/relationships/image" Target="../media/image3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5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5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62.png"/><Relationship Id="rId18" Type="http://schemas.openxmlformats.org/officeDocument/2006/relationships/image" Target="../media/image40.png"/><Relationship Id="rId3" Type="http://schemas.openxmlformats.org/officeDocument/2006/relationships/image" Target="../media/image95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image" Target="../media/image9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4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96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19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3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35.png"/><Relationship Id="rId5" Type="http://schemas.openxmlformats.org/officeDocument/2006/relationships/image" Target="../media/image106.png"/><Relationship Id="rId10" Type="http://schemas.openxmlformats.org/officeDocument/2006/relationships/image" Target="../media/image12.png"/><Relationship Id="rId4" Type="http://schemas.openxmlformats.org/officeDocument/2006/relationships/image" Target="../media/image105.png"/><Relationship Id="rId9" Type="http://schemas.openxmlformats.org/officeDocument/2006/relationships/image" Target="../media/image63.png"/><Relationship Id="rId1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36.png"/><Relationship Id="rId3" Type="http://schemas.openxmlformats.org/officeDocument/2006/relationships/image" Target="../media/image104.png"/><Relationship Id="rId7" Type="http://schemas.openxmlformats.org/officeDocument/2006/relationships/image" Target="../media/image11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12.png"/><Relationship Id="rId5" Type="http://schemas.openxmlformats.org/officeDocument/2006/relationships/image" Target="../media/image106.png"/><Relationship Id="rId15" Type="http://schemas.openxmlformats.org/officeDocument/2006/relationships/image" Target="../media/image110.png"/><Relationship Id="rId10" Type="http://schemas.openxmlformats.org/officeDocument/2006/relationships/image" Target="../media/image63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14.png"/><Relationship Id="rId10" Type="http://schemas.openxmlformats.org/officeDocument/2006/relationships/image" Target="../media/image12.png"/><Relationship Id="rId4" Type="http://schemas.openxmlformats.org/officeDocument/2006/relationships/image" Target="../media/image113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1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6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124.png"/><Relationship Id="rId4" Type="http://schemas.openxmlformats.org/officeDocument/2006/relationships/image" Target="../media/image45.png"/><Relationship Id="rId9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557682" y="7963436"/>
            <a:ext cx="2012909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287825" y="3269414"/>
            <a:ext cx="14000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한국어의</a:t>
            </a:r>
            <a:r>
              <a:rPr lang="en-US" sz="6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특수성을</a:t>
            </a:r>
            <a:r>
              <a:rPr lang="en-US" sz="6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r>
              <a:rPr lang="en-US" sz="6600" b="1" dirty="0" err="1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반영한</a:t>
            </a:r>
            <a:r>
              <a:rPr lang="en-US" sz="9600" b="1" dirty="0">
                <a:solidFill>
                  <a:srgbClr val="4C50BB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Georgia"/>
                <a:sym typeface="Georgia"/>
              </a:rPr>
              <a:t> </a:t>
            </a:r>
            <a:endParaRPr sz="400" b="1" i="0" u="none" strike="noStrike" cap="none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Georgia"/>
              <a:sym typeface="Georgi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363451" y="4819289"/>
            <a:ext cx="108006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한영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번역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성능</a:t>
            </a:r>
            <a:r>
              <a:rPr lang="en-US" sz="66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 </a:t>
            </a:r>
            <a:r>
              <a:rPr lang="en-US" sz="66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omic Sans MS"/>
                <a:sym typeface="Comic Sans MS"/>
              </a:rPr>
              <a:t>향상</a:t>
            </a:r>
            <a:endParaRPr sz="6600" i="0" u="none" strike="noStrike" cap="none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omic Sans MS"/>
              <a:sym typeface="Comic Sans M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42746" y="2132538"/>
            <a:ext cx="6344026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47619" y="-1551872"/>
            <a:ext cx="5585291" cy="553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63751" y="6720999"/>
            <a:ext cx="4820322" cy="477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12898" y="2768812"/>
            <a:ext cx="3591960" cy="355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6075" y="3826861"/>
            <a:ext cx="2359763" cy="23597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523236" y="1671390"/>
            <a:ext cx="7173300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Capston</a:t>
            </a:r>
            <a:r>
              <a:rPr lang="en-US" sz="3100" b="1" i="0" u="none" strike="noStrike" cap="none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Festival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839875" y="7782673"/>
            <a:ext cx="6735587" cy="446236"/>
            <a:chOff x="1839875" y="7782673"/>
            <a:chExt cx="6735587" cy="446236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1839875" y="7859618"/>
              <a:ext cx="116438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지도교수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004258" y="7782673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 err="1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최희열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교수님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839875" y="8330314"/>
            <a:ext cx="6735587" cy="458847"/>
            <a:chOff x="1839875" y="8330314"/>
            <a:chExt cx="6735587" cy="458847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1839875" y="8330314"/>
              <a:ext cx="1164383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팀</a:t>
              </a: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004258" y="8342925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허재무</a:t>
              </a:r>
              <a:r>
                <a:rPr lang="en-US" altLang="ko-KR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김정희</a:t>
              </a:r>
              <a:r>
                <a:rPr lang="en-US" altLang="ko-KR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김주환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839875" y="8870960"/>
            <a:ext cx="6735587" cy="446236"/>
            <a:chOff x="1839875" y="8870960"/>
            <a:chExt cx="6735587" cy="446236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1839875" y="8870960"/>
              <a:ext cx="1164383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자문</a:t>
              </a: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004258" y="8870960"/>
              <a:ext cx="5571204" cy="446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AITRICS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2277516" y="1033527"/>
            <a:ext cx="4258895" cy="425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E72BBF-6663-3D3A-661A-F4B9005D11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7862" y="8330314"/>
            <a:ext cx="3292275" cy="246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91B7F9-A135-2D6A-F3D7-4C66AA4F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14" name="Google Shape;194;p7">
            <a:extLst>
              <a:ext uri="{FF2B5EF4-FFF2-40B4-BE49-F238E27FC236}">
                <a16:creationId xmlns:a16="http://schemas.microsoft.com/office/drawing/2014/main" id="{8D87035A-B1A6-8DDD-7D3A-D14551E3FB38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높임말</a:t>
            </a:r>
            <a:r>
              <a:rPr lang="en-US" altLang="ko-KR" sz="3300" dirty="0">
                <a:solidFill>
                  <a:srgbClr val="4C50BB"/>
                </a:solidFill>
                <a:ea typeface="Calibri"/>
              </a:rPr>
              <a:t>,</a:t>
            </a: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 반말 혼용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490;p17">
            <a:extLst>
              <a:ext uri="{FF2B5EF4-FFF2-40B4-BE49-F238E27FC236}">
                <a16:creationId xmlns:a16="http://schemas.microsoft.com/office/drawing/2014/main" id="{A40CEC34-BD7C-A2FF-373C-395614685007}"/>
              </a:ext>
            </a:extLst>
          </p:cNvPr>
          <p:cNvGrpSpPr/>
          <p:nvPr/>
        </p:nvGrpSpPr>
        <p:grpSpPr>
          <a:xfrm>
            <a:off x="8600661" y="3989239"/>
            <a:ext cx="720995" cy="587007"/>
            <a:chOff x="9011713" y="5350533"/>
            <a:chExt cx="720995" cy="587007"/>
          </a:xfrm>
        </p:grpSpPr>
        <p:pic>
          <p:nvPicPr>
            <p:cNvPr id="17" name="Google Shape;491;p17">
              <a:extLst>
                <a:ext uri="{FF2B5EF4-FFF2-40B4-BE49-F238E27FC236}">
                  <a16:creationId xmlns:a16="http://schemas.microsoft.com/office/drawing/2014/main" id="{45BFAE2B-2B66-A66D-4C53-A5DA9D70A37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92;p17">
              <a:extLst>
                <a:ext uri="{FF2B5EF4-FFF2-40B4-BE49-F238E27FC236}">
                  <a16:creationId xmlns:a16="http://schemas.microsoft.com/office/drawing/2014/main" id="{94333D70-9A2E-BC79-D1F6-B28CD6C6650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93;p17">
              <a:extLst>
                <a:ext uri="{FF2B5EF4-FFF2-40B4-BE49-F238E27FC236}">
                  <a16:creationId xmlns:a16="http://schemas.microsoft.com/office/drawing/2014/main" id="{B99FB3B4-7F2C-3E03-A4F6-16BE57D0716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457B53-D430-54C6-3777-A64959007AF5}"/>
              </a:ext>
            </a:extLst>
          </p:cNvPr>
          <p:cNvSpPr txBox="1"/>
          <p:nvPr/>
        </p:nvSpPr>
        <p:spPr>
          <a:xfrm>
            <a:off x="5014946" y="3927109"/>
            <a:ext cx="30512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샀다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. 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    반말</a:t>
            </a:r>
          </a:p>
          <a:p>
            <a:endParaRPr kumimoji="1" lang="ko-Kore-KR" altLang="en-US" dirty="0"/>
          </a:p>
        </p:txBody>
      </p:sp>
      <p:grpSp>
        <p:nvGrpSpPr>
          <p:cNvPr id="22" name="Google Shape;490;p17">
            <a:extLst>
              <a:ext uri="{FF2B5EF4-FFF2-40B4-BE49-F238E27FC236}">
                <a16:creationId xmlns:a16="http://schemas.microsoft.com/office/drawing/2014/main" id="{4F017D65-36CA-6868-42C2-12AA9F73BB65}"/>
              </a:ext>
            </a:extLst>
          </p:cNvPr>
          <p:cNvGrpSpPr/>
          <p:nvPr/>
        </p:nvGrpSpPr>
        <p:grpSpPr>
          <a:xfrm>
            <a:off x="8600661" y="5622209"/>
            <a:ext cx="720995" cy="587007"/>
            <a:chOff x="9011713" y="5350533"/>
            <a:chExt cx="720995" cy="587007"/>
          </a:xfrm>
        </p:grpSpPr>
        <p:pic>
          <p:nvPicPr>
            <p:cNvPr id="23" name="Google Shape;491;p17">
              <a:extLst>
                <a:ext uri="{FF2B5EF4-FFF2-40B4-BE49-F238E27FC236}">
                  <a16:creationId xmlns:a16="http://schemas.microsoft.com/office/drawing/2014/main" id="{F0A502E4-8EEF-D8AB-ECA7-9A9CC64B12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492;p17">
              <a:extLst>
                <a:ext uri="{FF2B5EF4-FFF2-40B4-BE49-F238E27FC236}">
                  <a16:creationId xmlns:a16="http://schemas.microsoft.com/office/drawing/2014/main" id="{C2F0FAFB-3F49-93D1-5CE9-19A09D6B8F8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93;p17">
              <a:extLst>
                <a:ext uri="{FF2B5EF4-FFF2-40B4-BE49-F238E27FC236}">
                  <a16:creationId xmlns:a16="http://schemas.microsoft.com/office/drawing/2014/main" id="{C64C10B5-E377-13A6-4E5A-26648E419BB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14E6BC-C5CD-1137-D184-5BA7B458DE2D}"/>
              </a:ext>
            </a:extLst>
          </p:cNvPr>
          <p:cNvSpPr txBox="1"/>
          <p:nvPr/>
        </p:nvSpPr>
        <p:spPr>
          <a:xfrm>
            <a:off x="5014947" y="5560079"/>
            <a:ext cx="309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싶어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?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     반말</a:t>
            </a:r>
          </a:p>
          <a:p>
            <a:endParaRPr kumimoji="1" lang="ko-Kore-KR" altLang="en-US" dirty="0"/>
          </a:p>
        </p:txBody>
      </p:sp>
      <p:pic>
        <p:nvPicPr>
          <p:cNvPr id="28" name="그림 27" descr="화살이(가) 표시된 사진&#10;&#10;자동 생성된 설명">
            <a:extLst>
              <a:ext uri="{FF2B5EF4-FFF2-40B4-BE49-F238E27FC236}">
                <a16:creationId xmlns:a16="http://schemas.microsoft.com/office/drawing/2014/main" id="{6846BB0E-D71D-7DD8-2E55-A04B1BE48CF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5255" y="5615978"/>
            <a:ext cx="513984" cy="51398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2BE6211-958A-C449-895B-794E0DD2CB66}"/>
              </a:ext>
            </a:extLst>
          </p:cNvPr>
          <p:cNvGrpSpPr/>
          <p:nvPr/>
        </p:nvGrpSpPr>
        <p:grpSpPr>
          <a:xfrm>
            <a:off x="10285088" y="5560079"/>
            <a:ext cx="4754744" cy="646331"/>
            <a:chOff x="10285088" y="5560079"/>
            <a:chExt cx="4754744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BBF7B6-2387-C226-EA92-CB0654CDAB24}"/>
                </a:ext>
              </a:extLst>
            </p:cNvPr>
            <p:cNvSpPr txBox="1"/>
            <p:nvPr/>
          </p:nvSpPr>
          <p:spPr>
            <a:xfrm>
              <a:off x="10285088" y="5560079"/>
              <a:ext cx="475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싶어요</a:t>
              </a:r>
              <a:r>
                <a:rPr lang="en-US" altLang="ko-KR" sz="3600" b="1" dirty="0">
                  <a:latin typeface="+mj-ea"/>
                  <a:cs typeface="Calibri" panose="020F0502020204030204" pitchFamily="34" charset="0"/>
                </a:rPr>
                <a:t>?</a:t>
              </a:r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       높임말</a:t>
              </a:r>
              <a:endParaRPr kumimoji="1" lang="ko-Kore-KR" altLang="en-US" sz="3600" b="1" dirty="0"/>
            </a:p>
          </p:txBody>
        </p:sp>
        <p:pic>
          <p:nvPicPr>
            <p:cNvPr id="29" name="그림 28" descr="화살이(가) 표시된 사진&#10;&#10;자동 생성된 설명">
              <a:extLst>
                <a:ext uri="{FF2B5EF4-FFF2-40B4-BE49-F238E27FC236}">
                  <a16:creationId xmlns:a16="http://schemas.microsoft.com/office/drawing/2014/main" id="{5F4D3327-7DD5-1E22-9AF8-105417B6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05467" y="5658721"/>
              <a:ext cx="513984" cy="513984"/>
            </a:xfrm>
            <a:prstGeom prst="rect">
              <a:avLst/>
            </a:prstGeom>
          </p:spPr>
        </p:pic>
      </p:grpSp>
      <p:pic>
        <p:nvPicPr>
          <p:cNvPr id="30" name="그림 29" descr="화살이(가) 표시된 사진&#10;&#10;자동 생성된 설명">
            <a:extLst>
              <a:ext uri="{FF2B5EF4-FFF2-40B4-BE49-F238E27FC236}">
                <a16:creationId xmlns:a16="http://schemas.microsoft.com/office/drawing/2014/main" id="{7AED454B-FF77-DC21-685A-748D2616745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5255" y="4025751"/>
            <a:ext cx="513984" cy="51398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446F22C-668A-B05F-91CE-FED44CBDA846}"/>
              </a:ext>
            </a:extLst>
          </p:cNvPr>
          <p:cNvGrpSpPr/>
          <p:nvPr/>
        </p:nvGrpSpPr>
        <p:grpSpPr>
          <a:xfrm>
            <a:off x="10285087" y="3927109"/>
            <a:ext cx="4754745" cy="646331"/>
            <a:chOff x="10285087" y="3927109"/>
            <a:chExt cx="4754745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FC6894-9579-09A1-B313-AF97287FB2DD}"/>
                </a:ext>
              </a:extLst>
            </p:cNvPr>
            <p:cNvSpPr txBox="1"/>
            <p:nvPr/>
          </p:nvSpPr>
          <p:spPr>
            <a:xfrm>
              <a:off x="10285087" y="3927109"/>
              <a:ext cx="475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샀습니다</a:t>
              </a:r>
              <a:r>
                <a:rPr lang="en-US" altLang="ko-KR" sz="3600" b="1" dirty="0">
                  <a:latin typeface="+mj-ea"/>
                  <a:cs typeface="Calibri" panose="020F0502020204030204" pitchFamily="34" charset="0"/>
                </a:rPr>
                <a:t>. </a:t>
              </a:r>
              <a:r>
                <a:rPr lang="ko-KR" altLang="en-US" sz="3600" b="1" dirty="0">
                  <a:latin typeface="+mj-ea"/>
                  <a:cs typeface="Calibri" panose="020F0502020204030204" pitchFamily="34" charset="0"/>
                </a:rPr>
                <a:t>    높임말</a:t>
              </a:r>
              <a:endParaRPr kumimoji="1" lang="ko-Kore-KR" altLang="en-US" sz="3600" b="1" dirty="0"/>
            </a:p>
          </p:txBody>
        </p:sp>
        <p:pic>
          <p:nvPicPr>
            <p:cNvPr id="31" name="그림 30" descr="화살이(가) 표시된 사진&#10;&#10;자동 생성된 설명">
              <a:extLst>
                <a:ext uri="{FF2B5EF4-FFF2-40B4-BE49-F238E27FC236}">
                  <a16:creationId xmlns:a16="http://schemas.microsoft.com/office/drawing/2014/main" id="{CBD7A1F4-76CC-7FAF-27AB-CAE9022C6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57836" y="4025751"/>
              <a:ext cx="513984" cy="51398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3B0B2E-C900-FCE7-1D80-4A4DFA2A9D37}"/>
              </a:ext>
            </a:extLst>
          </p:cNvPr>
          <p:cNvSpPr txBox="1"/>
          <p:nvPr/>
        </p:nvSpPr>
        <p:spPr>
          <a:xfrm>
            <a:off x="4620003" y="8320933"/>
            <a:ext cx="9403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+mj-ea"/>
                <a:ea typeface="+mj-ea"/>
                <a:cs typeface="Calibri" panose="020F0502020204030204" pitchFamily="34" charset="0"/>
              </a:rPr>
              <a:t>한국어의 높임말</a:t>
            </a:r>
            <a:r>
              <a:rPr lang="en-US" altLang="ko-KR" sz="3200" b="1" dirty="0">
                <a:latin typeface="+mj-ea"/>
                <a:ea typeface="+mj-ea"/>
                <a:cs typeface="Calibri" panose="020F0502020204030204" pitchFamily="34" charset="0"/>
              </a:rPr>
              <a:t>, </a:t>
            </a:r>
            <a:r>
              <a:rPr lang="ko-KR" altLang="en-US" sz="3200" b="1" dirty="0">
                <a:latin typeface="+mj-ea"/>
                <a:ea typeface="+mj-ea"/>
                <a:cs typeface="Calibri" panose="020F0502020204030204" pitchFamily="34" charset="0"/>
              </a:rPr>
              <a:t>반말 간 구분</a:t>
            </a:r>
          </a:p>
        </p:txBody>
      </p:sp>
    </p:spTree>
    <p:extLst>
      <p:ext uri="{BB962C8B-B14F-4D97-AF65-F5344CB8AC3E}">
        <p14:creationId xmlns:p14="http://schemas.microsoft.com/office/powerpoint/2010/main" val="31681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문제 해결 방안</a:t>
            </a:r>
            <a:endParaRPr b="1" dirty="0"/>
          </a:p>
        </p:txBody>
      </p:sp>
      <p:sp>
        <p:nvSpPr>
          <p:cNvPr id="159" name="Google Shape;159;p6"/>
          <p:cNvSpPr txBox="1"/>
          <p:nvPr/>
        </p:nvSpPr>
        <p:spPr>
          <a:xfrm>
            <a:off x="1695238" y="5862323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 자모 단위 </a:t>
            </a:r>
            <a:r>
              <a:rPr lang="en-US" altLang="ko-KR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BPE(Byte Pair Encoding)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91AA52-5209-69DA-7E43-3A83BC3F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54339" y="6136882"/>
            <a:ext cx="6535366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4C4747"/>
                </a:solidFill>
                <a:ea typeface="Calibri"/>
              </a:rPr>
              <a:t>1. </a:t>
            </a:r>
            <a:r>
              <a:rPr lang="ko-KR" altLang="en-US" sz="2400" b="1" dirty="0">
                <a:solidFill>
                  <a:srgbClr val="4C4747"/>
                </a:solidFill>
                <a:ea typeface="Calibri"/>
              </a:rPr>
              <a:t>원본 데이터</a:t>
            </a:r>
            <a:r>
              <a:rPr lang="en-US" altLang="ko-KR" sz="2400" b="1" dirty="0">
                <a:solidFill>
                  <a:srgbClr val="4C4747"/>
                </a:solidFill>
                <a:ea typeface="Calibri"/>
              </a:rPr>
              <a:t>: </a:t>
            </a:r>
            <a:r>
              <a:rPr lang="en-US" altLang="ko-KR" sz="2400" b="1" dirty="0" err="1">
                <a:solidFill>
                  <a:srgbClr val="4C4747"/>
                </a:solidFill>
                <a:ea typeface="Calibri"/>
              </a:rPr>
              <a:t>abcdef</a:t>
            </a:r>
            <a:endParaRPr lang="en-US" altLang="ko-KR" sz="2400" b="1" dirty="0">
              <a:solidFill>
                <a:srgbClr val="4C4747"/>
              </a:solidFill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(a, b, c, d, e, f)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의 크기 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인 사전으로 기억 가능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원본 데이터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XabcabcerXazc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 (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Xa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 err="1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, a, e, r, z, c)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로 분해하여 사전에 저장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149599" y="2436652"/>
            <a:ext cx="23604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BPE</a:t>
            </a:r>
            <a:r>
              <a:rPr lang="ko-KR" alt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란</a:t>
            </a:r>
            <a:r>
              <a:rPr lang="en-US" altLang="ko-KR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sz="48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원본 문장의 정보를 압축하기 위한 자연어처리의 </a:t>
            </a:r>
            <a:r>
              <a:rPr lang="ko-KR" altLang="en-US" sz="30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방법</a:t>
            </a:r>
            <a:endParaRPr lang="en-US" sz="3000" b="1" dirty="0">
              <a:solidFill>
                <a:srgbClr val="4C4747"/>
              </a:solidFill>
              <a:latin typeface="BM DoHyeon OTF" panose="020B0600000101010101" pitchFamily="34" charset="-127"/>
              <a:ea typeface="BM DoHyeon OTF" panose="020B0600000101010101" pitchFamily="34" charset="-127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72217" y="3813420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7" y="5042975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D42B2-B970-49C0-BDE1-660196D85BB1}"/>
              </a:ext>
            </a:extLst>
          </p:cNvPr>
          <p:cNvSpPr txBox="1"/>
          <p:nvPr/>
        </p:nvSpPr>
        <p:spPr>
          <a:xfrm>
            <a:off x="12686454" y="6894880"/>
            <a:ext cx="538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등장 빈도수에 따른 단위 생성 및 원본 문장의 압축 가능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8559DC-763A-C93F-C00E-6F7348FF7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19" name="그림 18" descr="화살이(가) 표시된 사진&#10;&#10;자동 생성된 설명">
            <a:extLst>
              <a:ext uri="{FF2B5EF4-FFF2-40B4-BE49-F238E27FC236}">
                <a16:creationId xmlns:a16="http://schemas.microsoft.com/office/drawing/2014/main" id="{3968C707-28AF-A3CF-821B-E461843F54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0209" y="7087819"/>
            <a:ext cx="775741" cy="775741"/>
          </a:xfrm>
          <a:prstGeom prst="rect">
            <a:avLst/>
          </a:prstGeom>
        </p:spPr>
      </p:pic>
      <p:sp>
        <p:nvSpPr>
          <p:cNvPr id="20" name="Google Shape;162;p6">
            <a:extLst>
              <a:ext uri="{FF2B5EF4-FFF2-40B4-BE49-F238E27FC236}">
                <a16:creationId xmlns:a16="http://schemas.microsoft.com/office/drawing/2014/main" id="{1B971814-D5CF-3A18-D9BF-48037A71AD42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3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ea typeface="Calibri"/>
              </a:rPr>
              <a:t>기대 효과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54338" y="6136882"/>
            <a:ext cx="612454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subword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영흰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-&gt; 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영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흰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엄만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엄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</a:t>
            </a: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자모</a:t>
            </a: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alt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영흰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ㅇㅕㅇ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ㅎㅢ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ㄴ</a:t>
            </a:r>
            <a:endParaRPr lang="en-US" altLang="ko-KR" sz="3000" b="1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 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엄만 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-&gt; 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ㅇㅓㅁ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ㅁㅏ</a:t>
            </a:r>
            <a:r>
              <a:rPr lang="en-US" altLang="ko-KR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@@</a:t>
            </a:r>
            <a:r>
              <a:rPr lang="ko-KR" altLang="en-US" sz="3000" b="1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ㄴ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32137" y="2341616"/>
            <a:ext cx="73954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자모단위 </a:t>
            </a:r>
            <a:r>
              <a:rPr lang="en-US" altLang="ko-KR" sz="4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BPE</a:t>
            </a:r>
            <a:endParaRPr sz="44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모델의 기존 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BPE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방식인 </a:t>
            </a:r>
            <a:r>
              <a:rPr lang="en-US" altLang="ko-KR" sz="3000" b="1" dirty="0" err="1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subword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단위로 자르는 것이 아닌 자모단위로 자르는 것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.</a:t>
            </a:r>
            <a:endParaRPr lang="en-US" sz="3000" b="1" dirty="0">
              <a:solidFill>
                <a:srgbClr val="4C4747"/>
              </a:solidFill>
              <a:latin typeface="BM DoHyeon OTF" panose="020B0600000101010101" pitchFamily="34" charset="-127"/>
              <a:ea typeface="BM DoHyeon OTF" panose="020B0600000101010101" pitchFamily="34" charset="-127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269529" y="3808354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6" y="5048363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5437D-D7A0-424C-8E67-404F49A7F225}"/>
              </a:ext>
            </a:extLst>
          </p:cNvPr>
          <p:cNvSpPr txBox="1"/>
          <p:nvPr/>
        </p:nvSpPr>
        <p:spPr>
          <a:xfrm>
            <a:off x="12482892" y="8664399"/>
            <a:ext cx="4320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받침 형태의 조사를 분리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940D12-D517-0C01-D5B6-8EF8B1324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23" name="Google Shape;409;p15">
            <a:extLst>
              <a:ext uri="{FF2B5EF4-FFF2-40B4-BE49-F238E27FC236}">
                <a16:creationId xmlns:a16="http://schemas.microsoft.com/office/drawing/2014/main" id="{79BABB2E-C3F0-206F-AC5A-9A8CC44B47CA}"/>
              </a:ext>
            </a:extLst>
          </p:cNvPr>
          <p:cNvGrpSpPr/>
          <p:nvPr/>
        </p:nvGrpSpPr>
        <p:grpSpPr>
          <a:xfrm rot="10800000">
            <a:off x="10597952" y="8577453"/>
            <a:ext cx="867318" cy="640944"/>
            <a:chOff x="8458025" y="4783042"/>
            <a:chExt cx="720995" cy="587007"/>
          </a:xfrm>
        </p:grpSpPr>
        <p:pic>
          <p:nvPicPr>
            <p:cNvPr id="25" name="Google Shape;410;p15">
              <a:extLst>
                <a:ext uri="{FF2B5EF4-FFF2-40B4-BE49-F238E27FC236}">
                  <a16:creationId xmlns:a16="http://schemas.microsoft.com/office/drawing/2014/main" id="{D03D1B12-B4C6-039F-BEC1-8D782558A1D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411;p15">
              <a:extLst>
                <a:ext uri="{FF2B5EF4-FFF2-40B4-BE49-F238E27FC236}">
                  <a16:creationId xmlns:a16="http://schemas.microsoft.com/office/drawing/2014/main" id="{4F4332FF-3355-5693-AD7B-113B75394410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412;p15">
              <a:extLst>
                <a:ext uri="{FF2B5EF4-FFF2-40B4-BE49-F238E27FC236}">
                  <a16:creationId xmlns:a16="http://schemas.microsoft.com/office/drawing/2014/main" id="{7EFDFE3A-4EC3-DFA8-D120-3C91C7F471B4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62;p6">
            <a:extLst>
              <a:ext uri="{FF2B5EF4-FFF2-40B4-BE49-F238E27FC236}">
                <a16:creationId xmlns:a16="http://schemas.microsoft.com/office/drawing/2014/main" id="{7D0A5304-D296-C491-7F7E-830386222139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2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문제 해결 방안</a:t>
            </a:r>
            <a:endParaRPr b="1" dirty="0"/>
          </a:p>
        </p:txBody>
      </p:sp>
      <p:sp>
        <p:nvSpPr>
          <p:cNvPr id="159" name="Google Shape;159;p6"/>
          <p:cNvSpPr txBox="1"/>
          <p:nvPr/>
        </p:nvSpPr>
        <p:spPr>
          <a:xfrm>
            <a:off x="1695238" y="5862323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데이터 문장들의 높임말</a:t>
            </a:r>
            <a:r>
              <a:rPr lang="en-US" altLang="ko-KR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3300" b="1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반말 통일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BB65B9-FDAE-F7F9-40C2-C7A3EAD52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60F3D71D-E7AF-DCF0-06DD-1C60A641FC3A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54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61879" y="5420965"/>
            <a:ext cx="653536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높임말로 통일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문장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나는 아침마다 출근한다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저는 아침마다 출근합니다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반말로 통일</a:t>
            </a: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문장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어제 당신과 함께 영화를 봤습니다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어제 너와 함께 영화를 봤다</a:t>
            </a:r>
            <a:r>
              <a:rPr lang="en-US" altLang="ko-KR" sz="24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32137" y="2341616"/>
            <a:ext cx="739542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실행 방안</a:t>
            </a:r>
            <a:endParaRPr sz="48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2744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데이터의 한국어 문장을 높임말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반말로 각각 통일해 준 다음 </a:t>
            </a:r>
            <a:r>
              <a:rPr lang="en-US" altLang="ko-KR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</a:t>
            </a:r>
            <a:r>
              <a:rPr lang="ko-KR" alt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을 진행한다</a:t>
            </a:r>
            <a:r>
              <a:rPr lang="en-US" altLang="ko-KR" sz="3000" b="1" dirty="0">
                <a:solidFill>
                  <a:srgbClr val="4C4747"/>
                </a:solidFill>
              </a:rPr>
              <a:t>.</a:t>
            </a:r>
            <a:endParaRPr lang="en-US" sz="3000" b="1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7" y="5042975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D42B2-B970-49C0-BDE1-660196D85BB1}"/>
              </a:ext>
            </a:extLst>
          </p:cNvPr>
          <p:cNvSpPr txBox="1"/>
          <p:nvPr/>
        </p:nvSpPr>
        <p:spPr>
          <a:xfrm>
            <a:off x="12323761" y="5971551"/>
            <a:ext cx="5380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데이터의 한국어 문장을</a:t>
            </a:r>
            <a:endParaRPr lang="en-US" altLang="ko-KR" sz="3000" b="1" dirty="0"/>
          </a:p>
          <a:p>
            <a:r>
              <a:rPr lang="ko-KR" altLang="en-US" sz="3000" b="1" dirty="0">
                <a:solidFill>
                  <a:srgbClr val="FFC000"/>
                </a:solidFill>
              </a:rPr>
              <a:t>높임말</a:t>
            </a:r>
            <a:r>
              <a:rPr lang="ko-KR" altLang="en-US" sz="3000" b="1" dirty="0"/>
              <a:t>로 통일</a:t>
            </a:r>
            <a:r>
              <a:rPr lang="en-US" altLang="ko-KR" sz="3000" b="1" dirty="0"/>
              <a:t>, </a:t>
            </a:r>
          </a:p>
          <a:p>
            <a:r>
              <a:rPr lang="ko-KR" altLang="en-US" sz="3000" b="1" dirty="0">
                <a:solidFill>
                  <a:srgbClr val="FFC000"/>
                </a:solidFill>
              </a:rPr>
              <a:t>반말</a:t>
            </a:r>
            <a:r>
              <a:rPr lang="ko-KR" altLang="en-US" sz="3000" b="1" dirty="0"/>
              <a:t>로 통일한 뒤 각각에 대하여 </a:t>
            </a:r>
            <a:r>
              <a:rPr lang="en-US" altLang="ko-KR" sz="3000" b="1" dirty="0"/>
              <a:t>train</a:t>
            </a:r>
            <a:r>
              <a:rPr lang="ko-KR" altLang="en-US" sz="3000" b="1" dirty="0"/>
              <a:t>을 진행한다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6EA35C-DD6E-862B-48CB-6EAFBC1DD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18" name="Google Shape;409;p15">
            <a:extLst>
              <a:ext uri="{FF2B5EF4-FFF2-40B4-BE49-F238E27FC236}">
                <a16:creationId xmlns:a16="http://schemas.microsoft.com/office/drawing/2014/main" id="{4915D710-3226-5C86-F6DA-1015BF3CFCE5}"/>
              </a:ext>
            </a:extLst>
          </p:cNvPr>
          <p:cNvGrpSpPr/>
          <p:nvPr/>
        </p:nvGrpSpPr>
        <p:grpSpPr>
          <a:xfrm>
            <a:off x="10466540" y="6199510"/>
            <a:ext cx="895764" cy="741537"/>
            <a:chOff x="8458025" y="4783042"/>
            <a:chExt cx="720995" cy="587007"/>
          </a:xfrm>
        </p:grpSpPr>
        <p:pic>
          <p:nvPicPr>
            <p:cNvPr id="19" name="Google Shape;410;p15">
              <a:extLst>
                <a:ext uri="{FF2B5EF4-FFF2-40B4-BE49-F238E27FC236}">
                  <a16:creationId xmlns:a16="http://schemas.microsoft.com/office/drawing/2014/main" id="{5CD038A4-B5A6-772C-8DE3-5A933E2B357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11;p15">
              <a:extLst>
                <a:ext uri="{FF2B5EF4-FFF2-40B4-BE49-F238E27FC236}">
                  <a16:creationId xmlns:a16="http://schemas.microsoft.com/office/drawing/2014/main" id="{4FF1D5D7-9DCE-3C2B-41F4-EF4563AF505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12;p15">
              <a:extLst>
                <a:ext uri="{FF2B5EF4-FFF2-40B4-BE49-F238E27FC236}">
                  <a16:creationId xmlns:a16="http://schemas.microsoft.com/office/drawing/2014/main" id="{2D49051B-CA9F-B174-129E-2D7F1D2D4D0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162;p6">
            <a:extLst>
              <a:ext uri="{FF2B5EF4-FFF2-40B4-BE49-F238E27FC236}">
                <a16:creationId xmlns:a16="http://schemas.microsoft.com/office/drawing/2014/main" id="{9A92B639-734C-6362-8A79-DA7AC50EA673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3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-1711930" y="6044549"/>
            <a:ext cx="739542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ea typeface="Calibri"/>
              </a:rPr>
              <a:t>기대 효과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430847" y="6044549"/>
            <a:ext cx="612454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데이터의 통일로 인한 결과 문장의 </a:t>
            </a:r>
            <a:r>
              <a:rPr lang="ko-KR" alt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어체의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일관성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데이터의 통일로 인한 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r>
              <a:rPr lang="ko-KR" alt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향상</a:t>
            </a:r>
            <a:r>
              <a:rPr lang="en-US" altLang="ko-K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93218" y="-102309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0167" y="9124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1370454" y="2472158"/>
            <a:ext cx="59187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BLEU</a:t>
            </a:r>
            <a:r>
              <a:rPr lang="ko-KR" altLang="en-US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 </a:t>
            </a:r>
            <a:r>
              <a:rPr lang="en-US" altLang="ko-KR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Score</a:t>
            </a:r>
            <a:endParaRPr sz="4400" b="1" dirty="0">
              <a:solidFill>
                <a:srgbClr val="FFC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433312" y="2330332"/>
            <a:ext cx="118546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C4747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sym typeface="Arial"/>
              </a:rPr>
              <a:t>Bilingual Evaluation Understudy Score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자연어 처리 모델로부터 생성되는 결과물의 정확성에 대한 측도</a:t>
            </a:r>
            <a:endParaRPr lang="en-US" sz="3000" b="1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157055" y="912449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72217" y="3813420"/>
            <a:ext cx="2585910" cy="68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핵심 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997" y="7870751"/>
            <a:ext cx="3822070" cy="378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10">
            <a:extLst>
              <a:ext uri="{FF2B5EF4-FFF2-40B4-BE49-F238E27FC236}">
                <a16:creationId xmlns:a16="http://schemas.microsoft.com/office/drawing/2014/main" id="{DB14C0BF-E6F0-4CA6-9286-4EF3217F4A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16" y="5048363"/>
            <a:ext cx="2546328" cy="254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0;p10">
            <a:extLst>
              <a:ext uri="{FF2B5EF4-FFF2-40B4-BE49-F238E27FC236}">
                <a16:creationId xmlns:a16="http://schemas.microsoft.com/office/drawing/2014/main" id="{0AE2A6D3-879B-41CD-BA03-1047A014EF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16229" y="6113028"/>
            <a:ext cx="2546328" cy="25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C17CB-74A0-4889-8A21-49263B355257}"/>
              </a:ext>
            </a:extLst>
          </p:cNvPr>
          <p:cNvSpPr txBox="1"/>
          <p:nvPr/>
        </p:nvSpPr>
        <p:spPr>
          <a:xfrm>
            <a:off x="10584000" y="7133026"/>
            <a:ext cx="17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I love you.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" name="Google Shape;240;p10">
            <a:extLst>
              <a:ext uri="{FF2B5EF4-FFF2-40B4-BE49-F238E27FC236}">
                <a16:creationId xmlns:a16="http://schemas.microsoft.com/office/drawing/2014/main" id="{8AA3EFB1-2F99-4762-B197-F2B3AF7B40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5496" y="5534118"/>
            <a:ext cx="3376510" cy="32842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11383-0421-4544-AA8E-C1D057633AA0}"/>
              </a:ext>
            </a:extLst>
          </p:cNvPr>
          <p:cNvSpPr txBox="1"/>
          <p:nvPr/>
        </p:nvSpPr>
        <p:spPr>
          <a:xfrm>
            <a:off x="13946324" y="6497729"/>
            <a:ext cx="3295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나는 당신을 사랑합니다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사랑해요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사랑해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197355-DCFB-1029-D42C-0A153E365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22" name="Google Shape;409;p15">
            <a:extLst>
              <a:ext uri="{FF2B5EF4-FFF2-40B4-BE49-F238E27FC236}">
                <a16:creationId xmlns:a16="http://schemas.microsoft.com/office/drawing/2014/main" id="{02A75636-2E4E-DFA6-C023-B7BC15879D3E}"/>
              </a:ext>
            </a:extLst>
          </p:cNvPr>
          <p:cNvGrpSpPr/>
          <p:nvPr/>
        </p:nvGrpSpPr>
        <p:grpSpPr>
          <a:xfrm>
            <a:off x="12989509" y="7231910"/>
            <a:ext cx="484092" cy="340645"/>
            <a:chOff x="8458025" y="4783042"/>
            <a:chExt cx="720995" cy="587007"/>
          </a:xfrm>
        </p:grpSpPr>
        <p:pic>
          <p:nvPicPr>
            <p:cNvPr id="23" name="Google Shape;410;p15">
              <a:extLst>
                <a:ext uri="{FF2B5EF4-FFF2-40B4-BE49-F238E27FC236}">
                  <a16:creationId xmlns:a16="http://schemas.microsoft.com/office/drawing/2014/main" id="{A4D7B675-C320-2E65-BB74-474F15EA4E8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11;p15">
              <a:extLst>
                <a:ext uri="{FF2B5EF4-FFF2-40B4-BE49-F238E27FC236}">
                  <a16:creationId xmlns:a16="http://schemas.microsoft.com/office/drawing/2014/main" id="{962C18B9-0AA6-6DFF-22BA-814EB40B26F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412;p15">
              <a:extLst>
                <a:ext uri="{FF2B5EF4-FFF2-40B4-BE49-F238E27FC236}">
                  <a16:creationId xmlns:a16="http://schemas.microsoft.com/office/drawing/2014/main" id="{C772E9B8-F7FD-C2D7-6537-7B7AE416E5C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162;p6">
            <a:extLst>
              <a:ext uri="{FF2B5EF4-FFF2-40B4-BE49-F238E27FC236}">
                <a16:creationId xmlns:a16="http://schemas.microsoft.com/office/drawing/2014/main" id="{60B469F7-75DA-588A-3025-9A9CA9AFC22C}"/>
              </a:ext>
            </a:extLst>
          </p:cNvPr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문제 해결 방안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77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752381" y="6631167"/>
            <a:ext cx="1077142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변환을 통한 모델 학습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752381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415E91-F02A-3A06-B760-89654F38F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5233" y="3797637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16"/>
          <p:cNvGrpSpPr/>
          <p:nvPr/>
        </p:nvGrpSpPr>
        <p:grpSpPr>
          <a:xfrm>
            <a:off x="8572966" y="4432868"/>
            <a:ext cx="2142985" cy="802423"/>
            <a:chOff x="8572966" y="4012244"/>
            <a:chExt cx="2142985" cy="802423"/>
          </a:xfrm>
        </p:grpSpPr>
        <p:sp>
          <p:nvSpPr>
            <p:cNvPr id="436" name="Google Shape;436;p16"/>
            <p:cNvSpPr txBox="1"/>
            <p:nvPr/>
          </p:nvSpPr>
          <p:spPr>
            <a:xfrm>
              <a:off x="8572966" y="4012244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종성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 txBox="1"/>
            <p:nvPr/>
          </p:nvSpPr>
          <p:spPr>
            <a:xfrm>
              <a:off x="8850206" y="4445376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ㄴ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8" name="Google Shape;43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8090134" y="4300461"/>
            <a:ext cx="120774" cy="11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7530" y="3195459"/>
            <a:ext cx="2762946" cy="2762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DB0499A-2143-4F09-8003-EC1A625CFF6B}"/>
              </a:ext>
            </a:extLst>
          </p:cNvPr>
          <p:cNvGrpSpPr/>
          <p:nvPr/>
        </p:nvGrpSpPr>
        <p:grpSpPr>
          <a:xfrm>
            <a:off x="11887919" y="4087871"/>
            <a:ext cx="2631032" cy="1036864"/>
            <a:chOff x="11893487" y="4101858"/>
            <a:chExt cx="2631032" cy="1036864"/>
          </a:xfrm>
        </p:grpSpPr>
        <p:sp>
          <p:nvSpPr>
            <p:cNvPr id="440" name="Google Shape;440;p16"/>
            <p:cNvSpPr txBox="1"/>
            <p:nvPr/>
          </p:nvSpPr>
          <p:spPr>
            <a:xfrm>
              <a:off x="11893487" y="4101858"/>
              <a:ext cx="263103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50BB"/>
                  </a:solidFill>
                  <a:latin typeface="Arial"/>
                  <a:ea typeface="Arial"/>
                  <a:cs typeface="Arial"/>
                  <a:sym typeface="Arial"/>
                </a:rPr>
                <a:t>음절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 txBox="1"/>
            <p:nvPr/>
          </p:nvSpPr>
          <p:spPr>
            <a:xfrm>
              <a:off x="12233865" y="4615542"/>
              <a:ext cx="19502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50BB"/>
                  </a:solidFill>
                  <a:latin typeface="Arial"/>
                  <a:ea typeface="Arial"/>
                  <a:cs typeface="Arial"/>
                  <a:sym typeface="Arial"/>
                </a:rPr>
                <a:t>한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16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443" name="Google Shape;443;p16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6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자모란</a:t>
            </a:r>
            <a:r>
              <a:rPr lang="en-US" altLang="ko-KR" sz="3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0996476" y="4361798"/>
            <a:ext cx="364957" cy="733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16"/>
          <p:cNvGrpSpPr/>
          <p:nvPr/>
        </p:nvGrpSpPr>
        <p:grpSpPr>
          <a:xfrm>
            <a:off x="3335886" y="7183747"/>
            <a:ext cx="3905998" cy="829028"/>
            <a:chOff x="3335886" y="6763123"/>
            <a:chExt cx="3905998" cy="829028"/>
          </a:xfrm>
        </p:grpSpPr>
        <p:sp>
          <p:nvSpPr>
            <p:cNvPr id="450" name="Google Shape;450;p16"/>
            <p:cNvSpPr txBox="1"/>
            <p:nvPr/>
          </p:nvSpPr>
          <p:spPr>
            <a:xfrm>
              <a:off x="3590236" y="6763123"/>
              <a:ext cx="334015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FFFF"/>
                  </a:solidFill>
                  <a:ea typeface="Calibri"/>
                </a:rPr>
                <a:t>Only Korean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6"/>
            <p:cNvSpPr txBox="1"/>
            <p:nvPr/>
          </p:nvSpPr>
          <p:spPr>
            <a:xfrm>
              <a:off x="3335886" y="7192082"/>
              <a:ext cx="390599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rgbClr val="FFFFFF"/>
                  </a:solidFill>
                  <a:ea typeface="Calibri"/>
                </a:rPr>
                <a:t>오직 한국어에만 적용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2" name="Google Shape;45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26440" y="6980860"/>
            <a:ext cx="1388254" cy="138825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6"/>
          <p:cNvSpPr txBox="1"/>
          <p:nvPr/>
        </p:nvSpPr>
        <p:spPr>
          <a:xfrm>
            <a:off x="11552149" y="7183747"/>
            <a:ext cx="33401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" altLang="ko-Kore-KR" sz="2800" dirty="0">
                <a:solidFill>
                  <a:srgbClr val="FFFFFF"/>
                </a:solidFill>
              </a:rPr>
              <a:t>structure</a:t>
            </a:r>
            <a:endParaRPr sz="280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11297799" y="7612706"/>
            <a:ext cx="3905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종성이 없을 경우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‘_＇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 대체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8433634" y="7500076"/>
            <a:ext cx="156535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자모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80697" y="7359807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0713066" y="7377267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294741" y="6457740"/>
            <a:ext cx="13696233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84710" y="2085329"/>
            <a:ext cx="3113132" cy="286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640366" y="8093124"/>
            <a:ext cx="3070573" cy="271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8684" y="3889313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16"/>
          <p:cNvGrpSpPr/>
          <p:nvPr/>
        </p:nvGrpSpPr>
        <p:grpSpPr>
          <a:xfrm>
            <a:off x="6056418" y="4524544"/>
            <a:ext cx="2142985" cy="802422"/>
            <a:chOff x="6056418" y="4103920"/>
            <a:chExt cx="2142985" cy="802422"/>
          </a:xfrm>
        </p:grpSpPr>
        <p:sp>
          <p:nvSpPr>
            <p:cNvPr id="464" name="Google Shape;464;p16"/>
            <p:cNvSpPr txBox="1"/>
            <p:nvPr/>
          </p:nvSpPr>
          <p:spPr>
            <a:xfrm>
              <a:off x="6056418" y="4103920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중성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6"/>
            <p:cNvSpPr txBox="1"/>
            <p:nvPr/>
          </p:nvSpPr>
          <p:spPr>
            <a:xfrm>
              <a:off x="6333657" y="4537051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ㅏ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6" name="Google Shape;4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61289" y="4300461"/>
            <a:ext cx="120774" cy="11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922" y="3889313"/>
            <a:ext cx="1998452" cy="199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16"/>
          <p:cNvGrpSpPr/>
          <p:nvPr/>
        </p:nvGrpSpPr>
        <p:grpSpPr>
          <a:xfrm>
            <a:off x="3473490" y="4524544"/>
            <a:ext cx="2142985" cy="802422"/>
            <a:chOff x="3473490" y="4103920"/>
            <a:chExt cx="2142985" cy="802422"/>
          </a:xfrm>
        </p:grpSpPr>
        <p:sp>
          <p:nvSpPr>
            <p:cNvPr id="469" name="Google Shape;469;p16"/>
            <p:cNvSpPr txBox="1"/>
            <p:nvPr/>
          </p:nvSpPr>
          <p:spPr>
            <a:xfrm>
              <a:off x="3473490" y="4103920"/>
              <a:ext cx="214298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초성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6"/>
            <p:cNvSpPr txBox="1"/>
            <p:nvPr/>
          </p:nvSpPr>
          <p:spPr>
            <a:xfrm>
              <a:off x="3750730" y="4537051"/>
              <a:ext cx="15885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ㅎ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B81E87F6-85F0-5E43-22F3-11912FD7CE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8"/>
          <p:cNvGrpSpPr/>
          <p:nvPr/>
        </p:nvGrpSpPr>
        <p:grpSpPr>
          <a:xfrm>
            <a:off x="4387352" y="5012781"/>
            <a:ext cx="9409632" cy="993379"/>
            <a:chOff x="4475992" y="6579954"/>
            <a:chExt cx="9409632" cy="993379"/>
          </a:xfrm>
        </p:grpSpPr>
        <p:pic>
          <p:nvPicPr>
            <p:cNvPr id="520" name="Google Shape;52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4015465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8743389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200000">
              <a:off x="13352771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1188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3507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75826" y="6029848"/>
            <a:ext cx="3613731" cy="1229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18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538" name="Google Shape;538;p18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18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EBD4AE-45BC-582C-F348-658F5EAE52DB}"/>
              </a:ext>
            </a:extLst>
          </p:cNvPr>
          <p:cNvGrpSpPr/>
          <p:nvPr/>
        </p:nvGrpSpPr>
        <p:grpSpPr>
          <a:xfrm>
            <a:off x="6608876" y="3021650"/>
            <a:ext cx="5062994" cy="1452626"/>
            <a:chOff x="4475991" y="2878391"/>
            <a:chExt cx="5062994" cy="1452626"/>
          </a:xfrm>
        </p:grpSpPr>
        <p:grpSp>
          <p:nvGrpSpPr>
            <p:cNvPr id="542" name="Google Shape;542;p18"/>
            <p:cNvGrpSpPr/>
            <p:nvPr/>
          </p:nvGrpSpPr>
          <p:grpSpPr>
            <a:xfrm>
              <a:off x="5143129" y="2878391"/>
              <a:ext cx="3753082" cy="1452626"/>
              <a:chOff x="7305119" y="3255660"/>
              <a:chExt cx="3753082" cy="1452626"/>
            </a:xfrm>
          </p:grpSpPr>
          <p:pic>
            <p:nvPicPr>
              <p:cNvPr id="543" name="Google Shape;543;p1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0800000">
                <a:off x="9121273" y="4107908"/>
                <a:ext cx="120774" cy="6003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1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5" name="Google Shape;545;p18"/>
            <p:cNvSpPr txBox="1"/>
            <p:nvPr/>
          </p:nvSpPr>
          <p:spPr>
            <a:xfrm>
              <a:off x="4475991" y="3039134"/>
              <a:ext cx="506299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C4747"/>
                  </a:solidFill>
                </a:rPr>
                <a:t>자모 </a:t>
              </a:r>
              <a:r>
                <a:rPr lang="en-US" altLang="ko-KR" sz="2400" dirty="0">
                  <a:solidFill>
                    <a:srgbClr val="4C4747"/>
                  </a:solidFill>
                </a:rPr>
                <a:t>unit </a:t>
              </a:r>
              <a:r>
                <a:rPr lang="ko-KR" altLang="en-US" sz="2400" dirty="0">
                  <a:solidFill>
                    <a:srgbClr val="4C4747"/>
                  </a:solidFill>
                </a:rPr>
                <a:t>변환</a:t>
              </a:r>
              <a:endParaRPr lang="ko-Kore-KR" altLang="en-US" sz="2400" dirty="0">
                <a:solidFill>
                  <a:srgbClr val="4C4747"/>
                </a:solidFill>
              </a:endParaRPr>
            </a:p>
          </p:txBody>
        </p:sp>
      </p:grpSp>
      <p:pic>
        <p:nvPicPr>
          <p:cNvPr id="548" name="Google Shape;54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03727" y="4550379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8"/>
          <p:cNvSpPr txBox="1"/>
          <p:nvPr/>
        </p:nvSpPr>
        <p:spPr>
          <a:xfrm>
            <a:off x="2907042" y="4922876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4C4747"/>
                </a:solidFill>
                <a:sym typeface="Calibri"/>
              </a:rPr>
              <a:t>자모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53" name="Google Shape;553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43561" y="4586357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18"/>
          <p:cNvSpPr txBox="1"/>
          <p:nvPr/>
        </p:nvSpPr>
        <p:spPr>
          <a:xfrm>
            <a:off x="7549361" y="4912688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dirty="0">
                <a:solidFill>
                  <a:srgbClr val="4C4747"/>
                </a:solidFill>
              </a:rPr>
              <a:t>unit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58" name="Google Shape;55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88365" y="4550379"/>
            <a:ext cx="3393622" cy="1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8"/>
          <p:cNvSpPr txBox="1"/>
          <p:nvPr/>
        </p:nvSpPr>
        <p:spPr>
          <a:xfrm>
            <a:off x="12194165" y="4922876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4C4747"/>
                </a:solidFill>
              </a:rPr>
              <a:t>변환</a:t>
            </a:r>
            <a:endParaRPr sz="2400" dirty="0">
              <a:solidFill>
                <a:srgbClr val="4C4747"/>
              </a:solidFill>
              <a:sym typeface="Calibri"/>
            </a:endParaRPr>
          </a:p>
        </p:txBody>
      </p:sp>
      <p:pic>
        <p:nvPicPr>
          <p:cNvPr id="561" name="Google Shape;561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62683" y="184684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046721" y="-535508"/>
            <a:ext cx="2827193" cy="26017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46;p16">
            <a:extLst>
              <a:ext uri="{FF2B5EF4-FFF2-40B4-BE49-F238E27FC236}">
                <a16:creationId xmlns:a16="http://schemas.microsoft.com/office/drawing/2014/main" id="{92BB7DE8-75F1-48F1-2A35-7BC659F28AA6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변환 예시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grpSp>
        <p:nvGrpSpPr>
          <p:cNvPr id="51" name="Google Shape;542;p18">
            <a:extLst>
              <a:ext uri="{FF2B5EF4-FFF2-40B4-BE49-F238E27FC236}">
                <a16:creationId xmlns:a16="http://schemas.microsoft.com/office/drawing/2014/main" id="{DC080C35-3244-4D58-F3F4-8C708D65DEF1}"/>
              </a:ext>
            </a:extLst>
          </p:cNvPr>
          <p:cNvGrpSpPr/>
          <p:nvPr/>
        </p:nvGrpSpPr>
        <p:grpSpPr>
          <a:xfrm>
            <a:off x="6608875" y="7358962"/>
            <a:ext cx="5029220" cy="1383068"/>
            <a:chOff x="6650162" y="2655282"/>
            <a:chExt cx="5029220" cy="1385953"/>
          </a:xfrm>
        </p:grpSpPr>
        <p:pic>
          <p:nvPicPr>
            <p:cNvPr id="52" name="Google Shape;543;p18">
              <a:extLst>
                <a:ext uri="{FF2B5EF4-FFF2-40B4-BE49-F238E27FC236}">
                  <a16:creationId xmlns:a16="http://schemas.microsoft.com/office/drawing/2014/main" id="{48D89051-3C58-39DC-6EF5-3F009A994B7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21273" y="2655282"/>
              <a:ext cx="120774" cy="60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44;p18">
              <a:extLst>
                <a:ext uri="{FF2B5EF4-FFF2-40B4-BE49-F238E27FC236}">
                  <a16:creationId xmlns:a16="http://schemas.microsoft.com/office/drawing/2014/main" id="{A3AF28D4-22D3-852C-14B6-55916D2AC38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50162" y="3255660"/>
              <a:ext cx="5029220" cy="78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49;p18">
            <a:extLst>
              <a:ext uri="{FF2B5EF4-FFF2-40B4-BE49-F238E27FC236}">
                <a16:creationId xmlns:a16="http://schemas.microsoft.com/office/drawing/2014/main" id="{9791EC1D-CEEF-1385-F85F-471C0C2C0E53}"/>
              </a:ext>
            </a:extLst>
          </p:cNvPr>
          <p:cNvSpPr txBox="1"/>
          <p:nvPr/>
        </p:nvSpPr>
        <p:spPr>
          <a:xfrm>
            <a:off x="2907042" y="6380355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sym typeface="Calibri"/>
              </a:rPr>
              <a:t>ㅈㅏ</a:t>
            </a:r>
            <a:r>
              <a:rPr lang="en-US" altLang="ko-KR" sz="2400" dirty="0">
                <a:solidFill>
                  <a:schemeClr val="bg1"/>
                </a:solidFill>
                <a:sym typeface="Calibri"/>
              </a:rPr>
              <a:t>_</a:t>
            </a:r>
            <a:r>
              <a:rPr lang="ko-KR" altLang="en-US" sz="2400" dirty="0" err="1">
                <a:solidFill>
                  <a:schemeClr val="bg1"/>
                </a:solidFill>
                <a:sym typeface="Calibri"/>
              </a:rPr>
              <a:t>ㅁㅗ</a:t>
            </a:r>
            <a:r>
              <a:rPr lang="en-US" altLang="ko-KR" sz="2400" dirty="0">
                <a:solidFill>
                  <a:schemeClr val="bg1"/>
                </a:solidFill>
                <a:sym typeface="Calibri"/>
              </a:rPr>
              <a:t>_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7" name="Google Shape;554;p18">
            <a:extLst>
              <a:ext uri="{FF2B5EF4-FFF2-40B4-BE49-F238E27FC236}">
                <a16:creationId xmlns:a16="http://schemas.microsoft.com/office/drawing/2014/main" id="{FD35DA8A-D74C-FB2C-A108-837003446E92}"/>
              </a:ext>
            </a:extLst>
          </p:cNvPr>
          <p:cNvSpPr txBox="1"/>
          <p:nvPr/>
        </p:nvSpPr>
        <p:spPr>
          <a:xfrm>
            <a:off x="7549361" y="6370167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unit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8" name="Google Shape;559;p18">
            <a:extLst>
              <a:ext uri="{FF2B5EF4-FFF2-40B4-BE49-F238E27FC236}">
                <a16:creationId xmlns:a16="http://schemas.microsoft.com/office/drawing/2014/main" id="{0C73AEE7-68CE-472A-D420-762DB6F921EA}"/>
              </a:ext>
            </a:extLst>
          </p:cNvPr>
          <p:cNvSpPr txBox="1"/>
          <p:nvPr/>
        </p:nvSpPr>
        <p:spPr>
          <a:xfrm>
            <a:off x="12194165" y="6380355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chemeClr val="bg1"/>
                </a:solidFill>
              </a:rPr>
              <a:t>ㅂㅕㄴㅎㅘㄴ</a:t>
            </a:r>
            <a:endParaRPr sz="2400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59" name="Google Shape;545;p18">
            <a:extLst>
              <a:ext uri="{FF2B5EF4-FFF2-40B4-BE49-F238E27FC236}">
                <a16:creationId xmlns:a16="http://schemas.microsoft.com/office/drawing/2014/main" id="{FD82EB20-8B1F-A1AB-088B-D30DE53C4D4C}"/>
              </a:ext>
            </a:extLst>
          </p:cNvPr>
          <p:cNvSpPr txBox="1"/>
          <p:nvPr/>
        </p:nvSpPr>
        <p:spPr>
          <a:xfrm>
            <a:off x="6608874" y="8119248"/>
            <a:ext cx="50629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4C4747"/>
                </a:solidFill>
              </a:rPr>
              <a:t>ㅈㅏ</a:t>
            </a:r>
            <a:r>
              <a:rPr lang="en-US" altLang="ko-KR" sz="2400" dirty="0">
                <a:solidFill>
                  <a:srgbClr val="4C4747"/>
                </a:solidFill>
              </a:rPr>
              <a:t>_</a:t>
            </a:r>
            <a:r>
              <a:rPr lang="ko-KR" altLang="en-US" sz="2400" dirty="0" err="1">
                <a:solidFill>
                  <a:srgbClr val="4C4747"/>
                </a:solidFill>
              </a:rPr>
              <a:t>ㅁㅗ</a:t>
            </a:r>
            <a:r>
              <a:rPr lang="en-US" altLang="ko-KR" sz="2400" dirty="0">
                <a:solidFill>
                  <a:srgbClr val="4C4747"/>
                </a:solidFill>
              </a:rPr>
              <a:t>_</a:t>
            </a:r>
            <a:r>
              <a:rPr lang="ko-KR" altLang="en-US" sz="2400" dirty="0">
                <a:solidFill>
                  <a:srgbClr val="4C4747"/>
                </a:solidFill>
              </a:rPr>
              <a:t> </a:t>
            </a:r>
            <a:r>
              <a:rPr lang="en-US" altLang="ko-KR" sz="2400" dirty="0">
                <a:solidFill>
                  <a:srgbClr val="4C4747"/>
                </a:solidFill>
              </a:rPr>
              <a:t>unit </a:t>
            </a:r>
            <a:r>
              <a:rPr lang="ko-KR" altLang="en-US" sz="2400" dirty="0" err="1">
                <a:solidFill>
                  <a:srgbClr val="4C4747"/>
                </a:solidFill>
              </a:rPr>
              <a:t>ㅂㅕㄴㅎㅘㄴ</a:t>
            </a:r>
            <a:endParaRPr lang="ko-Kore-KR" altLang="en-US" sz="2400" dirty="0">
              <a:solidFill>
                <a:srgbClr val="4C4747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E4FFD43-58CF-5B5F-D6E1-82317466BD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360" y="2195397"/>
            <a:ext cx="1432688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854212" y="588517"/>
            <a:ext cx="15780117" cy="3594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0" b="1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558377" y="4647186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371394" y="4647186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979811" y="5113943"/>
            <a:ext cx="5594218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ea typeface="Calibri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979811" y="5730507"/>
            <a:ext cx="54551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</a:rPr>
              <a:t>한영 번역기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한국어의 특성과 번역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808814" y="5113943"/>
            <a:ext cx="5501413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27311" y="6820582"/>
            <a:ext cx="3911298" cy="38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00196" y="-982225"/>
            <a:ext cx="4279052" cy="423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558377" y="6843912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371394" y="6843912"/>
            <a:ext cx="2218082" cy="222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979811" y="7310669"/>
            <a:ext cx="5594218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79811" y="7927233"/>
            <a:ext cx="545226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기본 원리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예외처리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808814" y="7310669"/>
            <a:ext cx="5501413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ko-KR" altLang="en-US" sz="29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AAD916-C972-BBA1-783C-4A76B100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443" y="3247371"/>
            <a:ext cx="5724000" cy="57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2081" y="3247871"/>
            <a:ext cx="5724000" cy="57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 txBox="1"/>
          <p:nvPr/>
        </p:nvSpPr>
        <p:spPr>
          <a:xfrm>
            <a:off x="10288900" y="5511789"/>
            <a:ext cx="27503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잠재력있는</a:t>
            </a:r>
            <a:r>
              <a:rPr lang="ko-KR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BPE </a:t>
            </a:r>
            <a:r>
              <a:rPr lang="ko-KR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11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288" name="Google Shape;288;p11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1"/>
          <p:cNvSpPr txBox="1"/>
          <p:nvPr/>
        </p:nvSpPr>
        <p:spPr>
          <a:xfrm>
            <a:off x="5274814" y="5511789"/>
            <a:ext cx="27503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Vocabulary </a:t>
            </a:r>
            <a:r>
              <a:rPr lang="ko-KR" altLang="en-US" sz="3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크기의 감소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9524" y="-575842"/>
            <a:ext cx="3492327" cy="324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673353" y="8146757"/>
            <a:ext cx="3337247" cy="2946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46;p16">
            <a:extLst>
              <a:ext uri="{FF2B5EF4-FFF2-40B4-BE49-F238E27FC236}">
                <a16:creationId xmlns:a16="http://schemas.microsoft.com/office/drawing/2014/main" id="{A96505AE-0978-C505-75B2-6BB2C0FAEAA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장점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225DA2-3288-FFE4-E1E3-0C66AD803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1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288" name="Google Shape;288;p11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1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9524" y="-575842"/>
            <a:ext cx="3492327" cy="324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73353" y="8146757"/>
            <a:ext cx="3337247" cy="2946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46;p16">
            <a:extLst>
              <a:ext uri="{FF2B5EF4-FFF2-40B4-BE49-F238E27FC236}">
                <a16:creationId xmlns:a16="http://schemas.microsoft.com/office/drawing/2014/main" id="{A96505AE-0978-C505-75B2-6BB2C0FAEAA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4C50BB"/>
                </a:solidFill>
                <a:sym typeface="Calibri"/>
              </a:rPr>
              <a:t>Vocabulary </a:t>
            </a:r>
            <a:r>
              <a:rPr lang="ko-KR" altLang="en-US" sz="3300" dirty="0">
                <a:solidFill>
                  <a:srgbClr val="4C50BB"/>
                </a:solidFill>
                <a:sym typeface="Calibri"/>
              </a:rPr>
              <a:t>크기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7CE6242-E567-B816-C225-72FC5048EE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4" b="30575"/>
          <a:stretch/>
        </p:blipFill>
        <p:spPr>
          <a:xfrm>
            <a:off x="4216063" y="6949956"/>
            <a:ext cx="13808206" cy="121457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0C5C4C8-64C3-A856-0EB5-A8EC39F098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 b="77898"/>
          <a:stretch/>
        </p:blipFill>
        <p:spPr>
          <a:xfrm>
            <a:off x="575061" y="4057129"/>
            <a:ext cx="13677154" cy="1214577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32BE68A-92CF-5A88-ACB8-B2F98A88EA8A}"/>
              </a:ext>
            </a:extLst>
          </p:cNvPr>
          <p:cNvSpPr/>
          <p:nvPr/>
        </p:nvSpPr>
        <p:spPr>
          <a:xfrm>
            <a:off x="2646309" y="4057129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9E3CCFB-4D0D-910E-17CC-CA4E4AE1EE37}"/>
              </a:ext>
            </a:extLst>
          </p:cNvPr>
          <p:cNvSpPr/>
          <p:nvPr/>
        </p:nvSpPr>
        <p:spPr>
          <a:xfrm>
            <a:off x="10078739" y="4646832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F612E01-EC4E-EC4A-B13C-B81E90912033}"/>
              </a:ext>
            </a:extLst>
          </p:cNvPr>
          <p:cNvSpPr/>
          <p:nvPr/>
        </p:nvSpPr>
        <p:spPr>
          <a:xfrm>
            <a:off x="6266528" y="6949763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3F8EB2A-D7F7-75C3-5370-C5B5EA9DA72E}"/>
              </a:ext>
            </a:extLst>
          </p:cNvPr>
          <p:cNvSpPr/>
          <p:nvPr/>
        </p:nvSpPr>
        <p:spPr>
          <a:xfrm>
            <a:off x="13692864" y="7539660"/>
            <a:ext cx="800275" cy="339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Google Shape;395;p15">
            <a:extLst>
              <a:ext uri="{FF2B5EF4-FFF2-40B4-BE49-F238E27FC236}">
                <a16:creationId xmlns:a16="http://schemas.microsoft.com/office/drawing/2014/main" id="{EF77DD67-DAEC-A61D-91F6-FC370CC62979}"/>
              </a:ext>
            </a:extLst>
          </p:cNvPr>
          <p:cNvSpPr txBox="1"/>
          <p:nvPr/>
        </p:nvSpPr>
        <p:spPr>
          <a:xfrm>
            <a:off x="2957086" y="7203322"/>
            <a:ext cx="12589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자모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5;p15">
            <a:extLst>
              <a:ext uri="{FF2B5EF4-FFF2-40B4-BE49-F238E27FC236}">
                <a16:creationId xmlns:a16="http://schemas.microsoft.com/office/drawing/2014/main" id="{D534A28E-71C3-8A5B-5FE9-47F6605E19A5}"/>
              </a:ext>
            </a:extLst>
          </p:cNvPr>
          <p:cNvSpPr txBox="1"/>
          <p:nvPr/>
        </p:nvSpPr>
        <p:spPr>
          <a:xfrm>
            <a:off x="14252215" y="4310494"/>
            <a:ext cx="27528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Subword</a:t>
            </a:r>
            <a:endParaRPr sz="3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89E37A-7C98-FE9B-7588-46AADAAC4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5"/>
          <p:cNvGrpSpPr/>
          <p:nvPr/>
        </p:nvGrpSpPr>
        <p:grpSpPr>
          <a:xfrm>
            <a:off x="13589568" y="387960"/>
            <a:ext cx="4118177" cy="584735"/>
            <a:chOff x="13589568" y="387960"/>
            <a:chExt cx="4118177" cy="584735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387960"/>
              <a:ext cx="87342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32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4513409" y="4521919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5"/>
          <p:cNvSpPr txBox="1"/>
          <p:nvPr/>
        </p:nvSpPr>
        <p:spPr>
          <a:xfrm>
            <a:off x="4392897" y="5852485"/>
            <a:ext cx="31539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영흰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학교를 간다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15"/>
          <p:cNvPicPr preferRelativeResize="0">
            <a:picLocks noChangeAspect="1"/>
          </p:cNvPicPr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42227" y="2791578"/>
            <a:ext cx="2920971" cy="2920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15"/>
          <p:cNvGrpSpPr/>
          <p:nvPr/>
        </p:nvGrpSpPr>
        <p:grpSpPr>
          <a:xfrm>
            <a:off x="9697303" y="3625244"/>
            <a:ext cx="3010818" cy="1253637"/>
            <a:chOff x="10359181" y="4303562"/>
            <a:chExt cx="3947335" cy="1472182"/>
          </a:xfrm>
        </p:grpSpPr>
        <p:sp>
          <p:nvSpPr>
            <p:cNvPr id="404" name="Google Shape;404;p15"/>
            <p:cNvSpPr txBox="1"/>
            <p:nvPr/>
          </p:nvSpPr>
          <p:spPr>
            <a:xfrm>
              <a:off x="10359181" y="4303562"/>
              <a:ext cx="3947335" cy="686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Subword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10623497" y="5089829"/>
              <a:ext cx="3418702" cy="68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4C4747"/>
                  </a:solidFill>
                  <a:ea typeface="Calibri"/>
                </a:rPr>
                <a:t>영</a:t>
              </a:r>
              <a:r>
                <a:rPr lang="en-US" altLang="ko-KR" sz="2800" dirty="0">
                  <a:solidFill>
                    <a:srgbClr val="4C4747"/>
                  </a:solidFill>
                  <a:ea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ea typeface="Calibri"/>
                </a:rPr>
                <a:t> 흰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15"/>
          <p:cNvGrpSpPr/>
          <p:nvPr/>
        </p:nvGrpSpPr>
        <p:grpSpPr>
          <a:xfrm>
            <a:off x="8458025" y="5713774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94;p11">
            <a:extLst>
              <a:ext uri="{FF2B5EF4-FFF2-40B4-BE49-F238E27FC236}">
                <a16:creationId xmlns:a16="http://schemas.microsoft.com/office/drawing/2014/main" id="{225B4CEF-093A-8918-CF8E-C24E4EE77DE1}"/>
              </a:ext>
            </a:extLst>
          </p:cNvPr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단위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46;p16">
            <a:extLst>
              <a:ext uri="{FF2B5EF4-FFF2-40B4-BE49-F238E27FC236}">
                <a16:creationId xmlns:a16="http://schemas.microsoft.com/office/drawing/2014/main" id="{F532E67A-4B7D-E229-58D2-8D70C90CE9D2}"/>
              </a:ext>
            </a:extLst>
          </p:cNvPr>
          <p:cNvSpPr txBox="1"/>
          <p:nvPr/>
        </p:nvSpPr>
        <p:spPr>
          <a:xfrm>
            <a:off x="6032006" y="177875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sym typeface="Calibri"/>
              </a:rPr>
              <a:t>잠재력 있는 </a:t>
            </a:r>
            <a:r>
              <a:rPr lang="en-US" sz="3300" dirty="0">
                <a:solidFill>
                  <a:srgbClr val="4C50BB"/>
                </a:solidFill>
                <a:sym typeface="Calibri"/>
              </a:rPr>
              <a:t>BPE</a:t>
            </a:r>
            <a:endParaRPr sz="3300" dirty="0">
              <a:solidFill>
                <a:srgbClr val="4C50BB"/>
              </a:solidFill>
              <a:sym typeface="Calibri"/>
            </a:endParaRPr>
          </a:p>
        </p:txBody>
      </p:sp>
      <p:pic>
        <p:nvPicPr>
          <p:cNvPr id="69" name="Google Shape;393;p15">
            <a:extLst>
              <a:ext uri="{FF2B5EF4-FFF2-40B4-BE49-F238E27FC236}">
                <a16:creationId xmlns:a16="http://schemas.microsoft.com/office/drawing/2014/main" id="{2AA7A31D-D264-E623-6AF1-8E94EDA27BD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42950" y="5356948"/>
            <a:ext cx="2920971" cy="2920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403;p15">
            <a:extLst>
              <a:ext uri="{FF2B5EF4-FFF2-40B4-BE49-F238E27FC236}">
                <a16:creationId xmlns:a16="http://schemas.microsoft.com/office/drawing/2014/main" id="{F2065AFF-67E2-5687-86DC-E6E6B173136C}"/>
              </a:ext>
            </a:extLst>
          </p:cNvPr>
          <p:cNvGrpSpPr/>
          <p:nvPr/>
        </p:nvGrpSpPr>
        <p:grpSpPr>
          <a:xfrm>
            <a:off x="11698026" y="6147340"/>
            <a:ext cx="3010818" cy="1624161"/>
            <a:chOff x="10359181" y="4303562"/>
            <a:chExt cx="3947335" cy="1907300"/>
          </a:xfrm>
        </p:grpSpPr>
        <p:sp>
          <p:nvSpPr>
            <p:cNvPr id="80" name="Google Shape;404;p15">
              <a:extLst>
                <a:ext uri="{FF2B5EF4-FFF2-40B4-BE49-F238E27FC236}">
                  <a16:creationId xmlns:a16="http://schemas.microsoft.com/office/drawing/2014/main" id="{41537690-ABC4-E4BB-76B3-9AD7CB1CACD3}"/>
                </a:ext>
              </a:extLst>
            </p:cNvPr>
            <p:cNvSpPr txBox="1"/>
            <p:nvPr/>
          </p:nvSpPr>
          <p:spPr>
            <a:xfrm>
              <a:off x="10359181" y="4303562"/>
              <a:ext cx="3947335" cy="686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rgbClr val="4C4747"/>
                  </a:solidFill>
                  <a:ea typeface="Calibri"/>
                </a:rPr>
                <a:t>자모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5;p15">
              <a:extLst>
                <a:ext uri="{FF2B5EF4-FFF2-40B4-BE49-F238E27FC236}">
                  <a16:creationId xmlns:a16="http://schemas.microsoft.com/office/drawing/2014/main" id="{AE8C8822-2A78-7CE6-4F68-89923F510669}"/>
                </a:ext>
              </a:extLst>
            </p:cNvPr>
            <p:cNvSpPr txBox="1"/>
            <p:nvPr/>
          </p:nvSpPr>
          <p:spPr>
            <a:xfrm>
              <a:off x="11021559" y="5090473"/>
              <a:ext cx="2623049" cy="112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ㅇ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ㅕ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ㅇ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ㅎ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ㅢ</a:t>
              </a:r>
              <a:r>
                <a:rPr lang="en-US" altLang="ko-KR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ko-KR" altLang="en-US" sz="2800" dirty="0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altLang="en-US" sz="2800" dirty="0" err="1">
                  <a:solidFill>
                    <a:srgbClr val="4C4747"/>
                  </a:solidFill>
                  <a:latin typeface="Calibri"/>
                  <a:ea typeface="Calibri"/>
                  <a:cs typeface="Calibri"/>
                  <a:sym typeface="Calibri"/>
                </a:rPr>
                <a:t>ㄴ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72AB9EB-A03F-AA9F-6B59-39742BB9B8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/>
        </p:nvSpPr>
        <p:spPr>
          <a:xfrm>
            <a:off x="4171429" y="1705966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자모 변환 </a:t>
            </a:r>
            <a:r>
              <a:rPr lang="en-US" altLang="ko-KR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BPE 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3399917" y="3506589"/>
            <a:ext cx="33998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4C4747"/>
                </a:solidFill>
                <a:ea typeface="Calibri"/>
              </a:rPr>
              <a:t>Subword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2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318" name="Google Shape;318;p12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2"/>
          <p:cNvGrpSpPr/>
          <p:nvPr/>
        </p:nvGrpSpPr>
        <p:grpSpPr>
          <a:xfrm>
            <a:off x="1575512" y="4973784"/>
            <a:ext cx="7522179" cy="369291"/>
            <a:chOff x="2538912" y="5871855"/>
            <a:chExt cx="7522179" cy="369291"/>
          </a:xfrm>
        </p:grpSpPr>
        <p:pic>
          <p:nvPicPr>
            <p:cNvPr id="321" name="Google Shape;321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2538912" y="5995179"/>
              <a:ext cx="121648" cy="12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2"/>
            <p:cNvSpPr txBox="1"/>
            <p:nvPr/>
          </p:nvSpPr>
          <p:spPr>
            <a:xfrm>
              <a:off x="2860151" y="5871855"/>
              <a:ext cx="720094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1800" dirty="0">
                  <a:solidFill>
                    <a:srgbClr val="4C4747"/>
                  </a:solidFill>
                </a:rPr>
                <a:t>Input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 </a:t>
              </a:r>
              <a:r>
                <a:rPr lang="en-US" altLang="ko-Kore-KR" sz="1800" dirty="0">
                  <a:solidFill>
                    <a:srgbClr val="4C4747"/>
                  </a:solidFill>
                </a:rPr>
                <a:t>: 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우리는 </a:t>
              </a:r>
              <a:r>
                <a:rPr lang="ko-KR" altLang="ko-Kore-KR" sz="1800" dirty="0" err="1">
                  <a:solidFill>
                    <a:srgbClr val="4C4747"/>
                  </a:solidFill>
                </a:rPr>
                <a:t>영흴</a:t>
              </a:r>
              <a:r>
                <a:rPr lang="ko-KR" altLang="ko-Kore-KR" sz="1800" dirty="0">
                  <a:solidFill>
                    <a:srgbClr val="4C4747"/>
                  </a:solidFill>
                </a:rPr>
                <a:t> 좋아한다</a:t>
              </a:r>
              <a:r>
                <a:rPr lang="en-US" altLang="ko-Kore-KR" sz="1800" dirty="0">
                  <a:solidFill>
                    <a:srgbClr val="4C4747"/>
                  </a:solidFill>
                </a:rPr>
                <a:t>.</a:t>
              </a:r>
            </a:p>
          </p:txBody>
        </p:sp>
      </p:grp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5564853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2"/>
          <p:cNvSpPr txBox="1"/>
          <p:nvPr/>
        </p:nvSpPr>
        <p:spPr>
          <a:xfrm>
            <a:off x="1896751" y="5441530"/>
            <a:ext cx="7200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ore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>
                <a:solidFill>
                  <a:srgbClr val="4C4747"/>
                </a:solidFill>
              </a:rPr>
              <a:t>우리는 영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흴 좋아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한다</a:t>
            </a:r>
            <a:r>
              <a:rPr lang="en-US" altLang="ko-Kore-KR" sz="1800" dirty="0">
                <a:solidFill>
                  <a:srgbClr val="4C4747"/>
                </a:solidFill>
              </a:rPr>
              <a:t> .</a:t>
            </a: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ore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We like Young-Som.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25" name="Google Shape;3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6751062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2"/>
          <p:cNvSpPr txBox="1"/>
          <p:nvPr/>
        </p:nvSpPr>
        <p:spPr>
          <a:xfrm>
            <a:off x="1896751" y="6627739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교횐 지금 축제의 분위기다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27" name="Google Shape;3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575512" y="7336062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2"/>
          <p:cNvSpPr txBox="1"/>
          <p:nvPr/>
        </p:nvSpPr>
        <p:spPr>
          <a:xfrm>
            <a:off x="1896751" y="7212738"/>
            <a:ext cx="7200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>
                <a:solidFill>
                  <a:srgbClr val="4C4747"/>
                </a:solidFill>
              </a:rPr>
              <a:t>교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횐 지금 축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제의 분위기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>
                <a:solidFill>
                  <a:srgbClr val="4C4747"/>
                </a:solidFill>
              </a:rPr>
              <a:t>다</a:t>
            </a:r>
            <a:r>
              <a:rPr lang="en-US" altLang="ko-Kore-KR" sz="1800" dirty="0">
                <a:solidFill>
                  <a:srgbClr val="4C4747"/>
                </a:solidFill>
              </a:rPr>
              <a:t>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Subword</a:t>
            </a:r>
            <a:r>
              <a:rPr lang="en-US" altLang="ko-Kore-KR" sz="1800" dirty="0">
                <a:solidFill>
                  <a:srgbClr val="4C4747"/>
                </a:solidFill>
              </a:rPr>
              <a:t>) : Kyoto, the atmosphere of the festival is now.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29" name="Google Shape;32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393432" y="6369174"/>
            <a:ext cx="5498850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5104310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 txBox="1"/>
          <p:nvPr/>
        </p:nvSpPr>
        <p:spPr>
          <a:xfrm>
            <a:off x="9980174" y="4980987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우리는 </a:t>
            </a:r>
            <a:r>
              <a:rPr lang="ko-KR" altLang="ko-Kore-KR" sz="1800" dirty="0" err="1">
                <a:solidFill>
                  <a:srgbClr val="4C4747"/>
                </a:solidFill>
              </a:rPr>
              <a:t>영흴</a:t>
            </a:r>
            <a:r>
              <a:rPr lang="ko-KR" altLang="ko-Kore-KR" sz="1800" dirty="0">
                <a:solidFill>
                  <a:srgbClr val="4C4747"/>
                </a:solidFill>
              </a:rPr>
              <a:t> 좋아한다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41" name="Google Shape;34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5572056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2"/>
          <p:cNvSpPr txBox="1"/>
          <p:nvPr/>
        </p:nvSpPr>
        <p:spPr>
          <a:xfrm>
            <a:off x="9980173" y="5448732"/>
            <a:ext cx="77275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ㅇㅜ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ㄹㅣ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ㄴㅡㄴ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ㅇㅕㅇ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ㅎㅢ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ㄹ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ㅈㅗㅎㅇㅏ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ㅎㅏㄴㄷㅏ</a:t>
            </a:r>
            <a:r>
              <a:rPr lang="en-US" altLang="ko-Kore-KR" sz="1800" dirty="0">
                <a:solidFill>
                  <a:srgbClr val="4C4747"/>
                </a:solidFill>
              </a:rPr>
              <a:t>_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We like </a:t>
            </a:r>
            <a:r>
              <a:rPr lang="en-US" altLang="ko-Kore-KR" sz="1800" dirty="0" err="1">
                <a:solidFill>
                  <a:srgbClr val="4C4747"/>
                </a:solidFill>
              </a:rPr>
              <a:t>Younghee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6758264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2"/>
          <p:cNvSpPr txBox="1"/>
          <p:nvPr/>
        </p:nvSpPr>
        <p:spPr>
          <a:xfrm>
            <a:off x="9980174" y="6634941"/>
            <a:ext cx="72009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800" dirty="0">
                <a:solidFill>
                  <a:srgbClr val="4C4747"/>
                </a:solidFill>
              </a:rPr>
              <a:t>Input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en-US" altLang="ko-Kore-KR" sz="1800" dirty="0">
                <a:solidFill>
                  <a:srgbClr val="4C4747"/>
                </a:solidFill>
              </a:rPr>
              <a:t>: </a:t>
            </a:r>
            <a:r>
              <a:rPr lang="ko-KR" altLang="ko-Kore-KR" sz="1800" dirty="0">
                <a:solidFill>
                  <a:srgbClr val="4C4747"/>
                </a:solidFill>
              </a:rPr>
              <a:t>교횐 지금 축제의 분위기다</a:t>
            </a:r>
            <a:r>
              <a:rPr lang="en-US" altLang="ko-Kore-KR" sz="1800" dirty="0">
                <a:solidFill>
                  <a:srgbClr val="4C4747"/>
                </a:solidFill>
              </a:rPr>
              <a:t>.</a:t>
            </a:r>
          </a:p>
        </p:txBody>
      </p:sp>
      <p:pic>
        <p:nvPicPr>
          <p:cNvPr id="345" name="Google Shape;3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58935" y="7343264"/>
            <a:ext cx="121648" cy="12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2"/>
          <p:cNvSpPr txBox="1"/>
          <p:nvPr/>
        </p:nvSpPr>
        <p:spPr>
          <a:xfrm>
            <a:off x="9980174" y="7219941"/>
            <a:ext cx="72009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1800" dirty="0">
                <a:solidFill>
                  <a:srgbClr val="4C4747"/>
                </a:solidFill>
              </a:rPr>
              <a:t>BPE(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ㄱㅛ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ㅎㅚ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ㄴ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ㅈㅣ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ㄱㅡㅁ</a:t>
            </a:r>
            <a:r>
              <a:rPr lang="ko-KR" altLang="ko-Kore-KR" sz="1800" dirty="0">
                <a:solidFill>
                  <a:srgbClr val="4C4747"/>
                </a:solidFill>
              </a:rPr>
              <a:t> </a:t>
            </a:r>
            <a:r>
              <a:rPr lang="ko-KR" altLang="ko-Kore-KR" sz="1800" dirty="0" err="1">
                <a:solidFill>
                  <a:srgbClr val="4C4747"/>
                </a:solidFill>
              </a:rPr>
              <a:t>ㅊㅜㄱ</a:t>
            </a:r>
            <a:r>
              <a:rPr lang="en-US" altLang="ko-Kore-KR" sz="1800" dirty="0">
                <a:solidFill>
                  <a:srgbClr val="4C4747"/>
                </a:solidFill>
              </a:rPr>
              <a:t>@@ </a:t>
            </a:r>
            <a:r>
              <a:rPr lang="ko-KR" altLang="ko-Kore-KR" sz="1800" dirty="0" err="1">
                <a:solidFill>
                  <a:srgbClr val="4C4747"/>
                </a:solidFill>
              </a:rPr>
              <a:t>ㅈㅔ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ㅇㅢ</a:t>
            </a:r>
            <a:r>
              <a:rPr lang="en-US" altLang="ko-Kore-KR" sz="1800" dirty="0">
                <a:solidFill>
                  <a:srgbClr val="4C4747"/>
                </a:solidFill>
              </a:rPr>
              <a:t>_ </a:t>
            </a:r>
            <a:r>
              <a:rPr lang="ko-KR" altLang="ko-Kore-KR" sz="1800" dirty="0" err="1">
                <a:solidFill>
                  <a:srgbClr val="4C4747"/>
                </a:solidFill>
              </a:rPr>
              <a:t>ㅂㅜㄴㅇㅟ</a:t>
            </a:r>
            <a:r>
              <a:rPr lang="en-US" altLang="ko-Kore-KR" sz="1800" dirty="0">
                <a:solidFill>
                  <a:srgbClr val="4C4747"/>
                </a:solidFill>
              </a:rPr>
              <a:t>_</a:t>
            </a:r>
            <a:r>
              <a:rPr lang="ko-KR" altLang="ko-Kore-KR" sz="1800" dirty="0" err="1">
                <a:solidFill>
                  <a:srgbClr val="4C4747"/>
                </a:solidFill>
              </a:rPr>
              <a:t>ㄱㅣ</a:t>
            </a:r>
            <a:r>
              <a:rPr lang="en-US" altLang="ko-Kore-KR" sz="1800" dirty="0">
                <a:solidFill>
                  <a:srgbClr val="4C4747"/>
                </a:solidFill>
              </a:rPr>
              <a:t>_@@ </a:t>
            </a:r>
            <a:r>
              <a:rPr lang="ko-KR" altLang="ko-Kore-KR" sz="1800" dirty="0" err="1">
                <a:solidFill>
                  <a:srgbClr val="4C4747"/>
                </a:solidFill>
              </a:rPr>
              <a:t>ㄷㅏ</a:t>
            </a:r>
            <a:r>
              <a:rPr lang="en-US" altLang="ko-Kore-KR" sz="1800" dirty="0">
                <a:solidFill>
                  <a:srgbClr val="4C4747"/>
                </a:solidFill>
              </a:rPr>
              <a:t>_ .</a:t>
            </a:r>
            <a:endParaRPr lang="ko-Kore-KR" altLang="ko-Kore-KR" sz="1800" dirty="0">
              <a:solidFill>
                <a:srgbClr val="4C4747"/>
              </a:solidFill>
            </a:endParaRPr>
          </a:p>
          <a:p>
            <a:r>
              <a:rPr lang="en-US" altLang="ko-Kore-KR" sz="1800" dirty="0">
                <a:solidFill>
                  <a:srgbClr val="4C4747"/>
                </a:solidFill>
              </a:rPr>
              <a:t>Output(</a:t>
            </a:r>
            <a:r>
              <a:rPr lang="en-US" altLang="ko-KR" sz="1800" dirty="0" err="1">
                <a:solidFill>
                  <a:srgbClr val="4C4747"/>
                </a:solidFill>
              </a:rPr>
              <a:t>Jamo</a:t>
            </a:r>
            <a:r>
              <a:rPr lang="en-US" altLang="ko-Kore-KR" sz="1800" dirty="0">
                <a:solidFill>
                  <a:srgbClr val="4C4747"/>
                </a:solidFill>
              </a:rPr>
              <a:t>) : The church is in the mood of the festival now.</a:t>
            </a:r>
            <a:endParaRPr lang="ko-Kore-KR" altLang="ko-Kore-KR" sz="1800" dirty="0">
              <a:solidFill>
                <a:srgbClr val="4C4747"/>
              </a:solidFill>
            </a:endParaRPr>
          </a:p>
        </p:txBody>
      </p:sp>
      <p:grpSp>
        <p:nvGrpSpPr>
          <p:cNvPr id="347" name="Google Shape;347;p12"/>
          <p:cNvGrpSpPr/>
          <p:nvPr/>
        </p:nvGrpSpPr>
        <p:grpSpPr>
          <a:xfrm>
            <a:off x="-2055152" y="-1493917"/>
            <a:ext cx="6929988" cy="6118447"/>
            <a:chOff x="-2055152" y="-1493917"/>
            <a:chExt cx="6929988" cy="6118447"/>
          </a:xfrm>
        </p:grpSpPr>
        <p:pic>
          <p:nvPicPr>
            <p:cNvPr id="348" name="Google Shape;348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84345" y="6628571"/>
            <a:ext cx="3042806" cy="28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305;p12">
            <a:extLst>
              <a:ext uri="{FF2B5EF4-FFF2-40B4-BE49-F238E27FC236}">
                <a16:creationId xmlns:a16="http://schemas.microsoft.com/office/drawing/2014/main" id="{EA87202D-83F1-3CF9-7528-382A7AA58A46}"/>
              </a:ext>
            </a:extLst>
          </p:cNvPr>
          <p:cNvSpPr txBox="1"/>
          <p:nvPr/>
        </p:nvSpPr>
        <p:spPr>
          <a:xfrm>
            <a:off x="11485942" y="3506589"/>
            <a:ext cx="33998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4C4747"/>
                </a:solidFill>
                <a:ea typeface="Calibri"/>
              </a:rPr>
              <a:t>자모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4357133-9505-B70A-7F43-CA01E543F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/>
        </p:nvSpPr>
        <p:spPr>
          <a:xfrm>
            <a:off x="4171429" y="1705966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대중적인 번역기와의 비교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2"/>
          <p:cNvGrpSpPr/>
          <p:nvPr/>
        </p:nvGrpSpPr>
        <p:grpSpPr>
          <a:xfrm>
            <a:off x="13589568" y="251287"/>
            <a:ext cx="4118177" cy="858082"/>
            <a:chOff x="13589568" y="251287"/>
            <a:chExt cx="4118177" cy="858082"/>
          </a:xfrm>
        </p:grpSpPr>
        <p:sp>
          <p:nvSpPr>
            <p:cNvPr id="318" name="Google Shape;318;p12"/>
            <p:cNvSpPr txBox="1"/>
            <p:nvPr/>
          </p:nvSpPr>
          <p:spPr>
            <a:xfrm>
              <a:off x="13589568" y="476167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변환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2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4345" y="6628571"/>
            <a:ext cx="3042806" cy="2830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863EEEE-0444-BBC0-A406-7E2ACE55B5D8}"/>
              </a:ext>
            </a:extLst>
          </p:cNvPr>
          <p:cNvGrpSpPr/>
          <p:nvPr/>
        </p:nvGrpSpPr>
        <p:grpSpPr>
          <a:xfrm>
            <a:off x="2940457" y="3083219"/>
            <a:ext cx="3399855" cy="1405211"/>
            <a:chOff x="2428607" y="3452158"/>
            <a:chExt cx="3399855" cy="1405211"/>
          </a:xfrm>
        </p:grpSpPr>
        <p:sp>
          <p:nvSpPr>
            <p:cNvPr id="305" name="Google Shape;305;p12"/>
            <p:cNvSpPr txBox="1"/>
            <p:nvPr/>
          </p:nvSpPr>
          <p:spPr>
            <a:xfrm>
              <a:off x="2428607" y="4441911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구글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  <p:pic>
          <p:nvPicPr>
            <p:cNvPr id="51" name="Picture 2" descr="구글 번역 - 나무위키">
              <a:extLst>
                <a:ext uri="{FF2B5EF4-FFF2-40B4-BE49-F238E27FC236}">
                  <a16:creationId xmlns:a16="http://schemas.microsoft.com/office/drawing/2014/main" id="{A7372280-F26A-2CF8-F9E5-865E20395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657" y="3452158"/>
              <a:ext cx="989753" cy="989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Google Shape;329;p12">
            <a:extLst>
              <a:ext uri="{FF2B5EF4-FFF2-40B4-BE49-F238E27FC236}">
                <a16:creationId xmlns:a16="http://schemas.microsoft.com/office/drawing/2014/main" id="{53129A41-F522-109F-E885-BD5501FDEC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5097688" y="4452268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29;p12">
            <a:extLst>
              <a:ext uri="{FF2B5EF4-FFF2-40B4-BE49-F238E27FC236}">
                <a16:creationId xmlns:a16="http://schemas.microsoft.com/office/drawing/2014/main" id="{4A305DBD-73DD-8C87-194D-8249B95E49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9606927" y="4452268"/>
            <a:ext cx="3444514" cy="7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C0BCFBF-9F19-F50B-E577-36F9689C7E07}"/>
              </a:ext>
            </a:extLst>
          </p:cNvPr>
          <p:cNvGrpSpPr/>
          <p:nvPr/>
        </p:nvGrpSpPr>
        <p:grpSpPr>
          <a:xfrm>
            <a:off x="2655794" y="4778340"/>
            <a:ext cx="4260860" cy="1169222"/>
            <a:chOff x="2247971" y="5329293"/>
            <a:chExt cx="4260860" cy="1169222"/>
          </a:xfrm>
        </p:grpSpPr>
        <p:grpSp>
          <p:nvGrpSpPr>
            <p:cNvPr id="320" name="Google Shape;320;p12"/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321" name="Google Shape;321;p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12"/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28" name="Google Shape;320;p12">
              <a:extLst>
                <a:ext uri="{FF2B5EF4-FFF2-40B4-BE49-F238E27FC236}">
                  <a16:creationId xmlns:a16="http://schemas.microsoft.com/office/drawing/2014/main" id="{69C4693B-B599-4038-11FA-8223D2B81FEA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369291"/>
              <a:chOff x="2538912" y="5871855"/>
              <a:chExt cx="4260860" cy="369291"/>
            </a:xfrm>
          </p:grpSpPr>
          <p:pic>
            <p:nvPicPr>
              <p:cNvPr id="29" name="Google Shape;321;p12">
                <a:extLst>
                  <a:ext uri="{FF2B5EF4-FFF2-40B4-BE49-F238E27FC236}">
                    <a16:creationId xmlns:a16="http://schemas.microsoft.com/office/drawing/2014/main" id="{9D210716-DCA6-1A95-90CE-849C71DB9CCA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22;p12">
                <a:extLst>
                  <a:ext uri="{FF2B5EF4-FFF2-40B4-BE49-F238E27FC236}">
                    <a16:creationId xmlns:a16="http://schemas.microsoft.com/office/drawing/2014/main" id="{53EC5E6B-4C56-CB08-A6A1-07676BC5D16C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en-US" altLang="ko-Kore-KR" sz="1800" dirty="0">
                    <a:solidFill>
                      <a:srgbClr val="4C4747"/>
                    </a:solidFill>
                  </a:rPr>
                  <a:t>It is a festive mood right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6BD517-C5AA-87E1-2F0F-7AA19728B9B5}"/>
              </a:ext>
            </a:extLst>
          </p:cNvPr>
          <p:cNvGrpSpPr/>
          <p:nvPr/>
        </p:nvGrpSpPr>
        <p:grpSpPr>
          <a:xfrm>
            <a:off x="7349870" y="2939614"/>
            <a:ext cx="3399855" cy="1548662"/>
            <a:chOff x="5103422" y="8117922"/>
            <a:chExt cx="3399855" cy="1548662"/>
          </a:xfrm>
        </p:grpSpPr>
        <p:pic>
          <p:nvPicPr>
            <p:cNvPr id="52" name="Picture 4" descr="통번역앱 파파고 미니 번역기 어플 사용기 : 네이버 블로그">
              <a:extLst>
                <a:ext uri="{FF2B5EF4-FFF2-40B4-BE49-F238E27FC236}">
                  <a16:creationId xmlns:a16="http://schemas.microsoft.com/office/drawing/2014/main" id="{0C4ACDE9-9A8B-880D-3788-8661F2D75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55"/>
            <a:stretch/>
          </p:blipFill>
          <p:spPr bwMode="auto">
            <a:xfrm>
              <a:off x="6068576" y="8117922"/>
              <a:ext cx="1469546" cy="113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Google Shape;305;p12">
              <a:extLst>
                <a:ext uri="{FF2B5EF4-FFF2-40B4-BE49-F238E27FC236}">
                  <a16:creationId xmlns:a16="http://schemas.microsoft.com/office/drawing/2014/main" id="{1A635729-B337-F6FB-D55F-0BEB84FD39D1}"/>
                </a:ext>
              </a:extLst>
            </p:cNvPr>
            <p:cNvSpPr txBox="1"/>
            <p:nvPr/>
          </p:nvSpPr>
          <p:spPr>
            <a:xfrm>
              <a:off x="5103422" y="9251126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 err="1">
                  <a:solidFill>
                    <a:srgbClr val="4C4747"/>
                  </a:solidFill>
                  <a:ea typeface="Calibri"/>
                </a:rPr>
                <a:t>파파고</a:t>
              </a: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31756C-979B-55C4-973A-58BF6B406D2A}"/>
              </a:ext>
            </a:extLst>
          </p:cNvPr>
          <p:cNvGrpSpPr/>
          <p:nvPr/>
        </p:nvGrpSpPr>
        <p:grpSpPr>
          <a:xfrm>
            <a:off x="11869921" y="3098681"/>
            <a:ext cx="3399855" cy="1392073"/>
            <a:chOff x="11630421" y="8274511"/>
            <a:chExt cx="3399855" cy="1392073"/>
          </a:xfrm>
        </p:grpSpPr>
        <p:pic>
          <p:nvPicPr>
            <p:cNvPr id="53" name="Picture 6" descr="카카오 번역 사용">
              <a:extLst>
                <a:ext uri="{FF2B5EF4-FFF2-40B4-BE49-F238E27FC236}">
                  <a16:creationId xmlns:a16="http://schemas.microsoft.com/office/drawing/2014/main" id="{1A588F3D-5F4F-2313-F5EA-8B757B196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5387" y="8274511"/>
              <a:ext cx="989753" cy="97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305;p12">
              <a:extLst>
                <a:ext uri="{FF2B5EF4-FFF2-40B4-BE49-F238E27FC236}">
                  <a16:creationId xmlns:a16="http://schemas.microsoft.com/office/drawing/2014/main" id="{359E8FF5-682E-A065-0A4C-68C8AC7715C9}"/>
                </a:ext>
              </a:extLst>
            </p:cNvPr>
            <p:cNvSpPr txBox="1"/>
            <p:nvPr/>
          </p:nvSpPr>
          <p:spPr>
            <a:xfrm>
              <a:off x="11630421" y="9251126"/>
              <a:ext cx="3399855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00" dirty="0">
                  <a:solidFill>
                    <a:srgbClr val="4C4747"/>
                  </a:solidFill>
                  <a:ea typeface="Calibri"/>
                </a:rPr>
                <a:t>카카오 번역</a:t>
              </a:r>
              <a:endParaRPr lang="en-US" altLang="ko-KR" sz="2100" dirty="0">
                <a:solidFill>
                  <a:srgbClr val="4C4747"/>
                </a:solidFill>
                <a:ea typeface="Calibri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CB06A4-1722-EF01-1C8E-7DE31CA6730A}"/>
              </a:ext>
            </a:extLst>
          </p:cNvPr>
          <p:cNvGrpSpPr/>
          <p:nvPr/>
        </p:nvGrpSpPr>
        <p:grpSpPr>
          <a:xfrm>
            <a:off x="7112127" y="4782703"/>
            <a:ext cx="4260860" cy="1169222"/>
            <a:chOff x="2247971" y="5329293"/>
            <a:chExt cx="4260860" cy="1169222"/>
          </a:xfrm>
        </p:grpSpPr>
        <p:grpSp>
          <p:nvGrpSpPr>
            <p:cNvPr id="38" name="Google Shape;320;p12">
              <a:extLst>
                <a:ext uri="{FF2B5EF4-FFF2-40B4-BE49-F238E27FC236}">
                  <a16:creationId xmlns:a16="http://schemas.microsoft.com/office/drawing/2014/main" id="{111DA7E9-711F-D671-66A0-13ABCFD5BE2F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43" name="Google Shape;321;p12">
                <a:extLst>
                  <a:ext uri="{FF2B5EF4-FFF2-40B4-BE49-F238E27FC236}">
                    <a16:creationId xmlns:a16="http://schemas.microsoft.com/office/drawing/2014/main" id="{B1332DDF-7D4B-ED59-EDBA-0863C1BB1457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Google Shape;322;p12">
                <a:extLst>
                  <a:ext uri="{FF2B5EF4-FFF2-40B4-BE49-F238E27FC236}">
                    <a16:creationId xmlns:a16="http://schemas.microsoft.com/office/drawing/2014/main" id="{5EFEBBA2-2031-3FB6-C2D2-7681949688F4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39" name="Google Shape;320;p12">
              <a:extLst>
                <a:ext uri="{FF2B5EF4-FFF2-40B4-BE49-F238E27FC236}">
                  <a16:creationId xmlns:a16="http://schemas.microsoft.com/office/drawing/2014/main" id="{7C3F9AC5-BC2C-4419-268A-9FE1B15290DE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369291"/>
              <a:chOff x="2538912" y="5871855"/>
              <a:chExt cx="4260860" cy="369291"/>
            </a:xfrm>
          </p:grpSpPr>
          <p:pic>
            <p:nvPicPr>
              <p:cNvPr id="40" name="Google Shape;321;p12">
                <a:extLst>
                  <a:ext uri="{FF2B5EF4-FFF2-40B4-BE49-F238E27FC236}">
                    <a16:creationId xmlns:a16="http://schemas.microsoft.com/office/drawing/2014/main" id="{7C2DFD51-E88A-8643-A75B-032E30844E5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Google Shape;322;p12">
                <a:extLst>
                  <a:ext uri="{FF2B5EF4-FFF2-40B4-BE49-F238E27FC236}">
                    <a16:creationId xmlns:a16="http://schemas.microsoft.com/office/drawing/2014/main" id="{DA888211-BAFC-60A9-0046-570A8632421E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ko-Kore-KR" altLang="ko-Kore-KR" sz="1800" dirty="0">
                    <a:solidFill>
                      <a:srgbClr val="4C4747"/>
                    </a:solidFill>
                  </a:rPr>
                  <a:t>The church is in a festive mood.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0731B-44DD-CEC0-C145-F014F2F286CA}"/>
              </a:ext>
            </a:extLst>
          </p:cNvPr>
          <p:cNvGrpSpPr/>
          <p:nvPr/>
        </p:nvGrpSpPr>
        <p:grpSpPr>
          <a:xfrm>
            <a:off x="11572578" y="4778340"/>
            <a:ext cx="4260860" cy="1446221"/>
            <a:chOff x="2247971" y="5329293"/>
            <a:chExt cx="4260860" cy="1446221"/>
          </a:xfrm>
        </p:grpSpPr>
        <p:grpSp>
          <p:nvGrpSpPr>
            <p:cNvPr id="54" name="Google Shape;320;p12">
              <a:extLst>
                <a:ext uri="{FF2B5EF4-FFF2-40B4-BE49-F238E27FC236}">
                  <a16:creationId xmlns:a16="http://schemas.microsoft.com/office/drawing/2014/main" id="{367DFF50-5743-4CE5-E2D6-CB5DBA55B94E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64" name="Google Shape;321;p12">
                <a:extLst>
                  <a:ext uri="{FF2B5EF4-FFF2-40B4-BE49-F238E27FC236}">
                    <a16:creationId xmlns:a16="http://schemas.microsoft.com/office/drawing/2014/main" id="{DB29A0FB-8060-5747-C175-DD8A25A39749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322;p12">
                <a:extLst>
                  <a:ext uri="{FF2B5EF4-FFF2-40B4-BE49-F238E27FC236}">
                    <a16:creationId xmlns:a16="http://schemas.microsoft.com/office/drawing/2014/main" id="{A82172C2-C468-628C-2A3B-ED3FCFEF4749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55" name="Google Shape;320;p12">
              <a:extLst>
                <a:ext uri="{FF2B5EF4-FFF2-40B4-BE49-F238E27FC236}">
                  <a16:creationId xmlns:a16="http://schemas.microsoft.com/office/drawing/2014/main" id="{5715FCF4-474F-590C-ADE0-2B3F84C0CC3D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646290"/>
              <a:chOff x="2538912" y="5871855"/>
              <a:chExt cx="4260860" cy="646290"/>
            </a:xfrm>
          </p:grpSpPr>
          <p:pic>
            <p:nvPicPr>
              <p:cNvPr id="56" name="Google Shape;321;p12">
                <a:extLst>
                  <a:ext uri="{FF2B5EF4-FFF2-40B4-BE49-F238E27FC236}">
                    <a16:creationId xmlns:a16="http://schemas.microsoft.com/office/drawing/2014/main" id="{F334A315-88D5-85D1-3269-167B9F2400E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Google Shape;322;p12">
                <a:extLst>
                  <a:ext uri="{FF2B5EF4-FFF2-40B4-BE49-F238E27FC236}">
                    <a16:creationId xmlns:a16="http://schemas.microsoft.com/office/drawing/2014/main" id="{2D21DA6E-DB32-6EBE-0A0A-2E073127588C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eaLnBrk="0" fontAlgn="base" hangingPunct="0"/>
                <a:r>
                  <a:rPr lang="en-US" altLang="ko-Kore-KR" sz="1800" dirty="0">
                    <a:solidFill>
                      <a:srgbClr val="4C4747"/>
                    </a:solidFill>
                  </a:rPr>
                  <a:t>It is the </a:t>
                </a:r>
                <a:r>
                  <a:rPr lang="en-US" altLang="ko-Kore-KR" sz="1800" dirty="0" err="1">
                    <a:solidFill>
                      <a:srgbClr val="4C4747"/>
                    </a:solidFill>
                  </a:rPr>
                  <a:t>athmosphere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 of the festival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pic>
        <p:nvPicPr>
          <p:cNvPr id="73" name="Google Shape;329;p12">
            <a:extLst>
              <a:ext uri="{FF2B5EF4-FFF2-40B4-BE49-F238E27FC236}">
                <a16:creationId xmlns:a16="http://schemas.microsoft.com/office/drawing/2014/main" id="{DF95688D-420E-A003-2EC5-B694C01F407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14111111" y="4446379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329;p12">
            <a:extLst>
              <a:ext uri="{FF2B5EF4-FFF2-40B4-BE49-F238E27FC236}">
                <a16:creationId xmlns:a16="http://schemas.microsoft.com/office/drawing/2014/main" id="{25062D7D-758A-70EA-76B2-A329D80C4B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730090" y="4446378"/>
            <a:ext cx="3444514" cy="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305;p12">
            <a:extLst>
              <a:ext uri="{FF2B5EF4-FFF2-40B4-BE49-F238E27FC236}">
                <a16:creationId xmlns:a16="http://schemas.microsoft.com/office/drawing/2014/main" id="{612EAABA-7F10-32BD-705D-E0E73BBD4FCD}"/>
              </a:ext>
            </a:extLst>
          </p:cNvPr>
          <p:cNvSpPr txBox="1"/>
          <p:nvPr/>
        </p:nvSpPr>
        <p:spPr>
          <a:xfrm>
            <a:off x="5233902" y="7690890"/>
            <a:ext cx="339985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기존 번역기</a:t>
            </a:r>
            <a:endParaRPr lang="en-US" altLang="ko-KR" sz="2100" dirty="0">
              <a:solidFill>
                <a:srgbClr val="4C4747"/>
              </a:solidFill>
              <a:ea typeface="Calibri"/>
            </a:endParaRPr>
          </a:p>
        </p:txBody>
      </p:sp>
      <p:pic>
        <p:nvPicPr>
          <p:cNvPr id="78" name="Google Shape;329;p12">
            <a:extLst>
              <a:ext uri="{FF2B5EF4-FFF2-40B4-BE49-F238E27FC236}">
                <a16:creationId xmlns:a16="http://schemas.microsoft.com/office/drawing/2014/main" id="{009A5C3C-82F9-0BA5-DE7C-96BC8815E7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7391133" y="8070186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329;p12">
            <a:extLst>
              <a:ext uri="{FF2B5EF4-FFF2-40B4-BE49-F238E27FC236}">
                <a16:creationId xmlns:a16="http://schemas.microsoft.com/office/drawing/2014/main" id="{882A7239-A86D-4D14-93D9-9324967C9F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11900372" y="8070186"/>
            <a:ext cx="3444514" cy="7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D7241C17-7E88-DC5E-BE66-AA7FC4B7ACF1}"/>
              </a:ext>
            </a:extLst>
          </p:cNvPr>
          <p:cNvGrpSpPr/>
          <p:nvPr/>
        </p:nvGrpSpPr>
        <p:grpSpPr>
          <a:xfrm>
            <a:off x="4949239" y="8396258"/>
            <a:ext cx="4260860" cy="1446221"/>
            <a:chOff x="2247971" y="5329293"/>
            <a:chExt cx="4260860" cy="1446221"/>
          </a:xfrm>
        </p:grpSpPr>
        <p:grpSp>
          <p:nvGrpSpPr>
            <p:cNvPr id="81" name="Google Shape;320;p12">
              <a:extLst>
                <a:ext uri="{FF2B5EF4-FFF2-40B4-BE49-F238E27FC236}">
                  <a16:creationId xmlns:a16="http://schemas.microsoft.com/office/drawing/2014/main" id="{F4953249-1C49-7A94-2B63-7F087B7D8FEE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85" name="Google Shape;321;p12">
                <a:extLst>
                  <a:ext uri="{FF2B5EF4-FFF2-40B4-BE49-F238E27FC236}">
                    <a16:creationId xmlns:a16="http://schemas.microsoft.com/office/drawing/2014/main" id="{9FEA8C05-E561-BE85-4A36-FD00939751BE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322;p12">
                <a:extLst>
                  <a:ext uri="{FF2B5EF4-FFF2-40B4-BE49-F238E27FC236}">
                    <a16:creationId xmlns:a16="http://schemas.microsoft.com/office/drawing/2014/main" id="{8B18E5A1-D179-8F1C-4264-497786A41DA6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82" name="Google Shape;320;p12">
              <a:extLst>
                <a:ext uri="{FF2B5EF4-FFF2-40B4-BE49-F238E27FC236}">
                  <a16:creationId xmlns:a16="http://schemas.microsoft.com/office/drawing/2014/main" id="{2F000AAE-294D-B2A4-39A8-40980AA92708}"/>
                </a:ext>
              </a:extLst>
            </p:cNvPr>
            <p:cNvGrpSpPr/>
            <p:nvPr/>
          </p:nvGrpSpPr>
          <p:grpSpPr>
            <a:xfrm>
              <a:off x="2247971" y="6129224"/>
              <a:ext cx="3692372" cy="646290"/>
              <a:chOff x="2538912" y="5871855"/>
              <a:chExt cx="3692372" cy="646290"/>
            </a:xfrm>
          </p:grpSpPr>
          <p:pic>
            <p:nvPicPr>
              <p:cNvPr id="83" name="Google Shape;321;p12">
                <a:extLst>
                  <a:ext uri="{FF2B5EF4-FFF2-40B4-BE49-F238E27FC236}">
                    <a16:creationId xmlns:a16="http://schemas.microsoft.com/office/drawing/2014/main" id="{0D04FCD8-55AC-64C2-8A22-1E052ACB5688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Google Shape;322;p12">
                <a:extLst>
                  <a:ext uri="{FF2B5EF4-FFF2-40B4-BE49-F238E27FC236}">
                    <a16:creationId xmlns:a16="http://schemas.microsoft.com/office/drawing/2014/main" id="{9E576E34-B76D-62DA-1214-B079FF4EE971}"/>
                  </a:ext>
                </a:extLst>
              </p:cNvPr>
              <p:cNvSpPr txBox="1"/>
              <p:nvPr/>
            </p:nvSpPr>
            <p:spPr>
              <a:xfrm>
                <a:off x="2860152" y="5871855"/>
                <a:ext cx="3371132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altLang="ko-Kore-KR" sz="1800" dirty="0">
                    <a:solidFill>
                      <a:srgbClr val="4C4747"/>
                    </a:solidFill>
                  </a:rPr>
                  <a:t>Kyoto, the atmosphere of the</a:t>
                </a:r>
                <a:r>
                  <a:rPr lang="ko-KR" altLang="en-US" sz="1800" dirty="0">
                    <a:solidFill>
                      <a:srgbClr val="4C4747"/>
                    </a:solidFill>
                  </a:rPr>
                  <a:t> 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festival is now.</a:t>
                </a:r>
                <a:endParaRPr sz="1800" dirty="0">
                  <a:solidFill>
                    <a:srgbClr val="4C4747"/>
                  </a:solidFill>
                  <a:sym typeface="Calibri"/>
                </a:endParaRPr>
              </a:p>
            </p:txBody>
          </p:sp>
        </p:grpSp>
      </p:grpSp>
      <p:sp>
        <p:nvSpPr>
          <p:cNvPr id="89" name="Google Shape;305;p12">
            <a:extLst>
              <a:ext uri="{FF2B5EF4-FFF2-40B4-BE49-F238E27FC236}">
                <a16:creationId xmlns:a16="http://schemas.microsoft.com/office/drawing/2014/main" id="{9B8E2DD5-63E1-4DD0-B159-F54BB019DC72}"/>
              </a:ext>
            </a:extLst>
          </p:cNvPr>
          <p:cNvSpPr txBox="1"/>
          <p:nvPr/>
        </p:nvSpPr>
        <p:spPr>
          <a:xfrm>
            <a:off x="9643315" y="7690736"/>
            <a:ext cx="339985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4C4747"/>
                </a:solidFill>
                <a:ea typeface="Calibri"/>
              </a:rPr>
              <a:t>자모 단위 번역기</a:t>
            </a:r>
            <a:endParaRPr lang="en-US" altLang="ko-KR" sz="2100" dirty="0">
              <a:solidFill>
                <a:srgbClr val="4C4747"/>
              </a:solidFill>
              <a:ea typeface="Calibr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2AE2AA-1E34-AB15-5ADF-467D94650CF5}"/>
              </a:ext>
            </a:extLst>
          </p:cNvPr>
          <p:cNvGrpSpPr/>
          <p:nvPr/>
        </p:nvGrpSpPr>
        <p:grpSpPr>
          <a:xfrm>
            <a:off x="9405572" y="8400621"/>
            <a:ext cx="4260860" cy="1446221"/>
            <a:chOff x="2247971" y="5329293"/>
            <a:chExt cx="4260860" cy="1446221"/>
          </a:xfrm>
        </p:grpSpPr>
        <p:grpSp>
          <p:nvGrpSpPr>
            <p:cNvPr id="91" name="Google Shape;320;p12">
              <a:extLst>
                <a:ext uri="{FF2B5EF4-FFF2-40B4-BE49-F238E27FC236}">
                  <a16:creationId xmlns:a16="http://schemas.microsoft.com/office/drawing/2014/main" id="{74257E61-B826-D418-473A-597B87BCF5AD}"/>
                </a:ext>
              </a:extLst>
            </p:cNvPr>
            <p:cNvGrpSpPr/>
            <p:nvPr/>
          </p:nvGrpSpPr>
          <p:grpSpPr>
            <a:xfrm>
              <a:off x="2247971" y="5329293"/>
              <a:ext cx="4260860" cy="369291"/>
              <a:chOff x="2538912" y="5871855"/>
              <a:chExt cx="4260860" cy="369291"/>
            </a:xfrm>
          </p:grpSpPr>
          <p:pic>
            <p:nvPicPr>
              <p:cNvPr id="95" name="Google Shape;321;p12">
                <a:extLst>
                  <a:ext uri="{FF2B5EF4-FFF2-40B4-BE49-F238E27FC236}">
                    <a16:creationId xmlns:a16="http://schemas.microsoft.com/office/drawing/2014/main" id="{878F1804-D38C-88FF-AE32-DF555F5B5B06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322;p12">
                <a:extLst>
                  <a:ext uri="{FF2B5EF4-FFF2-40B4-BE49-F238E27FC236}">
                    <a16:creationId xmlns:a16="http://schemas.microsoft.com/office/drawing/2014/main" id="{137FA515-0327-D8D0-EA39-63A626AC7591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ko-KR" altLang="ko-Kore-KR" sz="1800" dirty="0">
                    <a:solidFill>
                      <a:srgbClr val="4C4747"/>
                    </a:solidFill>
                  </a:rPr>
                  <a:t>교횐 지금 축제의 분위기다</a:t>
                </a:r>
                <a:r>
                  <a:rPr lang="en-US" altLang="ko-Kore-KR" sz="1800" dirty="0">
                    <a:solidFill>
                      <a:srgbClr val="4C4747"/>
                    </a:solidFill>
                  </a:rPr>
                  <a:t>.</a:t>
                </a:r>
              </a:p>
            </p:txBody>
          </p:sp>
        </p:grpSp>
        <p:grpSp>
          <p:nvGrpSpPr>
            <p:cNvPr id="92" name="Google Shape;320;p12">
              <a:extLst>
                <a:ext uri="{FF2B5EF4-FFF2-40B4-BE49-F238E27FC236}">
                  <a16:creationId xmlns:a16="http://schemas.microsoft.com/office/drawing/2014/main" id="{43F5A2C6-11C6-E532-4A7F-06CE0AA06332}"/>
                </a:ext>
              </a:extLst>
            </p:cNvPr>
            <p:cNvGrpSpPr/>
            <p:nvPr/>
          </p:nvGrpSpPr>
          <p:grpSpPr>
            <a:xfrm>
              <a:off x="2247971" y="6129224"/>
              <a:ext cx="4260860" cy="646290"/>
              <a:chOff x="2538912" y="5871855"/>
              <a:chExt cx="4260860" cy="646290"/>
            </a:xfrm>
          </p:grpSpPr>
          <p:pic>
            <p:nvPicPr>
              <p:cNvPr id="93" name="Google Shape;321;p12">
                <a:extLst>
                  <a:ext uri="{FF2B5EF4-FFF2-40B4-BE49-F238E27FC236}">
                    <a16:creationId xmlns:a16="http://schemas.microsoft.com/office/drawing/2014/main" id="{B5363353-9D7C-1602-2000-8E48844C7DF9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2538912" y="5995179"/>
                <a:ext cx="121648" cy="12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322;p12">
                <a:extLst>
                  <a:ext uri="{FF2B5EF4-FFF2-40B4-BE49-F238E27FC236}">
                    <a16:creationId xmlns:a16="http://schemas.microsoft.com/office/drawing/2014/main" id="{2A7B5C46-CEAF-75D7-A074-5BBA23A10938}"/>
                  </a:ext>
                </a:extLst>
              </p:cNvPr>
              <p:cNvSpPr txBox="1"/>
              <p:nvPr/>
            </p:nvSpPr>
            <p:spPr>
              <a:xfrm>
                <a:off x="2860151" y="5871855"/>
                <a:ext cx="393962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altLang="ko-Kore-KR" sz="1800" dirty="0">
                    <a:solidFill>
                      <a:srgbClr val="4C4747"/>
                    </a:solidFill>
                  </a:rPr>
                  <a:t>The church is in the mood of the festival now.</a:t>
                </a:r>
                <a:endParaRPr lang="ko-Kore-KR" altLang="ko-Kore-KR" sz="1800" dirty="0">
                  <a:solidFill>
                    <a:srgbClr val="4C4747"/>
                  </a:solidFill>
                </a:endParaRPr>
              </a:p>
            </p:txBody>
          </p:sp>
        </p:grpSp>
      </p:grpSp>
      <p:pic>
        <p:nvPicPr>
          <p:cNvPr id="97" name="Google Shape;329;p12">
            <a:extLst>
              <a:ext uri="{FF2B5EF4-FFF2-40B4-BE49-F238E27FC236}">
                <a16:creationId xmlns:a16="http://schemas.microsoft.com/office/drawing/2014/main" id="{3BD26F12-26E8-12EC-D215-4946B352FB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t="1" r="37360" b="1"/>
          <a:stretch/>
        </p:blipFill>
        <p:spPr>
          <a:xfrm rot="16200000">
            <a:off x="3023535" y="8064296"/>
            <a:ext cx="3444514" cy="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7D791B-6006-5F8A-60F5-E8A886FDE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5001695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높임말 반말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7564593" y="6631167"/>
            <a:ext cx="895576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한국어 </a:t>
            </a:r>
            <a:r>
              <a:rPr lang="ko-KR" alt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어체</a:t>
            </a: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변환</a:t>
            </a:r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667" y="-1273641"/>
            <a:ext cx="4883301" cy="483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875296" y="7034297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32166" y="7617758"/>
            <a:ext cx="3708387" cy="367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86360" y="3561542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9C66F7-B4BB-1A5C-F9F5-A1736CAAF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5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15"/>
          <p:cNvGrpSpPr/>
          <p:nvPr/>
        </p:nvGrpSpPr>
        <p:grpSpPr>
          <a:xfrm>
            <a:off x="4320990" y="4702525"/>
            <a:ext cx="3153927" cy="761202"/>
            <a:chOff x="4320990" y="4702525"/>
            <a:chExt cx="3153927" cy="761202"/>
          </a:xfrm>
        </p:grpSpPr>
        <p:sp>
          <p:nvSpPr>
            <p:cNvPr id="395" name="Google Shape;395;p15"/>
            <p:cNvSpPr txBox="1"/>
            <p:nvPr/>
          </p:nvSpPr>
          <p:spPr>
            <a:xfrm>
              <a:off x="4320990" y="4702525"/>
              <a:ext cx="315392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I love you.</a:t>
              </a:r>
              <a:endParaRPr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4484036" y="5094436"/>
              <a:ext cx="273154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한국어 표현의 다양성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474917" y="1433305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하나의 의미를 여러 문장으로 나타낸다</a:t>
            </a:r>
            <a:r>
              <a:rPr lang="en-US" altLang="ko-KR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8458025" y="4783042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6565415" y="8203615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무엇이 맞는 표현인가</a:t>
            </a:r>
            <a:r>
              <a:rPr lang="en-US" altLang="ko-KR" sz="4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470AF3-8EA6-702E-C800-5A1B57B192AE}"/>
              </a:ext>
            </a:extLst>
          </p:cNvPr>
          <p:cNvGrpSpPr/>
          <p:nvPr/>
        </p:nvGrpSpPr>
        <p:grpSpPr>
          <a:xfrm>
            <a:off x="9781687" y="2219250"/>
            <a:ext cx="2390400" cy="2390400"/>
            <a:chOff x="9781687" y="2219250"/>
            <a:chExt cx="2390400" cy="2390400"/>
          </a:xfrm>
        </p:grpSpPr>
        <p:pic>
          <p:nvPicPr>
            <p:cNvPr id="393" name="Google Shape;393;p15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81687" y="2219250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2FDA66-1942-52A4-5F84-43CF7DBBD407}"/>
                </a:ext>
              </a:extLst>
            </p:cNvPr>
            <p:cNvSpPr txBox="1"/>
            <p:nvPr/>
          </p:nvSpPr>
          <p:spPr>
            <a:xfrm>
              <a:off x="10351022" y="3175583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</a:t>
              </a:r>
              <a:endParaRPr kumimoji="1" lang="ko-Kore-KR" altLang="en-US" sz="2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0AD69D-B605-9A29-C01F-A62E282F75CD}"/>
              </a:ext>
            </a:extLst>
          </p:cNvPr>
          <p:cNvGrpSpPr/>
          <p:nvPr/>
        </p:nvGrpSpPr>
        <p:grpSpPr>
          <a:xfrm>
            <a:off x="12718913" y="3121274"/>
            <a:ext cx="2390400" cy="2390400"/>
            <a:chOff x="12718913" y="3121274"/>
            <a:chExt cx="2390400" cy="2390400"/>
          </a:xfrm>
        </p:grpSpPr>
        <p:pic>
          <p:nvPicPr>
            <p:cNvPr id="57" name="Google Shape;393;p15">
              <a:extLst>
                <a:ext uri="{FF2B5EF4-FFF2-40B4-BE49-F238E27FC236}">
                  <a16:creationId xmlns:a16="http://schemas.microsoft.com/office/drawing/2014/main" id="{BA03B0B0-7F71-2C93-CA02-F263A3EEC83D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2718913" y="3121274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341A2D-7C49-5F43-137E-ABB1DFFC1FE5}"/>
                </a:ext>
              </a:extLst>
            </p:cNvPr>
            <p:cNvSpPr txBox="1"/>
            <p:nvPr/>
          </p:nvSpPr>
          <p:spPr>
            <a:xfrm>
              <a:off x="13141848" y="4079412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사랑해요</a:t>
              </a:r>
              <a:endParaRPr kumimoji="1" lang="ko-Kore-KR" altLang="en-US" sz="2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D7D6C-39B7-99C3-0A65-DA0AB826BB99}"/>
              </a:ext>
            </a:extLst>
          </p:cNvPr>
          <p:cNvGrpSpPr/>
          <p:nvPr/>
        </p:nvGrpSpPr>
        <p:grpSpPr>
          <a:xfrm>
            <a:off x="10643135" y="4699979"/>
            <a:ext cx="2390400" cy="2390400"/>
            <a:chOff x="10643135" y="4699979"/>
            <a:chExt cx="2390400" cy="2390400"/>
          </a:xfrm>
        </p:grpSpPr>
        <p:pic>
          <p:nvPicPr>
            <p:cNvPr id="59" name="Google Shape;393;p15">
              <a:extLst>
                <a:ext uri="{FF2B5EF4-FFF2-40B4-BE49-F238E27FC236}">
                  <a16:creationId xmlns:a16="http://schemas.microsoft.com/office/drawing/2014/main" id="{B2BDEADB-F888-5444-32FC-A12A39196F12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0643135" y="4699979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4AC3FD-A503-E5E3-3655-648EB0C07659}"/>
                </a:ext>
              </a:extLst>
            </p:cNvPr>
            <p:cNvSpPr txBox="1"/>
            <p:nvPr/>
          </p:nvSpPr>
          <p:spPr>
            <a:xfrm>
              <a:off x="10975866" y="5715475"/>
              <a:ext cx="188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사랑합니다</a:t>
              </a:r>
              <a:endParaRPr kumimoji="1" lang="ko-Kore-KR" altLang="en-US" sz="2400" dirty="0"/>
            </a:p>
          </p:txBody>
        </p:sp>
      </p:grpSp>
      <p:pic>
        <p:nvPicPr>
          <p:cNvPr id="61" name="Google Shape;393;p15">
            <a:extLst>
              <a:ext uri="{FF2B5EF4-FFF2-40B4-BE49-F238E27FC236}">
                <a16:creationId xmlns:a16="http://schemas.microsoft.com/office/drawing/2014/main" id="{9C572F3A-6FE2-5C42-098E-B78130A4096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914113" y="593340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93;p15">
            <a:extLst>
              <a:ext uri="{FF2B5EF4-FFF2-40B4-BE49-F238E27FC236}">
                <a16:creationId xmlns:a16="http://schemas.microsoft.com/office/drawing/2014/main" id="{B11EF266-2064-2670-5C9E-98443F26538C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572179" y="24012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5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pic>
          <p:nvPicPr>
            <p:cNvPr id="379" name="Google Shape;3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3364" y="3877836"/>
              <a:ext cx="612927" cy="612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5375" y="3687617"/>
              <a:ext cx="496682" cy="49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5289" y="4163164"/>
              <a:ext cx="285328" cy="285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73320" y="3597791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33171" y="3991705"/>
              <a:ext cx="343184" cy="34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3409" y="4184299"/>
              <a:ext cx="241917" cy="241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69861" y="359118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51792" y="5935897"/>
              <a:ext cx="517818" cy="51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04206" y="6194806"/>
              <a:ext cx="462337" cy="462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623799" y="5843429"/>
              <a:ext cx="227206" cy="22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483716" y="5875132"/>
              <a:ext cx="351376" cy="35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689817" y="5935897"/>
              <a:ext cx="280044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885289" y="5935897"/>
              <a:ext cx="192861" cy="192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15"/>
          <p:cNvGrpSpPr/>
          <p:nvPr/>
        </p:nvGrpSpPr>
        <p:grpSpPr>
          <a:xfrm>
            <a:off x="4320990" y="4702525"/>
            <a:ext cx="3153927" cy="761202"/>
            <a:chOff x="4320990" y="4702525"/>
            <a:chExt cx="3153927" cy="761202"/>
          </a:xfrm>
        </p:grpSpPr>
        <p:sp>
          <p:nvSpPr>
            <p:cNvPr id="395" name="Google Shape;395;p15"/>
            <p:cNvSpPr txBox="1"/>
            <p:nvPr/>
          </p:nvSpPr>
          <p:spPr>
            <a:xfrm>
              <a:off x="4320990" y="4702525"/>
              <a:ext cx="315392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I love you.</a:t>
              </a:r>
              <a:endParaRPr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4484036" y="5094436"/>
              <a:ext cx="273154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한국어 표현의 다양성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474917" y="1433305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하나의 의미를 여러 문장으로 나타낸다</a:t>
            </a:r>
            <a:r>
              <a:rPr lang="en-US" altLang="ko-KR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8458025" y="4783042"/>
            <a:ext cx="720995" cy="587007"/>
            <a:chOff x="8458025" y="4783042"/>
            <a:chExt cx="720995" cy="587007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4026386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ea typeface="Calibri"/>
              </a:rPr>
              <a:t>표현의 다양성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470AF3-8EA6-702E-C800-5A1B57B192AE}"/>
              </a:ext>
            </a:extLst>
          </p:cNvPr>
          <p:cNvGrpSpPr/>
          <p:nvPr/>
        </p:nvGrpSpPr>
        <p:grpSpPr>
          <a:xfrm>
            <a:off x="9781687" y="2219250"/>
            <a:ext cx="2390400" cy="2390400"/>
            <a:chOff x="9781687" y="2219250"/>
            <a:chExt cx="2390400" cy="2390400"/>
          </a:xfrm>
        </p:grpSpPr>
        <p:pic>
          <p:nvPicPr>
            <p:cNvPr id="393" name="Google Shape;393;p15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81687" y="2219250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2FDA66-1942-52A4-5F84-43CF7DBBD407}"/>
                </a:ext>
              </a:extLst>
            </p:cNvPr>
            <p:cNvSpPr txBox="1"/>
            <p:nvPr/>
          </p:nvSpPr>
          <p:spPr>
            <a:xfrm>
              <a:off x="10351022" y="3175583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</a:t>
              </a:r>
              <a:endParaRPr kumimoji="1" lang="ko-Kore-KR" altLang="en-US" sz="2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0AD69D-B605-9A29-C01F-A62E282F75CD}"/>
              </a:ext>
            </a:extLst>
          </p:cNvPr>
          <p:cNvGrpSpPr/>
          <p:nvPr/>
        </p:nvGrpSpPr>
        <p:grpSpPr>
          <a:xfrm>
            <a:off x="12718913" y="3121274"/>
            <a:ext cx="2390400" cy="2390400"/>
            <a:chOff x="12718913" y="3121274"/>
            <a:chExt cx="2390400" cy="2390400"/>
          </a:xfrm>
        </p:grpSpPr>
        <p:pic>
          <p:nvPicPr>
            <p:cNvPr id="57" name="Google Shape;393;p15">
              <a:extLst>
                <a:ext uri="{FF2B5EF4-FFF2-40B4-BE49-F238E27FC236}">
                  <a16:creationId xmlns:a16="http://schemas.microsoft.com/office/drawing/2014/main" id="{BA03B0B0-7F71-2C93-CA02-F263A3EEC83D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2718913" y="3121274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341A2D-7C49-5F43-137E-ABB1DFFC1FE5}"/>
                </a:ext>
              </a:extLst>
            </p:cNvPr>
            <p:cNvSpPr txBox="1"/>
            <p:nvPr/>
          </p:nvSpPr>
          <p:spPr>
            <a:xfrm>
              <a:off x="13141848" y="4079412"/>
              <a:ext cx="168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/>
                <a:t>사랑해요</a:t>
              </a:r>
              <a:endParaRPr kumimoji="1" lang="ko-Kore-KR" altLang="en-US" sz="2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D7D6C-39B7-99C3-0A65-DA0AB826BB99}"/>
              </a:ext>
            </a:extLst>
          </p:cNvPr>
          <p:cNvGrpSpPr/>
          <p:nvPr/>
        </p:nvGrpSpPr>
        <p:grpSpPr>
          <a:xfrm>
            <a:off x="10643135" y="4699979"/>
            <a:ext cx="2390400" cy="2390400"/>
            <a:chOff x="10643135" y="4699979"/>
            <a:chExt cx="2390400" cy="2390400"/>
          </a:xfrm>
        </p:grpSpPr>
        <p:pic>
          <p:nvPicPr>
            <p:cNvPr id="59" name="Google Shape;393;p15">
              <a:extLst>
                <a:ext uri="{FF2B5EF4-FFF2-40B4-BE49-F238E27FC236}">
                  <a16:creationId xmlns:a16="http://schemas.microsoft.com/office/drawing/2014/main" id="{B2BDEADB-F888-5444-32FC-A12A39196F12}"/>
                </a:ext>
              </a:extLst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0643135" y="4699979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4AC3FD-A503-E5E3-3655-648EB0C07659}"/>
                </a:ext>
              </a:extLst>
            </p:cNvPr>
            <p:cNvSpPr txBox="1"/>
            <p:nvPr/>
          </p:nvSpPr>
          <p:spPr>
            <a:xfrm>
              <a:off x="10975866" y="5715475"/>
              <a:ext cx="188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사랑합니다</a:t>
              </a:r>
              <a:endParaRPr kumimoji="1" lang="ko-Kore-KR" altLang="en-US" sz="2400" dirty="0"/>
            </a:p>
          </p:txBody>
        </p:sp>
      </p:grpSp>
      <p:pic>
        <p:nvPicPr>
          <p:cNvPr id="61" name="Google Shape;393;p15">
            <a:extLst>
              <a:ext uri="{FF2B5EF4-FFF2-40B4-BE49-F238E27FC236}">
                <a16:creationId xmlns:a16="http://schemas.microsoft.com/office/drawing/2014/main" id="{9C572F3A-6FE2-5C42-098E-B78130A4096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914113" y="593340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93;p15">
            <a:extLst>
              <a:ext uri="{FF2B5EF4-FFF2-40B4-BE49-F238E27FC236}">
                <a16:creationId xmlns:a16="http://schemas.microsoft.com/office/drawing/2014/main" id="{B11EF266-2064-2670-5C9E-98443F26538C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572179" y="24012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47F413-17CC-0E7B-E78A-CBF654C8CDCE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474917" y="8077403"/>
            <a:ext cx="961920" cy="961920"/>
          </a:xfrm>
          <a:prstGeom prst="rect">
            <a:avLst/>
          </a:prstGeom>
        </p:spPr>
      </p:pic>
      <p:pic>
        <p:nvPicPr>
          <p:cNvPr id="9" name="그림 8" descr="화살이(가) 표시된 사진&#10;&#10;자동 생성된 설명">
            <a:extLst>
              <a:ext uri="{FF2B5EF4-FFF2-40B4-BE49-F238E27FC236}">
                <a16:creationId xmlns:a16="http://schemas.microsoft.com/office/drawing/2014/main" id="{FAEEB2F1-E302-F3EE-7277-D8233A9A430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6749" y="8146976"/>
            <a:ext cx="775741" cy="775741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9851165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8F222FD-769B-2FF1-C1D1-B290791909F4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2436455" y="8059230"/>
            <a:ext cx="961920" cy="9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4484036" y="5094436"/>
            <a:ext cx="27315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상대높임법을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반영한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8722434" y="1433861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종결어미 기준</a:t>
            </a:r>
            <a:r>
              <a:rPr lang="en-US" altLang="ko-KR" sz="3300" dirty="0">
                <a:solidFill>
                  <a:srgbClr val="4C50BB"/>
                </a:solidFill>
              </a:rPr>
              <a:t> </a:t>
            </a:r>
            <a:r>
              <a:rPr lang="ko-KR" altLang="en-US" sz="3300" dirty="0" err="1">
                <a:solidFill>
                  <a:srgbClr val="4C50BB"/>
                </a:solidFill>
              </a:rPr>
              <a:t>어체</a:t>
            </a:r>
            <a:r>
              <a:rPr lang="ko-KR" altLang="en-US" sz="3300" dirty="0">
                <a:solidFill>
                  <a:srgbClr val="4C50BB"/>
                </a:solidFill>
              </a:rPr>
              <a:t> 간 변환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4790660" y="8200303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하십시오체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10544829" y="8240748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해라체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8B967-11E7-E99E-1F27-6CDCB6D0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52570"/>
              </p:ext>
            </p:extLst>
          </p:nvPr>
        </p:nvGraphicFramePr>
        <p:xfrm>
          <a:off x="2696946" y="2728594"/>
          <a:ext cx="12050976" cy="4693171"/>
        </p:xfrm>
        <a:graphic>
          <a:graphicData uri="http://schemas.openxmlformats.org/drawingml/2006/table">
            <a:tbl>
              <a:tblPr/>
              <a:tblGrid>
                <a:gridCol w="1721568">
                  <a:extLst>
                    <a:ext uri="{9D8B030D-6E8A-4147-A177-3AD203B41FA5}">
                      <a16:colId xmlns:a16="http://schemas.microsoft.com/office/drawing/2014/main" val="1131289914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84458175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536504543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355386708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772405802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57808632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498963051"/>
                    </a:ext>
                  </a:extLst>
                </a:gridCol>
              </a:tblGrid>
              <a:tr h="67045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9439"/>
                  </a:ext>
                </a:extLst>
              </a:tr>
              <a:tr h="67045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하십시오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17064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평서형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42813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감탄형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구먼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8919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의문형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ㄴ가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46081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명령형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어라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0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청유형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36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85455E-7D49-AAAE-7529-51F5DB6F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51" y="3206335"/>
            <a:ext cx="26779943" cy="64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659068-1817-7C9E-C325-B7C763F93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36836" y="8040016"/>
            <a:ext cx="1176707" cy="1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95883" y="7291737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4484036" y="5094436"/>
            <a:ext cx="27315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5"/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5"/>
          <p:cNvSpPr txBox="1"/>
          <p:nvPr/>
        </p:nvSpPr>
        <p:spPr>
          <a:xfrm>
            <a:off x="1191293" y="1216088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상대높임법을</a:t>
            </a: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반영한 변환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8722434" y="1433861"/>
            <a:ext cx="762653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</a:rPr>
              <a:t>종결어미 기준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10563244" y="5037266"/>
            <a:ext cx="3418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56139" y="1916021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75015" y="7442245"/>
            <a:ext cx="3464994" cy="30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5733114" y="8264010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해요체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27F8AD9-792C-3BE9-5A8C-BCDF79FEA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9" name="Google Shape;419;p15">
            <a:extLst>
              <a:ext uri="{FF2B5EF4-FFF2-40B4-BE49-F238E27FC236}">
                <a16:creationId xmlns:a16="http://schemas.microsoft.com/office/drawing/2014/main" id="{7DB8008B-B667-A385-3974-322B46DF51C0}"/>
              </a:ext>
            </a:extLst>
          </p:cNvPr>
          <p:cNvSpPr txBox="1"/>
          <p:nvPr/>
        </p:nvSpPr>
        <p:spPr>
          <a:xfrm>
            <a:off x="10544829" y="8240748"/>
            <a:ext cx="597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해체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8B967-11E7-E99E-1F27-6CDCB6D0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65895"/>
              </p:ext>
            </p:extLst>
          </p:nvPr>
        </p:nvGraphicFramePr>
        <p:xfrm>
          <a:off x="2696946" y="2728594"/>
          <a:ext cx="12050976" cy="4693171"/>
        </p:xfrm>
        <a:graphic>
          <a:graphicData uri="http://schemas.openxmlformats.org/drawingml/2006/table">
            <a:tbl>
              <a:tblPr/>
              <a:tblGrid>
                <a:gridCol w="1721568">
                  <a:extLst>
                    <a:ext uri="{9D8B030D-6E8A-4147-A177-3AD203B41FA5}">
                      <a16:colId xmlns:a16="http://schemas.microsoft.com/office/drawing/2014/main" val="1131289914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84458175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536504543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355386708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772405802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1578086326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498963051"/>
                    </a:ext>
                  </a:extLst>
                </a:gridCol>
              </a:tblGrid>
              <a:tr h="67045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비격식체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9439"/>
                  </a:ext>
                </a:extLst>
              </a:tr>
              <a:tr h="67045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하십시오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하게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17064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평서형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42813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감탄형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919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의문형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ㅂ니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ㄴ가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46081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명령형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어라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2025"/>
                  </a:ext>
                </a:extLst>
              </a:tr>
              <a:tr h="6704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청유형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-(</a:t>
                      </a:r>
                      <a:r>
                        <a:rPr lang="ko-KR" alt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ㅂ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endParaRPr lang="ko-Kore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</a:t>
                      </a:r>
                      <a:endParaRPr lang="ko-KR" altLang="en-US" sz="100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어요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541" marR="3541" marT="3541" marB="2478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36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85455E-7D49-AAAE-7529-51F5DB6F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51" y="3206335"/>
            <a:ext cx="26779943" cy="64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659068-1817-7C9E-C325-B7C763F93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36836" y="8040016"/>
            <a:ext cx="1176707" cy="1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360" y="3561542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6747" y="-1286436"/>
            <a:ext cx="4461240" cy="441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000">
            <a:off x="-901071" y="6888297"/>
            <a:ext cx="4182908" cy="418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2602" y="5957321"/>
            <a:ext cx="3452527" cy="341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001695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dirty="0">
                <a:solidFill>
                  <a:srgbClr val="FFFFFF"/>
                </a:solidFill>
                <a:ea typeface="Calibri"/>
              </a:rPr>
              <a:t>소개</a:t>
            </a:r>
            <a:r>
              <a:rPr lang="en-US" altLang="ko-KR" sz="6400" dirty="0">
                <a:solidFill>
                  <a:srgbClr val="FFFFFF"/>
                </a:solidFill>
                <a:ea typeface="Calibri"/>
              </a:rPr>
              <a:t>(</a:t>
            </a:r>
            <a:r>
              <a:rPr lang="ko-KR" altLang="en-US" sz="6400" dirty="0">
                <a:solidFill>
                  <a:srgbClr val="FFFFFF"/>
                </a:solidFill>
                <a:ea typeface="Calibri"/>
              </a:rPr>
              <a:t>개요</a:t>
            </a:r>
            <a:r>
              <a:rPr lang="en-US" altLang="ko-KR" sz="6400" dirty="0">
                <a:solidFill>
                  <a:srgbClr val="FFFFFF"/>
                </a:solidFill>
                <a:ea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576654" y="6631167"/>
            <a:ext cx="894370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</a:rPr>
              <a:t>한영 번역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FFFFFF"/>
                </a:solidFill>
                <a:ea typeface="Calibri"/>
              </a:rPr>
              <a:t>한국어의 특성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BFAC27-7F87-44F5-FB4B-6D62B3A06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8"/>
          <p:cNvGrpSpPr/>
          <p:nvPr/>
        </p:nvGrpSpPr>
        <p:grpSpPr>
          <a:xfrm>
            <a:off x="3104393" y="6503764"/>
            <a:ext cx="12491513" cy="1069569"/>
            <a:chOff x="3104393" y="6503764"/>
            <a:chExt cx="12491513" cy="1069569"/>
          </a:xfrm>
        </p:grpSpPr>
        <p:pic>
          <p:nvPicPr>
            <p:cNvPr id="519" name="Google Shape;51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3810" y="6503764"/>
              <a:ext cx="12457143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2643867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6779119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0914371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5063054" y="7040481"/>
              <a:ext cx="993379" cy="723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4" name="Google Shape;52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8730" y="5313388"/>
            <a:ext cx="8101587" cy="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3691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8943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04195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52878" y="7611905"/>
            <a:ext cx="3613731" cy="122926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8"/>
          <p:cNvSpPr txBox="1"/>
          <p:nvPr/>
        </p:nvSpPr>
        <p:spPr>
          <a:xfrm>
            <a:off x="1646750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2178457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8"/>
          <p:cNvSpPr txBox="1"/>
          <p:nvPr/>
        </p:nvSpPr>
        <p:spPr>
          <a:xfrm>
            <a:off x="5782002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책을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5528942" y="8243630"/>
            <a:ext cx="349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변동없음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17254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읽었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9664194" y="8243630"/>
            <a:ext cx="349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변동없음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14065937" y="7817746"/>
            <a:ext cx="298761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습니다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8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8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변환 기본 원리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8"/>
          <p:cNvSpPr txBox="1"/>
          <p:nvPr/>
        </p:nvSpPr>
        <p:spPr>
          <a:xfrm>
            <a:off x="6106021" y="1750971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높임표현으로 변환 예시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18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pic>
          <p:nvPicPr>
            <p:cNvPr id="543" name="Google Shape;543;p1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rot="10800000">
              <a:off x="9194621" y="4072241"/>
              <a:ext cx="120774" cy="60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1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18"/>
          <p:cNvSpPr txBox="1"/>
          <p:nvPr/>
        </p:nvSpPr>
        <p:spPr>
          <a:xfrm>
            <a:off x="6637981" y="3416403"/>
            <a:ext cx="50629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4C4747"/>
                </a:solidFill>
              </a:rPr>
              <a:t>입력</a:t>
            </a:r>
            <a:r>
              <a:rPr lang="en-US" altLang="ko-KR" sz="2400" dirty="0">
                <a:solidFill>
                  <a:srgbClr val="4C4747"/>
                </a:solidFill>
              </a:rPr>
              <a:t>:</a:t>
            </a:r>
            <a:r>
              <a:rPr lang="ko-KR" altLang="en-US" sz="2400" dirty="0">
                <a:solidFill>
                  <a:srgbClr val="4C4747"/>
                </a:solidFill>
              </a:rPr>
              <a:t> 나는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책을 읽었다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6" name="Google Shape;546;p18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pic>
          <p:nvPicPr>
            <p:cNvPr id="547" name="Google Shape;547;p1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4440151" y="5774603"/>
              <a:ext cx="120774" cy="81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9" name="Google Shape;549;p18"/>
          <p:cNvSpPr txBox="1"/>
          <p:nvPr/>
        </p:nvSpPr>
        <p:spPr>
          <a:xfrm>
            <a:off x="2907044" y="500594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인칭대명사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’(NP)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2664736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나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는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18"/>
          <p:cNvGrpSpPr/>
          <p:nvPr/>
        </p:nvGrpSpPr>
        <p:grpSpPr>
          <a:xfrm>
            <a:off x="7446046" y="4828571"/>
            <a:ext cx="3393622" cy="1762284"/>
            <a:chOff x="7446046" y="4828571"/>
            <a:chExt cx="3393622" cy="1762284"/>
          </a:xfrm>
        </p:grpSpPr>
        <p:pic>
          <p:nvPicPr>
            <p:cNvPr id="552" name="Google Shape;552;p1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9180952" y="5752381"/>
              <a:ext cx="120774" cy="838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Google Shape;554;p18"/>
          <p:cNvSpPr txBox="1"/>
          <p:nvPr/>
        </p:nvSpPr>
        <p:spPr>
          <a:xfrm>
            <a:off x="7549363" y="500594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명사 </a:t>
            </a:r>
            <a:r>
              <a:rPr lang="en-US" altLang="ko-KR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24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조사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8"/>
          <p:cNvSpPr txBox="1"/>
          <p:nvPr/>
        </p:nvSpPr>
        <p:spPr>
          <a:xfrm>
            <a:off x="7307055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</a:rPr>
              <a:t>책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</a:rPr>
              <a:t> </a:t>
            </a:r>
            <a:r>
              <a:rPr lang="en-US" altLang="ko-KR" sz="1700" dirty="0">
                <a:solidFill>
                  <a:srgbClr val="4C4747"/>
                </a:solidFill>
              </a:rPr>
              <a:t>/</a:t>
            </a:r>
            <a:r>
              <a:rPr lang="ko-KR" altLang="en-US" sz="1700" dirty="0">
                <a:solidFill>
                  <a:srgbClr val="4C4747"/>
                </a:solidFill>
              </a:rPr>
              <a:t> </a:t>
            </a:r>
            <a:r>
              <a:rPr lang="en-US" altLang="ko-KR" sz="1700" dirty="0">
                <a:solidFill>
                  <a:srgbClr val="4C4747"/>
                </a:solidFill>
              </a:rPr>
              <a:t>‘</a:t>
            </a:r>
            <a:r>
              <a:rPr lang="ko-KR" altLang="en-US" sz="1700" dirty="0">
                <a:solidFill>
                  <a:srgbClr val="4C4747"/>
                </a:solidFill>
              </a:rPr>
              <a:t>을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18"/>
          <p:cNvGrpSpPr/>
          <p:nvPr/>
        </p:nvGrpSpPr>
        <p:grpSpPr>
          <a:xfrm>
            <a:off x="12088365" y="4828571"/>
            <a:ext cx="3393622" cy="1762284"/>
            <a:chOff x="12088365" y="4828571"/>
            <a:chExt cx="3393622" cy="1762284"/>
          </a:xfrm>
        </p:grpSpPr>
        <p:pic>
          <p:nvPicPr>
            <p:cNvPr id="557" name="Google Shape;557;p1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13785176" y="5752381"/>
              <a:ext cx="120774" cy="838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18"/>
          <p:cNvSpPr txBox="1"/>
          <p:nvPr/>
        </p:nvSpPr>
        <p:spPr>
          <a:xfrm>
            <a:off x="11949374" y="5406608"/>
            <a:ext cx="372107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 err="1">
                <a:solidFill>
                  <a:srgbClr val="4C4747"/>
                </a:solidFill>
              </a:rPr>
              <a:t>읽</a:t>
            </a:r>
            <a:r>
              <a:rPr lang="en-US" altLang="ko-KR" sz="1700" dirty="0">
                <a:solidFill>
                  <a:srgbClr val="4C4747"/>
                </a:solidFill>
              </a:rPr>
              <a:t>’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dirty="0" err="1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었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/‘</a:t>
            </a:r>
            <a:r>
              <a:rPr lang="ko-KR" altLang="en-US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다</a:t>
            </a:r>
            <a:r>
              <a:rPr lang="en-US" altLang="ko-KR" sz="17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.’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62683" y="184684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046721" y="-535508"/>
            <a:ext cx="2827193" cy="260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EDBF3BD-AE32-8533-FC01-5958428081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8" name="Google Shape;549;p18">
            <a:extLst>
              <a:ext uri="{FF2B5EF4-FFF2-40B4-BE49-F238E27FC236}">
                <a16:creationId xmlns:a16="http://schemas.microsoft.com/office/drawing/2014/main" id="{BE5C9109-0C51-8071-E6F5-7EE2155FED78}"/>
              </a:ext>
            </a:extLst>
          </p:cNvPr>
          <p:cNvSpPr txBox="1"/>
          <p:nvPr/>
        </p:nvSpPr>
        <p:spPr>
          <a:xfrm>
            <a:off x="12218900" y="5010304"/>
            <a:ext cx="31820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종결어미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(EF)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해체</a:t>
            </a:r>
            <a:r>
              <a: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그림 48" descr="화살이(가) 표시된 사진&#10;&#10;자동 생성된 설명">
            <a:extLst>
              <a:ext uri="{FF2B5EF4-FFF2-40B4-BE49-F238E27FC236}">
                <a16:creationId xmlns:a16="http://schemas.microsoft.com/office/drawing/2014/main" id="{265F9B80-9E5C-686C-D023-C21D277D9C9D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2994865" y="8282037"/>
            <a:ext cx="285925" cy="285925"/>
          </a:xfrm>
          <a:prstGeom prst="rect">
            <a:avLst/>
          </a:prstGeom>
        </p:spPr>
      </p:pic>
      <p:sp>
        <p:nvSpPr>
          <p:cNvPr id="50" name="Google Shape;530;p18">
            <a:extLst>
              <a:ext uri="{FF2B5EF4-FFF2-40B4-BE49-F238E27FC236}">
                <a16:creationId xmlns:a16="http://schemas.microsoft.com/office/drawing/2014/main" id="{BDF77B72-1362-0BD7-0F3F-1F79BF614972}"/>
              </a:ext>
            </a:extLst>
          </p:cNvPr>
          <p:cNvSpPr txBox="1"/>
          <p:nvPr/>
        </p:nvSpPr>
        <p:spPr>
          <a:xfrm>
            <a:off x="3562939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ea typeface="Calibri"/>
              </a:rPr>
              <a:t>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30;p18">
            <a:extLst>
              <a:ext uri="{FF2B5EF4-FFF2-40B4-BE49-F238E27FC236}">
                <a16:creationId xmlns:a16="http://schemas.microsoft.com/office/drawing/2014/main" id="{2710B68B-29E2-9FAF-0BD3-AD65EB37C724}"/>
              </a:ext>
            </a:extLst>
          </p:cNvPr>
          <p:cNvSpPr txBox="1"/>
          <p:nvPr/>
        </p:nvSpPr>
        <p:spPr>
          <a:xfrm>
            <a:off x="14615787" y="8224235"/>
            <a:ext cx="5033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ea typeface="Calibri"/>
              </a:rPr>
              <a:t>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그림 51" descr="화살이(가) 표시된 사진&#10;&#10;자동 생성된 설명">
            <a:extLst>
              <a:ext uri="{FF2B5EF4-FFF2-40B4-BE49-F238E27FC236}">
                <a16:creationId xmlns:a16="http://schemas.microsoft.com/office/drawing/2014/main" id="{88DC74F7-599B-D4D2-E586-BF470FB7B574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15432195" y="8282037"/>
            <a:ext cx="285925" cy="285925"/>
          </a:xfrm>
          <a:prstGeom prst="rect">
            <a:avLst/>
          </a:prstGeom>
        </p:spPr>
      </p:pic>
      <p:sp>
        <p:nvSpPr>
          <p:cNvPr id="53" name="Google Shape;530;p18">
            <a:extLst>
              <a:ext uri="{FF2B5EF4-FFF2-40B4-BE49-F238E27FC236}">
                <a16:creationId xmlns:a16="http://schemas.microsoft.com/office/drawing/2014/main" id="{F9A1D716-B600-8E08-1FE1-9B2C2B1F8D01}"/>
              </a:ext>
            </a:extLst>
          </p:cNvPr>
          <p:cNvSpPr txBox="1"/>
          <p:nvPr/>
        </p:nvSpPr>
        <p:spPr>
          <a:xfrm>
            <a:off x="15880278" y="8224235"/>
            <a:ext cx="954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습니다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8473D1-745F-AECA-E885-CB8447118679}"/>
              </a:ext>
            </a:extLst>
          </p:cNvPr>
          <p:cNvGrpSpPr/>
          <p:nvPr/>
        </p:nvGrpSpPr>
        <p:grpSpPr>
          <a:xfrm>
            <a:off x="8557815" y="6059148"/>
            <a:ext cx="1571239" cy="1471219"/>
            <a:chOff x="435720" y="4666529"/>
            <a:chExt cx="1741455" cy="1622572"/>
          </a:xfrm>
        </p:grpSpPr>
        <p:pic>
          <p:nvPicPr>
            <p:cNvPr id="54" name="Google Shape;204;p8">
              <a:extLst>
                <a:ext uri="{FF2B5EF4-FFF2-40B4-BE49-F238E27FC236}">
                  <a16:creationId xmlns:a16="http://schemas.microsoft.com/office/drawing/2014/main" id="{A3D07BFB-60E4-66DA-B8AB-D5C3E65D582F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35720" y="4666529"/>
              <a:ext cx="1741455" cy="1622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205;p8">
              <a:extLst>
                <a:ext uri="{FF2B5EF4-FFF2-40B4-BE49-F238E27FC236}">
                  <a16:creationId xmlns:a16="http://schemas.microsoft.com/office/drawing/2014/main" id="{071AA367-6AE7-DE94-1ED0-79E4E301CF4C}"/>
                </a:ext>
              </a:extLst>
            </p:cNvPr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096795" y="4898844"/>
              <a:ext cx="257353" cy="307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218;p8">
              <a:extLst>
                <a:ext uri="{FF2B5EF4-FFF2-40B4-BE49-F238E27FC236}">
                  <a16:creationId xmlns:a16="http://schemas.microsoft.com/office/drawing/2014/main" id="{0E41EB81-B3B4-73DD-E8A6-0718EA8DD363}"/>
                </a:ext>
              </a:extLst>
            </p:cNvPr>
            <p:cNvSpPr txBox="1"/>
            <p:nvPr/>
          </p:nvSpPr>
          <p:spPr>
            <a:xfrm>
              <a:off x="578735" y="5400742"/>
              <a:ext cx="1434675" cy="307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형태소 분석기</a:t>
              </a:r>
              <a:endParaRPr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97;p15">
            <a:extLst>
              <a:ext uri="{FF2B5EF4-FFF2-40B4-BE49-F238E27FC236}">
                <a16:creationId xmlns:a16="http://schemas.microsoft.com/office/drawing/2014/main" id="{586DF70A-9791-5366-3003-25ABA9ED88FC}"/>
              </a:ext>
            </a:extLst>
          </p:cNvPr>
          <p:cNvGrpSpPr/>
          <p:nvPr/>
        </p:nvGrpSpPr>
        <p:grpSpPr>
          <a:xfrm>
            <a:off x="13534149" y="251287"/>
            <a:ext cx="4173596" cy="858082"/>
            <a:chOff x="13534149" y="251287"/>
            <a:chExt cx="4173596" cy="858082"/>
          </a:xfrm>
        </p:grpSpPr>
        <p:sp>
          <p:nvSpPr>
            <p:cNvPr id="60" name="Google Shape;398;p15">
              <a:extLst>
                <a:ext uri="{FF2B5EF4-FFF2-40B4-BE49-F238E27FC236}">
                  <a16:creationId xmlns:a16="http://schemas.microsoft.com/office/drawing/2014/main" id="{CD8C0D3E-4E59-9B70-EB85-287C61E20633}"/>
                </a:ext>
              </a:extLst>
            </p:cNvPr>
            <p:cNvSpPr txBox="1"/>
            <p:nvPr/>
          </p:nvSpPr>
          <p:spPr>
            <a:xfrm>
              <a:off x="13534149" y="601984"/>
              <a:ext cx="357415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높임말 반말 모듈 개발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99;p15">
              <a:extLst>
                <a:ext uri="{FF2B5EF4-FFF2-40B4-BE49-F238E27FC236}">
                  <a16:creationId xmlns:a16="http://schemas.microsoft.com/office/drawing/2014/main" id="{BA8DFC52-FB0D-642E-FE63-207EE4D1EAC5}"/>
                </a:ext>
              </a:extLst>
            </p:cNvPr>
            <p:cNvSpPr txBox="1"/>
            <p:nvPr/>
          </p:nvSpPr>
          <p:spPr>
            <a:xfrm>
              <a:off x="16834318" y="251287"/>
              <a:ext cx="873427" cy="85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804BA4-74AE-A2BE-55AD-33BEAF8F96C4}"/>
              </a:ext>
            </a:extLst>
          </p:cNvPr>
          <p:cNvGrpSpPr/>
          <p:nvPr/>
        </p:nvGrpSpPr>
        <p:grpSpPr>
          <a:xfrm>
            <a:off x="8014088" y="7872121"/>
            <a:ext cx="2750362" cy="2349771"/>
            <a:chOff x="7804330" y="7438035"/>
            <a:chExt cx="2750362" cy="2349771"/>
          </a:xfrm>
        </p:grpSpPr>
        <p:pic>
          <p:nvPicPr>
            <p:cNvPr id="57" name="Google Shape;277;p11">
              <a:extLst>
                <a:ext uri="{FF2B5EF4-FFF2-40B4-BE49-F238E27FC236}">
                  <a16:creationId xmlns:a16="http://schemas.microsoft.com/office/drawing/2014/main" id="{C07B108B-CFCA-6B57-BEB9-B71CBB61BA1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7997855" y="7438035"/>
              <a:ext cx="2349771" cy="2349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291;p11">
              <a:extLst>
                <a:ext uri="{FF2B5EF4-FFF2-40B4-BE49-F238E27FC236}">
                  <a16:creationId xmlns:a16="http://schemas.microsoft.com/office/drawing/2014/main" id="{E8D11599-568E-A949-63F7-69A3AD6E0734}"/>
                </a:ext>
              </a:extLst>
            </p:cNvPr>
            <p:cNvSpPr txBox="1"/>
            <p:nvPr/>
          </p:nvSpPr>
          <p:spPr>
            <a:xfrm>
              <a:off x="7804330" y="8280167"/>
              <a:ext cx="2750362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자모 단위 분리</a:t>
              </a:r>
              <a:endParaRPr lang="en-US" altLang="ko-KR" sz="24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 후 변환 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Object 17">
            <a:extLst>
              <a:ext uri="{FF2B5EF4-FFF2-40B4-BE49-F238E27FC236}">
                <a16:creationId xmlns:a16="http://schemas.microsoft.com/office/drawing/2014/main" id="{979B8936-CBA4-2140-7C3D-9ED8C2820B40}"/>
              </a:ext>
            </a:extLst>
          </p:cNvPr>
          <p:cNvSpPr txBox="1"/>
          <p:nvPr/>
        </p:nvSpPr>
        <p:spPr>
          <a:xfrm>
            <a:off x="101448" y="2617743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1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3EAAC9E6-FABB-9B6F-4C0C-F84A7674A664}"/>
              </a:ext>
            </a:extLst>
          </p:cNvPr>
          <p:cNvSpPr txBox="1"/>
          <p:nvPr/>
        </p:nvSpPr>
        <p:spPr>
          <a:xfrm>
            <a:off x="101448" y="4234038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</a:t>
            </a:r>
            <a:r>
              <a:rPr lang="en-US" altLang="ko-KR" sz="510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2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3CA0AC62-3BF0-0B1D-E45A-C9ADFD93DC2A}"/>
              </a:ext>
            </a:extLst>
          </p:cNvPr>
          <p:cNvSpPr txBox="1"/>
          <p:nvPr/>
        </p:nvSpPr>
        <p:spPr>
          <a:xfrm>
            <a:off x="101448" y="6715456"/>
            <a:ext cx="1845326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Level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3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68" y="2381797"/>
            <a:ext cx="1563129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4C50BB"/>
                </a:solidFill>
              </a:rPr>
              <a:t>한국어는 한국어 만의 문법적 특성이 있다</a:t>
            </a:r>
            <a:r>
              <a:rPr lang="en-US" altLang="ko-KR" sz="3200" b="1" dirty="0">
                <a:solidFill>
                  <a:srgbClr val="4C50BB"/>
                </a:solidFill>
              </a:rPr>
              <a:t>.</a:t>
            </a:r>
            <a:r>
              <a:rPr lang="ko-KR" altLang="en-US" sz="3200" b="1" dirty="0">
                <a:solidFill>
                  <a:srgbClr val="4C50BB"/>
                </a:solidFill>
              </a:rPr>
              <a:t> </a:t>
            </a:r>
            <a:endParaRPr lang="en-US" sz="32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6801826" cy="1035178"/>
            <a:chOff x="1313068" y="1165090"/>
            <a:chExt cx="6801826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500" spc="400" dirty="0">
                  <a:solidFill>
                    <a:schemeClr val="tx1"/>
                  </a:solidFill>
                  <a:latin typeface="+mj-lt"/>
                  <a:ea typeface="BM DoHyeon OTF" panose="020B0600000101010101" pitchFamily="34" charset="-127"/>
                </a:rPr>
                <a:t>예외 처리</a:t>
              </a:r>
              <a:endParaRPr lang="en-US" dirty="0">
                <a:solidFill>
                  <a:schemeClr val="tx1"/>
                </a:solidFill>
                <a:latin typeface="+mj-lt"/>
                <a:ea typeface="BM DoHyeon OTF" panose="020B0600000101010101" pitchFamily="34" charset="-127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07783" y="4278158"/>
            <a:ext cx="4687407" cy="4687407"/>
            <a:chOff x="6799153" y="4174531"/>
            <a:chExt cx="4687407" cy="46874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9153" y="4174531"/>
              <a:ext cx="4687407" cy="46874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55175" y="6269380"/>
            <a:ext cx="599262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반말로 변경 시 고려해야 할 </a:t>
            </a:r>
            <a:endParaRPr lang="ko-KR" altLang="en-US" sz="48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한국어의 문법적 요소</a:t>
            </a:r>
            <a:endParaRPr lang="ko-KR" altLang="en-US" sz="48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br>
              <a:rPr lang="ko-KR" altLang="en-US" sz="3600" dirty="0"/>
            </a:br>
            <a:endParaRPr lang="en-US" sz="1600" dirty="0"/>
          </a:p>
        </p:txBody>
      </p:sp>
      <p:sp>
        <p:nvSpPr>
          <p:cNvPr id="16" name="Object 16"/>
          <p:cNvSpPr txBox="1"/>
          <p:nvPr/>
        </p:nvSpPr>
        <p:spPr>
          <a:xfrm>
            <a:off x="1755194" y="4355105"/>
            <a:ext cx="6045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용언의 활용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5268" y="4278158"/>
            <a:ext cx="917569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01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8876" y="7376300"/>
            <a:ext cx="917569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795461" y="7448060"/>
            <a:ext cx="59773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종결어미 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‘-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아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/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어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’</a:t>
            </a:r>
            <a:endParaRPr lang="en-US" sz="4400" kern="0" spc="-100" dirty="0">
              <a:solidFill>
                <a:srgbClr val="14172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S-Core Dream 4 Regular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800747" y="7237542"/>
            <a:ext cx="5520576" cy="877163"/>
            <a:chOff x="10061421" y="7662777"/>
            <a:chExt cx="6938220" cy="1085783"/>
          </a:xfrm>
        </p:grpSpPr>
        <p:sp>
          <p:nvSpPr>
            <p:cNvPr id="21" name="Object 21"/>
            <p:cNvSpPr txBox="1"/>
            <p:nvPr/>
          </p:nvSpPr>
          <p:spPr>
            <a:xfrm>
              <a:off x="10061421" y="7662777"/>
              <a:ext cx="1513349" cy="10857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04</a:t>
              </a:r>
              <a:r>
                <a:rPr lang="ko-KR" altLang="en-US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altLang="ko-KR" sz="5100" kern="0" spc="-600" dirty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.</a:t>
              </a:r>
              <a:endParaRPr lang="en-US"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1022249" y="7785814"/>
              <a:ext cx="5977392" cy="952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400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현재형 동사</a:t>
              </a:r>
              <a:endParaRPr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54056" y="4282340"/>
            <a:ext cx="837628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r>
              <a:rPr lang="ko-KR" altLang="en-US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5100" kern="0" spc="-600" dirty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517504" y="4366926"/>
            <a:ext cx="59773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‘-</a:t>
            </a:r>
            <a:r>
              <a:rPr lang="ko-KR" altLang="en-US" sz="4400" kern="0" spc="-100" dirty="0" err="1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니다</a:t>
            </a:r>
            <a:r>
              <a:rPr lang="en-US" altLang="ko-KR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’</a:t>
            </a:r>
            <a:r>
              <a:rPr lang="ko-KR" altLang="en-US" sz="4400" kern="0" spc="-100" dirty="0">
                <a:solidFill>
                  <a:srgbClr val="141726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S-Core Dream 4 Regular" pitchFamily="34" charset="0"/>
              </a:rPr>
              <a:t> 종결어미</a:t>
            </a:r>
            <a:endParaRPr lang="en-US" altLang="ko-KR" sz="4400" kern="0" spc="-100" dirty="0">
              <a:solidFill>
                <a:srgbClr val="141726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S-Core Dream 4 Regular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718D47-6D64-BEAB-74F7-44B6F92B5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27" name="Google Shape;512;p17">
            <a:extLst>
              <a:ext uri="{FF2B5EF4-FFF2-40B4-BE49-F238E27FC236}">
                <a16:creationId xmlns:a16="http://schemas.microsoft.com/office/drawing/2014/main" id="{6DA82656-A677-A63A-A7EF-58078162680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00747" y="-873028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3;p17">
            <a:extLst>
              <a:ext uri="{FF2B5EF4-FFF2-40B4-BE49-F238E27FC236}">
                <a16:creationId xmlns:a16="http://schemas.microsoft.com/office/drawing/2014/main" id="{71C38DD0-AC4F-868C-2B30-D7C37EB071F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98;p15">
            <a:extLst>
              <a:ext uri="{FF2B5EF4-FFF2-40B4-BE49-F238E27FC236}">
                <a16:creationId xmlns:a16="http://schemas.microsoft.com/office/drawing/2014/main" id="{7B284F01-1167-C349-4D6A-C30E0F8CC435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99;p15">
            <a:extLst>
              <a:ext uri="{FF2B5EF4-FFF2-40B4-BE49-F238E27FC236}">
                <a16:creationId xmlns:a16="http://schemas.microsoft.com/office/drawing/2014/main" id="{2AF301E9-C499-0EAD-E72E-0737C2E3998C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6392464c_2_46"/>
          <p:cNvSpPr txBox="1">
            <a:spLocks noGrp="1"/>
          </p:cNvSpPr>
          <p:nvPr>
            <p:ph type="body" idx="4294967295"/>
          </p:nvPr>
        </p:nvSpPr>
        <p:spPr>
          <a:xfrm>
            <a:off x="904875" y="1685925"/>
            <a:ext cx="16478325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5400"/>
              <a:buNone/>
            </a:pPr>
            <a:r>
              <a:rPr lang="ko-KR" altLang="en-US" sz="4050" b="1" dirty="0" err="1">
                <a:latin typeface="Jua"/>
                <a:ea typeface="Jua"/>
                <a:cs typeface="Jua"/>
                <a:sym typeface="Jua"/>
              </a:rPr>
              <a:t>어체를</a:t>
            </a:r>
            <a:r>
              <a:rPr lang="ko-KR" altLang="en-US" sz="4050" b="1" dirty="0">
                <a:latin typeface="Jua"/>
                <a:ea typeface="Jua"/>
                <a:cs typeface="Jua"/>
                <a:sym typeface="Jua"/>
              </a:rPr>
              <a:t> 변환할 때의 고려해야 할 문법적 요소</a:t>
            </a:r>
            <a:endParaRPr sz="4050" b="1" dirty="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26" name="Google Shape;326;g11b6392464c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831981"/>
            <a:ext cx="1463040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b6392464c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57" y="1600200"/>
            <a:ext cx="145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b6392464c_2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71" y="3536522"/>
            <a:ext cx="2663139" cy="23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b6392464c_2_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6178" y="4134928"/>
            <a:ext cx="7381671" cy="1612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1b6392464c_2_46"/>
          <p:cNvSpPr txBox="1"/>
          <p:nvPr/>
        </p:nvSpPr>
        <p:spPr>
          <a:xfrm>
            <a:off x="3736467" y="4280612"/>
            <a:ext cx="7167094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용언의 규칙 불규칙 활용을 반영</a:t>
            </a:r>
            <a:r>
              <a:rPr lang="en-US" altLang="ko-KR" sz="2400" b="1" dirty="0">
                <a:solidFill>
                  <a:srgbClr val="0070C0"/>
                </a:solidFill>
              </a:rPr>
              <a:t>. </a:t>
            </a:r>
            <a:endParaRPr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‘</a:t>
            </a:r>
            <a:r>
              <a:rPr lang="en-US" altLang="ko-KR" sz="2400" b="1" dirty="0">
                <a:solidFill>
                  <a:srgbClr val="0070C0"/>
                </a:solidFill>
              </a:rPr>
              <a:t>-</a:t>
            </a:r>
            <a:r>
              <a:rPr lang="ko-KR" altLang="en-US" sz="2400" b="1" dirty="0" err="1">
                <a:solidFill>
                  <a:srgbClr val="0070C0"/>
                </a:solidFill>
              </a:rPr>
              <a:t>세요</a:t>
            </a:r>
            <a:r>
              <a:rPr lang="en-US" altLang="ko-KR" sz="2400" b="1" dirty="0" err="1">
                <a:solidFill>
                  <a:srgbClr val="0070C0"/>
                </a:solidFill>
              </a:rPr>
              <a:t>'</a:t>
            </a:r>
            <a:r>
              <a:rPr lang="ko-KR" altLang="en-US" sz="2400" b="1" dirty="0" err="1">
                <a:solidFill>
                  <a:srgbClr val="0070C0"/>
                </a:solidFill>
              </a:rPr>
              <a:t>와</a:t>
            </a:r>
            <a:r>
              <a:rPr lang="ko-KR" altLang="en-US" sz="2400" b="1" dirty="0">
                <a:solidFill>
                  <a:srgbClr val="0070C0"/>
                </a:solidFill>
              </a:rPr>
              <a:t> 같이 용언의 활용이 일어나는 동사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형용사는 규칙에 따라 변경됨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334" name="Google Shape;334;g11b6392464c_2_46"/>
          <p:cNvSpPr txBox="1"/>
          <p:nvPr/>
        </p:nvSpPr>
        <p:spPr>
          <a:xfrm>
            <a:off x="3571993" y="3688598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8575">
              <a:buClr>
                <a:srgbClr val="483F63"/>
              </a:buClr>
              <a:buSzPts val="3000"/>
            </a:pP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1.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용언의 활용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1b6392464c_2_46"/>
          <p:cNvSpPr txBox="1"/>
          <p:nvPr/>
        </p:nvSpPr>
        <p:spPr>
          <a:xfrm>
            <a:off x="15419894" y="3881872"/>
            <a:ext cx="2858850" cy="42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ko-KR" altLang="en-US" sz="23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‘에요’ 종결어미</a:t>
            </a:r>
            <a:endParaRPr sz="232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11b6392464c_2_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03777" y="2889131"/>
            <a:ext cx="716910" cy="85346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1b6392464c_2_46"/>
          <p:cNvSpPr txBox="1"/>
          <p:nvPr/>
        </p:nvSpPr>
        <p:spPr>
          <a:xfrm>
            <a:off x="15455669" y="4252123"/>
            <a:ext cx="27873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ko-KR" altLang="en-US" sz="2100" dirty="0">
                <a:solidFill>
                  <a:srgbClr val="FFFFFF"/>
                </a:solidFill>
              </a:rPr>
              <a:t>선어 어미 ‘</a:t>
            </a:r>
            <a:r>
              <a:rPr lang="en-US" altLang="ko-KR" sz="2100" dirty="0">
                <a:solidFill>
                  <a:srgbClr val="FFFFFF"/>
                </a:solidFill>
              </a:rPr>
              <a:t>-</a:t>
            </a:r>
            <a:r>
              <a:rPr lang="ko-KR" altLang="en-US" sz="2100" dirty="0">
                <a:solidFill>
                  <a:srgbClr val="FFFFFF"/>
                </a:solidFill>
              </a:rPr>
              <a:t>시’</a:t>
            </a:r>
            <a:endParaRPr sz="19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g11b6392464c_2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8163693" y="5223653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b6392464c_2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3267827" y="4404545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13;p17">
            <a:extLst>
              <a:ext uri="{FF2B5EF4-FFF2-40B4-BE49-F238E27FC236}">
                <a16:creationId xmlns:a16="http://schemas.microsoft.com/office/drawing/2014/main" id="{7B9D7862-3C31-5F42-FE3B-B24DFF6D9C2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2;p17">
            <a:extLst>
              <a:ext uri="{FF2B5EF4-FFF2-40B4-BE49-F238E27FC236}">
                <a16:creationId xmlns:a16="http://schemas.microsoft.com/office/drawing/2014/main" id="{49660F09-E376-2E75-D306-2C371C4A968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88445" y="-842660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E809FA-54FE-882A-9A0D-6D2674F6A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D58B-FEB0-FA8B-845B-FE1BE204C61A}"/>
              </a:ext>
            </a:extLst>
          </p:cNvPr>
          <p:cNvSpPr txBox="1"/>
          <p:nvPr/>
        </p:nvSpPr>
        <p:spPr>
          <a:xfrm>
            <a:off x="11183309" y="411900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당신은</a:t>
            </a:r>
            <a:r>
              <a:rPr kumimoji="1" lang="ko-KR" altLang="en-US" sz="2800" b="1" dirty="0"/>
              <a:t> 누구와 노세요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grpSp>
        <p:nvGrpSpPr>
          <p:cNvPr id="32" name="Google Shape;409;p15">
            <a:extLst>
              <a:ext uri="{FF2B5EF4-FFF2-40B4-BE49-F238E27FC236}">
                <a16:creationId xmlns:a16="http://schemas.microsoft.com/office/drawing/2014/main" id="{B960A044-453D-6B74-348E-1AC977CB07D4}"/>
              </a:ext>
            </a:extLst>
          </p:cNvPr>
          <p:cNvGrpSpPr/>
          <p:nvPr/>
        </p:nvGrpSpPr>
        <p:grpSpPr>
          <a:xfrm rot="5400000">
            <a:off x="12755463" y="4751849"/>
            <a:ext cx="484092" cy="340645"/>
            <a:chOff x="8458025" y="4783042"/>
            <a:chExt cx="720995" cy="587007"/>
          </a:xfrm>
        </p:grpSpPr>
        <p:pic>
          <p:nvPicPr>
            <p:cNvPr id="33" name="Google Shape;410;p15">
              <a:extLst>
                <a:ext uri="{FF2B5EF4-FFF2-40B4-BE49-F238E27FC236}">
                  <a16:creationId xmlns:a16="http://schemas.microsoft.com/office/drawing/2014/main" id="{39F3E121-39BC-8C0F-9136-932CBA5CFA75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411;p15">
              <a:extLst>
                <a:ext uri="{FF2B5EF4-FFF2-40B4-BE49-F238E27FC236}">
                  <a16:creationId xmlns:a16="http://schemas.microsoft.com/office/drawing/2014/main" id="{7DCDB4A4-9BDC-E70F-3DB8-DC0746F5B964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412;p15">
              <a:extLst>
                <a:ext uri="{FF2B5EF4-FFF2-40B4-BE49-F238E27FC236}">
                  <a16:creationId xmlns:a16="http://schemas.microsoft.com/office/drawing/2014/main" id="{D0E7937E-847B-6C51-AD4D-5B357F4DD566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61540A-4152-FE61-3F2B-D57AFDD423B6}"/>
              </a:ext>
            </a:extLst>
          </p:cNvPr>
          <p:cNvSpPr txBox="1"/>
          <p:nvPr/>
        </p:nvSpPr>
        <p:spPr>
          <a:xfrm>
            <a:off x="11478966" y="5254496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너는</a:t>
            </a:r>
            <a:r>
              <a:rPr kumimoji="1" lang="ko-KR" altLang="en-US" sz="2800" b="1" dirty="0"/>
              <a:t> 누구와 놀아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pic>
        <p:nvPicPr>
          <p:cNvPr id="37" name="Google Shape;330;g11b6392464c_2_46">
            <a:extLst>
              <a:ext uri="{FF2B5EF4-FFF2-40B4-BE49-F238E27FC236}">
                <a16:creationId xmlns:a16="http://schemas.microsoft.com/office/drawing/2014/main" id="{0C78906A-B1DC-2B94-4460-B0AAABCC99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4889" y="6806790"/>
            <a:ext cx="7381671" cy="11135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31;g11b6392464c_2_46">
            <a:extLst>
              <a:ext uri="{FF2B5EF4-FFF2-40B4-BE49-F238E27FC236}">
                <a16:creationId xmlns:a16="http://schemas.microsoft.com/office/drawing/2014/main" id="{6DDDB6EC-A2DC-CD2E-B9CF-D346E760EB1A}"/>
              </a:ext>
            </a:extLst>
          </p:cNvPr>
          <p:cNvSpPr txBox="1"/>
          <p:nvPr/>
        </p:nvSpPr>
        <p:spPr>
          <a:xfrm>
            <a:off x="3605178" y="6952474"/>
            <a:ext cx="7167094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해체로 변경할 때 종결어미 ‘</a:t>
            </a:r>
            <a:r>
              <a:rPr lang="en-US" altLang="ko-KR" sz="2400" b="1" dirty="0">
                <a:solidFill>
                  <a:srgbClr val="0070C0"/>
                </a:solidFill>
              </a:rPr>
              <a:t>-</a:t>
            </a:r>
            <a:r>
              <a:rPr lang="ko-KR" altLang="en-US" sz="2400" b="1" dirty="0">
                <a:solidFill>
                  <a:srgbClr val="0070C0"/>
                </a:solidFill>
              </a:rPr>
              <a:t>아</a:t>
            </a:r>
            <a:r>
              <a:rPr lang="en-US" altLang="ko-KR" sz="2400" b="1" dirty="0">
                <a:solidFill>
                  <a:srgbClr val="0070C0"/>
                </a:solidFill>
              </a:rPr>
              <a:t>/</a:t>
            </a:r>
            <a:r>
              <a:rPr lang="ko-KR" altLang="en-US" sz="2400" b="1" dirty="0" err="1">
                <a:solidFill>
                  <a:srgbClr val="0070C0"/>
                </a:solidFill>
              </a:rPr>
              <a:t>어’로</a:t>
            </a:r>
            <a:r>
              <a:rPr lang="ko-KR" altLang="en-US" sz="2400" b="1" dirty="0">
                <a:solidFill>
                  <a:srgbClr val="0070C0"/>
                </a:solidFill>
              </a:rPr>
              <a:t> 끝나는 종결어미는 종성을 보고 변경됨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40" name="Google Shape;339;g11b6392464c_2_46">
            <a:extLst>
              <a:ext uri="{FF2B5EF4-FFF2-40B4-BE49-F238E27FC236}">
                <a16:creationId xmlns:a16="http://schemas.microsoft.com/office/drawing/2014/main" id="{7362A9DC-564B-238C-0CF1-498EC6F89C1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8209586" y="7358577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40;g11b6392464c_2_46">
            <a:extLst>
              <a:ext uri="{FF2B5EF4-FFF2-40B4-BE49-F238E27FC236}">
                <a16:creationId xmlns:a16="http://schemas.microsoft.com/office/drawing/2014/main" id="{FA9E6606-ADDE-1E63-125F-7BD451A7382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3136538" y="7076407"/>
            <a:ext cx="85122" cy="4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E3433A-8F4B-8CD7-C111-1A0C0C02F47A}"/>
              </a:ext>
            </a:extLst>
          </p:cNvPr>
          <p:cNvSpPr txBox="1"/>
          <p:nvPr/>
        </p:nvSpPr>
        <p:spPr>
          <a:xfrm>
            <a:off x="11052020" y="6790867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당신은</a:t>
            </a:r>
            <a:r>
              <a:rPr kumimoji="1" lang="ko-KR" altLang="en-US" sz="2800" b="1" dirty="0"/>
              <a:t> 누구와 노세요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grpSp>
        <p:nvGrpSpPr>
          <p:cNvPr id="43" name="Google Shape;409;p15">
            <a:extLst>
              <a:ext uri="{FF2B5EF4-FFF2-40B4-BE49-F238E27FC236}">
                <a16:creationId xmlns:a16="http://schemas.microsoft.com/office/drawing/2014/main" id="{7A934FD1-D97B-E9FC-93A3-63180CE5DAFF}"/>
              </a:ext>
            </a:extLst>
          </p:cNvPr>
          <p:cNvGrpSpPr/>
          <p:nvPr/>
        </p:nvGrpSpPr>
        <p:grpSpPr>
          <a:xfrm rot="5400000">
            <a:off x="12624174" y="7423711"/>
            <a:ext cx="484092" cy="340645"/>
            <a:chOff x="8458025" y="4783042"/>
            <a:chExt cx="720995" cy="587007"/>
          </a:xfrm>
        </p:grpSpPr>
        <p:pic>
          <p:nvPicPr>
            <p:cNvPr id="44" name="Google Shape;410;p15">
              <a:extLst>
                <a:ext uri="{FF2B5EF4-FFF2-40B4-BE49-F238E27FC236}">
                  <a16:creationId xmlns:a16="http://schemas.microsoft.com/office/drawing/2014/main" id="{93A85C85-FB66-CA41-D195-52ACB0EE4586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11;p15">
              <a:extLst>
                <a:ext uri="{FF2B5EF4-FFF2-40B4-BE49-F238E27FC236}">
                  <a16:creationId xmlns:a16="http://schemas.microsoft.com/office/drawing/2014/main" id="{D58C1C72-9014-515A-E26C-028ADCBFA2E1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12;p15">
              <a:extLst>
                <a:ext uri="{FF2B5EF4-FFF2-40B4-BE49-F238E27FC236}">
                  <a16:creationId xmlns:a16="http://schemas.microsoft.com/office/drawing/2014/main" id="{B50407DA-A925-631E-E385-0DE21826BA2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C662A-F1C0-0621-1ED2-906A3AEB6DCE}"/>
              </a:ext>
            </a:extLst>
          </p:cNvPr>
          <p:cNvSpPr txBox="1"/>
          <p:nvPr/>
        </p:nvSpPr>
        <p:spPr>
          <a:xfrm>
            <a:off x="11347677" y="7926358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너는</a:t>
            </a:r>
            <a:r>
              <a:rPr kumimoji="1" lang="ko-KR" altLang="en-US" sz="2800" b="1" dirty="0"/>
              <a:t> 누구와 놀아</a:t>
            </a:r>
            <a:r>
              <a:rPr kumimoji="1" lang="en-US" altLang="ko-KR" sz="2800" b="1" dirty="0"/>
              <a:t>?</a:t>
            </a:r>
            <a:r>
              <a:rPr kumimoji="1" lang="ko-KR" altLang="en-US" sz="2800" b="1" dirty="0"/>
              <a:t> </a:t>
            </a:r>
            <a:endParaRPr kumimoji="1" lang="ko-Kore-KR" altLang="en-US" sz="2800" b="1" dirty="0"/>
          </a:p>
        </p:txBody>
      </p:sp>
      <p:sp>
        <p:nvSpPr>
          <p:cNvPr id="48" name="Google Shape;332;g11b6392464c_2_46">
            <a:extLst>
              <a:ext uri="{FF2B5EF4-FFF2-40B4-BE49-F238E27FC236}">
                <a16:creationId xmlns:a16="http://schemas.microsoft.com/office/drawing/2014/main" id="{CA4E16A8-626F-87A6-BC12-414EA48F093D}"/>
              </a:ext>
            </a:extLst>
          </p:cNvPr>
          <p:cNvSpPr txBox="1"/>
          <p:nvPr/>
        </p:nvSpPr>
        <p:spPr>
          <a:xfrm>
            <a:off x="3571992" y="6354006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2. ‘-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아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/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어’ 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8;p15">
            <a:extLst>
              <a:ext uri="{FF2B5EF4-FFF2-40B4-BE49-F238E27FC236}">
                <a16:creationId xmlns:a16="http://schemas.microsoft.com/office/drawing/2014/main" id="{C05F76D5-19B4-69C0-81BE-5ED0BF0B82C4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99;p15">
            <a:extLst>
              <a:ext uri="{FF2B5EF4-FFF2-40B4-BE49-F238E27FC236}">
                <a16:creationId xmlns:a16="http://schemas.microsoft.com/office/drawing/2014/main" id="{57F05945-B51C-6D0E-740D-8D5A6D06601F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A55CDBF-9882-F81C-6889-C2DF14701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7" y="3228642"/>
            <a:ext cx="809986" cy="8099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6392464c_2_46"/>
          <p:cNvSpPr txBox="1">
            <a:spLocks noGrp="1"/>
          </p:cNvSpPr>
          <p:nvPr>
            <p:ph type="body" idx="4294967295"/>
          </p:nvPr>
        </p:nvSpPr>
        <p:spPr>
          <a:xfrm>
            <a:off x="904875" y="1685925"/>
            <a:ext cx="16478325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5400"/>
              <a:buNone/>
            </a:pPr>
            <a:r>
              <a:rPr lang="ko-KR" altLang="en-US" sz="4050" b="1" dirty="0" err="1">
                <a:latin typeface="Jua"/>
                <a:ea typeface="Jua"/>
                <a:cs typeface="Jua"/>
                <a:sym typeface="Jua"/>
              </a:rPr>
              <a:t>어체를</a:t>
            </a:r>
            <a:r>
              <a:rPr lang="ko-KR" altLang="en-US" sz="4050" b="1" dirty="0">
                <a:latin typeface="Jua"/>
                <a:ea typeface="Jua"/>
                <a:cs typeface="Jua"/>
                <a:sym typeface="Jua"/>
              </a:rPr>
              <a:t> 변환할 때의 고려해야 할 문법적 요소</a:t>
            </a:r>
            <a:endParaRPr sz="4050" b="1"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5" name="Google Shape;325;g11b6392464c_2_46"/>
          <p:cNvSpPr txBox="1"/>
          <p:nvPr/>
        </p:nvSpPr>
        <p:spPr>
          <a:xfrm>
            <a:off x="837881" y="2504850"/>
            <a:ext cx="163818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6" name="Google Shape;326;g11b6392464c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831981"/>
            <a:ext cx="1463040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b6392464c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57" y="1600200"/>
            <a:ext cx="145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b6392464c_2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92" y="3288507"/>
            <a:ext cx="2663139" cy="23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b6392464c_2_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9999" y="3886913"/>
            <a:ext cx="7381671" cy="10292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1b6392464c_2_46"/>
          <p:cNvSpPr txBox="1"/>
          <p:nvPr/>
        </p:nvSpPr>
        <p:spPr>
          <a:xfrm>
            <a:off x="3750288" y="4032597"/>
            <a:ext cx="7167094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용언의 종류에 따라 변환 시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 err="1">
                <a:solidFill>
                  <a:srgbClr val="0070C0"/>
                </a:solidFill>
              </a:rPr>
              <a:t>ㄴ다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변경되거나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</a:rPr>
              <a:t>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5EA195-F224-E1BE-B095-C9BE7AD982FB}"/>
              </a:ext>
            </a:extLst>
          </p:cNvPr>
          <p:cNvGrpSpPr/>
          <p:nvPr/>
        </p:nvGrpSpPr>
        <p:grpSpPr>
          <a:xfrm>
            <a:off x="4215324" y="6907106"/>
            <a:ext cx="2984033" cy="2328725"/>
            <a:chOff x="5707341" y="7504521"/>
            <a:chExt cx="2984033" cy="2328725"/>
          </a:xfrm>
        </p:grpSpPr>
        <p:pic>
          <p:nvPicPr>
            <p:cNvPr id="329" name="Google Shape;329;g11b6392464c_2_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07341" y="7504521"/>
              <a:ext cx="2984033" cy="23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g11b6392464c_2_46"/>
            <p:cNvSpPr txBox="1"/>
            <p:nvPr/>
          </p:nvSpPr>
          <p:spPr>
            <a:xfrm>
              <a:off x="5805597" y="8938362"/>
              <a:ext cx="2858850" cy="42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ko-KR" altLang="en-US" sz="2325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‘에요’ 종결어미</a:t>
              </a:r>
              <a:endParaRPr sz="2325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7" name="Google Shape;337;g11b6392464c_2_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89480" y="7945621"/>
              <a:ext cx="716910" cy="853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g11b6392464c_2_46"/>
            <p:cNvSpPr txBox="1"/>
            <p:nvPr/>
          </p:nvSpPr>
          <p:spPr>
            <a:xfrm>
              <a:off x="5841372" y="9308613"/>
              <a:ext cx="2787300" cy="3923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ko-KR" altLang="en-US" sz="2100" dirty="0" err="1">
                  <a:solidFill>
                    <a:srgbClr val="FFFFFF"/>
                  </a:solidFill>
                </a:rPr>
                <a:t>선어말</a:t>
              </a:r>
              <a:r>
                <a:rPr lang="ko-KR" altLang="en-US" sz="2100" dirty="0">
                  <a:solidFill>
                    <a:srgbClr val="FFFFFF"/>
                  </a:solidFill>
                </a:rPr>
                <a:t> 어미 ‘</a:t>
              </a:r>
              <a:r>
                <a:rPr lang="en-US" altLang="ko-KR" sz="2100" dirty="0">
                  <a:solidFill>
                    <a:srgbClr val="FFFFFF"/>
                  </a:solidFill>
                </a:rPr>
                <a:t>-</a:t>
              </a:r>
              <a:r>
                <a:rPr lang="ko-KR" altLang="en-US" sz="2100" dirty="0">
                  <a:solidFill>
                    <a:srgbClr val="FFFFFF"/>
                  </a:solidFill>
                </a:rPr>
                <a:t>시’</a:t>
              </a:r>
              <a:endParaRPr sz="19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g11b6392464c_2_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664780" y="4410279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b6392464c_2_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281648" y="4156530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13;p17">
            <a:extLst>
              <a:ext uri="{FF2B5EF4-FFF2-40B4-BE49-F238E27FC236}">
                <a16:creationId xmlns:a16="http://schemas.microsoft.com/office/drawing/2014/main" id="{7B9D7862-3C31-5F42-FE3B-B24DFF6D9C2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1619267" y="6352685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12;p17">
            <a:extLst>
              <a:ext uri="{FF2B5EF4-FFF2-40B4-BE49-F238E27FC236}">
                <a16:creationId xmlns:a16="http://schemas.microsoft.com/office/drawing/2014/main" id="{49660F09-E376-2E75-D306-2C371C4A968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788445" y="-842660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E809FA-54FE-882A-9A0D-6D2674F6A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D58B-FEB0-FA8B-845B-FE1BE204C61A}"/>
              </a:ext>
            </a:extLst>
          </p:cNvPr>
          <p:cNvSpPr txBox="1"/>
          <p:nvPr/>
        </p:nvSpPr>
        <p:spPr>
          <a:xfrm>
            <a:off x="10967484" y="3524046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집에 갑니다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grpSp>
        <p:nvGrpSpPr>
          <p:cNvPr id="32" name="Google Shape;409;p15">
            <a:extLst>
              <a:ext uri="{FF2B5EF4-FFF2-40B4-BE49-F238E27FC236}">
                <a16:creationId xmlns:a16="http://schemas.microsoft.com/office/drawing/2014/main" id="{B960A044-453D-6B74-348E-1AC977CB07D4}"/>
              </a:ext>
            </a:extLst>
          </p:cNvPr>
          <p:cNvGrpSpPr/>
          <p:nvPr/>
        </p:nvGrpSpPr>
        <p:grpSpPr>
          <a:xfrm rot="5400000">
            <a:off x="12753591" y="4069366"/>
            <a:ext cx="484092" cy="340645"/>
            <a:chOff x="8458025" y="4783042"/>
            <a:chExt cx="720995" cy="587007"/>
          </a:xfrm>
        </p:grpSpPr>
        <p:pic>
          <p:nvPicPr>
            <p:cNvPr id="33" name="Google Shape;410;p15">
              <a:extLst>
                <a:ext uri="{FF2B5EF4-FFF2-40B4-BE49-F238E27FC236}">
                  <a16:creationId xmlns:a16="http://schemas.microsoft.com/office/drawing/2014/main" id="{39F3E121-39BC-8C0F-9136-932CBA5CFA75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411;p15">
              <a:extLst>
                <a:ext uri="{FF2B5EF4-FFF2-40B4-BE49-F238E27FC236}">
                  <a16:creationId xmlns:a16="http://schemas.microsoft.com/office/drawing/2014/main" id="{7DCDB4A4-9BDC-E70F-3DB8-DC0746F5B96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412;p15">
              <a:extLst>
                <a:ext uri="{FF2B5EF4-FFF2-40B4-BE49-F238E27FC236}">
                  <a16:creationId xmlns:a16="http://schemas.microsoft.com/office/drawing/2014/main" id="{D0E7937E-847B-6C51-AD4D-5B357F4DD566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61540A-4152-FE61-3F2B-D57AFDD423B6}"/>
              </a:ext>
            </a:extLst>
          </p:cNvPr>
          <p:cNvSpPr txBox="1"/>
          <p:nvPr/>
        </p:nvSpPr>
        <p:spPr>
          <a:xfrm>
            <a:off x="12199369" y="457704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집에 간다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37" name="Google Shape;330;g11b6392464c_2_46">
            <a:extLst>
              <a:ext uri="{FF2B5EF4-FFF2-40B4-BE49-F238E27FC236}">
                <a16:creationId xmlns:a16="http://schemas.microsoft.com/office/drawing/2014/main" id="{0C78906A-B1DC-2B94-4460-B0AAABCC99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5813" y="5738070"/>
            <a:ext cx="7381671" cy="7651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31;g11b6392464c_2_46">
            <a:extLst>
              <a:ext uri="{FF2B5EF4-FFF2-40B4-BE49-F238E27FC236}">
                <a16:creationId xmlns:a16="http://schemas.microsoft.com/office/drawing/2014/main" id="{6DDDB6EC-A2DC-CD2E-B9CF-D346E760EB1A}"/>
              </a:ext>
            </a:extLst>
          </p:cNvPr>
          <p:cNvSpPr txBox="1"/>
          <p:nvPr/>
        </p:nvSpPr>
        <p:spPr>
          <a:xfrm>
            <a:off x="3676102" y="5883754"/>
            <a:ext cx="7167094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현재형 동사에서는 현재형 종결어미 </a:t>
            </a:r>
            <a:r>
              <a:rPr lang="en-US" altLang="ko-KR" sz="2400" b="1" dirty="0">
                <a:solidFill>
                  <a:srgbClr val="0070C0"/>
                </a:solidFill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</a:rPr>
              <a:t>는다</a:t>
            </a:r>
            <a:r>
              <a:rPr lang="en-US" altLang="ko-KR" sz="2400" b="1" dirty="0">
                <a:solidFill>
                  <a:srgbClr val="0070C0"/>
                </a:solidFill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</a:rPr>
              <a:t>로 변경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40" name="Google Shape;339;g11b6392464c_2_46">
            <a:extLst>
              <a:ext uri="{FF2B5EF4-FFF2-40B4-BE49-F238E27FC236}">
                <a16:creationId xmlns:a16="http://schemas.microsoft.com/office/drawing/2014/main" id="{7362A9DC-564B-238C-0CF1-498EC6F89C1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10650666" y="5871420"/>
            <a:ext cx="85122" cy="42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40;g11b6392464c_2_46">
            <a:extLst>
              <a:ext uri="{FF2B5EF4-FFF2-40B4-BE49-F238E27FC236}">
                <a16:creationId xmlns:a16="http://schemas.microsoft.com/office/drawing/2014/main" id="{FA9E6606-ADDE-1E63-125F-7BD451A7382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246670" y="5813095"/>
            <a:ext cx="85122" cy="4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E3433A-8F4B-8CD7-C111-1A0C0C02F47A}"/>
              </a:ext>
            </a:extLst>
          </p:cNvPr>
          <p:cNvSpPr txBox="1"/>
          <p:nvPr/>
        </p:nvSpPr>
        <p:spPr>
          <a:xfrm>
            <a:off x="11810145" y="5385715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밥을 먹습니다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grpSp>
        <p:nvGrpSpPr>
          <p:cNvPr id="43" name="Google Shape;409;p15">
            <a:extLst>
              <a:ext uri="{FF2B5EF4-FFF2-40B4-BE49-F238E27FC236}">
                <a16:creationId xmlns:a16="http://schemas.microsoft.com/office/drawing/2014/main" id="{7A934FD1-D97B-E9FC-93A3-63180CE5DAFF}"/>
              </a:ext>
            </a:extLst>
          </p:cNvPr>
          <p:cNvGrpSpPr/>
          <p:nvPr/>
        </p:nvGrpSpPr>
        <p:grpSpPr>
          <a:xfrm rot="5400000">
            <a:off x="12753590" y="5950339"/>
            <a:ext cx="484092" cy="340645"/>
            <a:chOff x="8458025" y="4783042"/>
            <a:chExt cx="720995" cy="587007"/>
          </a:xfrm>
        </p:grpSpPr>
        <p:pic>
          <p:nvPicPr>
            <p:cNvPr id="44" name="Google Shape;410;p15">
              <a:extLst>
                <a:ext uri="{FF2B5EF4-FFF2-40B4-BE49-F238E27FC236}">
                  <a16:creationId xmlns:a16="http://schemas.microsoft.com/office/drawing/2014/main" id="{93A85C85-FB66-CA41-D195-52ACB0EE4586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11;p15">
              <a:extLst>
                <a:ext uri="{FF2B5EF4-FFF2-40B4-BE49-F238E27FC236}">
                  <a16:creationId xmlns:a16="http://schemas.microsoft.com/office/drawing/2014/main" id="{D58C1C72-9014-515A-E26C-028ADCBFA2E1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12;p15">
              <a:extLst>
                <a:ext uri="{FF2B5EF4-FFF2-40B4-BE49-F238E27FC236}">
                  <a16:creationId xmlns:a16="http://schemas.microsoft.com/office/drawing/2014/main" id="{B50407DA-A925-631E-E385-0DE21826BA2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C662A-F1C0-0621-1ED2-906A3AEB6DCE}"/>
              </a:ext>
            </a:extLst>
          </p:cNvPr>
          <p:cNvSpPr txBox="1"/>
          <p:nvPr/>
        </p:nvSpPr>
        <p:spPr>
          <a:xfrm>
            <a:off x="12028201" y="6454711"/>
            <a:ext cx="405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/>
              <a:t>밥을</a:t>
            </a:r>
            <a:r>
              <a:rPr kumimoji="1" lang="ko-KR" altLang="en-US" sz="2800" b="1" dirty="0"/>
              <a:t> 먹는다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48" name="Google Shape;332;g11b6392464c_2_46">
            <a:extLst>
              <a:ext uri="{FF2B5EF4-FFF2-40B4-BE49-F238E27FC236}">
                <a16:creationId xmlns:a16="http://schemas.microsoft.com/office/drawing/2014/main" id="{CA4E16A8-626F-87A6-BC12-414EA48F093D}"/>
              </a:ext>
            </a:extLst>
          </p:cNvPr>
          <p:cNvSpPr txBox="1"/>
          <p:nvPr/>
        </p:nvSpPr>
        <p:spPr>
          <a:xfrm>
            <a:off x="3585813" y="5205822"/>
            <a:ext cx="382792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4. 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현재형 동사 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+ 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45;g11b6392464c_2_46">
            <a:extLst>
              <a:ext uri="{FF2B5EF4-FFF2-40B4-BE49-F238E27FC236}">
                <a16:creationId xmlns:a16="http://schemas.microsoft.com/office/drawing/2014/main" id="{95707943-8461-9509-A4ED-997722744AAD}"/>
              </a:ext>
            </a:extLst>
          </p:cNvPr>
          <p:cNvSpPr txBox="1"/>
          <p:nvPr/>
        </p:nvSpPr>
        <p:spPr>
          <a:xfrm>
            <a:off x="3585813" y="3434129"/>
            <a:ext cx="4721624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3.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en-US" altLang="ko-KR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‘-</a:t>
            </a:r>
            <a:r>
              <a:rPr lang="ko-KR" altLang="en-US" sz="2250" b="1" dirty="0" err="1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니다’로</a:t>
            </a:r>
            <a:r>
              <a:rPr lang="ko-KR" altLang="en-US" sz="2250" b="1" dirty="0">
                <a:solidFill>
                  <a:srgbClr val="483F63"/>
                </a:solidFill>
                <a:latin typeface="Jua"/>
                <a:ea typeface="Jua"/>
                <a:cs typeface="Jua"/>
                <a:sym typeface="Jua"/>
              </a:rPr>
              <a:t> 끝나는 종결어미</a:t>
            </a:r>
            <a:endParaRPr sz="1725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783CD-5C4C-D5BF-BBBB-39B0BB11FAE9}"/>
              </a:ext>
            </a:extLst>
          </p:cNvPr>
          <p:cNvSpPr txBox="1"/>
          <p:nvPr/>
        </p:nvSpPr>
        <p:spPr>
          <a:xfrm>
            <a:off x="7897090" y="7551317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저녁에요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grpSp>
        <p:nvGrpSpPr>
          <p:cNvPr id="50" name="Google Shape;409;p15">
            <a:extLst>
              <a:ext uri="{FF2B5EF4-FFF2-40B4-BE49-F238E27FC236}">
                <a16:creationId xmlns:a16="http://schemas.microsoft.com/office/drawing/2014/main" id="{E737D982-E54E-F67C-1E31-B02C8E769F2E}"/>
              </a:ext>
            </a:extLst>
          </p:cNvPr>
          <p:cNvGrpSpPr/>
          <p:nvPr/>
        </p:nvGrpSpPr>
        <p:grpSpPr>
          <a:xfrm>
            <a:off x="9719445" y="7552319"/>
            <a:ext cx="484092" cy="340645"/>
            <a:chOff x="8458025" y="4783042"/>
            <a:chExt cx="720995" cy="587007"/>
          </a:xfrm>
        </p:grpSpPr>
        <p:pic>
          <p:nvPicPr>
            <p:cNvPr id="51" name="Google Shape;410;p15">
              <a:extLst>
                <a:ext uri="{FF2B5EF4-FFF2-40B4-BE49-F238E27FC236}">
                  <a16:creationId xmlns:a16="http://schemas.microsoft.com/office/drawing/2014/main" id="{A2442012-E37A-00B8-C1CA-0D546C4B781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411;p15">
              <a:extLst>
                <a:ext uri="{FF2B5EF4-FFF2-40B4-BE49-F238E27FC236}">
                  <a16:creationId xmlns:a16="http://schemas.microsoft.com/office/drawing/2014/main" id="{2529F42E-34D4-F508-0F8F-CA99232D16D0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412;p15">
              <a:extLst>
                <a:ext uri="{FF2B5EF4-FFF2-40B4-BE49-F238E27FC236}">
                  <a16:creationId xmlns:a16="http://schemas.microsoft.com/office/drawing/2014/main" id="{C53ABB5C-8197-0FC3-4DA1-8738B8723F53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7140A65-A665-5975-772B-58D403A1234C}"/>
              </a:ext>
            </a:extLst>
          </p:cNvPr>
          <p:cNvSpPr txBox="1"/>
          <p:nvPr/>
        </p:nvSpPr>
        <p:spPr>
          <a:xfrm>
            <a:off x="10481654" y="7551317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저녁에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F6B883-3894-EFA0-0C7C-0BEB314FE9FE}"/>
              </a:ext>
            </a:extLst>
          </p:cNvPr>
          <p:cNvSpPr txBox="1"/>
          <p:nvPr/>
        </p:nvSpPr>
        <p:spPr>
          <a:xfrm>
            <a:off x="7845387" y="8306292"/>
            <a:ext cx="216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누구십니까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grpSp>
        <p:nvGrpSpPr>
          <p:cNvPr id="62" name="Google Shape;409;p15">
            <a:extLst>
              <a:ext uri="{FF2B5EF4-FFF2-40B4-BE49-F238E27FC236}">
                <a16:creationId xmlns:a16="http://schemas.microsoft.com/office/drawing/2014/main" id="{05557BA4-CB16-D3C3-073C-97E0216FCC2F}"/>
              </a:ext>
            </a:extLst>
          </p:cNvPr>
          <p:cNvGrpSpPr/>
          <p:nvPr/>
        </p:nvGrpSpPr>
        <p:grpSpPr>
          <a:xfrm>
            <a:off x="9765765" y="8314218"/>
            <a:ext cx="484092" cy="340645"/>
            <a:chOff x="8458025" y="4783042"/>
            <a:chExt cx="720995" cy="587007"/>
          </a:xfrm>
        </p:grpSpPr>
        <p:pic>
          <p:nvPicPr>
            <p:cNvPr id="63" name="Google Shape;410;p15">
              <a:extLst>
                <a:ext uri="{FF2B5EF4-FFF2-40B4-BE49-F238E27FC236}">
                  <a16:creationId xmlns:a16="http://schemas.microsoft.com/office/drawing/2014/main" id="{0B214949-434C-8F6C-9430-94106CF35488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10800000">
              <a:off x="8887037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411;p15">
              <a:extLst>
                <a:ext uri="{FF2B5EF4-FFF2-40B4-BE49-F238E27FC236}">
                  <a16:creationId xmlns:a16="http://schemas.microsoft.com/office/drawing/2014/main" id="{498AD03E-E4D7-F1A8-E311-81F8B416279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10800000">
              <a:off x="8672531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412;p15">
              <a:extLst>
                <a:ext uri="{FF2B5EF4-FFF2-40B4-BE49-F238E27FC236}">
                  <a16:creationId xmlns:a16="http://schemas.microsoft.com/office/drawing/2014/main" id="{6D4D6316-5993-D915-CA5D-296CCAF4C9DC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10800000">
              <a:off x="8458025" y="4783042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AC2127C-2CE7-87AF-8A26-D58C7EBB90CC}"/>
              </a:ext>
            </a:extLst>
          </p:cNvPr>
          <p:cNvSpPr txBox="1"/>
          <p:nvPr/>
        </p:nvSpPr>
        <p:spPr>
          <a:xfrm>
            <a:off x="10527974" y="8313216"/>
            <a:ext cx="16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누구니</a:t>
            </a:r>
            <a:r>
              <a:rPr kumimoji="1" lang="en-US" altLang="ko-Kore-KR" sz="2400" b="1" dirty="0"/>
              <a:t>?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  <p:sp>
        <p:nvSpPr>
          <p:cNvPr id="55" name="Google Shape;398;p15">
            <a:extLst>
              <a:ext uri="{FF2B5EF4-FFF2-40B4-BE49-F238E27FC236}">
                <a16:creationId xmlns:a16="http://schemas.microsoft.com/office/drawing/2014/main" id="{8C8491AA-F186-2A2E-39A2-CDA86B5F3D44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99;p15">
            <a:extLst>
              <a:ext uri="{FF2B5EF4-FFF2-40B4-BE49-F238E27FC236}">
                <a16:creationId xmlns:a16="http://schemas.microsoft.com/office/drawing/2014/main" id="{5094B0A5-CB86-3C44-966A-FBA37646901A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FAA4D4B-AB2E-E28D-96A1-DE33A76972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68" y="3064208"/>
            <a:ext cx="809986" cy="8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6862" y="3377778"/>
            <a:ext cx="2659011" cy="265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3441" y="3619836"/>
            <a:ext cx="2929416" cy="2929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17"/>
          <p:cNvGrpSpPr/>
          <p:nvPr/>
        </p:nvGrpSpPr>
        <p:grpSpPr>
          <a:xfrm>
            <a:off x="5643922" y="4647143"/>
            <a:ext cx="2468454" cy="960538"/>
            <a:chOff x="5643922" y="4647143"/>
            <a:chExt cx="2468454" cy="960538"/>
          </a:xfrm>
        </p:grpSpPr>
        <p:sp>
          <p:nvSpPr>
            <p:cNvPr id="478" name="Google Shape;478;p17"/>
            <p:cNvSpPr txBox="1"/>
            <p:nvPr/>
          </p:nvSpPr>
          <p:spPr>
            <a:xfrm>
              <a:off x="5643922" y="464714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‘</a:t>
              </a:r>
              <a:r>
                <a:rPr lang="ko-KR" altLang="en-US" sz="2400" dirty="0" err="1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니다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7"/>
            <p:cNvSpPr txBox="1"/>
            <p:nvPr/>
          </p:nvSpPr>
          <p:spPr>
            <a:xfrm>
              <a:off x="5963268" y="5146057"/>
              <a:ext cx="182976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종결어미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0" name="Google Shape;48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3441" y="6029403"/>
            <a:ext cx="2599306" cy="259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6891" y="5518696"/>
            <a:ext cx="2929416" cy="2929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17"/>
          <p:cNvGrpSpPr/>
          <p:nvPr/>
        </p:nvGrpSpPr>
        <p:grpSpPr>
          <a:xfrm>
            <a:off x="2947371" y="6546003"/>
            <a:ext cx="2468454" cy="960538"/>
            <a:chOff x="2947371" y="6546003"/>
            <a:chExt cx="2468454" cy="960538"/>
          </a:xfrm>
        </p:grpSpPr>
        <p:sp>
          <p:nvSpPr>
            <p:cNvPr id="483" name="Google Shape;483;p17"/>
            <p:cNvSpPr txBox="1"/>
            <p:nvPr/>
          </p:nvSpPr>
          <p:spPr>
            <a:xfrm>
              <a:off x="2947371" y="654600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‘-</a:t>
              </a: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아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어</a:t>
              </a:r>
              <a:r>
                <a:rPr lang="en-US" altLang="ko-KR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7"/>
            <p:cNvSpPr txBox="1"/>
            <p:nvPr/>
          </p:nvSpPr>
          <p:spPr>
            <a:xfrm>
              <a:off x="3266717" y="7044917"/>
              <a:ext cx="182976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4C4747"/>
                  </a:solidFill>
                  <a:latin typeface="Arial"/>
                  <a:ea typeface="Arial"/>
                  <a:cs typeface="Arial"/>
                  <a:sym typeface="Arial"/>
                </a:rPr>
                <a:t>종결어미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17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변환 모듈의 예외 처리 방식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9518202" y="169428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복합적으로 사용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17"/>
          <p:cNvGrpSpPr/>
          <p:nvPr/>
        </p:nvGrpSpPr>
        <p:grpSpPr>
          <a:xfrm>
            <a:off x="9011713" y="5350533"/>
            <a:ext cx="720995" cy="587007"/>
            <a:chOff x="9011713" y="5350533"/>
            <a:chExt cx="720995" cy="587007"/>
          </a:xfrm>
        </p:grpSpPr>
        <p:pic>
          <p:nvPicPr>
            <p:cNvPr id="491" name="Google Shape;491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Google Shape;494;p17"/>
          <p:cNvGrpSpPr/>
          <p:nvPr/>
        </p:nvGrpSpPr>
        <p:grpSpPr>
          <a:xfrm>
            <a:off x="3106954" y="4482378"/>
            <a:ext cx="2468454" cy="914371"/>
            <a:chOff x="3202140" y="4269883"/>
            <a:chExt cx="2468454" cy="914371"/>
          </a:xfrm>
        </p:grpSpPr>
        <p:sp>
          <p:nvSpPr>
            <p:cNvPr id="495" name="Google Shape;495;p17"/>
            <p:cNvSpPr txBox="1"/>
            <p:nvPr/>
          </p:nvSpPr>
          <p:spPr>
            <a:xfrm>
              <a:off x="3202140" y="4269883"/>
              <a:ext cx="246845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용언의 활용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 txBox="1"/>
            <p:nvPr/>
          </p:nvSpPr>
          <p:spPr>
            <a:xfrm>
              <a:off x="3521486" y="4814963"/>
              <a:ext cx="182976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7"/>
          <p:cNvSpPr txBox="1"/>
          <p:nvPr/>
        </p:nvSpPr>
        <p:spPr>
          <a:xfrm>
            <a:off x="5811845" y="7113887"/>
            <a:ext cx="18297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현재형 동사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10362741" y="5350533"/>
            <a:ext cx="7219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예외처리를 복합적으로 사용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57071" y="-883979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402A6B0-1773-6744-11B0-2EBF46C2F5AC}"/>
              </a:ext>
            </a:extLst>
          </p:cNvPr>
          <p:cNvGrpSpPr/>
          <p:nvPr/>
        </p:nvGrpSpPr>
        <p:grpSpPr>
          <a:xfrm>
            <a:off x="7964158" y="3501602"/>
            <a:ext cx="2397584" cy="2411941"/>
            <a:chOff x="7964158" y="3501602"/>
            <a:chExt cx="2397584" cy="2411941"/>
          </a:xfrm>
        </p:grpSpPr>
        <p:pic>
          <p:nvPicPr>
            <p:cNvPr id="352" name="Google Shape;352;g11b6392464c_2_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1701" y="3501602"/>
              <a:ext cx="2236095" cy="24119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3" name="Google Shape;353;g11b6392464c_2_309"/>
            <p:cNvGrpSpPr/>
            <p:nvPr/>
          </p:nvGrpSpPr>
          <p:grpSpPr>
            <a:xfrm>
              <a:off x="7964158" y="4103815"/>
              <a:ext cx="2397584" cy="1479607"/>
              <a:chOff x="8468492" y="3773739"/>
              <a:chExt cx="2142900" cy="1225957"/>
            </a:xfrm>
          </p:grpSpPr>
          <p:sp>
            <p:nvSpPr>
              <p:cNvPr id="354" name="Google Shape;354;g11b6392464c_2_309"/>
              <p:cNvSpPr txBox="1"/>
              <p:nvPr/>
            </p:nvSpPr>
            <p:spPr>
              <a:xfrm>
                <a:off x="8468492" y="3773739"/>
                <a:ext cx="2142900" cy="439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850" dirty="0">
                    <a:solidFill>
                      <a:srgbClr val="FFFFFF"/>
                    </a:solidFill>
                  </a:rPr>
                  <a:t>먹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2850" dirty="0">
                    <a:solidFill>
                      <a:srgbClr val="FFFFFF"/>
                    </a:solidFill>
                  </a:rPr>
                  <a:t>어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/</a:t>
                </a:r>
                <a:r>
                  <a:rPr lang="ko-KR" altLang="en-US" sz="2850" dirty="0">
                    <a:solidFill>
                      <a:srgbClr val="FFFFFF"/>
                    </a:solidFill>
                  </a:rPr>
                  <a:t>아</a:t>
                </a:r>
                <a:endParaRPr sz="28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11b6392464c_2_309"/>
              <p:cNvSpPr txBox="1"/>
              <p:nvPr/>
            </p:nvSpPr>
            <p:spPr>
              <a:xfrm>
                <a:off x="8769298" y="4292075"/>
                <a:ext cx="1588500" cy="707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475" dirty="0">
                    <a:solidFill>
                      <a:srgbClr val="FFFFFF"/>
                    </a:solidFill>
                  </a:rPr>
                  <a:t>문법적 규칙 적용</a:t>
                </a:r>
                <a:endParaRPr sz="247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56" name="Google Shape;356;g11b6392464c_2_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455279" y="4158292"/>
            <a:ext cx="145763" cy="12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1b6392464c_2_309"/>
          <p:cNvSpPr txBox="1"/>
          <p:nvPr/>
        </p:nvSpPr>
        <p:spPr>
          <a:xfrm>
            <a:off x="1695238" y="1534923"/>
            <a:ext cx="9942975" cy="92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r>
              <a:rPr lang="ko-KR" altLang="en-US" sz="5400" b="1" dirty="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반말로의 변환 과정  </a:t>
            </a:r>
            <a:endParaRPr sz="2175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0" name="Google Shape;360;g11b6392464c_2_309"/>
          <p:cNvSpPr txBox="1"/>
          <p:nvPr/>
        </p:nvSpPr>
        <p:spPr>
          <a:xfrm>
            <a:off x="7625115" y="1708657"/>
            <a:ext cx="7171425" cy="70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r>
              <a:rPr lang="ko-KR" altLang="en-US" sz="3975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‘먹으세요’ 예제</a:t>
            </a:r>
            <a:endParaRPr sz="2475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61" name="Google Shape;361;g11b6392464c_2_3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731580" y="4277066"/>
            <a:ext cx="408356" cy="88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9D24372-F0B1-1F07-9576-9D6B724C9DA4}"/>
              </a:ext>
            </a:extLst>
          </p:cNvPr>
          <p:cNvGrpSpPr/>
          <p:nvPr/>
        </p:nvGrpSpPr>
        <p:grpSpPr>
          <a:xfrm>
            <a:off x="11564910" y="3040264"/>
            <a:ext cx="3429225" cy="3334613"/>
            <a:chOff x="11564910" y="3040264"/>
            <a:chExt cx="3429225" cy="3334613"/>
          </a:xfrm>
        </p:grpSpPr>
        <p:pic>
          <p:nvPicPr>
            <p:cNvPr id="357" name="Google Shape;357;g11b6392464c_2_30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05041" y="3040264"/>
              <a:ext cx="3091499" cy="3334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g11b6392464c_2_309"/>
            <p:cNvSpPr txBox="1"/>
            <p:nvPr/>
          </p:nvSpPr>
          <p:spPr>
            <a:xfrm>
              <a:off x="11807731" y="4220973"/>
              <a:ext cx="2943675" cy="71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t" anchorCtr="0">
              <a:spAutoFit/>
            </a:bodyPr>
            <a:lstStyle/>
            <a:p>
              <a:pPr algn="ctr"/>
              <a:r>
                <a:rPr lang="ko-KR" altLang="en-US" sz="4050" dirty="0">
                  <a:solidFill>
                    <a:srgbClr val="4C50BB"/>
                  </a:solidFill>
                </a:rPr>
                <a:t>먹어</a:t>
              </a:r>
              <a:r>
                <a:rPr lang="en-US" altLang="ko-KR" sz="4050" dirty="0">
                  <a:solidFill>
                    <a:srgbClr val="4C50BB"/>
                  </a:solidFill>
                </a:rPr>
                <a:t>.</a:t>
              </a:r>
              <a:endParaRPr sz="4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1b6392464c_2_309"/>
            <p:cNvSpPr txBox="1"/>
            <p:nvPr/>
          </p:nvSpPr>
          <p:spPr>
            <a:xfrm>
              <a:off x="11564910" y="4903272"/>
              <a:ext cx="3429225" cy="473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t" anchorCtr="0">
              <a:spAutoFit/>
            </a:bodyPr>
            <a:lstStyle/>
            <a:p>
              <a:pPr algn="ctr"/>
              <a:r>
                <a:rPr lang="ko-KR" altLang="en-US" sz="2475" dirty="0">
                  <a:solidFill>
                    <a:srgbClr val="4C4747"/>
                  </a:solidFill>
                </a:rPr>
                <a:t>최종 결과</a:t>
              </a:r>
              <a:endParaRPr sz="24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g11b6392464c_2_309"/>
          <p:cNvSpPr txBox="1"/>
          <p:nvPr/>
        </p:nvSpPr>
        <p:spPr>
          <a:xfrm>
            <a:off x="3470278" y="7118529"/>
            <a:ext cx="3340125" cy="9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2775" dirty="0">
                <a:solidFill>
                  <a:srgbClr val="FFFFFF"/>
                </a:solidFill>
              </a:rPr>
              <a:t>밥을 맛있게 먹으세요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1b6392464c_2_3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56390" y="6880120"/>
            <a:ext cx="1388255" cy="13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1b6392464c_2_309"/>
          <p:cNvSpPr txBox="1"/>
          <p:nvPr/>
        </p:nvSpPr>
        <p:spPr>
          <a:xfrm>
            <a:off x="11482099" y="7259156"/>
            <a:ext cx="3340125" cy="5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2775">
                <a:solidFill>
                  <a:srgbClr val="FFFFFF"/>
                </a:solidFill>
              </a:rPr>
              <a:t>밥을 맛있게 먹어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b6392464c_2_309"/>
          <p:cNvSpPr txBox="1"/>
          <p:nvPr/>
        </p:nvSpPr>
        <p:spPr>
          <a:xfrm>
            <a:off x="8367854" y="7227381"/>
            <a:ext cx="1565325" cy="66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ko-KR" altLang="en-US" sz="1875" dirty="0">
                <a:solidFill>
                  <a:srgbClr val="4C50BB"/>
                </a:solidFill>
              </a:rPr>
              <a:t>용언의 불규칙 활용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g11b6392464c_2_3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0648" y="7259068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1b6392464c_2_3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0643017" y="7276528"/>
            <a:ext cx="313547" cy="6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1b6392464c_2_30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295885" y="6591329"/>
            <a:ext cx="13696233" cy="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1b6392464c_2_309"/>
          <p:cNvSpPr txBox="1"/>
          <p:nvPr/>
        </p:nvSpPr>
        <p:spPr>
          <a:xfrm>
            <a:off x="1421938" y="8773615"/>
            <a:ext cx="15482025" cy="54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t" anchorCtr="0">
            <a:spAutoFit/>
          </a:bodyPr>
          <a:lstStyle/>
          <a:p>
            <a:pPr algn="ctr"/>
            <a:r>
              <a:rPr lang="ko-KR" altLang="en-US" sz="2925" b="1" dirty="0">
                <a:solidFill>
                  <a:srgbClr val="FFFFFF"/>
                </a:solidFill>
              </a:rPr>
              <a:t>각 종결어미가 문법적 요소를 반영한 규칙에 의해 변경됨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11b6392464c_2_30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706179" y="2085329"/>
            <a:ext cx="3113132" cy="28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1b6392464c_2_30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775833" y="8076190"/>
            <a:ext cx="3070573" cy="2710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1193D7-470D-0BA9-7D0F-F80AF44101CE}"/>
              </a:ext>
            </a:extLst>
          </p:cNvPr>
          <p:cNvGrpSpPr/>
          <p:nvPr/>
        </p:nvGrpSpPr>
        <p:grpSpPr>
          <a:xfrm>
            <a:off x="5139390" y="3612246"/>
            <a:ext cx="2397584" cy="2411941"/>
            <a:chOff x="5139390" y="3612246"/>
            <a:chExt cx="2397584" cy="2411941"/>
          </a:xfrm>
        </p:grpSpPr>
        <p:pic>
          <p:nvPicPr>
            <p:cNvPr id="373" name="Google Shape;373;g11b6392464c_2_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5899" y="3612246"/>
              <a:ext cx="2236095" cy="24119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4" name="Google Shape;374;g11b6392464c_2_309"/>
            <p:cNvGrpSpPr/>
            <p:nvPr/>
          </p:nvGrpSpPr>
          <p:grpSpPr>
            <a:xfrm>
              <a:off x="5139390" y="4176708"/>
              <a:ext cx="2397584" cy="1487329"/>
              <a:chOff x="6020036" y="3922899"/>
              <a:chExt cx="2142900" cy="1232355"/>
            </a:xfrm>
          </p:grpSpPr>
          <p:sp>
            <p:nvSpPr>
              <p:cNvPr id="375" name="Google Shape;375;g11b6392464c_2_309"/>
              <p:cNvSpPr txBox="1"/>
              <p:nvPr/>
            </p:nvSpPr>
            <p:spPr>
              <a:xfrm>
                <a:off x="6020036" y="3922899"/>
                <a:ext cx="2142900" cy="439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850" dirty="0">
                    <a:solidFill>
                      <a:srgbClr val="FFFFFF"/>
                    </a:solidFill>
                  </a:rPr>
                  <a:t>먹</a:t>
                </a:r>
                <a:r>
                  <a:rPr lang="en-US" altLang="ko-KR" sz="2850" dirty="0">
                    <a:solidFill>
                      <a:srgbClr val="FFFFFF"/>
                    </a:solidFill>
                  </a:rPr>
                  <a:t>, </a:t>
                </a:r>
                <a:r>
                  <a:rPr lang="ko-KR" altLang="en-US" sz="2850" dirty="0" err="1">
                    <a:solidFill>
                      <a:srgbClr val="FFFFFF"/>
                    </a:solidFill>
                  </a:rPr>
                  <a:t>으세요</a:t>
                </a:r>
                <a:endParaRPr sz="28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g11b6392464c_2_309"/>
              <p:cNvSpPr txBox="1"/>
              <p:nvPr/>
            </p:nvSpPr>
            <p:spPr>
              <a:xfrm>
                <a:off x="6329591" y="4447633"/>
                <a:ext cx="1588500" cy="707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694" rIns="91425" bIns="45694" anchor="ctr" anchorCtr="0">
                <a:spAutoFit/>
              </a:bodyPr>
              <a:lstStyle/>
              <a:p>
                <a:pPr algn="ctr"/>
                <a:r>
                  <a:rPr lang="ko-KR" altLang="en-US" sz="2475" dirty="0">
                    <a:solidFill>
                      <a:srgbClr val="FFFFFF"/>
                    </a:solidFill>
                  </a:rPr>
                  <a:t>종결어미 분리</a:t>
                </a:r>
                <a:endParaRPr sz="247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77" name="Google Shape;377;g11b6392464c_2_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625719" y="4158292"/>
            <a:ext cx="145763" cy="126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1b6392464c_2_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227" y="3612246"/>
            <a:ext cx="2236095" cy="2411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g11b6392464c_2_309"/>
          <p:cNvGrpSpPr/>
          <p:nvPr/>
        </p:nvGrpSpPr>
        <p:grpSpPr>
          <a:xfrm>
            <a:off x="2278487" y="4177940"/>
            <a:ext cx="2397584" cy="1231715"/>
            <a:chOff x="3473490" y="3855436"/>
            <a:chExt cx="2142900" cy="1020561"/>
          </a:xfrm>
        </p:grpSpPr>
        <p:sp>
          <p:nvSpPr>
            <p:cNvPr id="380" name="Google Shape;380;g11b6392464c_2_309"/>
            <p:cNvSpPr txBox="1"/>
            <p:nvPr/>
          </p:nvSpPr>
          <p:spPr>
            <a:xfrm>
              <a:off x="3473490" y="3855436"/>
              <a:ext cx="2142900" cy="439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ctr" anchorCtr="0">
              <a:spAutoFit/>
            </a:bodyPr>
            <a:lstStyle/>
            <a:p>
              <a:pPr algn="ctr"/>
              <a:r>
                <a:rPr lang="en-US" altLang="ko-KR" sz="2850" dirty="0">
                  <a:solidFill>
                    <a:srgbClr val="FFFFFF"/>
                  </a:solidFill>
                </a:rPr>
                <a:t>‘</a:t>
              </a:r>
              <a:r>
                <a:rPr lang="ko-KR" altLang="en-US" sz="2850" dirty="0">
                  <a:solidFill>
                    <a:srgbClr val="FFFFFF"/>
                  </a:solidFill>
                </a:rPr>
                <a:t>먹으세요</a:t>
              </a:r>
              <a:r>
                <a:rPr lang="en-US" altLang="ko-KR" sz="2850" dirty="0">
                  <a:solidFill>
                    <a:srgbClr val="FFFFFF"/>
                  </a:solidFill>
                </a:rPr>
                <a:t>’</a:t>
              </a:r>
              <a:endParaRPr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1b6392464c_2_309"/>
            <p:cNvSpPr txBox="1"/>
            <p:nvPr/>
          </p:nvSpPr>
          <p:spPr>
            <a:xfrm>
              <a:off x="3750730" y="4483956"/>
              <a:ext cx="1588500" cy="392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94" rIns="91425" bIns="45694" anchor="ctr" anchorCtr="0">
              <a:spAutoFit/>
            </a:bodyPr>
            <a:lstStyle/>
            <a:p>
              <a:pPr algn="ctr"/>
              <a:r>
                <a:rPr lang="ko-KR" altLang="en-US" sz="2475">
                  <a:solidFill>
                    <a:srgbClr val="FFFFFF"/>
                  </a:solidFill>
                </a:rPr>
                <a:t>원형 문장</a:t>
              </a:r>
              <a:endParaRPr sz="24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FD1333F-AAAB-74D5-4480-502C7A540F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729F94B-A824-E7D5-4FC5-E55C9234DC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733" y="3966923"/>
            <a:ext cx="1481293" cy="1481293"/>
          </a:xfrm>
          <a:prstGeom prst="rect">
            <a:avLst/>
          </a:prstGeom>
        </p:spPr>
      </p:pic>
      <p:sp>
        <p:nvSpPr>
          <p:cNvPr id="37" name="Google Shape;365;g11b6392464c_2_309">
            <a:extLst>
              <a:ext uri="{FF2B5EF4-FFF2-40B4-BE49-F238E27FC236}">
                <a16:creationId xmlns:a16="http://schemas.microsoft.com/office/drawing/2014/main" id="{E7EB5FEE-D51B-3BED-D8C3-49697A6DB396}"/>
              </a:ext>
            </a:extLst>
          </p:cNvPr>
          <p:cNvSpPr txBox="1"/>
          <p:nvPr/>
        </p:nvSpPr>
        <p:spPr>
          <a:xfrm>
            <a:off x="14887671" y="5529384"/>
            <a:ext cx="3340125" cy="46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FFFF"/>
                </a:solidFill>
              </a:rPr>
              <a:t>Deep learning model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365" grpId="0"/>
      <p:bldP spid="3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1752381" y="5127432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ko-KR" altLang="en-US" sz="6400" dirty="0">
                <a:solidFill>
                  <a:srgbClr val="FFFFFF"/>
                </a:solidFill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52EFC-A51D-B6E2-9287-6FB93C823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1514920" y="1410054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ea typeface="Calibri"/>
              </a:rPr>
              <a:t>학습 결과 </a:t>
            </a:r>
            <a:r>
              <a:rPr lang="en-US" altLang="ko-KR" sz="5000" b="1" dirty="0">
                <a:solidFill>
                  <a:srgbClr val="4C4747"/>
                </a:solidFill>
                <a:ea typeface="Calibri"/>
              </a:rPr>
              <a:t>BLEU Score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1652" y="-89433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C4747"/>
                </a:solidFill>
                <a:ea typeface="Calibri"/>
              </a:rPr>
              <a:t>Train </a:t>
            </a: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결과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387960"/>
            <a:ext cx="8734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2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C523705-3279-74F4-E304-C372C29D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62899"/>
              </p:ext>
            </p:extLst>
          </p:nvPr>
        </p:nvGraphicFramePr>
        <p:xfrm>
          <a:off x="4892526" y="2436819"/>
          <a:ext cx="11941792" cy="72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5448">
                  <a:extLst>
                    <a:ext uri="{9D8B030D-6E8A-4147-A177-3AD203B41FA5}">
                      <a16:colId xmlns:a16="http://schemas.microsoft.com/office/drawing/2014/main" val="3906695627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2170727346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2282948729"/>
                    </a:ext>
                  </a:extLst>
                </a:gridCol>
                <a:gridCol w="2985448">
                  <a:extLst>
                    <a:ext uri="{9D8B030D-6E8A-4147-A177-3AD203B41FA5}">
                      <a16:colId xmlns:a16="http://schemas.microsoft.com/office/drawing/2014/main" val="333404407"/>
                    </a:ext>
                  </a:extLst>
                </a:gridCol>
              </a:tblGrid>
              <a:tr h="731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>
                          <a:latin typeface="+mn-lt"/>
                        </a:rPr>
                        <a:t>                                데이터</a:t>
                      </a:r>
                      <a:endParaRPr lang="en-US" altLang="ko-KR" sz="2400" b="1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latin typeface="+mn-lt"/>
                        </a:rPr>
                        <a:t>모델명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valid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Aihub_test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Hgu_test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2192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kr2en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39.17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32.58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25.16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162764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high2en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39.16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32.83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25.08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8521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low2en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39.44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33.05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15.71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5767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32.99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25.71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1233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jamo_h2en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39.6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32.94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26.75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54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jamo_l2en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39.35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33.05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15.93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7576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en2kr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20.52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13.30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10.62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8597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en2high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20.54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13.27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10.50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85708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en2low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20.77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13.41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11.34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41217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20.7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13.50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10.98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3399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en2jamo_h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21.08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13.66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11.29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84826"/>
                  </a:ext>
                </a:extLst>
              </a:tr>
              <a:tr h="50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en2jamo_l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20.99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rgbClr val="FF0000"/>
                          </a:solidFill>
                        </a:rPr>
                        <a:t>13.91</a:t>
                      </a:r>
                      <a:endParaRPr lang="ko-KR" alt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/>
                        <a:t>10.91</a:t>
                      </a:r>
                      <a:endParaRPr lang="ko-KR" altLang="en-US" sz="2400" b="1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857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0E563A-DCD8-1652-7847-5FD5FD391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88" y="4603500"/>
            <a:ext cx="1080000" cy="10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E6DB1F-1647-13CB-ED5D-9AA8E379B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240" y="4574499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6D43B3-80DC-482A-48D3-168B04D09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88" y="7475212"/>
            <a:ext cx="1080000" cy="108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FB8AEA-CEA6-0A58-80A2-A060682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240" y="7475212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78291-F2B9-9E6E-619A-FEB9B28B1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910" y="4759325"/>
            <a:ext cx="768350" cy="7683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06BC3F8-236A-6C86-B44D-3A3B4B80F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449" y="7631037"/>
            <a:ext cx="768350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1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1695238" y="1534923"/>
            <a:ext cx="994285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번역기 별 실제 예시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7510498" y="1710035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Google Translate, Papago, Kakao </a:t>
            </a:r>
            <a:r>
              <a:rPr lang="en-US" sz="3300" dirty="0" err="1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7071" y="-883979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9056" y="6353397"/>
            <a:ext cx="3464994" cy="318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73EF27-63B3-4089-02C7-C29CC9D6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40" name="Google Shape;398;p15">
            <a:extLst>
              <a:ext uri="{FF2B5EF4-FFF2-40B4-BE49-F238E27FC236}">
                <a16:creationId xmlns:a16="http://schemas.microsoft.com/office/drawing/2014/main" id="{13A10CE8-343C-03B8-4360-EC4CBB63CDDD}"/>
              </a:ext>
            </a:extLst>
          </p:cNvPr>
          <p:cNvSpPr txBox="1"/>
          <p:nvPr/>
        </p:nvSpPr>
        <p:spPr>
          <a:xfrm>
            <a:off x="13534149" y="601984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높임말 반말 모듈 개발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99;p15">
            <a:extLst>
              <a:ext uri="{FF2B5EF4-FFF2-40B4-BE49-F238E27FC236}">
                <a16:creationId xmlns:a16="http://schemas.microsoft.com/office/drawing/2014/main" id="{51DB4EB1-0840-0B9F-1BEF-851E1673979D}"/>
              </a:ext>
            </a:extLst>
          </p:cNvPr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844A09-4A70-5EEB-CDF5-64E4CBA12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277" y="6716054"/>
            <a:ext cx="1156678" cy="1138883"/>
          </a:xfrm>
          <a:prstGeom prst="rect">
            <a:avLst/>
          </a:prstGeom>
        </p:spPr>
      </p:pic>
      <p:pic>
        <p:nvPicPr>
          <p:cNvPr id="5" name="그림 4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83DAB227-68DB-64A1-03B7-E48DA348A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565" y="4968834"/>
            <a:ext cx="1138883" cy="113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8E6E49-D6A0-61A1-A03F-7DE57ADE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565" y="3393728"/>
            <a:ext cx="1322461" cy="1322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0D83E6-2B13-493B-1121-E5967E5E0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59" y="8322947"/>
            <a:ext cx="2028493" cy="1521370"/>
          </a:xfrm>
          <a:prstGeom prst="rect">
            <a:avLst/>
          </a:prstGeom>
        </p:spPr>
      </p:pic>
      <p:sp>
        <p:nvSpPr>
          <p:cNvPr id="39" name="Google Shape;486;p17">
            <a:extLst>
              <a:ext uri="{FF2B5EF4-FFF2-40B4-BE49-F238E27FC236}">
                <a16:creationId xmlns:a16="http://schemas.microsoft.com/office/drawing/2014/main" id="{DF7BC119-FAF3-F807-618B-45014629F2AA}"/>
              </a:ext>
            </a:extLst>
          </p:cNvPr>
          <p:cNvSpPr txBox="1"/>
          <p:nvPr/>
        </p:nvSpPr>
        <p:spPr>
          <a:xfrm>
            <a:off x="3233854" y="2755435"/>
            <a:ext cx="10888317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3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3300" dirty="0">
                <a:solidFill>
                  <a:srgbClr val="92D050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altLang="ko-Kore-KR" sz="3300" dirty="0">
                <a:solidFill>
                  <a:srgbClr val="92D050"/>
                </a:solidFill>
                <a:latin typeface="+mj-lt"/>
                <a:cs typeface="굴림" panose="020B0600000101010101" pitchFamily="34" charset="-127"/>
              </a:rPr>
              <a:t>I bought a pen yesterday. But it is broken.</a:t>
            </a:r>
            <a:endParaRPr lang="ko-Kore-KR" altLang="ko-Kore-KR" sz="3300" dirty="0">
              <a:solidFill>
                <a:srgbClr val="92D050"/>
              </a:solidFill>
              <a:latin typeface="+mj-lt"/>
              <a:cs typeface="굴림" panose="020B0600000101010101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4E407-1DCB-723E-D019-DFCF0395460D}"/>
              </a:ext>
            </a:extLst>
          </p:cNvPr>
          <p:cNvSpPr txBox="1"/>
          <p:nvPr/>
        </p:nvSpPr>
        <p:spPr>
          <a:xfrm>
            <a:off x="3233854" y="3988399"/>
            <a:ext cx="1182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4C50BB"/>
                </a:solidFill>
              </a:rPr>
              <a:t>나는 어제 펜을 구입했습니다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하지만 그건 부러졌어요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7F841-AE44-C6EA-98F0-ECA57B815550}"/>
              </a:ext>
            </a:extLst>
          </p:cNvPr>
          <p:cNvSpPr txBox="1"/>
          <p:nvPr/>
        </p:nvSpPr>
        <p:spPr>
          <a:xfrm>
            <a:off x="3233854" y="5522942"/>
            <a:ext cx="92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rgbClr val="4C50BB"/>
                </a:solidFill>
              </a:rPr>
              <a:t>어제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펜을 샀다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하지만 </a:t>
            </a:r>
            <a:r>
              <a:rPr kumimoji="1" lang="ko-KR" altLang="en-US" sz="3200" b="1" dirty="0" err="1">
                <a:solidFill>
                  <a:srgbClr val="4C50BB"/>
                </a:solidFill>
              </a:rPr>
              <a:t>고장났습니다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E619F-D413-F51D-4797-7194A27F13BE}"/>
              </a:ext>
            </a:extLst>
          </p:cNvPr>
          <p:cNvSpPr txBox="1"/>
          <p:nvPr/>
        </p:nvSpPr>
        <p:spPr>
          <a:xfrm>
            <a:off x="3233854" y="7062480"/>
            <a:ext cx="724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rgbClr val="4C50BB"/>
                </a:solidFill>
              </a:rPr>
              <a:t>어제</a:t>
            </a:r>
            <a:r>
              <a:rPr kumimoji="1" lang="ko-KR" altLang="en-US" sz="3200" b="1" dirty="0">
                <a:solidFill>
                  <a:srgbClr val="4C50BB"/>
                </a:solidFill>
              </a:rPr>
              <a:t> 펜을 샀는데 고장이 났어요</a:t>
            </a:r>
            <a:r>
              <a:rPr kumimoji="1" lang="en-US" altLang="ko-KR" sz="3200" b="1" dirty="0">
                <a:solidFill>
                  <a:srgbClr val="4C50BB"/>
                </a:solidFill>
              </a:rPr>
              <a:t>.</a:t>
            </a:r>
            <a:endParaRPr kumimoji="1" lang="ko-Kore-KR" altLang="en-US" sz="3200" b="1" dirty="0">
              <a:solidFill>
                <a:srgbClr val="4C50B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F470B-8987-896F-7A4E-470EBF2B4DC1}"/>
              </a:ext>
            </a:extLst>
          </p:cNvPr>
          <p:cNvSpPr txBox="1"/>
          <p:nvPr/>
        </p:nvSpPr>
        <p:spPr>
          <a:xfrm>
            <a:off x="3233854" y="8752077"/>
            <a:ext cx="942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accent2"/>
                </a:solidFill>
              </a:rPr>
              <a:t>저는</a:t>
            </a:r>
            <a:r>
              <a:rPr kumimoji="1" lang="ko-KR" altLang="en-US" sz="3200" b="1" dirty="0">
                <a:solidFill>
                  <a:schemeClr val="accent2"/>
                </a:solidFill>
              </a:rPr>
              <a:t> 어제 펜을 샀어요</a:t>
            </a:r>
            <a:r>
              <a:rPr kumimoji="1" lang="en-US" altLang="ko-KR" sz="3200" b="1" dirty="0">
                <a:solidFill>
                  <a:schemeClr val="accent2"/>
                </a:solidFill>
              </a:rPr>
              <a:t>.</a:t>
            </a:r>
            <a:r>
              <a:rPr kumimoji="1" lang="ko-KR" altLang="en-US" sz="3200" b="1" dirty="0">
                <a:solidFill>
                  <a:schemeClr val="accent2"/>
                </a:solidFill>
              </a:rPr>
              <a:t> 하지만 </a:t>
            </a:r>
            <a:r>
              <a:rPr kumimoji="1" lang="ko-KR" altLang="en-US" sz="3200" b="1" dirty="0" err="1">
                <a:solidFill>
                  <a:schemeClr val="accent2"/>
                </a:solidFill>
              </a:rPr>
              <a:t>깨져있어요</a:t>
            </a:r>
            <a:r>
              <a:rPr kumimoji="1" lang="en-US" altLang="ko-KR" sz="3200" b="1" dirty="0">
                <a:solidFill>
                  <a:schemeClr val="accent2"/>
                </a:solidFill>
              </a:rPr>
              <a:t>.</a:t>
            </a:r>
            <a:endParaRPr kumimoji="1" lang="ko-Kore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F1BF912-5E01-2CD7-A7A3-03EBC4CF6808}"/>
              </a:ext>
            </a:extLst>
          </p:cNvPr>
          <p:cNvCxnSpPr/>
          <p:nvPr/>
        </p:nvCxnSpPr>
        <p:spPr>
          <a:xfrm>
            <a:off x="3233854" y="9336852"/>
            <a:ext cx="7862358" cy="0"/>
          </a:xfrm>
          <a:prstGeom prst="line">
            <a:avLst/>
          </a:prstGeom>
          <a:ln w="76200"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6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"/>
          <p:cNvSpPr txBox="1"/>
          <p:nvPr/>
        </p:nvSpPr>
        <p:spPr>
          <a:xfrm>
            <a:off x="4122471" y="8381911"/>
            <a:ext cx="1162348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b="1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언어의 특성을 반영한 번역</a:t>
            </a:r>
            <a:endParaRPr sz="1800" b="1" dirty="0">
              <a:solidFill>
                <a:schemeClr val="dk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4845" y="-1224069"/>
            <a:ext cx="3388803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15502230" y="-877556"/>
            <a:ext cx="3902974" cy="39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37208" y="6930045"/>
            <a:ext cx="4652881" cy="46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-159165" y="3685351"/>
            <a:ext cx="1432688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52EFC-A51D-B6E2-9287-6FB93C823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EB68A4-B362-67A2-D8C2-86CC950C2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314" y="2514031"/>
            <a:ext cx="1675831" cy="1675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B39DD7-B3F6-BC05-0514-E688AFFEC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917" y="4990641"/>
            <a:ext cx="1675831" cy="1675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171CD8-8A55-0A4D-9891-49ADAC961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3465" y="4452342"/>
            <a:ext cx="1945560" cy="1945560"/>
          </a:xfrm>
          <a:prstGeom prst="rect">
            <a:avLst/>
          </a:prstGeom>
        </p:spPr>
      </p:pic>
      <p:pic>
        <p:nvPicPr>
          <p:cNvPr id="16" name="Google Shape;361;g11b6392464c_2_309">
            <a:extLst>
              <a:ext uri="{FF2B5EF4-FFF2-40B4-BE49-F238E27FC236}">
                <a16:creationId xmlns:a16="http://schemas.microsoft.com/office/drawing/2014/main" id="{49519907-CF1B-4B56-52C0-2EE791F8195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10353923" y="4700738"/>
            <a:ext cx="408356" cy="8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41F54-CD56-7FFC-2052-84E2EB18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57700" y="3640174"/>
            <a:ext cx="2514600" cy="2514600"/>
          </a:xfrm>
          <a:prstGeom prst="rect">
            <a:avLst/>
          </a:prstGeom>
        </p:spPr>
      </p:pic>
      <p:sp>
        <p:nvSpPr>
          <p:cNvPr id="19" name="Google Shape;365;g11b6392464c_2_309">
            <a:extLst>
              <a:ext uri="{FF2B5EF4-FFF2-40B4-BE49-F238E27FC236}">
                <a16:creationId xmlns:a16="http://schemas.microsoft.com/office/drawing/2014/main" id="{E4C01804-17EA-7775-D4E2-5656261B01FF}"/>
              </a:ext>
            </a:extLst>
          </p:cNvPr>
          <p:cNvSpPr txBox="1"/>
          <p:nvPr/>
        </p:nvSpPr>
        <p:spPr>
          <a:xfrm>
            <a:off x="4413812" y="6922030"/>
            <a:ext cx="4266834" cy="46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Calibri"/>
              </a:rPr>
              <a:t>Historical, Social, Cultural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4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3934" y="6172836"/>
            <a:ext cx="3588190" cy="355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575920" y="560779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666667" y="1528251"/>
            <a:ext cx="1015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4C4747"/>
                </a:solidFill>
              </a:rPr>
              <a:t>프로젝트</a:t>
            </a:r>
            <a:r>
              <a:rPr lang="en-US" sz="5000" b="1" dirty="0">
                <a:solidFill>
                  <a:srgbClr val="4C4747"/>
                </a:solidFill>
              </a:rPr>
              <a:t> </a:t>
            </a:r>
            <a:r>
              <a:rPr lang="ko-KR" altLang="en-US" sz="5000" b="1" dirty="0">
                <a:solidFill>
                  <a:srgbClr val="4C4747"/>
                </a:solidFill>
              </a:rPr>
              <a:t>구성원 </a:t>
            </a:r>
            <a:r>
              <a:rPr lang="en-US" sz="5000" b="1" dirty="0" err="1">
                <a:solidFill>
                  <a:srgbClr val="4C4747"/>
                </a:solidFill>
              </a:rPr>
              <a:t>소개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666675" y="2482400"/>
            <a:ext cx="861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solidFill>
                  <a:srgbClr val="4C50BB"/>
                </a:solidFill>
              </a:rPr>
              <a:t>한국어의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특성을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반영한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한영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번역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성능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향상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0519" y="1818680"/>
            <a:ext cx="5612992" cy="561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8514" y="4565267"/>
            <a:ext cx="3803133" cy="38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2E1026-30CE-48C1-BCED-EEAC5E92C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31" y="4180156"/>
            <a:ext cx="2665039" cy="3553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A07A6D-12CD-4E8C-9532-5416EF443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891" y="4180156"/>
            <a:ext cx="2665040" cy="3553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B00CE-6C86-4714-A322-CBF5FAEBB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49" y="4126648"/>
            <a:ext cx="2665040" cy="3606894"/>
          </a:xfrm>
          <a:prstGeom prst="rect">
            <a:avLst/>
          </a:prstGeom>
        </p:spPr>
      </p:pic>
      <p:sp>
        <p:nvSpPr>
          <p:cNvPr id="25" name="Google Shape;150;p5">
            <a:extLst>
              <a:ext uri="{FF2B5EF4-FFF2-40B4-BE49-F238E27FC236}">
                <a16:creationId xmlns:a16="http://schemas.microsoft.com/office/drawing/2014/main" id="{A382F845-35A1-4531-B39B-355C6C28C1CA}"/>
              </a:ext>
            </a:extLst>
          </p:cNvPr>
          <p:cNvSpPr txBox="1"/>
          <p:nvPr/>
        </p:nvSpPr>
        <p:spPr>
          <a:xfrm>
            <a:off x="685876" y="8122199"/>
            <a:ext cx="934853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21700784 </a:t>
            </a:r>
            <a:r>
              <a:rPr lang="ko-KR" altLang="en-US" sz="2600" dirty="0">
                <a:solidFill>
                  <a:srgbClr val="4C4747"/>
                </a:solidFill>
              </a:rPr>
              <a:t>허재무</a:t>
            </a:r>
            <a:endParaRPr lang="en-US" altLang="ko-KR" sz="26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21700156 </a:t>
            </a:r>
            <a:r>
              <a:rPr lang="ko-KR" altLang="en-US" sz="2600" dirty="0">
                <a:solidFill>
                  <a:srgbClr val="4C4747"/>
                </a:solidFill>
              </a:rPr>
              <a:t>김정희</a:t>
            </a:r>
            <a:endParaRPr lang="en-US" altLang="ko-KR" sz="2600" dirty="0">
              <a:solidFill>
                <a:srgbClr val="4C47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dirty="0">
                <a:solidFill>
                  <a:srgbClr val="4C4747"/>
                </a:solidFill>
              </a:rPr>
              <a:t>21700165 </a:t>
            </a:r>
            <a:r>
              <a:rPr lang="ko-KR" altLang="en-US" sz="2600" dirty="0">
                <a:solidFill>
                  <a:srgbClr val="4C4747"/>
                </a:solidFill>
              </a:rPr>
              <a:t>김주환</a:t>
            </a:r>
            <a:endParaRPr lang="en-US" altLang="ko-KR" sz="2600" dirty="0">
              <a:solidFill>
                <a:srgbClr val="4C4747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C660A1-00BE-8F85-F709-3518229B2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8073" y="8290746"/>
            <a:ext cx="2147094" cy="1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159165" y="2132538"/>
            <a:ext cx="6123451" cy="19197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0"/>
          <p:cNvSpPr txBox="1"/>
          <p:nvPr/>
        </p:nvSpPr>
        <p:spPr>
          <a:xfrm>
            <a:off x="1809524" y="2190431"/>
            <a:ext cx="16103714" cy="967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01487" y="-793619"/>
            <a:ext cx="5013680" cy="496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04762" y="6159972"/>
            <a:ext cx="3591960" cy="355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700000">
            <a:off x="-1490827" y="7194398"/>
            <a:ext cx="4258895" cy="4258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0"/>
          <p:cNvSpPr txBox="1"/>
          <p:nvPr/>
        </p:nvSpPr>
        <p:spPr>
          <a:xfrm>
            <a:off x="-1657191" y="1566628"/>
            <a:ext cx="7173150" cy="8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2039 미래 기술 세미나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700000">
            <a:off x="14236022" y="2461029"/>
            <a:ext cx="4258895" cy="425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30399D-F09D-7E80-FC2F-B02975A9E6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648" y="8087559"/>
            <a:ext cx="2882983" cy="21656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3934" y="6172836"/>
            <a:ext cx="3588190" cy="355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소개</a:t>
            </a:r>
            <a:endParaRPr lang="en-US" altLang="ko-KR" sz="1600" dirty="0">
              <a:solidFill>
                <a:srgbClr val="4C4747"/>
              </a:solidFill>
              <a:ea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666667" y="1528251"/>
            <a:ext cx="10157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4C4747"/>
                </a:solidFill>
              </a:rPr>
              <a:t>프로젝트</a:t>
            </a:r>
            <a:r>
              <a:rPr lang="en-US" sz="5000" b="1" dirty="0">
                <a:solidFill>
                  <a:srgbClr val="4C4747"/>
                </a:solidFill>
              </a:rPr>
              <a:t> </a:t>
            </a:r>
            <a:r>
              <a:rPr lang="en-US" sz="5000" b="1" dirty="0" err="1">
                <a:solidFill>
                  <a:srgbClr val="4C4747"/>
                </a:solidFill>
              </a:rPr>
              <a:t>소개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29242" y="1750417"/>
            <a:ext cx="8619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solidFill>
                  <a:srgbClr val="4C50BB"/>
                </a:solidFill>
              </a:rPr>
              <a:t>한국어의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특성을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반영한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한영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번역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성능</a:t>
            </a:r>
            <a:r>
              <a:rPr lang="en-US" sz="3300" dirty="0">
                <a:solidFill>
                  <a:srgbClr val="4C50BB"/>
                </a:solidFill>
              </a:rPr>
              <a:t> </a:t>
            </a:r>
            <a:r>
              <a:rPr lang="en-US" sz="3300" dirty="0" err="1">
                <a:solidFill>
                  <a:srgbClr val="4C50BB"/>
                </a:solidFill>
              </a:rPr>
              <a:t>향상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7438" y="3325887"/>
            <a:ext cx="5612992" cy="561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6009" y="3366338"/>
            <a:ext cx="5612992" cy="5612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2872141" y="5665022"/>
            <a:ext cx="334072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한국어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1911848" y="5527726"/>
            <a:ext cx="420417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188D68-6B17-A135-18C6-C0BEBDFA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935415-3C74-CBB4-55FC-0ACBE788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85133" y="5379748"/>
            <a:ext cx="1586173" cy="15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695238" y="3666743"/>
            <a:ext cx="7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rgbClr val="4C4747"/>
                </a:solidFill>
              </a:rPr>
              <a:t>한 영 번역기</a:t>
            </a:r>
            <a:endParaRPr b="1" dirty="0"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88" y="7727078"/>
            <a:ext cx="3922193" cy="38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>
            <a:off x="-1483995" y="-3011652"/>
            <a:ext cx="5220385" cy="5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ea typeface="Calibri"/>
              </a:rPr>
              <a:t>소개</a:t>
            </a:r>
            <a:endParaRPr lang="en-US" altLang="ko-KR" sz="1600" dirty="0">
              <a:solidFill>
                <a:srgbClr val="4C4747"/>
              </a:solidFill>
              <a:ea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67441C-EECB-4039-9630-12983D5F0E0D}"/>
              </a:ext>
            </a:extLst>
          </p:cNvPr>
          <p:cNvGrpSpPr/>
          <p:nvPr/>
        </p:nvGrpSpPr>
        <p:grpSpPr>
          <a:xfrm>
            <a:off x="7170231" y="4525774"/>
            <a:ext cx="9328725" cy="3201304"/>
            <a:chOff x="6255832" y="5333096"/>
            <a:chExt cx="6419850" cy="2156271"/>
          </a:xfrm>
        </p:grpSpPr>
        <p:pic>
          <p:nvPicPr>
            <p:cNvPr id="20" name="Picture 2" descr="구글 번역 - 나무위키">
              <a:extLst>
                <a:ext uri="{FF2B5EF4-FFF2-40B4-BE49-F238E27FC236}">
                  <a16:creationId xmlns:a16="http://schemas.microsoft.com/office/drawing/2014/main" id="{B16A9DAD-BD76-43B4-998E-C8210E00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2" y="5347180"/>
              <a:ext cx="2143125" cy="212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통번역앱 파파고 미니 번역기 어플 사용기 : 네이버 블로그">
              <a:extLst>
                <a:ext uri="{FF2B5EF4-FFF2-40B4-BE49-F238E27FC236}">
                  <a16:creationId xmlns:a16="http://schemas.microsoft.com/office/drawing/2014/main" id="{EA60F548-7767-4B1C-85F0-93C946301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007" y="5333096"/>
              <a:ext cx="2105025" cy="215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카카오 번역 사용">
              <a:extLst>
                <a:ext uri="{FF2B5EF4-FFF2-40B4-BE49-F238E27FC236}">
                  <a16:creationId xmlns:a16="http://schemas.microsoft.com/office/drawing/2014/main" id="{CADE5847-09A8-45AB-BCDF-8A758CF57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032" y="5333097"/>
              <a:ext cx="2152650" cy="215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CBE00C2-8534-9DA1-F42D-325801BC4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285610"/>
            <a:ext cx="2427377" cy="1820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lang="en-US" altLang="ko-KR" sz="1600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자모 단위 결합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0313BF-D540-4020-A8FC-5B3DEE87B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3718520"/>
            <a:ext cx="6905424" cy="28277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6A8D81-D31B-454B-9C1D-656A442887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26" y="3718521"/>
            <a:ext cx="6905424" cy="28277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375B31-1DC1-1374-AA9A-1F161D607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CF679B-2995-7CF0-9C7F-A561BF4CD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48" y="276739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lang="en-US" altLang="ko-KR" sz="1600" dirty="0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C37231-B83B-7104-FFF5-027AA70B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grpSp>
        <p:nvGrpSpPr>
          <p:cNvPr id="15" name="Google Shape;490;p17">
            <a:extLst>
              <a:ext uri="{FF2B5EF4-FFF2-40B4-BE49-F238E27FC236}">
                <a16:creationId xmlns:a16="http://schemas.microsoft.com/office/drawing/2014/main" id="{06C31BC7-3FC9-78E1-5E7F-B38097D1BEED}"/>
              </a:ext>
            </a:extLst>
          </p:cNvPr>
          <p:cNvGrpSpPr/>
          <p:nvPr/>
        </p:nvGrpSpPr>
        <p:grpSpPr>
          <a:xfrm>
            <a:off x="8600661" y="3989239"/>
            <a:ext cx="720995" cy="587007"/>
            <a:chOff x="9011713" y="5350533"/>
            <a:chExt cx="720995" cy="587007"/>
          </a:xfrm>
        </p:grpSpPr>
        <p:pic>
          <p:nvPicPr>
            <p:cNvPr id="16" name="Google Shape;491;p17">
              <a:extLst>
                <a:ext uri="{FF2B5EF4-FFF2-40B4-BE49-F238E27FC236}">
                  <a16:creationId xmlns:a16="http://schemas.microsoft.com/office/drawing/2014/main" id="{9A19BB8A-72DB-1C2A-0F61-62C84C52850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92;p17">
              <a:extLst>
                <a:ext uri="{FF2B5EF4-FFF2-40B4-BE49-F238E27FC236}">
                  <a16:creationId xmlns:a16="http://schemas.microsoft.com/office/drawing/2014/main" id="{D95FFF55-3CEC-16D0-EDC7-A3E8BD5275A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93;p17">
              <a:extLst>
                <a:ext uri="{FF2B5EF4-FFF2-40B4-BE49-F238E27FC236}">
                  <a16:creationId xmlns:a16="http://schemas.microsoft.com/office/drawing/2014/main" id="{34DE6999-2674-E41B-A260-9E326C4E27C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62770F-8C8F-EE07-797F-62D14BB2DE0E}"/>
              </a:ext>
            </a:extLst>
          </p:cNvPr>
          <p:cNvSpPr txBox="1"/>
          <p:nvPr/>
        </p:nvSpPr>
        <p:spPr>
          <a:xfrm>
            <a:off x="5014947" y="3927109"/>
            <a:ext cx="284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영흰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(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영희는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)</a:t>
            </a:r>
            <a:endParaRPr lang="ko-KR" altLang="en-US" sz="3600" b="1" dirty="0">
              <a:latin typeface="+mj-ea"/>
              <a:cs typeface="Calibri" panose="020F0502020204030204" pitchFamily="34" charset="0"/>
            </a:endParaRPr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5EEC0-C778-D9D2-9AB1-1BA106812E6B}"/>
              </a:ext>
            </a:extLst>
          </p:cNvPr>
          <p:cNvSpPr txBox="1"/>
          <p:nvPr/>
        </p:nvSpPr>
        <p:spPr>
          <a:xfrm>
            <a:off x="10285088" y="3927109"/>
            <a:ext cx="30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ㅇㅕㅇㅎㅢㄴ</a:t>
            </a:r>
            <a:endParaRPr kumimoji="1" lang="ko-Kore-KR" altLang="en-US" sz="3600" b="1" dirty="0"/>
          </a:p>
        </p:txBody>
      </p:sp>
      <p:sp>
        <p:nvSpPr>
          <p:cNvPr id="19" name="Google Shape;194;p7">
            <a:extLst>
              <a:ext uri="{FF2B5EF4-FFF2-40B4-BE49-F238E27FC236}">
                <a16:creationId xmlns:a16="http://schemas.microsoft.com/office/drawing/2014/main" id="{0A570899-F4EA-A913-BDDF-55B9A5E2E892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자모 단위 결합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490;p17">
            <a:extLst>
              <a:ext uri="{FF2B5EF4-FFF2-40B4-BE49-F238E27FC236}">
                <a16:creationId xmlns:a16="http://schemas.microsoft.com/office/drawing/2014/main" id="{DE7EF257-F0A3-697D-B7D1-79741DA2DA27}"/>
              </a:ext>
            </a:extLst>
          </p:cNvPr>
          <p:cNvGrpSpPr/>
          <p:nvPr/>
        </p:nvGrpSpPr>
        <p:grpSpPr>
          <a:xfrm>
            <a:off x="8600661" y="5622209"/>
            <a:ext cx="720995" cy="587007"/>
            <a:chOff x="9011713" y="5350533"/>
            <a:chExt cx="720995" cy="587007"/>
          </a:xfrm>
        </p:grpSpPr>
        <p:pic>
          <p:nvPicPr>
            <p:cNvPr id="28" name="Google Shape;491;p17">
              <a:extLst>
                <a:ext uri="{FF2B5EF4-FFF2-40B4-BE49-F238E27FC236}">
                  <a16:creationId xmlns:a16="http://schemas.microsoft.com/office/drawing/2014/main" id="{19450B4E-6A43-66AF-58BF-68BCF36CC9C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9440725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492;p17">
              <a:extLst>
                <a:ext uri="{FF2B5EF4-FFF2-40B4-BE49-F238E27FC236}">
                  <a16:creationId xmlns:a16="http://schemas.microsoft.com/office/drawing/2014/main" id="{53EABD03-4A66-8C36-24E5-5709737571E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9226219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493;p17">
              <a:extLst>
                <a:ext uri="{FF2B5EF4-FFF2-40B4-BE49-F238E27FC236}">
                  <a16:creationId xmlns:a16="http://schemas.microsoft.com/office/drawing/2014/main" id="{C87CF401-83DB-85E8-7B8E-CCA23CCFAF80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800000">
              <a:off x="9011713" y="5350533"/>
              <a:ext cx="291983" cy="5870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C77F34B-F2B3-C455-1D85-D9CC36A8F1BE}"/>
              </a:ext>
            </a:extLst>
          </p:cNvPr>
          <p:cNvSpPr txBox="1"/>
          <p:nvPr/>
        </p:nvSpPr>
        <p:spPr>
          <a:xfrm>
            <a:off x="5014947" y="5560079"/>
            <a:ext cx="284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엄만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(</a:t>
            </a:r>
            <a:r>
              <a:rPr lang="ko-KR" altLang="en-US" sz="3600" b="1" dirty="0">
                <a:latin typeface="+mj-ea"/>
                <a:cs typeface="Calibri" panose="020F0502020204030204" pitchFamily="34" charset="0"/>
              </a:rPr>
              <a:t>엄마는</a:t>
            </a:r>
            <a:r>
              <a:rPr lang="en-US" altLang="ko-KR" sz="3600" b="1" dirty="0">
                <a:latin typeface="+mj-ea"/>
                <a:cs typeface="Calibri" panose="020F0502020204030204" pitchFamily="34" charset="0"/>
              </a:rPr>
              <a:t>)</a:t>
            </a:r>
            <a:endParaRPr lang="ko-KR" altLang="en-US" sz="3600" b="1" dirty="0">
              <a:latin typeface="+mj-ea"/>
              <a:cs typeface="Calibri" panose="020F0502020204030204" pitchFamily="34" charset="0"/>
            </a:endParaRPr>
          </a:p>
          <a:p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1E15C4-2C04-A475-FB42-1528A698ED8E}"/>
              </a:ext>
            </a:extLst>
          </p:cNvPr>
          <p:cNvSpPr txBox="1"/>
          <p:nvPr/>
        </p:nvSpPr>
        <p:spPr>
          <a:xfrm>
            <a:off x="10285088" y="5560079"/>
            <a:ext cx="30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+mj-ea"/>
                <a:cs typeface="Calibri" panose="020F0502020204030204" pitchFamily="34" charset="0"/>
              </a:rPr>
              <a:t>ㅇㅓㅁㅁㅏㄴ</a:t>
            </a:r>
            <a:endParaRPr kumimoji="1" lang="ko-Kore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F0DAF-EBDB-C2EA-9A7A-B37908ED135E}"/>
              </a:ext>
            </a:extLst>
          </p:cNvPr>
          <p:cNvSpPr txBox="1"/>
          <p:nvPr/>
        </p:nvSpPr>
        <p:spPr>
          <a:xfrm>
            <a:off x="5319896" y="7929728"/>
            <a:ext cx="75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b="1" dirty="0"/>
              <a:t>한국어의</a:t>
            </a:r>
            <a:r>
              <a:rPr kumimoji="1" lang="ko-KR" altLang="en-US" sz="3600" b="1" dirty="0"/>
              <a:t> 자음과 모음 단위의 구성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32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11274286" y="8703483"/>
            <a:ext cx="4776266" cy="47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5833" y="-1194152"/>
            <a:ext cx="3462154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13589568" y="476167"/>
            <a:ext cx="35741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834318" y="251287"/>
            <a:ext cx="873427" cy="8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95238" y="1534923"/>
            <a:ext cx="99428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문제점 </a:t>
            </a:r>
            <a:r>
              <a:rPr lang="en-US" altLang="ko-KR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E839FE-F50E-4AFE-86E3-FB260DEB1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3729605"/>
            <a:ext cx="6905424" cy="2827789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E5A2F050-384D-46E1-9E9D-122201CB1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94" y="3729606"/>
            <a:ext cx="6905424" cy="282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5B55D-47E4-1F5A-B5D5-F35C97B00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8" y="-143756"/>
            <a:ext cx="2160000" cy="1622572"/>
          </a:xfrm>
          <a:prstGeom prst="rect">
            <a:avLst/>
          </a:prstGeom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id="{B41E7C4C-58AD-8E83-FF44-90896F241115}"/>
              </a:ext>
            </a:extLst>
          </p:cNvPr>
          <p:cNvSpPr txBox="1"/>
          <p:nvPr/>
        </p:nvSpPr>
        <p:spPr>
          <a:xfrm>
            <a:off x="5014947" y="1813820"/>
            <a:ext cx="717142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높임말</a:t>
            </a:r>
            <a:r>
              <a:rPr lang="en-US" altLang="ko-KR" sz="3300" dirty="0">
                <a:solidFill>
                  <a:srgbClr val="4C50BB"/>
                </a:solidFill>
                <a:ea typeface="Calibri"/>
              </a:rPr>
              <a:t>,</a:t>
            </a:r>
            <a:r>
              <a:rPr lang="ko-KR" altLang="en-US" sz="3300" dirty="0">
                <a:solidFill>
                  <a:srgbClr val="4C50BB"/>
                </a:solidFill>
                <a:ea typeface="Calibri"/>
              </a:rPr>
              <a:t> 반말 혼용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5DBC3D-36FD-FFF6-4954-9CF3342CE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48" y="276739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1917</Words>
  <Application>Microsoft Macintosh PowerPoint</Application>
  <PresentationFormat>사용자 지정</PresentationFormat>
  <Paragraphs>547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BM DoHyeon OTF</vt:lpstr>
      <vt:lpstr>Jua</vt:lpstr>
      <vt:lpstr>맑은 고딕</vt:lpstr>
      <vt:lpstr>S-Core Dream 4 Regular</vt:lpstr>
      <vt:lpstr>Arial</vt:lpstr>
      <vt:lpstr>Calibri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Joowhan</cp:lastModifiedBy>
  <cp:revision>17</cp:revision>
  <dcterms:created xsi:type="dcterms:W3CDTF">2022-04-29T11:00:48Z</dcterms:created>
  <dcterms:modified xsi:type="dcterms:W3CDTF">2022-05-21T08:17:52Z</dcterms:modified>
</cp:coreProperties>
</file>