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9" r:id="rId5"/>
    <p:sldId id="261" r:id="rId6"/>
    <p:sldId id="272" r:id="rId7"/>
    <p:sldId id="273"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48" autoAdjust="0"/>
    <p:restoredTop sz="94660"/>
  </p:normalViewPr>
  <p:slideViewPr>
    <p:cSldViewPr snapToGrid="0">
      <p:cViewPr varScale="1">
        <p:scale>
          <a:sx n="127" d="100"/>
          <a:sy n="127" d="100"/>
        </p:scale>
        <p:origin x="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356127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364893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158851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202490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102011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127930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127442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175525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356168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334209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310F50C-6870-4E18-BF26-7546509B6A92}" type="datetimeFigureOut">
              <a:rPr lang="ko-KR" altLang="en-US" smtClean="0"/>
              <a:t>2022. 5. 16.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368794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0F50C-6870-4E18-BF26-7546509B6A92}" type="datetimeFigureOut">
              <a:rPr lang="ko-KR" altLang="en-US" smtClean="0"/>
              <a:t>2022. 5. 16.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23EDD-6FBF-492B-922E-5F82E6B440A9}" type="slidenum">
              <a:rPr lang="ko-KR" altLang="en-US" smtClean="0"/>
              <a:t>‹#›</a:t>
            </a:fld>
            <a:endParaRPr lang="ko-KR" altLang="en-US"/>
          </a:p>
        </p:txBody>
      </p:sp>
    </p:spTree>
    <p:extLst>
      <p:ext uri="{BB962C8B-B14F-4D97-AF65-F5344CB8AC3E}">
        <p14:creationId xmlns:p14="http://schemas.microsoft.com/office/powerpoint/2010/main" val="162171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그림 12"/>
          <p:cNvPicPr>
            <a:picLocks noChangeAspect="1"/>
          </p:cNvPicPr>
          <p:nvPr/>
        </p:nvPicPr>
        <p:blipFill>
          <a:blip r:embed="rId2"/>
          <a:stretch>
            <a:fillRect/>
          </a:stretch>
        </p:blipFill>
        <p:spPr>
          <a:xfrm>
            <a:off x="0" y="1581150"/>
            <a:ext cx="12192000" cy="5276850"/>
          </a:xfrm>
          <a:prstGeom prst="rect">
            <a:avLst/>
          </a:prstGeom>
        </p:spPr>
      </p:pic>
      <p:sp>
        <p:nvSpPr>
          <p:cNvPr id="11" name="직사각형 10"/>
          <p:cNvSpPr/>
          <p:nvPr/>
        </p:nvSpPr>
        <p:spPr>
          <a:xfrm>
            <a:off x="0" y="0"/>
            <a:ext cx="12192000" cy="1581149"/>
          </a:xfrm>
          <a:prstGeom prst="rect">
            <a:avLst/>
          </a:prstGeom>
          <a:blipFill dpi="0" rotWithShape="1">
            <a:blip r:embed="rId3">
              <a:extLst>
                <a:ext uri="{28A0092B-C50C-407E-A947-70E740481C1C}">
                  <a14:useLocalDpi xmlns:a14="http://schemas.microsoft.com/office/drawing/2010/main" val="0"/>
                </a:ext>
              </a:extLst>
            </a:blip>
            <a:srcRect/>
            <a:stretch>
              <a:fillRect t="-28057" b="-645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497724" y="1727664"/>
            <a:ext cx="9196551" cy="507831"/>
          </a:xfrm>
          <a:prstGeom prst="rect">
            <a:avLst/>
          </a:prstGeom>
          <a:noFill/>
        </p:spPr>
        <p:txBody>
          <a:bodyPr wrap="square" rtlCol="0">
            <a:spAutoFit/>
          </a:bodyPr>
          <a:lstStyle/>
          <a:p>
            <a:pPr algn="ctr"/>
            <a:r>
              <a:rPr lang="en-US" altLang="ko-KR" sz="2700" b="1" dirty="0">
                <a:effectLst>
                  <a:outerShdw blurRad="38100" dist="38100" dir="2700000" algn="tl">
                    <a:srgbClr val="000000">
                      <a:alpha val="43137"/>
                    </a:srgbClr>
                  </a:outerShdw>
                </a:effectLst>
              </a:rPr>
              <a:t>[2022-1] </a:t>
            </a:r>
            <a:r>
              <a:rPr lang="en-US" altLang="ko-Kore-KR" sz="2700" b="1" dirty="0" err="1">
                <a:effectLst>
                  <a:outerShdw blurRad="38100" dist="38100" dir="2700000" algn="tl">
                    <a:srgbClr val="000000">
                      <a:alpha val="43137"/>
                    </a:srgbClr>
                  </a:outerShdw>
                </a:effectLst>
              </a:rPr>
              <a:t>Kor-Eng</a:t>
            </a:r>
            <a:r>
              <a:rPr lang="en-US" altLang="ko-Kore-KR" sz="2700" b="1" dirty="0">
                <a:effectLst>
                  <a:outerShdw blurRad="38100" dist="38100" dir="2700000" algn="tl">
                    <a:srgbClr val="000000">
                      <a:alpha val="43137"/>
                    </a:srgbClr>
                  </a:outerShdw>
                </a:effectLst>
              </a:rPr>
              <a:t> NMT using Characteristics of Korean</a:t>
            </a:r>
            <a:endParaRPr lang="en-US" altLang="ko-KR" sz="2700" b="1" dirty="0">
              <a:effectLst>
                <a:outerShdw blurRad="38100" dist="38100" dir="2700000" algn="tl">
                  <a:srgbClr val="000000">
                    <a:alpha val="43137"/>
                  </a:srgbClr>
                </a:outerShdw>
              </a:effectLst>
            </a:endParaRPr>
          </a:p>
        </p:txBody>
      </p:sp>
      <p:sp>
        <p:nvSpPr>
          <p:cNvPr id="6" name="TextBox 5"/>
          <p:cNvSpPr txBox="1"/>
          <p:nvPr/>
        </p:nvSpPr>
        <p:spPr>
          <a:xfrm>
            <a:off x="180974" y="195512"/>
            <a:ext cx="8610601" cy="584775"/>
          </a:xfrm>
          <a:prstGeom prst="rect">
            <a:avLst/>
          </a:prstGeom>
          <a:noFill/>
        </p:spPr>
        <p:txBody>
          <a:bodyPr wrap="square" rtlCol="0">
            <a:spAutoFit/>
          </a:bodyPr>
          <a:lstStyle/>
          <a:p>
            <a:r>
              <a:rPr lang="en-US" altLang="ko-KR" sz="3200" b="1" dirty="0">
                <a:solidFill>
                  <a:schemeClr val="bg1">
                    <a:lumMod val="95000"/>
                  </a:schemeClr>
                </a:solidFill>
                <a:effectLst>
                  <a:outerShdw blurRad="38100" dist="38100" dir="2700000" algn="tl">
                    <a:srgbClr val="000000">
                      <a:alpha val="43137"/>
                    </a:srgbClr>
                  </a:outerShdw>
                </a:effectLst>
              </a:rPr>
              <a:t>Capstone Design English Presentation </a:t>
            </a:r>
          </a:p>
        </p:txBody>
      </p:sp>
      <p:sp>
        <p:nvSpPr>
          <p:cNvPr id="8" name="모서리가 둥근 직사각형 7"/>
          <p:cNvSpPr/>
          <p:nvPr/>
        </p:nvSpPr>
        <p:spPr>
          <a:xfrm>
            <a:off x="1619249" y="2406283"/>
            <a:ext cx="8953500" cy="252412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solidFill>
                <a:schemeClr val="tx1"/>
              </a:solidFill>
            </a:endParaRPr>
          </a:p>
          <a:p>
            <a:endParaRPr lang="en-US" altLang="ko-KR" dirty="0">
              <a:solidFill>
                <a:schemeClr val="tx1"/>
              </a:solidFill>
            </a:endParaRPr>
          </a:p>
          <a:p>
            <a:r>
              <a:rPr lang="en" altLang="ko-Kore-KR" b="1" dirty="0">
                <a:solidFill>
                  <a:schemeClr val="tx1"/>
                </a:solidFill>
              </a:rPr>
              <a:t>This project aims to improve the performance of Korean-English translation by learning deep learning models reflecting the characteristics of Korean. </a:t>
            </a:r>
          </a:p>
          <a:p>
            <a:r>
              <a:rPr lang="en" altLang="ko-Kore-KR" b="1" dirty="0">
                <a:solidFill>
                  <a:schemeClr val="tx1"/>
                </a:solidFill>
              </a:rPr>
              <a:t>Our topic is to divide Korean into consonant and vowel units and train based on this to see if the performance improves or translates properly. In addition, we will also study whether the performance improves when all sentences in </a:t>
            </a:r>
          </a:p>
          <a:p>
            <a:r>
              <a:rPr lang="en" altLang="ko-Kore-KR" b="1" dirty="0">
                <a:solidFill>
                  <a:schemeClr val="tx1"/>
                </a:solidFill>
              </a:rPr>
              <a:t>the Korean corpus data are changed to informal or formal.</a:t>
            </a:r>
          </a:p>
          <a:p>
            <a:br>
              <a:rPr lang="en" altLang="ko-Kore-KR" dirty="0"/>
            </a:br>
            <a:endParaRPr lang="ko-KR" altLang="en-US" dirty="0">
              <a:solidFill>
                <a:schemeClr val="tx1"/>
              </a:solidFill>
            </a:endParaRPr>
          </a:p>
        </p:txBody>
      </p:sp>
      <p:sp>
        <p:nvSpPr>
          <p:cNvPr id="9" name="부제목 5"/>
          <p:cNvSpPr>
            <a:spLocks noGrp="1"/>
          </p:cNvSpPr>
          <p:nvPr>
            <p:ph type="subTitle" sz="quarter" idx="1"/>
          </p:nvPr>
        </p:nvSpPr>
        <p:spPr>
          <a:xfrm>
            <a:off x="8791575" y="5134779"/>
            <a:ext cx="2339420" cy="1537729"/>
          </a:xfrm>
        </p:spPr>
        <p:txBody>
          <a:bodyPr>
            <a:normAutofit/>
          </a:bodyPr>
          <a:lstStyle/>
          <a:p>
            <a:pPr algn="l"/>
            <a:r>
              <a:rPr lang="en-US" altLang="ko-Kore-KR" dirty="0" err="1"/>
              <a:t>Jaemu</a:t>
            </a:r>
            <a:r>
              <a:rPr lang="en-US" altLang="ko-Kore-KR" dirty="0"/>
              <a:t> </a:t>
            </a:r>
            <a:r>
              <a:rPr lang="en-US" altLang="ko-Kore-KR" dirty="0" err="1"/>
              <a:t>Heo</a:t>
            </a:r>
            <a:r>
              <a:rPr lang="ko-Kore-KR" altLang="ko-Kore-KR" dirty="0"/>
              <a:t> </a:t>
            </a:r>
            <a:endParaRPr lang="en-US" altLang="ko-Kore-KR" dirty="0"/>
          </a:p>
          <a:p>
            <a:pPr algn="l"/>
            <a:r>
              <a:rPr lang="en-US" altLang="ko-Kore-KR" dirty="0" err="1"/>
              <a:t>Jeonghui</a:t>
            </a:r>
            <a:r>
              <a:rPr lang="en-US" altLang="ko-Kore-KR" dirty="0"/>
              <a:t> Kim</a:t>
            </a:r>
            <a:r>
              <a:rPr lang="ko-Kore-KR" altLang="ko-Kore-KR" dirty="0"/>
              <a:t> </a:t>
            </a:r>
            <a:endParaRPr lang="en-US" altLang="ko-Kore-KR" dirty="0"/>
          </a:p>
          <a:p>
            <a:pPr algn="l"/>
            <a:r>
              <a:rPr lang="en-US" altLang="ko-Kore-KR" dirty="0" err="1"/>
              <a:t>Joowhan</a:t>
            </a:r>
            <a:r>
              <a:rPr lang="en-US" altLang="ko-Kore-KR" dirty="0"/>
              <a:t> Kim</a:t>
            </a:r>
            <a:endParaRPr lang="ko-Kore-KR" altLang="en-US" dirty="0"/>
          </a:p>
        </p:txBody>
      </p:sp>
      <p:pic>
        <p:nvPicPr>
          <p:cNvPr id="12" name="그림 11"/>
          <p:cNvPicPr>
            <a:picLocks noChangeAspect="1"/>
          </p:cNvPicPr>
          <p:nvPr/>
        </p:nvPicPr>
        <p:blipFill rotWithShape="1">
          <a:blip r:embed="rId4">
            <a:extLst>
              <a:ext uri="{28A0092B-C50C-407E-A947-70E740481C1C}">
                <a14:useLocalDpi xmlns:a14="http://schemas.microsoft.com/office/drawing/2010/main" val="0"/>
              </a:ext>
            </a:extLst>
          </a:blip>
          <a:srcRect t="8989" b="17416"/>
          <a:stretch/>
        </p:blipFill>
        <p:spPr>
          <a:xfrm>
            <a:off x="-2135" y="6139061"/>
            <a:ext cx="3095625" cy="721236"/>
          </a:xfrm>
          <a:prstGeom prst="rect">
            <a:avLst/>
          </a:prstGeom>
        </p:spPr>
      </p:pic>
    </p:spTree>
    <p:extLst>
      <p:ext uri="{BB962C8B-B14F-4D97-AF65-F5344CB8AC3E}">
        <p14:creationId xmlns:p14="http://schemas.microsoft.com/office/powerpoint/2010/main" val="273692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6CE07677-1F5E-2CAA-1415-0824B3E0E3E9}"/>
              </a:ext>
            </a:extLst>
          </p:cNvPr>
          <p:cNvSpPr/>
          <p:nvPr/>
        </p:nvSpPr>
        <p:spPr>
          <a:xfrm>
            <a:off x="0" y="590550"/>
            <a:ext cx="12192000" cy="5457825"/>
          </a:xfrm>
          <a:prstGeom prst="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p>
        </p:txBody>
      </p:sp>
      <p:sp>
        <p:nvSpPr>
          <p:cNvPr id="5" name="제목 1"/>
          <p:cNvSpPr>
            <a:spLocks noGrp="1"/>
          </p:cNvSpPr>
          <p:nvPr>
            <p:ph type="title"/>
          </p:nvPr>
        </p:nvSpPr>
        <p:spPr>
          <a:xfrm>
            <a:off x="147907" y="87687"/>
            <a:ext cx="8186795" cy="327950"/>
          </a:xfrm>
        </p:spPr>
        <p:txBody>
          <a:bodyPr>
            <a:noAutofit/>
          </a:bodyPr>
          <a:lstStyle/>
          <a:p>
            <a:r>
              <a:rPr lang="en-US" altLang="ko-KR" sz="2400" b="1" dirty="0"/>
              <a:t>[2022-1] </a:t>
            </a:r>
            <a:r>
              <a:rPr lang="en-US" altLang="ko-Kore-KR" sz="2400" b="1" dirty="0" err="1"/>
              <a:t>Kor-Eng</a:t>
            </a:r>
            <a:r>
              <a:rPr lang="en-US" altLang="ko-Kore-KR" sz="2400" b="1" dirty="0"/>
              <a:t> NMT using Characteristics of Korean</a:t>
            </a:r>
            <a:endParaRPr lang="ko-KR" altLang="en-US" sz="2400" b="1" dirty="0"/>
          </a:p>
        </p:txBody>
      </p:sp>
      <p:sp>
        <p:nvSpPr>
          <p:cNvPr id="7" name="TextBox 6"/>
          <p:cNvSpPr txBox="1"/>
          <p:nvPr/>
        </p:nvSpPr>
        <p:spPr>
          <a:xfrm>
            <a:off x="6817658" y="6223288"/>
            <a:ext cx="5279091" cy="461665"/>
          </a:xfrm>
          <a:prstGeom prst="rect">
            <a:avLst/>
          </a:prstGeom>
          <a:noFill/>
        </p:spPr>
        <p:txBody>
          <a:bodyPr wrap="square" rtlCol="0">
            <a:spAutoFit/>
          </a:bodyPr>
          <a:lstStyle/>
          <a:p>
            <a:pPr algn="r"/>
            <a:r>
              <a:rPr lang="en-US" altLang="ko-KR" sz="2400" dirty="0"/>
              <a:t>Presenter : </a:t>
            </a:r>
            <a:r>
              <a:rPr lang="en-US" altLang="ko-Kore-KR" sz="2400" dirty="0" err="1"/>
              <a:t>Jaemu</a:t>
            </a:r>
            <a:r>
              <a:rPr lang="en-US" altLang="ko-Kore-KR" sz="2400" dirty="0"/>
              <a:t> </a:t>
            </a:r>
            <a:r>
              <a:rPr lang="en-US" altLang="ko-Kore-KR" sz="2400" dirty="0" err="1"/>
              <a:t>Heo</a:t>
            </a:r>
            <a:endParaRPr lang="ko-KR" altLang="en-US" sz="2400" dirty="0"/>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t="8989" b="17416"/>
          <a:stretch/>
        </p:blipFill>
        <p:spPr>
          <a:xfrm>
            <a:off x="0" y="6136764"/>
            <a:ext cx="3095625" cy="721236"/>
          </a:xfrm>
          <a:prstGeom prst="rect">
            <a:avLst/>
          </a:prstGeom>
        </p:spPr>
      </p:pic>
      <p:sp>
        <p:nvSpPr>
          <p:cNvPr id="2" name="TextBox 1">
            <a:extLst>
              <a:ext uri="{FF2B5EF4-FFF2-40B4-BE49-F238E27FC236}">
                <a16:creationId xmlns:a16="http://schemas.microsoft.com/office/drawing/2014/main" id="{F8EEA3E2-498D-48EC-84A3-41B2A0E3BDB0}"/>
              </a:ext>
            </a:extLst>
          </p:cNvPr>
          <p:cNvSpPr txBox="1"/>
          <p:nvPr/>
        </p:nvSpPr>
        <p:spPr>
          <a:xfrm>
            <a:off x="326571" y="746449"/>
            <a:ext cx="11607282" cy="830997"/>
          </a:xfrm>
          <a:prstGeom prst="rect">
            <a:avLst/>
          </a:prstGeom>
          <a:noFill/>
        </p:spPr>
        <p:txBody>
          <a:bodyPr wrap="square" rtlCol="0">
            <a:spAutoFit/>
          </a:bodyPr>
          <a:lstStyle/>
          <a:p>
            <a:pPr algn="ctr"/>
            <a:r>
              <a:rPr lang="en-US" altLang="ko-KR" sz="4800" dirty="0"/>
              <a:t>Motivation</a:t>
            </a:r>
            <a:endParaRPr lang="ko-KR" altLang="en-US" sz="4800" dirty="0"/>
          </a:p>
        </p:txBody>
      </p:sp>
      <p:pic>
        <p:nvPicPr>
          <p:cNvPr id="10" name="Picture 2" descr="구글 번역 - 나무위키">
            <a:extLst>
              <a:ext uri="{FF2B5EF4-FFF2-40B4-BE49-F238E27FC236}">
                <a16:creationId xmlns:a16="http://schemas.microsoft.com/office/drawing/2014/main" id="{05BDFDB1-9C22-4F2D-A1A8-031149A877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69074" y="244605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통번역앱 파파고 미니 번역기 어플 사용기 : 네이버 블로그">
            <a:extLst>
              <a:ext uri="{FF2B5EF4-FFF2-40B4-BE49-F238E27FC236}">
                <a16:creationId xmlns:a16="http://schemas.microsoft.com/office/drawing/2014/main" id="{C987C5C5-4BC8-4FB9-9469-4B113CBCE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199" y="2446054"/>
            <a:ext cx="210502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카카오 번역 사용">
            <a:extLst>
              <a:ext uri="{FF2B5EF4-FFF2-40B4-BE49-F238E27FC236}">
                <a16:creationId xmlns:a16="http://schemas.microsoft.com/office/drawing/2014/main" id="{7C318FE9-A418-46C4-965D-271E52FB4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7224" y="2446054"/>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4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590550"/>
            <a:ext cx="12192000" cy="5457825"/>
          </a:xfrm>
          <a:prstGeom prst="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p>
        </p:txBody>
      </p:sp>
      <p:sp>
        <p:nvSpPr>
          <p:cNvPr id="30" name="모서리가 둥근 직사각형 29">
            <a:extLst>
              <a:ext uri="{FF2B5EF4-FFF2-40B4-BE49-F238E27FC236}">
                <a16:creationId xmlns:a16="http://schemas.microsoft.com/office/drawing/2014/main" id="{1F4A6739-60AA-F0D0-0674-9D0B6CEEC23C}"/>
              </a:ext>
            </a:extLst>
          </p:cNvPr>
          <p:cNvSpPr/>
          <p:nvPr/>
        </p:nvSpPr>
        <p:spPr>
          <a:xfrm>
            <a:off x="6576512" y="1728972"/>
            <a:ext cx="5283397" cy="13986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1" name="모서리가 둥근 직사각형 30">
            <a:extLst>
              <a:ext uri="{FF2B5EF4-FFF2-40B4-BE49-F238E27FC236}">
                <a16:creationId xmlns:a16="http://schemas.microsoft.com/office/drawing/2014/main" id="{8F4B141A-6464-63EE-9140-B47E7DCCBCEE}"/>
              </a:ext>
            </a:extLst>
          </p:cNvPr>
          <p:cNvSpPr/>
          <p:nvPr/>
        </p:nvSpPr>
        <p:spPr>
          <a:xfrm>
            <a:off x="6576512" y="3551638"/>
            <a:ext cx="5283397" cy="19989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3" name="모서리가 둥근 직사각형 22">
            <a:extLst>
              <a:ext uri="{FF2B5EF4-FFF2-40B4-BE49-F238E27FC236}">
                <a16:creationId xmlns:a16="http://schemas.microsoft.com/office/drawing/2014/main" id="{500510F6-0B35-1A6E-E595-28B0AD434B1F}"/>
              </a:ext>
            </a:extLst>
          </p:cNvPr>
          <p:cNvSpPr/>
          <p:nvPr/>
        </p:nvSpPr>
        <p:spPr>
          <a:xfrm>
            <a:off x="326571" y="3551638"/>
            <a:ext cx="5283397" cy="19989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 name="모서리가 둥근 직사각형 3">
            <a:extLst>
              <a:ext uri="{FF2B5EF4-FFF2-40B4-BE49-F238E27FC236}">
                <a16:creationId xmlns:a16="http://schemas.microsoft.com/office/drawing/2014/main" id="{55FA1B7A-E0EB-0C34-7F0B-F54BF393F627}"/>
              </a:ext>
            </a:extLst>
          </p:cNvPr>
          <p:cNvSpPr/>
          <p:nvPr/>
        </p:nvSpPr>
        <p:spPr>
          <a:xfrm>
            <a:off x="326571" y="1733345"/>
            <a:ext cx="5283397" cy="13986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제목 1"/>
          <p:cNvSpPr>
            <a:spLocks noGrp="1"/>
          </p:cNvSpPr>
          <p:nvPr>
            <p:ph type="title"/>
          </p:nvPr>
        </p:nvSpPr>
        <p:spPr>
          <a:xfrm>
            <a:off x="147907" y="87687"/>
            <a:ext cx="8186795" cy="327950"/>
          </a:xfrm>
        </p:spPr>
        <p:txBody>
          <a:bodyPr>
            <a:noAutofit/>
          </a:bodyPr>
          <a:lstStyle/>
          <a:p>
            <a:r>
              <a:rPr lang="en-US" altLang="ko-KR" sz="2400" b="1" dirty="0"/>
              <a:t>[2022-1] </a:t>
            </a:r>
            <a:r>
              <a:rPr lang="en-US" altLang="ko-Kore-KR" sz="2400" b="1" dirty="0" err="1"/>
              <a:t>Kor-Eng</a:t>
            </a:r>
            <a:r>
              <a:rPr lang="en-US" altLang="ko-Kore-KR" sz="2400" b="1" dirty="0"/>
              <a:t> NMT using Characteristics of Korean</a:t>
            </a:r>
            <a:endParaRPr lang="ko-KR" altLang="en-US" sz="2400" b="1" dirty="0"/>
          </a:p>
        </p:txBody>
      </p:sp>
      <p:sp>
        <p:nvSpPr>
          <p:cNvPr id="7" name="TextBox 6"/>
          <p:cNvSpPr txBox="1"/>
          <p:nvPr/>
        </p:nvSpPr>
        <p:spPr>
          <a:xfrm>
            <a:off x="6817658" y="6223288"/>
            <a:ext cx="5279091" cy="461665"/>
          </a:xfrm>
          <a:prstGeom prst="rect">
            <a:avLst/>
          </a:prstGeom>
          <a:noFill/>
        </p:spPr>
        <p:txBody>
          <a:bodyPr wrap="square" rtlCol="0">
            <a:spAutoFit/>
          </a:bodyPr>
          <a:lstStyle/>
          <a:p>
            <a:pPr algn="r"/>
            <a:r>
              <a:rPr lang="en-US" altLang="ko-KR" sz="2400" dirty="0"/>
              <a:t>Presenter : </a:t>
            </a:r>
            <a:r>
              <a:rPr lang="en-US" altLang="ko-Kore-KR" sz="2400" dirty="0" err="1"/>
              <a:t>Jaemu</a:t>
            </a:r>
            <a:r>
              <a:rPr lang="en-US" altLang="ko-Kore-KR" sz="2400" dirty="0"/>
              <a:t> </a:t>
            </a:r>
            <a:r>
              <a:rPr lang="en-US" altLang="ko-Kore-KR" sz="2400" dirty="0" err="1"/>
              <a:t>Heo</a:t>
            </a:r>
            <a:endParaRPr lang="ko-KR" altLang="en-US" sz="2400" dirty="0"/>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t="8989" b="17416"/>
          <a:stretch/>
        </p:blipFill>
        <p:spPr>
          <a:xfrm>
            <a:off x="0" y="6136764"/>
            <a:ext cx="3095625" cy="721236"/>
          </a:xfrm>
          <a:prstGeom prst="rect">
            <a:avLst/>
          </a:prstGeom>
        </p:spPr>
      </p:pic>
      <p:sp>
        <p:nvSpPr>
          <p:cNvPr id="2" name="TextBox 1">
            <a:extLst>
              <a:ext uri="{FF2B5EF4-FFF2-40B4-BE49-F238E27FC236}">
                <a16:creationId xmlns:a16="http://schemas.microsoft.com/office/drawing/2014/main" id="{F8EEA3E2-498D-48EC-84A3-41B2A0E3BDB0}"/>
              </a:ext>
            </a:extLst>
          </p:cNvPr>
          <p:cNvSpPr txBox="1"/>
          <p:nvPr/>
        </p:nvSpPr>
        <p:spPr>
          <a:xfrm>
            <a:off x="326571" y="746449"/>
            <a:ext cx="11607282" cy="830997"/>
          </a:xfrm>
          <a:prstGeom prst="rect">
            <a:avLst/>
          </a:prstGeom>
          <a:noFill/>
        </p:spPr>
        <p:txBody>
          <a:bodyPr wrap="square" rtlCol="0">
            <a:spAutoFit/>
          </a:bodyPr>
          <a:lstStyle/>
          <a:p>
            <a:pPr algn="ctr"/>
            <a:r>
              <a:rPr lang="en-US" altLang="ko-KR" sz="4800" dirty="0"/>
              <a:t>Motivation</a:t>
            </a:r>
            <a:endParaRPr lang="ko-KR" altLang="en-US" sz="4800" dirty="0"/>
          </a:p>
        </p:txBody>
      </p:sp>
      <p:pic>
        <p:nvPicPr>
          <p:cNvPr id="16" name="Picture 4" descr="통번역앱 파파고 미니 번역기 어플 사용기 : 네이버 블로그">
            <a:extLst>
              <a:ext uri="{FF2B5EF4-FFF2-40B4-BE49-F238E27FC236}">
                <a16:creationId xmlns:a16="http://schemas.microsoft.com/office/drawing/2014/main" id="{C6C66268-2A3A-65F9-7F0A-E96370F94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31" y="4024347"/>
            <a:ext cx="1021224" cy="105357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103E83A-2578-894F-9AD4-23BA7A8E48E2}"/>
              </a:ext>
            </a:extLst>
          </p:cNvPr>
          <p:cNvSpPr txBox="1"/>
          <p:nvPr/>
        </p:nvSpPr>
        <p:spPr>
          <a:xfrm>
            <a:off x="1844226" y="3632483"/>
            <a:ext cx="329618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altLang="ko-Kore-KR" sz="2000" b="1" dirty="0">
                <a:solidFill>
                  <a:srgbClr val="000000"/>
                </a:solidFill>
                <a:latin typeface="Malgun Gothic" panose="020B0503020000020004" pitchFamily="34" charset="-127"/>
                <a:ea typeface="Malgun Gothic" panose="020B0503020000020004" pitchFamily="34" charset="-127"/>
              </a:rPr>
              <a:t>I bought a pen yesterday. But it is broken.</a:t>
            </a:r>
            <a:endParaRPr lang="ko-Kore-KR" altLang="en-US" sz="2000" b="1" dirty="0">
              <a:solidFill>
                <a:srgbClr val="000000"/>
              </a:solidFill>
              <a:latin typeface="Malgun Gothic" panose="020B0503020000020004" pitchFamily="34" charset="-127"/>
              <a:ea typeface="Malgun Gothic" panose="020B0503020000020004" pitchFamily="34" charset="-127"/>
            </a:endParaRPr>
          </a:p>
        </p:txBody>
      </p:sp>
      <p:sp>
        <p:nvSpPr>
          <p:cNvPr id="18" name="TextBox 17">
            <a:extLst>
              <a:ext uri="{FF2B5EF4-FFF2-40B4-BE49-F238E27FC236}">
                <a16:creationId xmlns:a16="http://schemas.microsoft.com/office/drawing/2014/main" id="{88CE8C37-F951-7272-3B63-2C60F369EBEC}"/>
              </a:ext>
            </a:extLst>
          </p:cNvPr>
          <p:cNvSpPr txBox="1"/>
          <p:nvPr/>
        </p:nvSpPr>
        <p:spPr>
          <a:xfrm>
            <a:off x="1745371" y="4757594"/>
            <a:ext cx="3493891"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sz="2000" b="1" dirty="0" err="1">
                <a:solidFill>
                  <a:srgbClr val="000000"/>
                </a:solidFill>
                <a:latin typeface="Malgun Gothic" panose="020B0503020000020004" pitchFamily="34" charset="-127"/>
                <a:ea typeface="Malgun Gothic" panose="020B0503020000020004" pitchFamily="34" charset="-127"/>
              </a:rPr>
              <a:t>나는어제</a:t>
            </a:r>
            <a:r>
              <a:rPr lang="ko-KR" altLang="en-US" sz="2000" b="1" dirty="0">
                <a:solidFill>
                  <a:srgbClr val="000000"/>
                </a:solidFill>
                <a:latin typeface="Malgun Gothic" panose="020B0503020000020004" pitchFamily="34" charset="-127"/>
                <a:ea typeface="Malgun Gothic" panose="020B0503020000020004" pitchFamily="34" charset="-127"/>
              </a:rPr>
              <a:t> 펜을 구입했습니다</a:t>
            </a:r>
            <a:r>
              <a:rPr lang="en-US" altLang="ko-KR" sz="2000" b="1" dirty="0">
                <a:solidFill>
                  <a:srgbClr val="000000"/>
                </a:solidFill>
                <a:latin typeface="Malgun Gothic" panose="020B0503020000020004" pitchFamily="34" charset="-127"/>
                <a:ea typeface="Malgun Gothic" panose="020B0503020000020004" pitchFamily="34" charset="-127"/>
              </a:rPr>
              <a:t>. </a:t>
            </a:r>
            <a:r>
              <a:rPr lang="ko-KR" altLang="en-US" sz="2000" b="1" dirty="0">
                <a:solidFill>
                  <a:srgbClr val="000000"/>
                </a:solidFill>
                <a:latin typeface="Malgun Gothic" panose="020B0503020000020004" pitchFamily="34" charset="-127"/>
                <a:ea typeface="Malgun Gothic" panose="020B0503020000020004" pitchFamily="34" charset="-127"/>
              </a:rPr>
              <a:t>하지만 그것은 부서졌다</a:t>
            </a:r>
            <a:r>
              <a:rPr lang="en-US" altLang="ko-KR" sz="2000" b="1" dirty="0">
                <a:solidFill>
                  <a:srgbClr val="000000"/>
                </a:solidFill>
                <a:latin typeface="Malgun Gothic" panose="020B0503020000020004" pitchFamily="34" charset="-127"/>
                <a:ea typeface="Malgun Gothic" panose="020B0503020000020004" pitchFamily="34" charset="-127"/>
              </a:rPr>
              <a:t>.</a:t>
            </a:r>
            <a:endParaRPr lang="ko-Kore-KR" altLang="en-US" sz="2000" b="1" dirty="0">
              <a:solidFill>
                <a:srgbClr val="000000"/>
              </a:solidFill>
              <a:latin typeface="Malgun Gothic" panose="020B0503020000020004" pitchFamily="34" charset="-127"/>
              <a:ea typeface="Malgun Gothic" panose="020B0503020000020004" pitchFamily="34" charset="-127"/>
            </a:endParaRPr>
          </a:p>
        </p:txBody>
      </p:sp>
      <p:pic>
        <p:nvPicPr>
          <p:cNvPr id="19" name="Picture 2" descr="구글 번역 - 나무위키">
            <a:extLst>
              <a:ext uri="{FF2B5EF4-FFF2-40B4-BE49-F238E27FC236}">
                <a16:creationId xmlns:a16="http://schemas.microsoft.com/office/drawing/2014/main" id="{9DB6F8E1-A6BC-C44E-7683-8C002438055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78289" y="1911847"/>
            <a:ext cx="1053570" cy="105357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C47AF39-D3AA-B8BB-2E1D-5F69D396B037}"/>
              </a:ext>
            </a:extLst>
          </p:cNvPr>
          <p:cNvSpPr txBox="1"/>
          <p:nvPr/>
        </p:nvSpPr>
        <p:spPr>
          <a:xfrm>
            <a:off x="2384481" y="1823118"/>
            <a:ext cx="241338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sz="2000" b="1" dirty="0" err="1">
                <a:solidFill>
                  <a:srgbClr val="000000"/>
                </a:solidFill>
                <a:latin typeface="Malgun Gothic" panose="020B0503020000020004" pitchFamily="34" charset="-127"/>
                <a:ea typeface="Malgun Gothic" panose="020B0503020000020004" pitchFamily="34" charset="-127"/>
              </a:rPr>
              <a:t>영흰</a:t>
            </a:r>
            <a:r>
              <a:rPr lang="ko-KR" altLang="en-US" sz="2000" b="1" dirty="0">
                <a:solidFill>
                  <a:srgbClr val="000000"/>
                </a:solidFill>
                <a:latin typeface="Malgun Gothic" panose="020B0503020000020004" pitchFamily="34" charset="-127"/>
                <a:ea typeface="Malgun Gothic" panose="020B0503020000020004" pitchFamily="34" charset="-127"/>
              </a:rPr>
              <a:t> 집에 간다</a:t>
            </a:r>
            <a:r>
              <a:rPr lang="en-US" altLang="ko-KR" sz="2000" b="1" dirty="0">
                <a:solidFill>
                  <a:srgbClr val="000000"/>
                </a:solidFill>
                <a:latin typeface="Malgun Gothic" panose="020B0503020000020004" pitchFamily="34" charset="-127"/>
                <a:ea typeface="Malgun Gothic" panose="020B0503020000020004" pitchFamily="34" charset="-127"/>
              </a:rPr>
              <a:t>.</a:t>
            </a:r>
            <a:endParaRPr lang="ko-Kore-KR" altLang="en-US" sz="2000" b="1" dirty="0">
              <a:solidFill>
                <a:srgbClr val="000000"/>
              </a:solidFill>
              <a:latin typeface="Malgun Gothic" panose="020B0503020000020004" pitchFamily="34" charset="-127"/>
              <a:ea typeface="Malgun Gothic" panose="020B0503020000020004" pitchFamily="34" charset="-127"/>
            </a:endParaRPr>
          </a:p>
        </p:txBody>
      </p:sp>
      <p:sp>
        <p:nvSpPr>
          <p:cNvPr id="21" name="TextBox 20">
            <a:extLst>
              <a:ext uri="{FF2B5EF4-FFF2-40B4-BE49-F238E27FC236}">
                <a16:creationId xmlns:a16="http://schemas.microsoft.com/office/drawing/2014/main" id="{03C9E2BB-91CB-0925-27B6-8C1B13B9EEC6}"/>
              </a:ext>
            </a:extLst>
          </p:cNvPr>
          <p:cNvSpPr txBox="1"/>
          <p:nvPr/>
        </p:nvSpPr>
        <p:spPr>
          <a:xfrm>
            <a:off x="1931738" y="2642154"/>
            <a:ext cx="331887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 altLang="ko-Kore-KR" sz="2000" b="1" dirty="0">
                <a:solidFill>
                  <a:srgbClr val="000000"/>
                </a:solidFill>
                <a:latin typeface="Malgun Gothic" panose="020B0503020000020004" pitchFamily="34" charset="-127"/>
                <a:ea typeface="Malgun Gothic" panose="020B0503020000020004" pitchFamily="34" charset="-127"/>
              </a:rPr>
              <a:t>Young white goes home</a:t>
            </a:r>
            <a:endParaRPr lang="ko-Kore-KR" altLang="en-US" sz="2000" b="1" dirty="0">
              <a:solidFill>
                <a:srgbClr val="000000"/>
              </a:solidFill>
              <a:latin typeface="Malgun Gothic" panose="020B0503020000020004" pitchFamily="34" charset="-127"/>
              <a:ea typeface="Malgun Gothic" panose="020B0503020000020004" pitchFamily="34" charset="-127"/>
            </a:endParaRPr>
          </a:p>
        </p:txBody>
      </p:sp>
      <p:sp>
        <p:nvSpPr>
          <p:cNvPr id="3" name="아래쪽 화살표[D] 2">
            <a:extLst>
              <a:ext uri="{FF2B5EF4-FFF2-40B4-BE49-F238E27FC236}">
                <a16:creationId xmlns:a16="http://schemas.microsoft.com/office/drawing/2014/main" id="{6CFFB245-7439-0E87-C936-2704D1CD8934}"/>
              </a:ext>
            </a:extLst>
          </p:cNvPr>
          <p:cNvSpPr/>
          <p:nvPr/>
        </p:nvSpPr>
        <p:spPr>
          <a:xfrm>
            <a:off x="3358715" y="2297680"/>
            <a:ext cx="267202" cy="2819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 name="아래쪽 화살표[D] 21">
            <a:extLst>
              <a:ext uri="{FF2B5EF4-FFF2-40B4-BE49-F238E27FC236}">
                <a16:creationId xmlns:a16="http://schemas.microsoft.com/office/drawing/2014/main" id="{F8F85EAF-DEF5-92FB-7C49-46F55760EBC6}"/>
              </a:ext>
            </a:extLst>
          </p:cNvPr>
          <p:cNvSpPr/>
          <p:nvPr/>
        </p:nvSpPr>
        <p:spPr>
          <a:xfrm>
            <a:off x="3358715" y="4410180"/>
            <a:ext cx="267202" cy="2819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32" name="그룹 31">
            <a:extLst>
              <a:ext uri="{FF2B5EF4-FFF2-40B4-BE49-F238E27FC236}">
                <a16:creationId xmlns:a16="http://schemas.microsoft.com/office/drawing/2014/main" id="{B79754BA-2C80-A6A9-23AE-46D1B9722E0E}"/>
              </a:ext>
            </a:extLst>
          </p:cNvPr>
          <p:cNvGrpSpPr/>
          <p:nvPr/>
        </p:nvGrpSpPr>
        <p:grpSpPr>
          <a:xfrm>
            <a:off x="7265858" y="1941295"/>
            <a:ext cx="3904703" cy="973967"/>
            <a:chOff x="7030546" y="1968755"/>
            <a:chExt cx="3904703" cy="973967"/>
          </a:xfrm>
        </p:grpSpPr>
        <p:sp>
          <p:nvSpPr>
            <p:cNvPr id="26" name="TextBox 25">
              <a:extLst>
                <a:ext uri="{FF2B5EF4-FFF2-40B4-BE49-F238E27FC236}">
                  <a16:creationId xmlns:a16="http://schemas.microsoft.com/office/drawing/2014/main" id="{D25A05ED-2C73-BF7C-E81E-49A5163F34B8}"/>
                </a:ext>
              </a:extLst>
            </p:cNvPr>
            <p:cNvSpPr txBox="1"/>
            <p:nvPr/>
          </p:nvSpPr>
          <p:spPr>
            <a:xfrm>
              <a:off x="7051956" y="2532353"/>
              <a:ext cx="388329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sz="2000" b="1" dirty="0" err="1">
                  <a:solidFill>
                    <a:srgbClr val="000000"/>
                  </a:solidFill>
                  <a:latin typeface="Malgun Gothic" panose="020B0503020000020004" pitchFamily="34" charset="-127"/>
                  <a:ea typeface="Malgun Gothic" panose="020B0503020000020004" pitchFamily="34" charset="-127"/>
                </a:rPr>
                <a:t>영흰</a:t>
              </a:r>
              <a:r>
                <a:rPr lang="en-US" altLang="ko-KR" sz="2000" b="1" dirty="0">
                  <a:solidFill>
                    <a:srgbClr val="000000"/>
                  </a:solidFill>
                  <a:latin typeface="Malgun Gothic" panose="020B0503020000020004" pitchFamily="34" charset="-127"/>
                  <a:ea typeface="Malgun Gothic" panose="020B0503020000020004" pitchFamily="34" charset="-127"/>
                </a:rPr>
                <a:t>(</a:t>
              </a:r>
              <a:r>
                <a:rPr lang="ko-KR" altLang="en-US" sz="2000" b="1" dirty="0">
                  <a:solidFill>
                    <a:srgbClr val="000000"/>
                  </a:solidFill>
                  <a:latin typeface="Malgun Gothic" panose="020B0503020000020004" pitchFamily="34" charset="-127"/>
                  <a:ea typeface="Malgun Gothic" panose="020B0503020000020004" pitchFamily="34" charset="-127"/>
                </a:rPr>
                <a:t>영희는</a:t>
              </a:r>
              <a:r>
                <a:rPr lang="en-US" altLang="ko-KR" sz="2000" b="1" dirty="0">
                  <a:solidFill>
                    <a:srgbClr val="000000"/>
                  </a:solidFill>
                  <a:latin typeface="Malgun Gothic" panose="020B0503020000020004" pitchFamily="34" charset="-127"/>
                  <a:ea typeface="Malgun Gothic" panose="020B0503020000020004" pitchFamily="34" charset="-127"/>
                </a:rPr>
                <a:t>)</a:t>
              </a:r>
              <a:r>
                <a:rPr lang="ko-KR" altLang="en-US" sz="2000" b="1" dirty="0">
                  <a:solidFill>
                    <a:srgbClr val="000000"/>
                  </a:solidFill>
                  <a:latin typeface="Malgun Gothic" panose="020B0503020000020004" pitchFamily="34" charset="-127"/>
                  <a:ea typeface="Malgun Gothic" panose="020B0503020000020004" pitchFamily="34" charset="-127"/>
                </a:rPr>
                <a:t> </a:t>
              </a:r>
              <a:r>
                <a:rPr lang="en-US" altLang="ko-KR" sz="2000" b="1" dirty="0">
                  <a:solidFill>
                    <a:srgbClr val="000000"/>
                  </a:solidFill>
                  <a:latin typeface="Malgun Gothic" panose="020B0503020000020004" pitchFamily="34" charset="-127"/>
                  <a:ea typeface="Malgun Gothic" panose="020B0503020000020004" pitchFamily="34" charset="-127"/>
                </a:rPr>
                <a:t>-&gt; </a:t>
              </a:r>
              <a:r>
                <a:rPr lang="ko-KR" altLang="en-US" sz="2000" b="1" dirty="0" err="1">
                  <a:solidFill>
                    <a:srgbClr val="000000"/>
                  </a:solidFill>
                  <a:latin typeface="Malgun Gothic" panose="020B0503020000020004" pitchFamily="34" charset="-127"/>
                  <a:ea typeface="Malgun Gothic" panose="020B0503020000020004" pitchFamily="34" charset="-127"/>
                </a:rPr>
                <a:t>ㅇㅕㅇㅎㅢㄴ</a:t>
              </a:r>
              <a:endParaRPr lang="ko-KR" altLang="en-US" sz="2000" b="1" dirty="0">
                <a:solidFill>
                  <a:srgbClr val="000000"/>
                </a:solidFill>
                <a:latin typeface="Malgun Gothic" panose="020B0503020000020004" pitchFamily="34" charset="-127"/>
                <a:ea typeface="Malgun Gothic" panose="020B0503020000020004" pitchFamily="34" charset="-127"/>
              </a:endParaRPr>
            </a:p>
          </p:txBody>
        </p:sp>
        <p:sp>
          <p:nvSpPr>
            <p:cNvPr id="28" name="TextBox 27">
              <a:extLst>
                <a:ext uri="{FF2B5EF4-FFF2-40B4-BE49-F238E27FC236}">
                  <a16:creationId xmlns:a16="http://schemas.microsoft.com/office/drawing/2014/main" id="{55CA6FDF-9B1C-B928-A3CF-3BFD8C619E1B}"/>
                </a:ext>
              </a:extLst>
            </p:cNvPr>
            <p:cNvSpPr txBox="1"/>
            <p:nvPr/>
          </p:nvSpPr>
          <p:spPr>
            <a:xfrm>
              <a:off x="7030546" y="1968755"/>
              <a:ext cx="388329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altLang="ko-KR" sz="2000" b="1" dirty="0">
                  <a:solidFill>
                    <a:srgbClr val="000000"/>
                  </a:solidFill>
                  <a:latin typeface="Malgun Gothic" panose="020B0503020000020004" pitchFamily="34" charset="-127"/>
                  <a:ea typeface="Malgun Gothic" panose="020B0503020000020004" pitchFamily="34" charset="-127"/>
                </a:rPr>
                <a:t>1.</a:t>
              </a:r>
              <a:r>
                <a:rPr lang="ko-KR" altLang="en-US" sz="2000" b="1" dirty="0">
                  <a:solidFill>
                    <a:srgbClr val="000000"/>
                  </a:solidFill>
                  <a:latin typeface="Malgun Gothic" panose="020B0503020000020004" pitchFamily="34" charset="-127"/>
                  <a:ea typeface="Malgun Gothic" panose="020B0503020000020004" pitchFamily="34" charset="-127"/>
                </a:rPr>
                <a:t> </a:t>
              </a:r>
              <a:r>
                <a:rPr lang="en-US" altLang="ko-KR" sz="2000" b="1" dirty="0">
                  <a:solidFill>
                    <a:srgbClr val="000000"/>
                  </a:solidFill>
                  <a:latin typeface="Malgun Gothic" panose="020B0503020000020004" pitchFamily="34" charset="-127"/>
                  <a:ea typeface="Malgun Gothic" panose="020B0503020000020004" pitchFamily="34" charset="-127"/>
                </a:rPr>
                <a:t>Consisted by ‘</a:t>
              </a:r>
              <a:r>
                <a:rPr lang="en-US" altLang="ko-KR" sz="2000" b="1" dirty="0" err="1">
                  <a:solidFill>
                    <a:srgbClr val="000000"/>
                  </a:solidFill>
                  <a:latin typeface="Malgun Gothic" panose="020B0503020000020004" pitchFamily="34" charset="-127"/>
                  <a:ea typeface="Malgun Gothic" panose="020B0503020000020004" pitchFamily="34" charset="-127"/>
                </a:rPr>
                <a:t>Jamo</a:t>
              </a:r>
              <a:r>
                <a:rPr lang="en-US" altLang="ko-KR" sz="2000" b="1" dirty="0">
                  <a:solidFill>
                    <a:srgbClr val="000000"/>
                  </a:solidFill>
                  <a:latin typeface="Malgun Gothic" panose="020B0503020000020004" pitchFamily="34" charset="-127"/>
                  <a:ea typeface="Malgun Gothic" panose="020B0503020000020004" pitchFamily="34" charset="-127"/>
                </a:rPr>
                <a:t>’</a:t>
              </a:r>
              <a:endParaRPr lang="ko-KR" altLang="en-US" sz="2000" b="1" dirty="0">
                <a:solidFill>
                  <a:srgbClr val="000000"/>
                </a:solidFill>
                <a:latin typeface="Malgun Gothic" panose="020B0503020000020004" pitchFamily="34" charset="-127"/>
                <a:ea typeface="Malgun Gothic" panose="020B0503020000020004" pitchFamily="34" charset="-127"/>
              </a:endParaRPr>
            </a:p>
          </p:txBody>
        </p:sp>
      </p:grpSp>
      <p:grpSp>
        <p:nvGrpSpPr>
          <p:cNvPr id="34" name="그룹 33">
            <a:extLst>
              <a:ext uri="{FF2B5EF4-FFF2-40B4-BE49-F238E27FC236}">
                <a16:creationId xmlns:a16="http://schemas.microsoft.com/office/drawing/2014/main" id="{4953A39A-9CED-48C5-270E-A09C6091B2F7}"/>
              </a:ext>
            </a:extLst>
          </p:cNvPr>
          <p:cNvGrpSpPr/>
          <p:nvPr/>
        </p:nvGrpSpPr>
        <p:grpSpPr>
          <a:xfrm>
            <a:off x="6606324" y="4053306"/>
            <a:ext cx="5253585" cy="995651"/>
            <a:chOff x="6606324" y="4064148"/>
            <a:chExt cx="5253585" cy="995651"/>
          </a:xfrm>
        </p:grpSpPr>
        <p:grpSp>
          <p:nvGrpSpPr>
            <p:cNvPr id="8" name="그룹 7">
              <a:extLst>
                <a:ext uri="{FF2B5EF4-FFF2-40B4-BE49-F238E27FC236}">
                  <a16:creationId xmlns:a16="http://schemas.microsoft.com/office/drawing/2014/main" id="{D54CB056-B0C0-9D51-52C5-1850110488A0}"/>
                </a:ext>
              </a:extLst>
            </p:cNvPr>
            <p:cNvGrpSpPr/>
            <p:nvPr/>
          </p:nvGrpSpPr>
          <p:grpSpPr>
            <a:xfrm>
              <a:off x="6626738" y="4649430"/>
              <a:ext cx="5208258" cy="410369"/>
              <a:chOff x="6134228" y="4076909"/>
              <a:chExt cx="5208258" cy="410369"/>
            </a:xfrm>
          </p:grpSpPr>
          <p:sp>
            <p:nvSpPr>
              <p:cNvPr id="24" name="TextBox 23">
                <a:extLst>
                  <a:ext uri="{FF2B5EF4-FFF2-40B4-BE49-F238E27FC236}">
                    <a16:creationId xmlns:a16="http://schemas.microsoft.com/office/drawing/2014/main" id="{35C2BB0F-5E0F-BD4D-1B6F-B3BC20D3196A}"/>
                  </a:ext>
                </a:extLst>
              </p:cNvPr>
              <p:cNvSpPr txBox="1"/>
              <p:nvPr/>
            </p:nvSpPr>
            <p:spPr>
              <a:xfrm>
                <a:off x="6134228" y="4076909"/>
                <a:ext cx="290116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sz="2000" b="1" dirty="0">
                    <a:solidFill>
                      <a:srgbClr val="000000"/>
                    </a:solidFill>
                    <a:latin typeface="Malgun Gothic" panose="020B0503020000020004" pitchFamily="34" charset="-127"/>
                    <a:ea typeface="Malgun Gothic" panose="020B0503020000020004" pitchFamily="34" charset="-127"/>
                  </a:rPr>
                  <a:t>구입했습니다</a:t>
                </a:r>
                <a:r>
                  <a:rPr lang="en-US" altLang="ko-KR" sz="2000" b="1" dirty="0">
                    <a:solidFill>
                      <a:srgbClr val="000000"/>
                    </a:solidFill>
                    <a:latin typeface="Malgun Gothic" panose="020B0503020000020004" pitchFamily="34" charset="-127"/>
                    <a:ea typeface="Malgun Gothic" panose="020B0503020000020004" pitchFamily="34" charset="-127"/>
                  </a:rPr>
                  <a:t>(</a:t>
                </a:r>
                <a:r>
                  <a:rPr lang="en" altLang="ko-Kore-KR" sz="2000" b="1" dirty="0">
                    <a:solidFill>
                      <a:srgbClr val="000000"/>
                    </a:solidFill>
                    <a:latin typeface="Malgun Gothic" panose="020B0503020000020004" pitchFamily="34" charset="-127"/>
                    <a:ea typeface="Malgun Gothic" panose="020B0503020000020004" pitchFamily="34" charset="-127"/>
                  </a:rPr>
                  <a:t>Honorific</a:t>
                </a:r>
                <a:r>
                  <a:rPr lang="en-US" altLang="ko-KR" sz="2000" b="1" dirty="0">
                    <a:solidFill>
                      <a:srgbClr val="000000"/>
                    </a:solidFill>
                    <a:latin typeface="Malgun Gothic" panose="020B0503020000020004" pitchFamily="34" charset="-127"/>
                    <a:ea typeface="Malgun Gothic" panose="020B0503020000020004" pitchFamily="34" charset="-127"/>
                  </a:rPr>
                  <a:t>)</a:t>
                </a:r>
                <a:endParaRPr lang="ko-Kore-KR" altLang="en-US" sz="2000" b="1" dirty="0">
                  <a:solidFill>
                    <a:srgbClr val="000000"/>
                  </a:solidFill>
                  <a:latin typeface="Malgun Gothic" panose="020B0503020000020004" pitchFamily="34" charset="-127"/>
                  <a:ea typeface="Malgun Gothic" panose="020B0503020000020004" pitchFamily="34" charset="-127"/>
                </a:endParaRPr>
              </a:p>
            </p:txBody>
          </p:sp>
          <p:sp>
            <p:nvSpPr>
              <p:cNvPr id="25" name="TextBox 24">
                <a:extLst>
                  <a:ext uri="{FF2B5EF4-FFF2-40B4-BE49-F238E27FC236}">
                    <a16:creationId xmlns:a16="http://schemas.microsoft.com/office/drawing/2014/main" id="{4FDA6AF2-8392-89A9-FFD4-632746042772}"/>
                  </a:ext>
                </a:extLst>
              </p:cNvPr>
              <p:cNvSpPr txBox="1"/>
              <p:nvPr/>
            </p:nvSpPr>
            <p:spPr>
              <a:xfrm>
                <a:off x="9097179" y="4076909"/>
                <a:ext cx="224530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sz="2000" b="1" dirty="0">
                    <a:solidFill>
                      <a:srgbClr val="000000"/>
                    </a:solidFill>
                    <a:latin typeface="Malgun Gothic" panose="020B0503020000020004" pitchFamily="34" charset="-127"/>
                    <a:ea typeface="Malgun Gothic" panose="020B0503020000020004" pitchFamily="34" charset="-127"/>
                  </a:rPr>
                  <a:t>부서졌다</a:t>
                </a:r>
                <a:r>
                  <a:rPr lang="en-US" altLang="ko-KR" sz="2000" b="1" dirty="0">
                    <a:solidFill>
                      <a:srgbClr val="000000"/>
                    </a:solidFill>
                    <a:latin typeface="Malgun Gothic" panose="020B0503020000020004" pitchFamily="34" charset="-127"/>
                    <a:ea typeface="Malgun Gothic" panose="020B0503020000020004" pitchFamily="34" charset="-127"/>
                  </a:rPr>
                  <a:t>(</a:t>
                </a:r>
                <a:r>
                  <a:rPr lang="en" altLang="ko-Kore-KR" sz="2000" b="1" dirty="0">
                    <a:solidFill>
                      <a:srgbClr val="000000"/>
                    </a:solidFill>
                    <a:latin typeface="Malgun Gothic" panose="020B0503020000020004" pitchFamily="34" charset="-127"/>
                    <a:ea typeface="Malgun Gothic" panose="020B0503020000020004" pitchFamily="34" charset="-127"/>
                  </a:rPr>
                  <a:t>informal</a:t>
                </a:r>
                <a:r>
                  <a:rPr lang="en-US" altLang="ko-KR" sz="2000" b="1" dirty="0">
                    <a:solidFill>
                      <a:srgbClr val="000000"/>
                    </a:solidFill>
                    <a:latin typeface="Malgun Gothic" panose="020B0503020000020004" pitchFamily="34" charset="-127"/>
                    <a:ea typeface="Malgun Gothic" panose="020B0503020000020004" pitchFamily="34" charset="-127"/>
                  </a:rPr>
                  <a:t>)</a:t>
                </a:r>
                <a:endParaRPr lang="ko-Kore-KR" altLang="en-US" sz="2000" b="1" dirty="0">
                  <a:solidFill>
                    <a:srgbClr val="000000"/>
                  </a:solidFill>
                  <a:latin typeface="Malgun Gothic" panose="020B0503020000020004" pitchFamily="34" charset="-127"/>
                  <a:ea typeface="Malgun Gothic" panose="020B0503020000020004" pitchFamily="34" charset="-127"/>
                </a:endParaRPr>
              </a:p>
            </p:txBody>
          </p:sp>
        </p:grpSp>
        <p:sp>
          <p:nvSpPr>
            <p:cNvPr id="29" name="TextBox 28">
              <a:extLst>
                <a:ext uri="{FF2B5EF4-FFF2-40B4-BE49-F238E27FC236}">
                  <a16:creationId xmlns:a16="http://schemas.microsoft.com/office/drawing/2014/main" id="{6453D272-81F2-47B9-8C04-440973A0A638}"/>
                </a:ext>
              </a:extLst>
            </p:cNvPr>
            <p:cNvSpPr txBox="1"/>
            <p:nvPr/>
          </p:nvSpPr>
          <p:spPr>
            <a:xfrm>
              <a:off x="6606324" y="4064148"/>
              <a:ext cx="525358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ko-KR" sz="2000" b="1" dirty="0">
                  <a:solidFill>
                    <a:srgbClr val="000000"/>
                  </a:solidFill>
                  <a:latin typeface="Malgun Gothic" panose="020B0503020000020004" pitchFamily="34" charset="-127"/>
                  <a:ea typeface="Malgun Gothic" panose="020B0503020000020004" pitchFamily="34" charset="-127"/>
                </a:rPr>
                <a:t>2.</a:t>
              </a:r>
              <a:r>
                <a:rPr lang="ko-KR" altLang="en-US" sz="2000" b="1" dirty="0">
                  <a:solidFill>
                    <a:srgbClr val="000000"/>
                  </a:solidFill>
                  <a:latin typeface="Malgun Gothic" panose="020B0503020000020004" pitchFamily="34" charset="-127"/>
                  <a:ea typeface="Malgun Gothic" panose="020B0503020000020004" pitchFamily="34" charset="-127"/>
                </a:rPr>
                <a:t> </a:t>
              </a:r>
              <a:r>
                <a:rPr lang="en" altLang="ko-Kore-KR" sz="2000" b="1" dirty="0">
                  <a:solidFill>
                    <a:srgbClr val="000000"/>
                  </a:solidFill>
                  <a:latin typeface="Malgun Gothic" panose="020B0503020000020004" pitchFamily="34" charset="-127"/>
                  <a:ea typeface="Malgun Gothic" panose="020B0503020000020004" pitchFamily="34" charset="-127"/>
                </a:rPr>
                <a:t>the existence of grammatical honorifics</a:t>
              </a:r>
            </a:p>
          </p:txBody>
        </p:sp>
      </p:grpSp>
    </p:spTree>
    <p:extLst>
      <p:ext uri="{BB962C8B-B14F-4D97-AF65-F5344CB8AC3E}">
        <p14:creationId xmlns:p14="http://schemas.microsoft.com/office/powerpoint/2010/main" val="327209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590550"/>
            <a:ext cx="12192000" cy="5457825"/>
          </a:xfrm>
          <a:prstGeom prst="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p>
        </p:txBody>
      </p:sp>
      <p:sp>
        <p:nvSpPr>
          <p:cNvPr id="18" name="모서리가 둥근 직사각형 17">
            <a:extLst>
              <a:ext uri="{FF2B5EF4-FFF2-40B4-BE49-F238E27FC236}">
                <a16:creationId xmlns:a16="http://schemas.microsoft.com/office/drawing/2014/main" id="{75735173-C861-237A-195E-03A0290D34A3}"/>
              </a:ext>
            </a:extLst>
          </p:cNvPr>
          <p:cNvSpPr/>
          <p:nvPr/>
        </p:nvSpPr>
        <p:spPr>
          <a:xfrm>
            <a:off x="1175560" y="2415901"/>
            <a:ext cx="3581791" cy="20261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9" name="모서리가 둥근 직사각형 18">
            <a:extLst>
              <a:ext uri="{FF2B5EF4-FFF2-40B4-BE49-F238E27FC236}">
                <a16:creationId xmlns:a16="http://schemas.microsoft.com/office/drawing/2014/main" id="{8383B122-A506-9324-A8B8-9788FDBC012D}"/>
              </a:ext>
            </a:extLst>
          </p:cNvPr>
          <p:cNvSpPr/>
          <p:nvPr/>
        </p:nvSpPr>
        <p:spPr>
          <a:xfrm>
            <a:off x="5659395" y="2415901"/>
            <a:ext cx="4979773" cy="20261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TextBox 6"/>
          <p:cNvSpPr txBox="1"/>
          <p:nvPr/>
        </p:nvSpPr>
        <p:spPr>
          <a:xfrm>
            <a:off x="6817658" y="6223288"/>
            <a:ext cx="5279091" cy="461665"/>
          </a:xfrm>
          <a:prstGeom prst="rect">
            <a:avLst/>
          </a:prstGeom>
          <a:noFill/>
        </p:spPr>
        <p:txBody>
          <a:bodyPr wrap="square" rtlCol="0">
            <a:spAutoFit/>
          </a:bodyPr>
          <a:lstStyle/>
          <a:p>
            <a:pPr algn="r"/>
            <a:r>
              <a:rPr lang="en-US" altLang="ko-KR" sz="2400" dirty="0"/>
              <a:t>Presenter : </a:t>
            </a:r>
            <a:r>
              <a:rPr lang="en-US" altLang="ko-Kore-KR" sz="2400" dirty="0" err="1"/>
              <a:t>Jeonghui</a:t>
            </a:r>
            <a:r>
              <a:rPr lang="en-US" altLang="ko-Kore-KR" sz="2400" dirty="0"/>
              <a:t> Kim</a:t>
            </a:r>
            <a:endParaRPr lang="ko-KR" altLang="en-US" sz="2400" dirty="0"/>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t="8989" b="17416"/>
          <a:stretch/>
        </p:blipFill>
        <p:spPr>
          <a:xfrm>
            <a:off x="0" y="6136764"/>
            <a:ext cx="3095625" cy="721236"/>
          </a:xfrm>
          <a:prstGeom prst="rect">
            <a:avLst/>
          </a:prstGeom>
        </p:spPr>
      </p:pic>
      <p:sp>
        <p:nvSpPr>
          <p:cNvPr id="8" name="제목 1">
            <a:extLst>
              <a:ext uri="{FF2B5EF4-FFF2-40B4-BE49-F238E27FC236}">
                <a16:creationId xmlns:a16="http://schemas.microsoft.com/office/drawing/2014/main" id="{197230E1-8AB4-2D51-79EF-77857E2B565E}"/>
              </a:ext>
            </a:extLst>
          </p:cNvPr>
          <p:cNvSpPr txBox="1">
            <a:spLocks/>
          </p:cNvSpPr>
          <p:nvPr/>
        </p:nvSpPr>
        <p:spPr>
          <a:xfrm>
            <a:off x="147907" y="87687"/>
            <a:ext cx="8186795" cy="32795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t>[2022-1] </a:t>
            </a:r>
            <a:r>
              <a:rPr lang="en-US" altLang="ko-Kore-KR" sz="2400" b="1" dirty="0" err="1"/>
              <a:t>Kor-Eng</a:t>
            </a:r>
            <a:r>
              <a:rPr lang="en-US" altLang="ko-Kore-KR" sz="2400" b="1" dirty="0"/>
              <a:t> NMT using Characteristics of Korean</a:t>
            </a:r>
            <a:endParaRPr lang="ko-KR" altLang="en-US" sz="2400" b="1" dirty="0"/>
          </a:p>
        </p:txBody>
      </p:sp>
      <p:grpSp>
        <p:nvGrpSpPr>
          <p:cNvPr id="10" name="그룹 9">
            <a:extLst>
              <a:ext uri="{FF2B5EF4-FFF2-40B4-BE49-F238E27FC236}">
                <a16:creationId xmlns:a16="http://schemas.microsoft.com/office/drawing/2014/main" id="{7D7A2D6C-5DE9-C4B2-010E-74B51E725A6A}"/>
              </a:ext>
            </a:extLst>
          </p:cNvPr>
          <p:cNvGrpSpPr/>
          <p:nvPr/>
        </p:nvGrpSpPr>
        <p:grpSpPr>
          <a:xfrm>
            <a:off x="1175560" y="2415902"/>
            <a:ext cx="3396440" cy="2026196"/>
            <a:chOff x="7200535" y="-229518"/>
            <a:chExt cx="7729526" cy="14952298"/>
          </a:xfrm>
        </p:grpSpPr>
        <p:sp>
          <p:nvSpPr>
            <p:cNvPr id="11" name="TextBox 10">
              <a:extLst>
                <a:ext uri="{FF2B5EF4-FFF2-40B4-BE49-F238E27FC236}">
                  <a16:creationId xmlns:a16="http://schemas.microsoft.com/office/drawing/2014/main" id="{C85BDE8D-E1FB-205D-92EA-571CC5C4BD33}"/>
                </a:ext>
              </a:extLst>
            </p:cNvPr>
            <p:cNvSpPr txBox="1"/>
            <p:nvPr/>
          </p:nvSpPr>
          <p:spPr>
            <a:xfrm>
              <a:off x="7200535" y="5278225"/>
              <a:ext cx="1862911" cy="39368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ko-Kore-KR" altLang="en-US" sz="2800" b="1" dirty="0">
                  <a:solidFill>
                    <a:srgbClr val="000000"/>
                  </a:solidFill>
                  <a:latin typeface="Malgun Gothic" panose="020B0503020000020004" pitchFamily="34" charset="-127"/>
                  <a:ea typeface="Malgun Gothic" panose="020B0503020000020004" pitchFamily="34" charset="-127"/>
                </a:rPr>
                <a:t>한</a:t>
              </a:r>
            </a:p>
          </p:txBody>
        </p:sp>
        <p:sp>
          <p:nvSpPr>
            <p:cNvPr id="12" name="TextBox 11">
              <a:extLst>
                <a:ext uri="{FF2B5EF4-FFF2-40B4-BE49-F238E27FC236}">
                  <a16:creationId xmlns:a16="http://schemas.microsoft.com/office/drawing/2014/main" id="{AEBDA5FD-541E-D378-0617-AD94DC3D8792}"/>
                </a:ext>
              </a:extLst>
            </p:cNvPr>
            <p:cNvSpPr txBox="1"/>
            <p:nvPr/>
          </p:nvSpPr>
          <p:spPr>
            <a:xfrm>
              <a:off x="10438375" y="-229518"/>
              <a:ext cx="4491686" cy="149522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2438338" latinLnBrk="0" hangingPunct="0">
                <a:lnSpc>
                  <a:spcPts val="3000"/>
                </a:lnSpc>
              </a:pPr>
              <a:r>
                <a:rPr lang="en" altLang="ko-Kore-KR" sz="2800" b="1" dirty="0">
                  <a:solidFill>
                    <a:srgbClr val="000000"/>
                  </a:solidFill>
                  <a:latin typeface="Malgun Gothic" panose="020B0503020000020004" pitchFamily="34" charset="-127"/>
                  <a:ea typeface="Malgun Gothic" panose="020B0503020000020004" pitchFamily="34" charset="-127"/>
                </a:rPr>
                <a:t>initial</a:t>
              </a:r>
              <a:r>
                <a:rPr lang="ko-KR" altLang="en-US" sz="2800" b="1" dirty="0">
                  <a:solidFill>
                    <a:srgbClr val="000000"/>
                  </a:solidFill>
                  <a:latin typeface="Malgun Gothic" panose="020B0503020000020004" pitchFamily="34" charset="-127"/>
                  <a:ea typeface="Malgun Gothic" panose="020B0503020000020004" pitchFamily="34" charset="-127"/>
                </a:rPr>
                <a:t> </a:t>
              </a:r>
              <a:r>
                <a:rPr lang="en-US" altLang="ko-KR" sz="2800" b="1" dirty="0">
                  <a:solidFill>
                    <a:srgbClr val="000000"/>
                  </a:solidFill>
                  <a:latin typeface="Malgun Gothic" panose="020B0503020000020004" pitchFamily="34" charset="-127"/>
                  <a:ea typeface="Malgun Gothic" panose="020B0503020000020004" pitchFamily="34" charset="-127"/>
                </a:rPr>
                <a:t>:</a:t>
              </a:r>
              <a:r>
                <a:rPr lang="ko-KR" altLang="en-US" sz="2800" b="1" dirty="0">
                  <a:solidFill>
                    <a:srgbClr val="000000"/>
                  </a:solidFill>
                  <a:latin typeface="Malgun Gothic" panose="020B0503020000020004" pitchFamily="34" charset="-127"/>
                  <a:ea typeface="Malgun Gothic" panose="020B0503020000020004" pitchFamily="34" charset="-127"/>
                </a:rPr>
                <a:t> </a:t>
              </a:r>
              <a:r>
                <a:rPr lang="ko-KR" altLang="en-US" sz="2800" b="1" dirty="0" err="1">
                  <a:solidFill>
                    <a:srgbClr val="000000"/>
                  </a:solidFill>
                  <a:latin typeface="Malgun Gothic" panose="020B0503020000020004" pitchFamily="34" charset="-127"/>
                  <a:ea typeface="Malgun Gothic" panose="020B0503020000020004" pitchFamily="34" charset="-127"/>
                </a:rPr>
                <a:t>ㅎ</a:t>
              </a:r>
              <a:endParaRPr lang="en-US" altLang="ko-KR" sz="2800" b="1" dirty="0">
                <a:solidFill>
                  <a:srgbClr val="000000"/>
                </a:solidFill>
                <a:latin typeface="Malgun Gothic" panose="020B0503020000020004" pitchFamily="34" charset="-127"/>
                <a:ea typeface="Malgun Gothic" panose="020B0503020000020004" pitchFamily="34" charset="-127"/>
              </a:endParaRPr>
            </a:p>
            <a:p>
              <a:pPr marL="0" marR="0" indent="0" algn="ctr" defTabSz="2438338" rtl="0" fontAlgn="auto" latinLnBrk="0" hangingPunct="0">
                <a:lnSpc>
                  <a:spcPts val="3000"/>
                </a:lnSpc>
                <a:spcBef>
                  <a:spcPts val="0"/>
                </a:spcBef>
                <a:spcAft>
                  <a:spcPts val="0"/>
                </a:spcAft>
                <a:buClrTx/>
                <a:buSzTx/>
                <a:buFontTx/>
                <a:buNone/>
                <a:tabLst/>
              </a:pPr>
              <a:endParaRPr lang="en-US" altLang="ko-Kore-KR" sz="2800" b="1" dirty="0">
                <a:solidFill>
                  <a:srgbClr val="000000"/>
                </a:solidFill>
                <a:latin typeface="Malgun Gothic" panose="020B0503020000020004" pitchFamily="34" charset="-127"/>
                <a:ea typeface="Malgun Gothic" panose="020B0503020000020004" pitchFamily="34" charset="-127"/>
              </a:endParaRPr>
            </a:p>
            <a:p>
              <a:pPr algn="ctr" defTabSz="2438338" latinLnBrk="0" hangingPunct="0">
                <a:lnSpc>
                  <a:spcPts val="3000"/>
                </a:lnSpc>
              </a:pPr>
              <a:r>
                <a:rPr lang="en" altLang="ko-Kore-KR" sz="2800" b="1" dirty="0">
                  <a:solidFill>
                    <a:srgbClr val="000000"/>
                  </a:solidFill>
                  <a:latin typeface="Malgun Gothic" panose="020B0503020000020004" pitchFamily="34" charset="-127"/>
                  <a:ea typeface="Malgun Gothic" panose="020B0503020000020004" pitchFamily="34" charset="-127"/>
                </a:rPr>
                <a:t>medial</a:t>
              </a:r>
              <a:r>
                <a:rPr lang="ko-KR" altLang="en-US" sz="2800" b="1" dirty="0">
                  <a:solidFill>
                    <a:srgbClr val="000000"/>
                  </a:solidFill>
                  <a:latin typeface="Malgun Gothic" panose="020B0503020000020004" pitchFamily="34" charset="-127"/>
                  <a:ea typeface="Malgun Gothic" panose="020B0503020000020004" pitchFamily="34" charset="-127"/>
                </a:rPr>
                <a:t> </a:t>
              </a:r>
              <a:r>
                <a:rPr lang="en-US" altLang="ko-KR" sz="2800" b="1" dirty="0">
                  <a:solidFill>
                    <a:srgbClr val="000000"/>
                  </a:solidFill>
                  <a:latin typeface="Malgun Gothic" panose="020B0503020000020004" pitchFamily="34" charset="-127"/>
                  <a:ea typeface="Malgun Gothic" panose="020B0503020000020004" pitchFamily="34" charset="-127"/>
                </a:rPr>
                <a:t>:</a:t>
              </a:r>
              <a:r>
                <a:rPr lang="ko-KR" altLang="en-US" sz="2800" b="1" dirty="0">
                  <a:solidFill>
                    <a:srgbClr val="000000"/>
                  </a:solidFill>
                  <a:latin typeface="Malgun Gothic" panose="020B0503020000020004" pitchFamily="34" charset="-127"/>
                  <a:ea typeface="Malgun Gothic" panose="020B0503020000020004" pitchFamily="34" charset="-127"/>
                </a:rPr>
                <a:t> </a:t>
              </a:r>
              <a:r>
                <a:rPr lang="ko-KR" altLang="en-US" sz="2800" b="1" dirty="0" err="1">
                  <a:solidFill>
                    <a:srgbClr val="000000"/>
                  </a:solidFill>
                  <a:latin typeface="Malgun Gothic" panose="020B0503020000020004" pitchFamily="34" charset="-127"/>
                  <a:ea typeface="Malgun Gothic" panose="020B0503020000020004" pitchFamily="34" charset="-127"/>
                </a:rPr>
                <a:t>ㅏ</a:t>
              </a:r>
              <a:endParaRPr lang="en-US" altLang="ko-KR" sz="2800" b="1" dirty="0">
                <a:solidFill>
                  <a:srgbClr val="000000"/>
                </a:solidFill>
                <a:latin typeface="Malgun Gothic" panose="020B0503020000020004" pitchFamily="34" charset="-127"/>
                <a:ea typeface="Malgun Gothic" panose="020B0503020000020004" pitchFamily="34" charset="-127"/>
              </a:endParaRPr>
            </a:p>
            <a:p>
              <a:pPr marL="0" marR="0" indent="0" algn="ctr" defTabSz="2438338" rtl="0" fontAlgn="auto" latinLnBrk="0" hangingPunct="0">
                <a:lnSpc>
                  <a:spcPts val="3000"/>
                </a:lnSpc>
                <a:spcBef>
                  <a:spcPts val="0"/>
                </a:spcBef>
                <a:spcAft>
                  <a:spcPts val="0"/>
                </a:spcAft>
                <a:buClrTx/>
                <a:buSzTx/>
                <a:buFontTx/>
                <a:buNone/>
                <a:tabLst/>
              </a:pPr>
              <a:endParaRPr lang="en-US" altLang="ko-Kore-KR" sz="2800" b="1" dirty="0">
                <a:solidFill>
                  <a:srgbClr val="000000"/>
                </a:solidFill>
                <a:latin typeface="Malgun Gothic" panose="020B0503020000020004" pitchFamily="34" charset="-127"/>
                <a:ea typeface="Malgun Gothic" panose="020B0503020000020004" pitchFamily="34" charset="-127"/>
              </a:endParaRPr>
            </a:p>
            <a:p>
              <a:pPr algn="ctr" defTabSz="2438338" latinLnBrk="0" hangingPunct="0">
                <a:lnSpc>
                  <a:spcPts val="3000"/>
                </a:lnSpc>
              </a:pPr>
              <a:r>
                <a:rPr lang="en" altLang="ko-Kore-KR" sz="2800" b="1" dirty="0">
                  <a:solidFill>
                    <a:srgbClr val="000000"/>
                  </a:solidFill>
                  <a:latin typeface="Malgun Gothic" panose="020B0503020000020004" pitchFamily="34" charset="-127"/>
                  <a:ea typeface="Malgun Gothic" panose="020B0503020000020004" pitchFamily="34" charset="-127"/>
                </a:rPr>
                <a:t>final</a:t>
              </a:r>
              <a:r>
                <a:rPr lang="ko-KR" altLang="en-US" sz="2800" b="1" dirty="0">
                  <a:solidFill>
                    <a:srgbClr val="000000"/>
                  </a:solidFill>
                  <a:latin typeface="Malgun Gothic" panose="020B0503020000020004" pitchFamily="34" charset="-127"/>
                  <a:ea typeface="Malgun Gothic" panose="020B0503020000020004" pitchFamily="34" charset="-127"/>
                </a:rPr>
                <a:t> </a:t>
              </a:r>
              <a:r>
                <a:rPr lang="en-US" altLang="ko-KR" sz="2800" b="1" dirty="0">
                  <a:solidFill>
                    <a:srgbClr val="000000"/>
                  </a:solidFill>
                  <a:latin typeface="Malgun Gothic" panose="020B0503020000020004" pitchFamily="34" charset="-127"/>
                  <a:ea typeface="Malgun Gothic" panose="020B0503020000020004" pitchFamily="34" charset="-127"/>
                </a:rPr>
                <a:t>:</a:t>
              </a:r>
              <a:r>
                <a:rPr lang="ko-KR" altLang="en-US" sz="2800" b="1" dirty="0">
                  <a:solidFill>
                    <a:srgbClr val="000000"/>
                  </a:solidFill>
                  <a:latin typeface="Malgun Gothic" panose="020B0503020000020004" pitchFamily="34" charset="-127"/>
                  <a:ea typeface="Malgun Gothic" panose="020B0503020000020004" pitchFamily="34" charset="-127"/>
                </a:rPr>
                <a:t> </a:t>
              </a:r>
              <a:r>
                <a:rPr lang="ko-KR" altLang="en-US" sz="2800" b="1" dirty="0" err="1">
                  <a:solidFill>
                    <a:srgbClr val="000000"/>
                  </a:solidFill>
                  <a:latin typeface="Malgun Gothic" panose="020B0503020000020004" pitchFamily="34" charset="-127"/>
                  <a:ea typeface="Malgun Gothic" panose="020B0503020000020004" pitchFamily="34" charset="-127"/>
                </a:rPr>
                <a:t>ㄴ</a:t>
              </a:r>
              <a:endParaRPr lang="ko-Kore-KR" altLang="en-US" sz="2800" b="1" dirty="0">
                <a:solidFill>
                  <a:srgbClr val="000000"/>
                </a:solidFill>
                <a:latin typeface="Malgun Gothic" panose="020B0503020000020004" pitchFamily="34" charset="-127"/>
                <a:ea typeface="Malgun Gothic" panose="020B0503020000020004" pitchFamily="34" charset="-127"/>
              </a:endParaRPr>
            </a:p>
          </p:txBody>
        </p:sp>
        <p:sp>
          <p:nvSpPr>
            <p:cNvPr id="13" name="오른쪽 화살표[R] 12">
              <a:extLst>
                <a:ext uri="{FF2B5EF4-FFF2-40B4-BE49-F238E27FC236}">
                  <a16:creationId xmlns:a16="http://schemas.microsoft.com/office/drawing/2014/main" id="{C92DEAFA-CC16-ED9D-E533-88C14DF68907}"/>
                </a:ext>
              </a:extLst>
            </p:cNvPr>
            <p:cNvSpPr/>
            <p:nvPr/>
          </p:nvSpPr>
          <p:spPr>
            <a:xfrm>
              <a:off x="9193980" y="6606600"/>
              <a:ext cx="813320" cy="1280062"/>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nvGrpSpPr>
          <p:cNvPr id="14" name="그룹 13">
            <a:extLst>
              <a:ext uri="{FF2B5EF4-FFF2-40B4-BE49-F238E27FC236}">
                <a16:creationId xmlns:a16="http://schemas.microsoft.com/office/drawing/2014/main" id="{1CDE91E6-9929-F264-AFB2-D0E249940828}"/>
              </a:ext>
            </a:extLst>
          </p:cNvPr>
          <p:cNvGrpSpPr/>
          <p:nvPr/>
        </p:nvGrpSpPr>
        <p:grpSpPr>
          <a:xfrm>
            <a:off x="5294022" y="2530017"/>
            <a:ext cx="5722417" cy="1797966"/>
            <a:chOff x="2225040" y="5646815"/>
            <a:chExt cx="19933920" cy="4084031"/>
          </a:xfrm>
        </p:grpSpPr>
        <p:sp>
          <p:nvSpPr>
            <p:cNvPr id="15" name="TextBox 14">
              <a:extLst>
                <a:ext uri="{FF2B5EF4-FFF2-40B4-BE49-F238E27FC236}">
                  <a16:creationId xmlns:a16="http://schemas.microsoft.com/office/drawing/2014/main" id="{D60263EC-AC32-9C12-BDDA-E5EAE68A7EEB}"/>
                </a:ext>
              </a:extLst>
            </p:cNvPr>
            <p:cNvSpPr txBox="1"/>
            <p:nvPr/>
          </p:nvSpPr>
          <p:spPr>
            <a:xfrm>
              <a:off x="6957061" y="5646815"/>
              <a:ext cx="10469879" cy="1211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altLang="ko-Kore-KR" sz="2800" b="1" dirty="0" err="1">
                  <a:solidFill>
                    <a:srgbClr val="000000"/>
                  </a:solidFill>
                  <a:latin typeface="Malgun Gothic" panose="020B0503020000020004" pitchFamily="34" charset="-127"/>
                  <a:ea typeface="Malgun Gothic" panose="020B0503020000020004" pitchFamily="34" charset="-127"/>
                </a:rPr>
                <a:t>안녕</a:t>
              </a:r>
              <a:r>
                <a:rPr lang="en-US" altLang="ko-Kore-KR" sz="2800" b="1" dirty="0">
                  <a:solidFill>
                    <a:srgbClr val="000000"/>
                  </a:solidFill>
                  <a:latin typeface="Malgun Gothic" panose="020B0503020000020004" pitchFamily="34" charset="-127"/>
                  <a:ea typeface="Malgun Gothic" panose="020B0503020000020004" pitchFamily="34" charset="-127"/>
                </a:rPr>
                <a:t>. Kim</a:t>
              </a:r>
              <a:r>
                <a:rPr lang="ko-KR" altLang="en-US" sz="2800" b="1" dirty="0">
                  <a:solidFill>
                    <a:srgbClr val="000000"/>
                  </a:solidFill>
                  <a:latin typeface="Malgun Gothic" panose="020B0503020000020004" pitchFamily="34" charset="-127"/>
                  <a:ea typeface="Malgun Gothic" panose="020B0503020000020004" pitchFamily="34" charset="-127"/>
                </a:rPr>
                <a:t>이야</a:t>
              </a:r>
              <a:r>
                <a:rPr lang="en-US" altLang="ko-Kore-KR" sz="2800" b="1" dirty="0">
                  <a:solidFill>
                    <a:srgbClr val="000000"/>
                  </a:solidFill>
                  <a:latin typeface="Malgun Gothic" panose="020B0503020000020004" pitchFamily="34" charset="-127"/>
                  <a:ea typeface="Malgun Gothic" panose="020B0503020000020004" pitchFamily="34" charset="-127"/>
                </a:rPr>
                <a:t>.</a:t>
              </a:r>
              <a:r>
                <a:rPr lang="ko-Kore-KR" altLang="ko-Kore-KR" sz="2800" b="1" dirty="0">
                  <a:solidFill>
                    <a:srgbClr val="000000"/>
                  </a:solidFill>
                  <a:latin typeface="Malgun Gothic" panose="020B0503020000020004" pitchFamily="34" charset="-127"/>
                  <a:ea typeface="Malgun Gothic" panose="020B0503020000020004" pitchFamily="34" charset="-127"/>
                </a:rPr>
                <a:t> </a:t>
              </a:r>
              <a:endParaRPr lang="ko-Kore-KR" altLang="en-US" sz="2800" b="1" dirty="0">
                <a:solidFill>
                  <a:srgbClr val="000000"/>
                </a:solidFill>
                <a:latin typeface="Malgun Gothic" panose="020B0503020000020004" pitchFamily="34" charset="-127"/>
                <a:ea typeface="Malgun Gothic" panose="020B0503020000020004" pitchFamily="34" charset="-127"/>
              </a:endParaRPr>
            </a:p>
          </p:txBody>
        </p:sp>
        <p:sp>
          <p:nvSpPr>
            <p:cNvPr id="16" name="TextBox 15">
              <a:extLst>
                <a:ext uri="{FF2B5EF4-FFF2-40B4-BE49-F238E27FC236}">
                  <a16:creationId xmlns:a16="http://schemas.microsoft.com/office/drawing/2014/main" id="{10481FF4-0A69-984E-C211-8ECA9C63F9AF}"/>
                </a:ext>
              </a:extLst>
            </p:cNvPr>
            <p:cNvSpPr txBox="1"/>
            <p:nvPr/>
          </p:nvSpPr>
          <p:spPr>
            <a:xfrm>
              <a:off x="2225040" y="8519063"/>
              <a:ext cx="19933920" cy="1211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altLang="ko-Kore-KR" sz="2800" b="1" dirty="0" err="1">
                  <a:solidFill>
                    <a:srgbClr val="000000"/>
                  </a:solidFill>
                  <a:latin typeface="Malgun Gothic" panose="020B0503020000020004" pitchFamily="34" charset="-127"/>
                  <a:ea typeface="Malgun Gothic" panose="020B0503020000020004" pitchFamily="34" charset="-127"/>
                </a:rPr>
                <a:t>ㅇㅏㄴㄴㅕㅇ</a:t>
              </a:r>
              <a:r>
                <a:rPr lang="en-US" altLang="ko-Kore-KR" sz="2800" b="1" dirty="0">
                  <a:solidFill>
                    <a:srgbClr val="000000"/>
                  </a:solidFill>
                  <a:latin typeface="Malgun Gothic" panose="020B0503020000020004" pitchFamily="34" charset="-127"/>
                  <a:ea typeface="Malgun Gothic" panose="020B0503020000020004" pitchFamily="34" charset="-127"/>
                </a:rPr>
                <a:t>. </a:t>
              </a:r>
              <a:r>
                <a:rPr lang="en-US" altLang="ko-Kore-KR" sz="2800" b="1" dirty="0" err="1">
                  <a:solidFill>
                    <a:srgbClr val="000000"/>
                  </a:solidFill>
                  <a:latin typeface="Malgun Gothic" panose="020B0503020000020004" pitchFamily="34" charset="-127"/>
                  <a:ea typeface="Malgun Gothic" panose="020B0503020000020004" pitchFamily="34" charset="-127"/>
                </a:rPr>
                <a:t>Kimㅇㅣ</a:t>
              </a:r>
              <a:r>
                <a:rPr lang="en-US" altLang="ko-KR" sz="2800" b="1" dirty="0">
                  <a:solidFill>
                    <a:srgbClr val="000000"/>
                  </a:solidFill>
                  <a:latin typeface="Malgun Gothic" panose="020B0503020000020004" pitchFamily="34" charset="-127"/>
                  <a:ea typeface="Malgun Gothic" panose="020B0503020000020004" pitchFamily="34" charset="-127"/>
                </a:rPr>
                <a:t>_</a:t>
              </a:r>
              <a:r>
                <a:rPr lang="ko-KR" altLang="en-US" sz="2800" b="1" dirty="0">
                  <a:solidFill>
                    <a:srgbClr val="000000"/>
                  </a:solidFill>
                  <a:latin typeface="Malgun Gothic" panose="020B0503020000020004" pitchFamily="34" charset="-127"/>
                  <a:ea typeface="Malgun Gothic" panose="020B0503020000020004" pitchFamily="34" charset="-127"/>
                </a:rPr>
                <a:t>야</a:t>
              </a:r>
              <a:r>
                <a:rPr lang="en-US" altLang="ko-Kore-KR" sz="2800" b="1" dirty="0">
                  <a:solidFill>
                    <a:srgbClr val="000000"/>
                  </a:solidFill>
                  <a:latin typeface="Malgun Gothic" panose="020B0503020000020004" pitchFamily="34" charset="-127"/>
                  <a:ea typeface="Malgun Gothic" panose="020B0503020000020004" pitchFamily="34" charset="-127"/>
                </a:rPr>
                <a:t>_.</a:t>
              </a:r>
              <a:r>
                <a:rPr lang="ko-Kore-KR" altLang="ko-Kore-KR" sz="2800" b="1" dirty="0">
                  <a:solidFill>
                    <a:srgbClr val="000000"/>
                  </a:solidFill>
                  <a:latin typeface="Malgun Gothic" panose="020B0503020000020004" pitchFamily="34" charset="-127"/>
                  <a:ea typeface="Malgun Gothic" panose="020B0503020000020004" pitchFamily="34" charset="-127"/>
                </a:rPr>
                <a:t> </a:t>
              </a:r>
              <a:endParaRPr lang="ko-Kore-KR" altLang="en-US" sz="2800" b="1" dirty="0">
                <a:solidFill>
                  <a:srgbClr val="000000"/>
                </a:solidFill>
                <a:latin typeface="Malgun Gothic" panose="020B0503020000020004" pitchFamily="34" charset="-127"/>
                <a:ea typeface="Malgun Gothic" panose="020B0503020000020004" pitchFamily="34" charset="-127"/>
              </a:endParaRPr>
            </a:p>
          </p:txBody>
        </p:sp>
        <p:sp>
          <p:nvSpPr>
            <p:cNvPr id="17" name="아래쪽 화살표[D] 16">
              <a:extLst>
                <a:ext uri="{FF2B5EF4-FFF2-40B4-BE49-F238E27FC236}">
                  <a16:creationId xmlns:a16="http://schemas.microsoft.com/office/drawing/2014/main" id="{3943E965-AC75-80B4-0EFB-F37DE6685759}"/>
                </a:ext>
              </a:extLst>
            </p:cNvPr>
            <p:cNvSpPr/>
            <p:nvPr/>
          </p:nvSpPr>
          <p:spPr>
            <a:xfrm>
              <a:off x="11685271" y="7589213"/>
              <a:ext cx="932115" cy="718145"/>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208564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0D7D1D98-ADEF-D932-B154-39FA33A06ABE}"/>
              </a:ext>
            </a:extLst>
          </p:cNvPr>
          <p:cNvSpPr/>
          <p:nvPr/>
        </p:nvSpPr>
        <p:spPr>
          <a:xfrm>
            <a:off x="0" y="590550"/>
            <a:ext cx="12192000" cy="5457825"/>
          </a:xfrm>
          <a:prstGeom prst="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p>
        </p:txBody>
      </p:sp>
      <p:sp>
        <p:nvSpPr>
          <p:cNvPr id="33" name="모서리가 둥근 직사각형 32">
            <a:extLst>
              <a:ext uri="{FF2B5EF4-FFF2-40B4-BE49-F238E27FC236}">
                <a16:creationId xmlns:a16="http://schemas.microsoft.com/office/drawing/2014/main" id="{4212241A-433C-37AE-F025-FFD5B1CA9774}"/>
              </a:ext>
            </a:extLst>
          </p:cNvPr>
          <p:cNvSpPr/>
          <p:nvPr/>
        </p:nvSpPr>
        <p:spPr>
          <a:xfrm>
            <a:off x="373560" y="1344723"/>
            <a:ext cx="6929537" cy="15188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2" name="모서리가 둥근 직사각형 31">
            <a:extLst>
              <a:ext uri="{FF2B5EF4-FFF2-40B4-BE49-F238E27FC236}">
                <a16:creationId xmlns:a16="http://schemas.microsoft.com/office/drawing/2014/main" id="{B473B0CE-D6ED-E84A-CDB4-7564C8EBB140}"/>
              </a:ext>
            </a:extLst>
          </p:cNvPr>
          <p:cNvSpPr/>
          <p:nvPr/>
        </p:nvSpPr>
        <p:spPr>
          <a:xfrm>
            <a:off x="7444500" y="1340291"/>
            <a:ext cx="4518112" cy="15188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1" name="모서리가 둥근 직사각형 30">
            <a:extLst>
              <a:ext uri="{FF2B5EF4-FFF2-40B4-BE49-F238E27FC236}">
                <a16:creationId xmlns:a16="http://schemas.microsoft.com/office/drawing/2014/main" id="{832F89F5-0B95-CF6E-EA45-4D6D740E92F1}"/>
              </a:ext>
            </a:extLst>
          </p:cNvPr>
          <p:cNvSpPr/>
          <p:nvPr/>
        </p:nvSpPr>
        <p:spPr>
          <a:xfrm>
            <a:off x="229388" y="3430384"/>
            <a:ext cx="11733224" cy="20261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TextBox 6"/>
          <p:cNvSpPr txBox="1"/>
          <p:nvPr/>
        </p:nvSpPr>
        <p:spPr>
          <a:xfrm>
            <a:off x="6817658" y="6223288"/>
            <a:ext cx="5279091" cy="461665"/>
          </a:xfrm>
          <a:prstGeom prst="rect">
            <a:avLst/>
          </a:prstGeom>
          <a:noFill/>
        </p:spPr>
        <p:txBody>
          <a:bodyPr wrap="square" rtlCol="0">
            <a:spAutoFit/>
          </a:bodyPr>
          <a:lstStyle/>
          <a:p>
            <a:pPr algn="r"/>
            <a:r>
              <a:rPr lang="en-US" altLang="ko-KR" sz="2400" dirty="0"/>
              <a:t>Presenter : </a:t>
            </a:r>
            <a:r>
              <a:rPr lang="en-US" altLang="ko-Kore-KR" sz="2400" dirty="0" err="1"/>
              <a:t>Jeonghui</a:t>
            </a:r>
            <a:r>
              <a:rPr lang="en-US" altLang="ko-Kore-KR" sz="2400" dirty="0"/>
              <a:t> Kim</a:t>
            </a:r>
            <a:endParaRPr lang="ko-KR" altLang="en-US" sz="2400" dirty="0"/>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t="8989" b="17416"/>
          <a:stretch/>
        </p:blipFill>
        <p:spPr>
          <a:xfrm>
            <a:off x="0" y="6136764"/>
            <a:ext cx="3095625" cy="721236"/>
          </a:xfrm>
          <a:prstGeom prst="rect">
            <a:avLst/>
          </a:prstGeom>
        </p:spPr>
      </p:pic>
      <p:sp>
        <p:nvSpPr>
          <p:cNvPr id="8" name="제목 1">
            <a:extLst>
              <a:ext uri="{FF2B5EF4-FFF2-40B4-BE49-F238E27FC236}">
                <a16:creationId xmlns:a16="http://schemas.microsoft.com/office/drawing/2014/main" id="{197230E1-8AB4-2D51-79EF-77857E2B565E}"/>
              </a:ext>
            </a:extLst>
          </p:cNvPr>
          <p:cNvSpPr txBox="1">
            <a:spLocks/>
          </p:cNvSpPr>
          <p:nvPr/>
        </p:nvSpPr>
        <p:spPr>
          <a:xfrm>
            <a:off x="147907" y="87687"/>
            <a:ext cx="8186795" cy="32795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a:t>[2022-1] </a:t>
            </a:r>
            <a:r>
              <a:rPr lang="en-US" altLang="ko-Kore-KR" sz="2400" b="1"/>
              <a:t>Kor-Eng NMT using Characteristics of Korean</a:t>
            </a:r>
            <a:endParaRPr lang="ko-KR" altLang="en-US" sz="2400" b="1" dirty="0"/>
          </a:p>
        </p:txBody>
      </p:sp>
      <p:grpSp>
        <p:nvGrpSpPr>
          <p:cNvPr id="3" name="그룹 2">
            <a:extLst>
              <a:ext uri="{FF2B5EF4-FFF2-40B4-BE49-F238E27FC236}">
                <a16:creationId xmlns:a16="http://schemas.microsoft.com/office/drawing/2014/main" id="{6C9B49E8-96FD-8FE7-F3DB-8F1A63D6D356}"/>
              </a:ext>
            </a:extLst>
          </p:cNvPr>
          <p:cNvGrpSpPr>
            <a:grpSpLocks noChangeAspect="1"/>
          </p:cNvGrpSpPr>
          <p:nvPr/>
        </p:nvGrpSpPr>
        <p:grpSpPr>
          <a:xfrm>
            <a:off x="370878" y="1469054"/>
            <a:ext cx="6857708" cy="1260957"/>
            <a:chOff x="2136629" y="1721497"/>
            <a:chExt cx="8690524" cy="1597965"/>
          </a:xfrm>
        </p:grpSpPr>
        <p:grpSp>
          <p:nvGrpSpPr>
            <p:cNvPr id="18" name="그룹 17">
              <a:extLst>
                <a:ext uri="{FF2B5EF4-FFF2-40B4-BE49-F238E27FC236}">
                  <a16:creationId xmlns:a16="http://schemas.microsoft.com/office/drawing/2014/main" id="{FC8419F1-0F8A-1C26-C435-6E782B2875F4}"/>
                </a:ext>
              </a:extLst>
            </p:cNvPr>
            <p:cNvGrpSpPr>
              <a:grpSpLocks noChangeAspect="1"/>
            </p:cNvGrpSpPr>
            <p:nvPr/>
          </p:nvGrpSpPr>
          <p:grpSpPr>
            <a:xfrm>
              <a:off x="3253808" y="1721497"/>
              <a:ext cx="7573345" cy="1597965"/>
              <a:chOff x="5344859" y="6007291"/>
              <a:chExt cx="15050736" cy="2751607"/>
            </a:xfrm>
          </p:grpSpPr>
          <p:pic>
            <p:nvPicPr>
              <p:cNvPr id="19" name="그림 18" descr="텍스트이(가) 표시된 사진&#10;&#10;자동 생성된 설명">
                <a:extLst>
                  <a:ext uri="{FF2B5EF4-FFF2-40B4-BE49-F238E27FC236}">
                    <a16:creationId xmlns:a16="http://schemas.microsoft.com/office/drawing/2014/main" id="{AD7BCD8A-3C1B-72CB-5918-FAF9DAB88F06}"/>
                  </a:ext>
                </a:extLst>
              </p:cNvPr>
              <p:cNvPicPr>
                <a:picLocks noChangeAspect="1"/>
              </p:cNvPicPr>
              <p:nvPr/>
            </p:nvPicPr>
            <p:blipFill rotWithShape="1">
              <a:blip r:embed="rId3">
                <a:extLst>
                  <a:ext uri="{28A0092B-C50C-407E-A947-70E740481C1C}">
                    <a14:useLocalDpi xmlns:a14="http://schemas.microsoft.com/office/drawing/2010/main" val="0"/>
                  </a:ext>
                </a:extLst>
              </a:blip>
              <a:srcRect t="29794" b="30575"/>
              <a:stretch/>
            </p:blipFill>
            <p:spPr>
              <a:xfrm>
                <a:off x="5344859" y="7611813"/>
                <a:ext cx="15050736" cy="1147085"/>
              </a:xfrm>
              <a:prstGeom prst="rect">
                <a:avLst/>
              </a:prstGeom>
            </p:spPr>
          </p:pic>
          <p:pic>
            <p:nvPicPr>
              <p:cNvPr id="20" name="그림 19" descr="텍스트이(가) 표시된 사진&#10;&#10;자동 생성된 설명">
                <a:extLst>
                  <a:ext uri="{FF2B5EF4-FFF2-40B4-BE49-F238E27FC236}">
                    <a16:creationId xmlns:a16="http://schemas.microsoft.com/office/drawing/2014/main" id="{0D0D4F50-C5CB-8AA5-06BE-C23923B32ADA}"/>
                  </a:ext>
                </a:extLst>
              </p:cNvPr>
              <p:cNvPicPr>
                <a:picLocks noChangeAspect="1"/>
              </p:cNvPicPr>
              <p:nvPr/>
            </p:nvPicPr>
            <p:blipFill rotWithShape="1">
              <a:blip r:embed="rId4">
                <a:extLst>
                  <a:ext uri="{28A0092B-C50C-407E-A947-70E740481C1C}">
                    <a14:useLocalDpi xmlns:a14="http://schemas.microsoft.com/office/drawing/2010/main" val="0"/>
                  </a:ext>
                </a:extLst>
              </a:blip>
              <a:srcRect t="9536" b="77898"/>
              <a:stretch/>
            </p:blipFill>
            <p:spPr>
              <a:xfrm>
                <a:off x="5367020" y="6019376"/>
                <a:ext cx="14907949" cy="1147087"/>
              </a:xfrm>
              <a:prstGeom prst="rect">
                <a:avLst/>
              </a:prstGeom>
            </p:spPr>
          </p:pic>
          <p:sp>
            <p:nvSpPr>
              <p:cNvPr id="21" name="모서리가 둥근 직사각형 20">
                <a:extLst>
                  <a:ext uri="{FF2B5EF4-FFF2-40B4-BE49-F238E27FC236}">
                    <a16:creationId xmlns:a16="http://schemas.microsoft.com/office/drawing/2014/main" id="{FF1F321B-C44A-BE2A-25D7-FD8B5AEC56DE}"/>
                  </a:ext>
                </a:extLst>
              </p:cNvPr>
              <p:cNvSpPr/>
              <p:nvPr/>
            </p:nvSpPr>
            <p:spPr>
              <a:xfrm>
                <a:off x="7656577" y="6007291"/>
                <a:ext cx="829057" cy="354944"/>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모서리가 둥근 직사각형 21">
                <a:extLst>
                  <a:ext uri="{FF2B5EF4-FFF2-40B4-BE49-F238E27FC236}">
                    <a16:creationId xmlns:a16="http://schemas.microsoft.com/office/drawing/2014/main" id="{1B183001-74A0-82EA-8830-AAC21CA726C8}"/>
                  </a:ext>
                </a:extLst>
              </p:cNvPr>
              <p:cNvSpPr/>
              <p:nvPr/>
            </p:nvSpPr>
            <p:spPr>
              <a:xfrm>
                <a:off x="15770352" y="6543267"/>
                <a:ext cx="829057" cy="354944"/>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3" name="모서리가 둥근 직사각형 22">
                <a:extLst>
                  <a:ext uri="{FF2B5EF4-FFF2-40B4-BE49-F238E27FC236}">
                    <a16:creationId xmlns:a16="http://schemas.microsoft.com/office/drawing/2014/main" id="{62DBC21A-85DA-1D87-E4B1-888B42FA2E7B}"/>
                  </a:ext>
                </a:extLst>
              </p:cNvPr>
              <p:cNvSpPr/>
              <p:nvPr/>
            </p:nvSpPr>
            <p:spPr>
              <a:xfrm>
                <a:off x="7656576" y="7611812"/>
                <a:ext cx="829056" cy="354944"/>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모서리가 둥근 직사각형 23">
                <a:extLst>
                  <a:ext uri="{FF2B5EF4-FFF2-40B4-BE49-F238E27FC236}">
                    <a16:creationId xmlns:a16="http://schemas.microsoft.com/office/drawing/2014/main" id="{2E48190A-2A07-EA76-E1AF-C7442289F6DA}"/>
                  </a:ext>
                </a:extLst>
              </p:cNvPr>
              <p:cNvSpPr/>
              <p:nvPr/>
            </p:nvSpPr>
            <p:spPr>
              <a:xfrm>
                <a:off x="15660624" y="8166548"/>
                <a:ext cx="938784" cy="354944"/>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sp>
          <p:nvSpPr>
            <p:cNvPr id="2" name="TextBox 1">
              <a:extLst>
                <a:ext uri="{FF2B5EF4-FFF2-40B4-BE49-F238E27FC236}">
                  <a16:creationId xmlns:a16="http://schemas.microsoft.com/office/drawing/2014/main" id="{35D8F628-CD77-F613-136F-15CEE5EDC348}"/>
                </a:ext>
              </a:extLst>
            </p:cNvPr>
            <p:cNvSpPr txBox="1"/>
            <p:nvPr/>
          </p:nvSpPr>
          <p:spPr>
            <a:xfrm>
              <a:off x="2136629" y="1866576"/>
              <a:ext cx="1183945" cy="390035"/>
            </a:xfrm>
            <a:prstGeom prst="rect">
              <a:avLst/>
            </a:prstGeom>
            <a:noFill/>
          </p:spPr>
          <p:txBody>
            <a:bodyPr wrap="square" rtlCol="0">
              <a:spAutoFit/>
            </a:bodyPr>
            <a:lstStyle/>
            <a:p>
              <a:pPr algn="ctr"/>
              <a:r>
                <a:rPr kumimoji="1" lang="en-US" altLang="ko-Kore-KR" sz="1400" dirty="0" err="1"/>
                <a:t>Subword</a:t>
              </a:r>
              <a:endParaRPr kumimoji="1" lang="ko-Kore-KR" altLang="en-US" sz="1400" dirty="0"/>
            </a:p>
          </p:txBody>
        </p:sp>
        <p:sp>
          <p:nvSpPr>
            <p:cNvPr id="36" name="TextBox 35">
              <a:extLst>
                <a:ext uri="{FF2B5EF4-FFF2-40B4-BE49-F238E27FC236}">
                  <a16:creationId xmlns:a16="http://schemas.microsoft.com/office/drawing/2014/main" id="{C48326FA-94F8-16F3-21A7-11B56F67DC77}"/>
                </a:ext>
              </a:extLst>
            </p:cNvPr>
            <p:cNvSpPr txBox="1"/>
            <p:nvPr/>
          </p:nvSpPr>
          <p:spPr>
            <a:xfrm>
              <a:off x="2244967" y="2801718"/>
              <a:ext cx="899672" cy="390035"/>
            </a:xfrm>
            <a:prstGeom prst="rect">
              <a:avLst/>
            </a:prstGeom>
            <a:noFill/>
          </p:spPr>
          <p:txBody>
            <a:bodyPr wrap="square" rtlCol="0">
              <a:spAutoFit/>
            </a:bodyPr>
            <a:lstStyle/>
            <a:p>
              <a:pPr algn="ctr"/>
              <a:r>
                <a:rPr kumimoji="1" lang="en-US" altLang="ko-Kore-KR" sz="1400" dirty="0" err="1"/>
                <a:t>Jamo</a:t>
              </a:r>
              <a:endParaRPr kumimoji="1" lang="ko-Kore-KR" altLang="en-US" sz="1400" dirty="0"/>
            </a:p>
          </p:txBody>
        </p:sp>
      </p:grpSp>
      <p:grpSp>
        <p:nvGrpSpPr>
          <p:cNvPr id="37" name="그룹 36">
            <a:extLst>
              <a:ext uri="{FF2B5EF4-FFF2-40B4-BE49-F238E27FC236}">
                <a16:creationId xmlns:a16="http://schemas.microsoft.com/office/drawing/2014/main" id="{48A53189-3310-9AD0-1132-B62D64C972B4}"/>
              </a:ext>
            </a:extLst>
          </p:cNvPr>
          <p:cNvGrpSpPr/>
          <p:nvPr/>
        </p:nvGrpSpPr>
        <p:grpSpPr>
          <a:xfrm>
            <a:off x="7640727" y="1781665"/>
            <a:ext cx="4056119" cy="684009"/>
            <a:chOff x="4576861" y="7154035"/>
            <a:chExt cx="17968137" cy="3245578"/>
          </a:xfrm>
        </p:grpSpPr>
        <p:sp>
          <p:nvSpPr>
            <p:cNvPr id="38" name="TextBox 37">
              <a:extLst>
                <a:ext uri="{FF2B5EF4-FFF2-40B4-BE49-F238E27FC236}">
                  <a16:creationId xmlns:a16="http://schemas.microsoft.com/office/drawing/2014/main" id="{F155C4D0-6249-07B6-8903-D402975AB1BB}"/>
                </a:ext>
              </a:extLst>
            </p:cNvPr>
            <p:cNvSpPr txBox="1"/>
            <p:nvPr/>
          </p:nvSpPr>
          <p:spPr>
            <a:xfrm>
              <a:off x="4576861" y="7992062"/>
              <a:ext cx="6652255" cy="15090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indent="0" algn="ctr" fontAlgn="auto">
                <a:lnSpc>
                  <a:spcPct val="100000"/>
                </a:lnSpc>
                <a:spcBef>
                  <a:spcPts val="0"/>
                </a:spcBef>
                <a:spcAft>
                  <a:spcPts val="0"/>
                </a:spcAft>
                <a:buClrTx/>
                <a:buSzTx/>
                <a:buFontTx/>
                <a:buNone/>
                <a:tabLst/>
              </a:pPr>
              <a:r>
                <a:rPr kumimoji="1" lang="ko-KR" altLang="en-US" sz="1400" dirty="0" err="1"/>
                <a:t>영흰</a:t>
              </a:r>
              <a:r>
                <a:rPr kumimoji="1" lang="ko-KR" altLang="en-US" sz="1400" dirty="0"/>
                <a:t> 학교를 간다</a:t>
              </a:r>
              <a:r>
                <a:rPr kumimoji="1" lang="en-US" altLang="ko-KR" sz="1400" dirty="0"/>
                <a:t>.</a:t>
              </a:r>
              <a:endParaRPr kumimoji="1" lang="ko-Kore-KR" altLang="en-US" sz="1400" dirty="0"/>
            </a:p>
          </p:txBody>
        </p:sp>
        <p:sp>
          <p:nvSpPr>
            <p:cNvPr id="39" name="모서리가 둥근 직사각형 38">
              <a:extLst>
                <a:ext uri="{FF2B5EF4-FFF2-40B4-BE49-F238E27FC236}">
                  <a16:creationId xmlns:a16="http://schemas.microsoft.com/office/drawing/2014/main" id="{A2E72CD3-E974-8431-51BD-7BE153C2FE3C}"/>
                </a:ext>
              </a:extLst>
            </p:cNvPr>
            <p:cNvSpPr/>
            <p:nvPr/>
          </p:nvSpPr>
          <p:spPr>
            <a:xfrm>
              <a:off x="4638321" y="8080090"/>
              <a:ext cx="1853145" cy="1214300"/>
            </a:xfrm>
            <a:prstGeom prst="round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ore-KR"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nvGrpSpPr>
            <p:cNvPr id="40" name="그룹 39">
              <a:extLst>
                <a:ext uri="{FF2B5EF4-FFF2-40B4-BE49-F238E27FC236}">
                  <a16:creationId xmlns:a16="http://schemas.microsoft.com/office/drawing/2014/main" id="{D9984ACF-75F6-3621-BD22-65BC53EB1088}"/>
                </a:ext>
              </a:extLst>
            </p:cNvPr>
            <p:cNvGrpSpPr/>
            <p:nvPr/>
          </p:nvGrpSpPr>
          <p:grpSpPr>
            <a:xfrm>
              <a:off x="12481912" y="7154035"/>
              <a:ext cx="10063086" cy="3245578"/>
              <a:chOff x="17488252" y="7951201"/>
              <a:chExt cx="10063086" cy="3245578"/>
            </a:xfrm>
          </p:grpSpPr>
          <p:sp>
            <p:nvSpPr>
              <p:cNvPr id="41" name="TextBox 40">
                <a:extLst>
                  <a:ext uri="{FF2B5EF4-FFF2-40B4-BE49-F238E27FC236}">
                    <a16:creationId xmlns:a16="http://schemas.microsoft.com/office/drawing/2014/main" id="{60272DDB-A362-3592-1698-3157A97D355E}"/>
                  </a:ext>
                </a:extLst>
              </p:cNvPr>
              <p:cNvSpPr txBox="1"/>
              <p:nvPr/>
            </p:nvSpPr>
            <p:spPr>
              <a:xfrm>
                <a:off x="18948028" y="7951201"/>
                <a:ext cx="7143530" cy="15090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indent="0" algn="ctr" fontAlgn="auto">
                  <a:lnSpc>
                    <a:spcPct val="100000"/>
                  </a:lnSpc>
                  <a:spcBef>
                    <a:spcPts val="0"/>
                  </a:spcBef>
                  <a:spcAft>
                    <a:spcPts val="0"/>
                  </a:spcAft>
                  <a:buClrTx/>
                  <a:buSzTx/>
                  <a:buFontTx/>
                  <a:buNone/>
                  <a:tabLst/>
                </a:pPr>
                <a:r>
                  <a:rPr kumimoji="1" lang="en-US" altLang="ko-Kore-KR" sz="1400" dirty="0" err="1"/>
                  <a:t>Subword</a:t>
                </a:r>
                <a:r>
                  <a:rPr kumimoji="1" lang="en-US" altLang="ko-Kore-KR" sz="1400" dirty="0"/>
                  <a:t> : </a:t>
                </a:r>
                <a:r>
                  <a:rPr kumimoji="1" lang="ko-KR" altLang="en-US" sz="1400" dirty="0"/>
                  <a:t>영 </a:t>
                </a:r>
                <a:r>
                  <a:rPr kumimoji="1" lang="en-US" altLang="ko-KR" sz="1400" dirty="0"/>
                  <a:t>,</a:t>
                </a:r>
                <a:r>
                  <a:rPr kumimoji="1" lang="ko-KR" altLang="en-US" sz="1400" dirty="0"/>
                  <a:t> 흰</a:t>
                </a:r>
                <a:endParaRPr kumimoji="1" lang="ko-Kore-KR" altLang="en-US" sz="1400" dirty="0"/>
              </a:p>
            </p:txBody>
          </p:sp>
          <p:sp>
            <p:nvSpPr>
              <p:cNvPr id="42" name="TextBox 41">
                <a:extLst>
                  <a:ext uri="{FF2B5EF4-FFF2-40B4-BE49-F238E27FC236}">
                    <a16:creationId xmlns:a16="http://schemas.microsoft.com/office/drawing/2014/main" id="{182E64FB-433A-3AE7-D4AD-8FBE7B7EDFC7}"/>
                  </a:ext>
                </a:extLst>
              </p:cNvPr>
              <p:cNvSpPr txBox="1"/>
              <p:nvPr/>
            </p:nvSpPr>
            <p:spPr>
              <a:xfrm>
                <a:off x="17488252" y="9687719"/>
                <a:ext cx="10063086" cy="15090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indent="0" algn="ctr" fontAlgn="auto">
                  <a:lnSpc>
                    <a:spcPct val="100000"/>
                  </a:lnSpc>
                  <a:spcBef>
                    <a:spcPts val="0"/>
                  </a:spcBef>
                  <a:spcAft>
                    <a:spcPts val="0"/>
                  </a:spcAft>
                  <a:buClrTx/>
                  <a:buSzTx/>
                  <a:buFontTx/>
                  <a:buNone/>
                  <a:tabLst/>
                </a:pPr>
                <a:r>
                  <a:rPr kumimoji="1" lang="en-US" altLang="ko-KR" sz="1400" dirty="0" err="1"/>
                  <a:t>Jamo</a:t>
                </a:r>
                <a:r>
                  <a:rPr kumimoji="1" lang="en-US" altLang="ko-Kore-KR" sz="1400" dirty="0"/>
                  <a:t> : </a:t>
                </a:r>
                <a:r>
                  <a:rPr kumimoji="1" lang="ko-KR" altLang="en-US" sz="1400" dirty="0" err="1"/>
                  <a:t>ㅇ</a:t>
                </a:r>
                <a:r>
                  <a:rPr kumimoji="1" lang="en-US" altLang="ko-KR" sz="1400" dirty="0"/>
                  <a:t>,</a:t>
                </a:r>
                <a:r>
                  <a:rPr kumimoji="1" lang="ko-KR" altLang="en-US" sz="1400" dirty="0"/>
                  <a:t> </a:t>
                </a:r>
                <a:r>
                  <a:rPr kumimoji="1" lang="ko-KR" altLang="en-US" sz="1400" dirty="0" err="1"/>
                  <a:t>ㅕ</a:t>
                </a:r>
                <a:r>
                  <a:rPr kumimoji="1" lang="en-US" altLang="ko-KR" sz="1400" dirty="0"/>
                  <a:t>,</a:t>
                </a:r>
                <a:r>
                  <a:rPr kumimoji="1" lang="ko-KR" altLang="en-US" sz="1400" dirty="0"/>
                  <a:t> </a:t>
                </a:r>
                <a:r>
                  <a:rPr kumimoji="1" lang="ko-KR" altLang="en-US" sz="1400" dirty="0" err="1"/>
                  <a:t>ㅇ</a:t>
                </a:r>
                <a:r>
                  <a:rPr kumimoji="1" lang="en-US" altLang="ko-KR" sz="1400" dirty="0"/>
                  <a:t>,</a:t>
                </a:r>
                <a:r>
                  <a:rPr kumimoji="1" lang="ko-KR" altLang="en-US" sz="1400" dirty="0"/>
                  <a:t> </a:t>
                </a:r>
                <a:r>
                  <a:rPr kumimoji="1" lang="ko-KR" altLang="en-US" sz="1400" dirty="0" err="1"/>
                  <a:t>ㅎ</a:t>
                </a:r>
                <a:r>
                  <a:rPr kumimoji="1" lang="en-US" altLang="ko-KR" sz="1400" dirty="0"/>
                  <a:t>,</a:t>
                </a:r>
                <a:r>
                  <a:rPr kumimoji="1" lang="ko-KR" altLang="en-US" sz="1400" dirty="0"/>
                  <a:t> </a:t>
                </a:r>
                <a:r>
                  <a:rPr kumimoji="1" lang="ko-KR" altLang="en-US" sz="1400" dirty="0" err="1"/>
                  <a:t>ㅢ</a:t>
                </a:r>
                <a:r>
                  <a:rPr kumimoji="1" lang="en-US" altLang="ko-KR" sz="1400" dirty="0"/>
                  <a:t>,</a:t>
                </a:r>
                <a:r>
                  <a:rPr kumimoji="1" lang="ko-KR" altLang="en-US" sz="1400" dirty="0"/>
                  <a:t> </a:t>
                </a:r>
                <a:r>
                  <a:rPr kumimoji="1" lang="ko-KR" altLang="en-US" sz="1400" dirty="0" err="1"/>
                  <a:t>ㄴ</a:t>
                </a:r>
                <a:endParaRPr kumimoji="1" lang="ko-Kore-KR" altLang="en-US" sz="1400" dirty="0"/>
              </a:p>
            </p:txBody>
          </p:sp>
        </p:grpSp>
      </p:grpSp>
      <p:grpSp>
        <p:nvGrpSpPr>
          <p:cNvPr id="4" name="그룹 3">
            <a:extLst>
              <a:ext uri="{FF2B5EF4-FFF2-40B4-BE49-F238E27FC236}">
                <a16:creationId xmlns:a16="http://schemas.microsoft.com/office/drawing/2014/main" id="{C3847BA1-3A7E-2022-A14D-1510C92694C5}"/>
              </a:ext>
            </a:extLst>
          </p:cNvPr>
          <p:cNvGrpSpPr/>
          <p:nvPr/>
        </p:nvGrpSpPr>
        <p:grpSpPr>
          <a:xfrm>
            <a:off x="289365" y="3516939"/>
            <a:ext cx="11739390" cy="1826141"/>
            <a:chOff x="641572" y="3494590"/>
            <a:chExt cx="11739390" cy="1826141"/>
          </a:xfrm>
        </p:grpSpPr>
        <p:sp>
          <p:nvSpPr>
            <p:cNvPr id="25" name="TextBox 24">
              <a:extLst>
                <a:ext uri="{FF2B5EF4-FFF2-40B4-BE49-F238E27FC236}">
                  <a16:creationId xmlns:a16="http://schemas.microsoft.com/office/drawing/2014/main" id="{45BBF1B9-D8E0-4D1F-6D9B-9253023B239C}"/>
                </a:ext>
              </a:extLst>
            </p:cNvPr>
            <p:cNvSpPr txBox="1"/>
            <p:nvPr/>
          </p:nvSpPr>
          <p:spPr>
            <a:xfrm>
              <a:off x="641572" y="3494590"/>
              <a:ext cx="5847518"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ko-KR" sz="1400" dirty="0"/>
                <a:t>Input</a:t>
              </a:r>
              <a:r>
                <a:rPr lang="ko-KR" altLang="ko-Kore-KR" sz="1400" dirty="0"/>
                <a:t> </a:t>
              </a:r>
              <a:r>
                <a:rPr lang="en-US" altLang="ko-Kore-KR" sz="1400" dirty="0"/>
                <a:t>: </a:t>
              </a:r>
              <a:r>
                <a:rPr lang="ko-KR" altLang="ko-Kore-KR" sz="1400" dirty="0"/>
                <a:t>우리는 </a:t>
              </a:r>
              <a:r>
                <a:rPr lang="ko-KR" altLang="ko-Kore-KR" sz="1400" dirty="0" err="1"/>
                <a:t>영흴</a:t>
              </a:r>
              <a:r>
                <a:rPr lang="ko-KR" altLang="ko-Kore-KR" sz="1400" dirty="0"/>
                <a:t> 좋아한다</a:t>
              </a:r>
              <a:r>
                <a:rPr lang="en-US" altLang="ko-Kore-KR" sz="1400" dirty="0"/>
                <a:t>.</a:t>
              </a:r>
            </a:p>
            <a:p>
              <a:endParaRPr lang="ko-Kore-KR" altLang="ko-Kore-KR" sz="1400" dirty="0"/>
            </a:p>
            <a:p>
              <a:r>
                <a:rPr lang="en-US" altLang="ko-Kore-KR" sz="1400" dirty="0"/>
                <a:t>BPE(</a:t>
              </a:r>
              <a:r>
                <a:rPr lang="en-US" altLang="ko-Kore-KR" sz="1400" dirty="0" err="1"/>
                <a:t>Subword</a:t>
              </a:r>
              <a:r>
                <a:rPr lang="en-US" altLang="ko-Kore-KR" sz="1400" dirty="0"/>
                <a:t>) : </a:t>
              </a:r>
              <a:r>
                <a:rPr lang="ko-KR" altLang="ko-Kore-KR" sz="1400" dirty="0"/>
                <a:t>우리는 영</a:t>
              </a:r>
              <a:r>
                <a:rPr lang="en-US" altLang="ko-Kore-KR" sz="1400" dirty="0"/>
                <a:t>@@ </a:t>
              </a:r>
              <a:r>
                <a:rPr lang="ko-KR" altLang="ko-Kore-KR" sz="1400" dirty="0"/>
                <a:t>흴 좋아</a:t>
              </a:r>
              <a:r>
                <a:rPr lang="en-US" altLang="ko-Kore-KR" sz="1400" dirty="0"/>
                <a:t>@@ </a:t>
              </a:r>
              <a:r>
                <a:rPr lang="ko-KR" altLang="ko-Kore-KR" sz="1400" dirty="0"/>
                <a:t>한다</a:t>
              </a:r>
              <a:r>
                <a:rPr lang="en-US" altLang="ko-Kore-KR" sz="1400" dirty="0"/>
                <a:t> .</a:t>
              </a:r>
              <a:endParaRPr lang="ko-Kore-KR" altLang="ko-Kore-KR" sz="1400" dirty="0"/>
            </a:p>
            <a:p>
              <a:r>
                <a:rPr lang="en-US" altLang="ko-Kore-KR" sz="1400" dirty="0"/>
                <a:t>Output(</a:t>
              </a:r>
              <a:r>
                <a:rPr lang="en-US" altLang="ko-Kore-KR" sz="1400" dirty="0" err="1"/>
                <a:t>Subword</a:t>
              </a:r>
              <a:r>
                <a:rPr lang="en-US" altLang="ko-Kore-KR" sz="1400" dirty="0"/>
                <a:t>) : We like Young-Som.</a:t>
              </a:r>
              <a:endParaRPr lang="ko-Kore-KR" altLang="ko-Kore-KR" sz="1400" dirty="0"/>
            </a:p>
            <a:p>
              <a:endParaRPr lang="en-US" altLang="ko-Kore-KR" sz="1400" dirty="0"/>
            </a:p>
            <a:p>
              <a:r>
                <a:rPr lang="en-US" altLang="ko-Kore-KR" sz="1400" dirty="0"/>
                <a:t>BPE(</a:t>
              </a:r>
              <a:r>
                <a:rPr lang="en-US" altLang="ko-KR" sz="1400" dirty="0" err="1"/>
                <a:t>Jamo</a:t>
              </a:r>
              <a:r>
                <a:rPr lang="en-US" altLang="ko-Kore-KR" sz="1400" dirty="0"/>
                <a:t>) : </a:t>
              </a:r>
              <a:r>
                <a:rPr lang="ko-KR" altLang="ko-Kore-KR" sz="1400" dirty="0" err="1"/>
                <a:t>ㅇㅜ</a:t>
              </a:r>
              <a:r>
                <a:rPr lang="en-US" altLang="ko-Kore-KR" sz="1400" dirty="0"/>
                <a:t>_</a:t>
              </a:r>
              <a:r>
                <a:rPr lang="ko-KR" altLang="ko-Kore-KR" sz="1400" dirty="0" err="1"/>
                <a:t>ㄹㅣ</a:t>
              </a:r>
              <a:r>
                <a:rPr lang="en-US" altLang="ko-Kore-KR" sz="1400" dirty="0"/>
                <a:t>_</a:t>
              </a:r>
              <a:r>
                <a:rPr lang="ko-KR" altLang="ko-Kore-KR" sz="1400" dirty="0" err="1"/>
                <a:t>ㄴㅡㄴ</a:t>
              </a:r>
              <a:r>
                <a:rPr lang="ko-KR" altLang="ko-Kore-KR" sz="1400" dirty="0"/>
                <a:t> </a:t>
              </a:r>
              <a:r>
                <a:rPr lang="ko-KR" altLang="ko-Kore-KR" sz="1400" dirty="0" err="1"/>
                <a:t>ㅇㅕㅇ</a:t>
              </a:r>
              <a:r>
                <a:rPr lang="en-US" altLang="ko-Kore-KR" sz="1400" dirty="0"/>
                <a:t>@@ </a:t>
              </a:r>
              <a:r>
                <a:rPr lang="ko-KR" altLang="ko-Kore-KR" sz="1400" dirty="0" err="1"/>
                <a:t>ㅎㅢ</a:t>
              </a:r>
              <a:r>
                <a:rPr lang="en-US" altLang="ko-Kore-KR" sz="1400" dirty="0"/>
                <a:t>@@ </a:t>
              </a:r>
              <a:r>
                <a:rPr lang="ko-KR" altLang="ko-Kore-KR" sz="1400" dirty="0" err="1"/>
                <a:t>ㄹ</a:t>
              </a:r>
              <a:r>
                <a:rPr lang="ko-KR" altLang="ko-Kore-KR" sz="1400" dirty="0"/>
                <a:t> </a:t>
              </a:r>
              <a:r>
                <a:rPr lang="ko-KR" altLang="ko-Kore-KR" sz="1400" dirty="0" err="1"/>
                <a:t>ㅈㅗㅎㅇㅏ</a:t>
              </a:r>
              <a:r>
                <a:rPr lang="en-US" altLang="ko-Kore-KR" sz="1400" dirty="0"/>
                <a:t>_@@ </a:t>
              </a:r>
              <a:r>
                <a:rPr lang="ko-KR" altLang="ko-Kore-KR" sz="1400" dirty="0" err="1"/>
                <a:t>ㅎㅏㄴㄷㅏ</a:t>
              </a:r>
              <a:r>
                <a:rPr lang="en-US" altLang="ko-Kore-KR" sz="1400" dirty="0"/>
                <a:t>_ .</a:t>
              </a:r>
              <a:endParaRPr lang="ko-Kore-KR" altLang="ko-Kore-KR" sz="1400" dirty="0"/>
            </a:p>
            <a:p>
              <a:r>
                <a:rPr lang="en-US" altLang="ko-Kore-KR" sz="1400" dirty="0"/>
                <a:t>Output(</a:t>
              </a:r>
              <a:r>
                <a:rPr lang="en-US" altLang="ko-KR" sz="1400" dirty="0" err="1"/>
                <a:t>Jamo</a:t>
              </a:r>
              <a:r>
                <a:rPr lang="en-US" altLang="ko-Kore-KR" sz="1400" dirty="0"/>
                <a:t>) : We like </a:t>
              </a:r>
              <a:r>
                <a:rPr lang="en-US" altLang="ko-Kore-KR" sz="1400" dirty="0" err="1"/>
                <a:t>Younghee</a:t>
              </a:r>
              <a:r>
                <a:rPr lang="en-US" altLang="ko-Kore-KR" sz="1400" dirty="0"/>
                <a:t>.</a:t>
              </a:r>
              <a:endParaRPr lang="ko-Kore-KR" altLang="ko-Kore-KR" sz="1400" dirty="0"/>
            </a:p>
          </p:txBody>
        </p:sp>
        <p:sp>
          <p:nvSpPr>
            <p:cNvPr id="26" name="TextBox 25">
              <a:extLst>
                <a:ext uri="{FF2B5EF4-FFF2-40B4-BE49-F238E27FC236}">
                  <a16:creationId xmlns:a16="http://schemas.microsoft.com/office/drawing/2014/main" id="{882E1A69-75B1-449E-B169-2149359A95B0}"/>
                </a:ext>
              </a:extLst>
            </p:cNvPr>
            <p:cNvSpPr txBox="1"/>
            <p:nvPr/>
          </p:nvSpPr>
          <p:spPr>
            <a:xfrm>
              <a:off x="6533444" y="3494590"/>
              <a:ext cx="5847518"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ko-KR" sz="1400" dirty="0"/>
                <a:t>Input</a:t>
              </a:r>
              <a:r>
                <a:rPr lang="ko-KR" altLang="ko-Kore-KR" sz="1400" dirty="0"/>
                <a:t> </a:t>
              </a:r>
              <a:r>
                <a:rPr lang="en-US" altLang="ko-Kore-KR" sz="1400" dirty="0"/>
                <a:t>: </a:t>
              </a:r>
              <a:r>
                <a:rPr lang="ko-KR" altLang="ko-Kore-KR" sz="1400" dirty="0"/>
                <a:t>교횐 지금 축제의 분위기다</a:t>
              </a:r>
              <a:r>
                <a:rPr lang="en-US" altLang="ko-Kore-KR" sz="1400" dirty="0"/>
                <a:t>.</a:t>
              </a:r>
            </a:p>
            <a:p>
              <a:endParaRPr lang="ko-Kore-KR" altLang="ko-Kore-KR" sz="1400" dirty="0"/>
            </a:p>
            <a:p>
              <a:r>
                <a:rPr lang="en-US" altLang="ko-Kore-KR" sz="1400" dirty="0"/>
                <a:t>BPE(</a:t>
              </a:r>
              <a:r>
                <a:rPr lang="en-US" altLang="ko-KR" sz="1400" dirty="0" err="1"/>
                <a:t>Subword</a:t>
              </a:r>
              <a:r>
                <a:rPr lang="en-US" altLang="ko-Kore-KR" sz="1400" dirty="0"/>
                <a:t>) : </a:t>
              </a:r>
              <a:r>
                <a:rPr lang="ko-KR" altLang="ko-Kore-KR" sz="1400" dirty="0"/>
                <a:t>교</a:t>
              </a:r>
              <a:r>
                <a:rPr lang="en-US" altLang="ko-Kore-KR" sz="1400" dirty="0"/>
                <a:t>@@ </a:t>
              </a:r>
              <a:r>
                <a:rPr lang="ko-KR" altLang="ko-Kore-KR" sz="1400" dirty="0"/>
                <a:t>횐 지금 축</a:t>
              </a:r>
              <a:r>
                <a:rPr lang="en-US" altLang="ko-Kore-KR" sz="1400" dirty="0"/>
                <a:t>@@ </a:t>
              </a:r>
              <a:r>
                <a:rPr lang="ko-KR" altLang="ko-Kore-KR" sz="1400" dirty="0"/>
                <a:t>제의 분위기</a:t>
              </a:r>
              <a:r>
                <a:rPr lang="en-US" altLang="ko-Kore-KR" sz="1400" dirty="0"/>
                <a:t>@@ </a:t>
              </a:r>
              <a:r>
                <a:rPr lang="ko-KR" altLang="ko-Kore-KR" sz="1400" dirty="0"/>
                <a:t>다</a:t>
              </a:r>
              <a:r>
                <a:rPr lang="en-US" altLang="ko-Kore-KR" sz="1400" dirty="0"/>
                <a:t> .</a:t>
              </a:r>
              <a:endParaRPr lang="ko-Kore-KR" altLang="ko-Kore-KR" sz="1400" dirty="0"/>
            </a:p>
            <a:p>
              <a:r>
                <a:rPr lang="en-US" altLang="ko-Kore-KR" sz="1400" dirty="0"/>
                <a:t>Output(</a:t>
              </a:r>
              <a:r>
                <a:rPr lang="en-US" altLang="ko-KR" sz="1400" dirty="0" err="1"/>
                <a:t>Subword</a:t>
              </a:r>
              <a:r>
                <a:rPr lang="en-US" altLang="ko-Kore-KR" sz="1400" dirty="0"/>
                <a:t>) : Kyoto, the atmosphere of the festival is now.</a:t>
              </a:r>
              <a:endParaRPr lang="ko-Kore-KR" altLang="ko-Kore-KR" sz="1400" dirty="0"/>
            </a:p>
            <a:p>
              <a:endParaRPr lang="en-US" altLang="ko-Kore-KR" sz="1400" dirty="0"/>
            </a:p>
            <a:p>
              <a:r>
                <a:rPr lang="en-US" altLang="ko-Kore-KR" sz="1400" dirty="0"/>
                <a:t>BPE(</a:t>
              </a:r>
              <a:r>
                <a:rPr lang="en-US" altLang="ko-KR" sz="1400" dirty="0" err="1"/>
                <a:t>Jamo</a:t>
              </a:r>
              <a:r>
                <a:rPr lang="en-US" altLang="ko-Kore-KR" sz="1400" dirty="0"/>
                <a:t>) : </a:t>
              </a:r>
              <a:r>
                <a:rPr lang="ko-KR" altLang="ko-Kore-KR" sz="1400" dirty="0" err="1"/>
                <a:t>ㄱㅛ</a:t>
              </a:r>
              <a:r>
                <a:rPr lang="en-US" altLang="ko-Kore-KR" sz="1400" dirty="0"/>
                <a:t>_@@ </a:t>
              </a:r>
              <a:r>
                <a:rPr lang="ko-KR" altLang="ko-Kore-KR" sz="1400" dirty="0" err="1"/>
                <a:t>ㅎㅚ</a:t>
              </a:r>
              <a:r>
                <a:rPr lang="en-US" altLang="ko-Kore-KR" sz="1400" dirty="0"/>
                <a:t>@@ </a:t>
              </a:r>
              <a:r>
                <a:rPr lang="ko-KR" altLang="ko-Kore-KR" sz="1400" dirty="0" err="1"/>
                <a:t>ㄴ</a:t>
              </a:r>
              <a:r>
                <a:rPr lang="ko-KR" altLang="ko-Kore-KR" sz="1400" dirty="0"/>
                <a:t> </a:t>
              </a:r>
              <a:r>
                <a:rPr lang="ko-KR" altLang="ko-Kore-KR" sz="1400" dirty="0" err="1"/>
                <a:t>ㅈㅣ</a:t>
              </a:r>
              <a:r>
                <a:rPr lang="en-US" altLang="ko-Kore-KR" sz="1400" dirty="0"/>
                <a:t>_</a:t>
              </a:r>
              <a:r>
                <a:rPr lang="ko-KR" altLang="ko-Kore-KR" sz="1400" dirty="0" err="1"/>
                <a:t>ㄱㅡㅁ</a:t>
              </a:r>
              <a:r>
                <a:rPr lang="ko-KR" altLang="ko-Kore-KR" sz="1400" dirty="0"/>
                <a:t> </a:t>
              </a:r>
              <a:r>
                <a:rPr lang="ko-KR" altLang="ko-Kore-KR" sz="1400" dirty="0" err="1"/>
                <a:t>ㅊㅜㄱ</a:t>
              </a:r>
              <a:r>
                <a:rPr lang="en-US" altLang="ko-Kore-KR" sz="1400" dirty="0"/>
                <a:t>@@ </a:t>
              </a:r>
              <a:r>
                <a:rPr lang="ko-KR" altLang="ko-Kore-KR" sz="1400" dirty="0" err="1"/>
                <a:t>ㅈㅔ</a:t>
              </a:r>
              <a:r>
                <a:rPr lang="en-US" altLang="ko-Kore-KR" sz="1400" dirty="0"/>
                <a:t>_</a:t>
              </a:r>
              <a:r>
                <a:rPr lang="ko-KR" altLang="ko-Kore-KR" sz="1400" dirty="0" err="1"/>
                <a:t>ㅇㅢ</a:t>
              </a:r>
              <a:r>
                <a:rPr lang="en-US" altLang="ko-Kore-KR" sz="1400" dirty="0"/>
                <a:t>_ </a:t>
              </a:r>
              <a:r>
                <a:rPr lang="ko-KR" altLang="ko-Kore-KR" sz="1400" dirty="0" err="1"/>
                <a:t>ㅂㅜㄴㅇㅟ</a:t>
              </a:r>
              <a:r>
                <a:rPr lang="en-US" altLang="ko-Kore-KR" sz="1400" dirty="0"/>
                <a:t>_</a:t>
              </a:r>
              <a:r>
                <a:rPr lang="ko-KR" altLang="ko-Kore-KR" sz="1400" dirty="0" err="1"/>
                <a:t>ㄱㅣ</a:t>
              </a:r>
              <a:r>
                <a:rPr lang="en-US" altLang="ko-Kore-KR" sz="1400" dirty="0"/>
                <a:t>_@@ </a:t>
              </a:r>
              <a:r>
                <a:rPr lang="ko-KR" altLang="ko-Kore-KR" sz="1400" dirty="0" err="1"/>
                <a:t>ㄷㅏ</a:t>
              </a:r>
              <a:r>
                <a:rPr lang="en-US" altLang="ko-Kore-KR" sz="1400" dirty="0"/>
                <a:t>_ .</a:t>
              </a:r>
              <a:endParaRPr lang="ko-Kore-KR" altLang="ko-Kore-KR" sz="1400" dirty="0"/>
            </a:p>
            <a:p>
              <a:r>
                <a:rPr lang="en-US" altLang="ko-Kore-KR" sz="1400" dirty="0"/>
                <a:t>Output(</a:t>
              </a:r>
              <a:r>
                <a:rPr lang="en-US" altLang="ko-KR" sz="1400" dirty="0" err="1"/>
                <a:t>Jamo</a:t>
              </a:r>
              <a:r>
                <a:rPr lang="en-US" altLang="ko-Kore-KR" sz="1400" dirty="0"/>
                <a:t>) : The church is in the mood of the festival now.</a:t>
              </a:r>
              <a:endParaRPr lang="ko-Kore-KR" altLang="ko-Kore-KR" sz="1400" dirty="0"/>
            </a:p>
          </p:txBody>
        </p:sp>
      </p:grpSp>
      <p:sp>
        <p:nvSpPr>
          <p:cNvPr id="6" name="TextBox 5">
            <a:extLst>
              <a:ext uri="{FF2B5EF4-FFF2-40B4-BE49-F238E27FC236}">
                <a16:creationId xmlns:a16="http://schemas.microsoft.com/office/drawing/2014/main" id="{22BD1168-E011-2165-81D0-42E42AB81EC4}"/>
              </a:ext>
            </a:extLst>
          </p:cNvPr>
          <p:cNvSpPr txBox="1"/>
          <p:nvPr/>
        </p:nvSpPr>
        <p:spPr>
          <a:xfrm>
            <a:off x="358521" y="937394"/>
            <a:ext cx="3160323" cy="369332"/>
          </a:xfrm>
          <a:prstGeom prst="rect">
            <a:avLst/>
          </a:prstGeom>
          <a:noFill/>
        </p:spPr>
        <p:txBody>
          <a:bodyPr wrap="square" rtlCol="0">
            <a:spAutoFit/>
          </a:bodyPr>
          <a:lstStyle/>
          <a:p>
            <a:r>
              <a:rPr kumimoji="1" lang="en-US" altLang="ko-Kore-KR" dirty="0"/>
              <a:t>1. </a:t>
            </a:r>
            <a:r>
              <a:rPr lang="en" altLang="ko-Kore-KR" dirty="0"/>
              <a:t>Reduced Vocabulary Size</a:t>
            </a:r>
            <a:endParaRPr kumimoji="1" lang="ko-Kore-KR" altLang="en-US" dirty="0"/>
          </a:p>
        </p:txBody>
      </p:sp>
      <p:sp>
        <p:nvSpPr>
          <p:cNvPr id="28" name="TextBox 27">
            <a:extLst>
              <a:ext uri="{FF2B5EF4-FFF2-40B4-BE49-F238E27FC236}">
                <a16:creationId xmlns:a16="http://schemas.microsoft.com/office/drawing/2014/main" id="{41EB3F48-70EC-BC57-B895-876E783B3E0E}"/>
              </a:ext>
            </a:extLst>
          </p:cNvPr>
          <p:cNvSpPr txBox="1"/>
          <p:nvPr/>
        </p:nvSpPr>
        <p:spPr>
          <a:xfrm>
            <a:off x="7444500" y="937394"/>
            <a:ext cx="3160323" cy="369332"/>
          </a:xfrm>
          <a:prstGeom prst="rect">
            <a:avLst/>
          </a:prstGeom>
          <a:noFill/>
        </p:spPr>
        <p:txBody>
          <a:bodyPr wrap="square" rtlCol="0">
            <a:spAutoFit/>
          </a:bodyPr>
          <a:lstStyle/>
          <a:p>
            <a:r>
              <a:rPr kumimoji="1" lang="en-US" altLang="ko-KR" dirty="0"/>
              <a:t>2</a:t>
            </a:r>
            <a:r>
              <a:rPr kumimoji="1" lang="en-US" altLang="ko-Kore-KR" dirty="0"/>
              <a:t>. </a:t>
            </a:r>
            <a:r>
              <a:rPr lang="en" altLang="ko-Kore-KR" dirty="0"/>
              <a:t>Create potential BPE</a:t>
            </a:r>
          </a:p>
        </p:txBody>
      </p:sp>
      <p:sp>
        <p:nvSpPr>
          <p:cNvPr id="29" name="TextBox 28">
            <a:extLst>
              <a:ext uri="{FF2B5EF4-FFF2-40B4-BE49-F238E27FC236}">
                <a16:creationId xmlns:a16="http://schemas.microsoft.com/office/drawing/2014/main" id="{EF991FD8-3C69-4C4E-1CCD-469953F1CB1F}"/>
              </a:ext>
            </a:extLst>
          </p:cNvPr>
          <p:cNvSpPr txBox="1"/>
          <p:nvPr/>
        </p:nvSpPr>
        <p:spPr>
          <a:xfrm>
            <a:off x="229388" y="3000459"/>
            <a:ext cx="8302053" cy="369332"/>
          </a:xfrm>
          <a:prstGeom prst="rect">
            <a:avLst/>
          </a:prstGeom>
          <a:noFill/>
        </p:spPr>
        <p:txBody>
          <a:bodyPr wrap="square" rtlCol="0">
            <a:spAutoFit/>
          </a:bodyPr>
          <a:lstStyle/>
          <a:p>
            <a:r>
              <a:rPr kumimoji="1" lang="en-US" altLang="ko-KR" dirty="0"/>
              <a:t>3</a:t>
            </a:r>
            <a:r>
              <a:rPr kumimoji="1" lang="en-US" altLang="ko-Kore-KR" dirty="0"/>
              <a:t>. </a:t>
            </a:r>
            <a:r>
              <a:rPr lang="en" altLang="ko-Kore-KR" dirty="0"/>
              <a:t>Examples of translation results according to BPE.</a:t>
            </a:r>
          </a:p>
        </p:txBody>
      </p:sp>
    </p:spTree>
    <p:extLst>
      <p:ext uri="{BB962C8B-B14F-4D97-AF65-F5344CB8AC3E}">
        <p14:creationId xmlns:p14="http://schemas.microsoft.com/office/powerpoint/2010/main" val="175030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0D7D1D98-ADEF-D932-B154-39FA33A06ABE}"/>
              </a:ext>
            </a:extLst>
          </p:cNvPr>
          <p:cNvSpPr/>
          <p:nvPr/>
        </p:nvSpPr>
        <p:spPr>
          <a:xfrm>
            <a:off x="0" y="569403"/>
            <a:ext cx="12192000" cy="5457825"/>
          </a:xfrm>
          <a:prstGeom prst="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p>
        </p:txBody>
      </p:sp>
      <p:sp>
        <p:nvSpPr>
          <p:cNvPr id="33" name="모서리가 둥근 직사각형 32">
            <a:extLst>
              <a:ext uri="{FF2B5EF4-FFF2-40B4-BE49-F238E27FC236}">
                <a16:creationId xmlns:a16="http://schemas.microsoft.com/office/drawing/2014/main" id="{4212241A-433C-37AE-F025-FFD5B1CA9774}"/>
              </a:ext>
            </a:extLst>
          </p:cNvPr>
          <p:cNvSpPr/>
          <p:nvPr/>
        </p:nvSpPr>
        <p:spPr>
          <a:xfrm>
            <a:off x="358521" y="1154896"/>
            <a:ext cx="4700888" cy="187778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sp>
        <p:nvSpPr>
          <p:cNvPr id="7" name="TextBox 6"/>
          <p:cNvSpPr txBox="1"/>
          <p:nvPr/>
        </p:nvSpPr>
        <p:spPr>
          <a:xfrm>
            <a:off x="6817658" y="6223288"/>
            <a:ext cx="5279091" cy="461665"/>
          </a:xfrm>
          <a:prstGeom prst="rect">
            <a:avLst/>
          </a:prstGeom>
          <a:noFill/>
        </p:spPr>
        <p:txBody>
          <a:bodyPr wrap="square" rtlCol="0">
            <a:spAutoFit/>
          </a:bodyPr>
          <a:lstStyle/>
          <a:p>
            <a:pPr algn="r"/>
            <a:r>
              <a:rPr lang="en-US" altLang="ko-KR" sz="2400" dirty="0"/>
              <a:t>Presenter : </a:t>
            </a:r>
            <a:r>
              <a:rPr lang="en-US" altLang="ko-KR" sz="2400" dirty="0" err="1"/>
              <a:t>Joowhan</a:t>
            </a:r>
            <a:r>
              <a:rPr lang="en-US" altLang="ko-Kore-KR" sz="2400" dirty="0"/>
              <a:t> Kim</a:t>
            </a:r>
            <a:endParaRPr lang="ko-KR" altLang="en-US" sz="2400" dirty="0"/>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t="8989" b="17416"/>
          <a:stretch/>
        </p:blipFill>
        <p:spPr>
          <a:xfrm>
            <a:off x="0" y="6136764"/>
            <a:ext cx="3095625" cy="721236"/>
          </a:xfrm>
          <a:prstGeom prst="rect">
            <a:avLst/>
          </a:prstGeom>
        </p:spPr>
      </p:pic>
      <p:sp>
        <p:nvSpPr>
          <p:cNvPr id="8" name="제목 1">
            <a:extLst>
              <a:ext uri="{FF2B5EF4-FFF2-40B4-BE49-F238E27FC236}">
                <a16:creationId xmlns:a16="http://schemas.microsoft.com/office/drawing/2014/main" id="{197230E1-8AB4-2D51-79EF-77857E2B565E}"/>
              </a:ext>
            </a:extLst>
          </p:cNvPr>
          <p:cNvSpPr txBox="1">
            <a:spLocks/>
          </p:cNvSpPr>
          <p:nvPr/>
        </p:nvSpPr>
        <p:spPr>
          <a:xfrm>
            <a:off x="147907" y="87687"/>
            <a:ext cx="8186795" cy="32795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a:t>[2022-1] </a:t>
            </a:r>
            <a:r>
              <a:rPr lang="en-US" altLang="ko-Kore-KR" sz="2400" b="1"/>
              <a:t>Kor-Eng NMT using Characteristics of Korean</a:t>
            </a:r>
            <a:endParaRPr lang="ko-KR" altLang="en-US" sz="2400" b="1" dirty="0"/>
          </a:p>
        </p:txBody>
      </p:sp>
      <p:sp>
        <p:nvSpPr>
          <p:cNvPr id="6" name="TextBox 5">
            <a:extLst>
              <a:ext uri="{FF2B5EF4-FFF2-40B4-BE49-F238E27FC236}">
                <a16:creationId xmlns:a16="http://schemas.microsoft.com/office/drawing/2014/main" id="{22BD1168-E011-2165-81D0-42E42AB81EC4}"/>
              </a:ext>
            </a:extLst>
          </p:cNvPr>
          <p:cNvSpPr txBox="1"/>
          <p:nvPr/>
        </p:nvSpPr>
        <p:spPr>
          <a:xfrm>
            <a:off x="358520" y="697175"/>
            <a:ext cx="3160323" cy="369332"/>
          </a:xfrm>
          <a:prstGeom prst="rect">
            <a:avLst/>
          </a:prstGeom>
          <a:noFill/>
        </p:spPr>
        <p:txBody>
          <a:bodyPr wrap="square" rtlCol="0">
            <a:spAutoFit/>
          </a:bodyPr>
          <a:lstStyle/>
          <a:p>
            <a:r>
              <a:rPr lang="en-US" altLang="ko-Kore-KR" b="1" dirty="0"/>
              <a:t>D</a:t>
            </a:r>
            <a:r>
              <a:rPr lang="en" altLang="ko-Kore-KR" b="1" dirty="0" err="1"/>
              <a:t>iversity</a:t>
            </a:r>
            <a:r>
              <a:rPr lang="en" altLang="ko-Kore-KR" b="1" dirty="0"/>
              <a:t> of expression</a:t>
            </a:r>
            <a:endParaRPr kumimoji="1" lang="ko-Kore-KR" altLang="en-US" b="1" dirty="0"/>
          </a:p>
        </p:txBody>
      </p:sp>
      <p:sp>
        <p:nvSpPr>
          <p:cNvPr id="28" name="TextBox 27">
            <a:extLst>
              <a:ext uri="{FF2B5EF4-FFF2-40B4-BE49-F238E27FC236}">
                <a16:creationId xmlns:a16="http://schemas.microsoft.com/office/drawing/2014/main" id="{41EB3F48-70EC-BC57-B895-876E783B3E0E}"/>
              </a:ext>
            </a:extLst>
          </p:cNvPr>
          <p:cNvSpPr txBox="1"/>
          <p:nvPr/>
        </p:nvSpPr>
        <p:spPr>
          <a:xfrm>
            <a:off x="358521" y="3409290"/>
            <a:ext cx="4090793" cy="369332"/>
          </a:xfrm>
          <a:prstGeom prst="rect">
            <a:avLst/>
          </a:prstGeom>
          <a:noFill/>
        </p:spPr>
        <p:txBody>
          <a:bodyPr wrap="square" rtlCol="0">
            <a:spAutoFit/>
          </a:bodyPr>
          <a:lstStyle/>
          <a:p>
            <a:r>
              <a:rPr lang="en" altLang="ko-Kore-KR" b="1" dirty="0">
                <a:solidFill>
                  <a:srgbClr val="000000"/>
                </a:solidFill>
                <a:latin typeface="Malgun Gothic" panose="020B0503020000020004" pitchFamily="34" charset="-127"/>
                <a:ea typeface="Malgun Gothic" panose="020B0503020000020004" pitchFamily="34" charset="-127"/>
              </a:rPr>
              <a:t>Honorific and Informal Speech</a:t>
            </a:r>
            <a:endParaRPr lang="en" altLang="ko-Kore-KR" b="1" dirty="0"/>
          </a:p>
        </p:txBody>
      </p:sp>
      <p:sp>
        <p:nvSpPr>
          <p:cNvPr id="5" name="TextBox 4">
            <a:extLst>
              <a:ext uri="{FF2B5EF4-FFF2-40B4-BE49-F238E27FC236}">
                <a16:creationId xmlns:a16="http://schemas.microsoft.com/office/drawing/2014/main" id="{C89BF5B9-C939-843C-85E4-FA3E4015B59D}"/>
              </a:ext>
            </a:extLst>
          </p:cNvPr>
          <p:cNvSpPr txBox="1"/>
          <p:nvPr/>
        </p:nvSpPr>
        <p:spPr>
          <a:xfrm>
            <a:off x="481206" y="1955127"/>
            <a:ext cx="1637680" cy="369332"/>
          </a:xfrm>
          <a:prstGeom prst="rect">
            <a:avLst/>
          </a:prstGeom>
          <a:noFill/>
        </p:spPr>
        <p:txBody>
          <a:bodyPr wrap="square" rtlCol="0">
            <a:spAutoFit/>
          </a:bodyPr>
          <a:lstStyle/>
          <a:p>
            <a:r>
              <a:rPr kumimoji="1" lang="en-US" altLang="ko-Kore-KR" b="1" dirty="0"/>
              <a:t>“I love you.”</a:t>
            </a:r>
            <a:endParaRPr kumimoji="1" lang="ko-Kore-KR" altLang="en-US" b="1" dirty="0"/>
          </a:p>
        </p:txBody>
      </p:sp>
      <p:sp>
        <p:nvSpPr>
          <p:cNvPr id="12" name="TextBox 11">
            <a:extLst>
              <a:ext uri="{FF2B5EF4-FFF2-40B4-BE49-F238E27FC236}">
                <a16:creationId xmlns:a16="http://schemas.microsoft.com/office/drawing/2014/main" id="{A5E5291D-007B-1C52-33CE-803B784C59AE}"/>
              </a:ext>
            </a:extLst>
          </p:cNvPr>
          <p:cNvSpPr txBox="1"/>
          <p:nvPr/>
        </p:nvSpPr>
        <p:spPr>
          <a:xfrm>
            <a:off x="3518843" y="1424196"/>
            <a:ext cx="1630017" cy="369332"/>
          </a:xfrm>
          <a:prstGeom prst="rect">
            <a:avLst/>
          </a:prstGeom>
          <a:noFill/>
        </p:spPr>
        <p:txBody>
          <a:bodyPr wrap="square" rtlCol="0">
            <a:spAutoFit/>
          </a:bodyPr>
          <a:lstStyle/>
          <a:p>
            <a:r>
              <a:rPr kumimoji="1" lang="en-US" altLang="ko-Kore-KR" b="1" dirty="0"/>
              <a:t>“</a:t>
            </a:r>
            <a:r>
              <a:rPr kumimoji="1" lang="ko-Kore-KR" altLang="en-US" b="1" dirty="0"/>
              <a:t>사랑해</a:t>
            </a:r>
            <a:r>
              <a:rPr kumimoji="1" lang="en-US" altLang="ko-Kore-KR" b="1" dirty="0"/>
              <a:t>.”</a:t>
            </a:r>
          </a:p>
        </p:txBody>
      </p:sp>
      <p:sp>
        <p:nvSpPr>
          <p:cNvPr id="17" name="TextBox 16">
            <a:extLst>
              <a:ext uri="{FF2B5EF4-FFF2-40B4-BE49-F238E27FC236}">
                <a16:creationId xmlns:a16="http://schemas.microsoft.com/office/drawing/2014/main" id="{8C3EE18B-1B9B-C846-DB54-71AFF7127E4D}"/>
              </a:ext>
            </a:extLst>
          </p:cNvPr>
          <p:cNvSpPr txBox="1"/>
          <p:nvPr/>
        </p:nvSpPr>
        <p:spPr>
          <a:xfrm>
            <a:off x="3518843" y="1828492"/>
            <a:ext cx="1630017" cy="369332"/>
          </a:xfrm>
          <a:prstGeom prst="rect">
            <a:avLst/>
          </a:prstGeom>
          <a:noFill/>
        </p:spPr>
        <p:txBody>
          <a:bodyPr wrap="square" rtlCol="0">
            <a:spAutoFit/>
          </a:bodyPr>
          <a:lstStyle/>
          <a:p>
            <a:r>
              <a:rPr kumimoji="1" lang="en-US" altLang="ko-Kore-KR" b="1" dirty="0"/>
              <a:t>“</a:t>
            </a:r>
            <a:r>
              <a:rPr kumimoji="1" lang="ko-Kore-KR" altLang="en-US" b="1" dirty="0"/>
              <a:t>사랑해요</a:t>
            </a:r>
            <a:r>
              <a:rPr kumimoji="1" lang="en-US" altLang="ko-KR" b="1" dirty="0"/>
              <a:t>.”</a:t>
            </a:r>
            <a:endParaRPr kumimoji="1" lang="ko-Kore-KR" altLang="en-US" b="1" dirty="0"/>
          </a:p>
        </p:txBody>
      </p:sp>
      <p:sp>
        <p:nvSpPr>
          <p:cNvPr id="27" name="TextBox 26">
            <a:extLst>
              <a:ext uri="{FF2B5EF4-FFF2-40B4-BE49-F238E27FC236}">
                <a16:creationId xmlns:a16="http://schemas.microsoft.com/office/drawing/2014/main" id="{8ECD42BD-CEB6-8243-27AB-3A3BC445DC0D}"/>
              </a:ext>
            </a:extLst>
          </p:cNvPr>
          <p:cNvSpPr txBox="1"/>
          <p:nvPr/>
        </p:nvSpPr>
        <p:spPr>
          <a:xfrm>
            <a:off x="3518843" y="2238548"/>
            <a:ext cx="1629025" cy="369332"/>
          </a:xfrm>
          <a:prstGeom prst="rect">
            <a:avLst/>
          </a:prstGeom>
          <a:noFill/>
        </p:spPr>
        <p:txBody>
          <a:bodyPr wrap="square" rtlCol="0">
            <a:spAutoFit/>
          </a:bodyPr>
          <a:lstStyle/>
          <a:p>
            <a:r>
              <a:rPr kumimoji="1" lang="en-US" altLang="ko-Kore-KR" b="1" dirty="0"/>
              <a:t>“</a:t>
            </a:r>
            <a:r>
              <a:rPr kumimoji="1" lang="ko-Kore-KR" altLang="en-US" b="1" dirty="0"/>
              <a:t>사랑합니다</a:t>
            </a:r>
            <a:r>
              <a:rPr kumimoji="1" lang="en-US" altLang="ko-Kore-KR" b="1" dirty="0"/>
              <a:t>.”</a:t>
            </a:r>
            <a:endParaRPr kumimoji="1" lang="ko-Kore-KR" altLang="en-US" b="1" dirty="0"/>
          </a:p>
        </p:txBody>
      </p:sp>
      <p:cxnSp>
        <p:nvCxnSpPr>
          <p:cNvPr id="55" name="구부러진 연결선[U] 54">
            <a:extLst>
              <a:ext uri="{FF2B5EF4-FFF2-40B4-BE49-F238E27FC236}">
                <a16:creationId xmlns:a16="http://schemas.microsoft.com/office/drawing/2014/main" id="{B5DCBDB9-9391-F77C-63F8-458ABC0C990A}"/>
              </a:ext>
            </a:extLst>
          </p:cNvPr>
          <p:cNvCxnSpPr>
            <a:cxnSpLocks/>
            <a:stCxn id="5" idx="3"/>
          </p:cNvCxnSpPr>
          <p:nvPr/>
        </p:nvCxnSpPr>
        <p:spPr>
          <a:xfrm flipV="1">
            <a:off x="2118886" y="1599916"/>
            <a:ext cx="1399957" cy="539877"/>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7" name="구부러진 연결선[U] 56">
            <a:extLst>
              <a:ext uri="{FF2B5EF4-FFF2-40B4-BE49-F238E27FC236}">
                <a16:creationId xmlns:a16="http://schemas.microsoft.com/office/drawing/2014/main" id="{78BDD29A-D8C6-1FCD-E2AA-3AA4258222FD}"/>
              </a:ext>
            </a:extLst>
          </p:cNvPr>
          <p:cNvCxnSpPr>
            <a:cxnSpLocks/>
          </p:cNvCxnSpPr>
          <p:nvPr/>
        </p:nvCxnSpPr>
        <p:spPr>
          <a:xfrm flipV="1">
            <a:off x="2118886" y="2003405"/>
            <a:ext cx="1399957" cy="136388"/>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9" name="구부러진 연결선[U] 58">
            <a:extLst>
              <a:ext uri="{FF2B5EF4-FFF2-40B4-BE49-F238E27FC236}">
                <a16:creationId xmlns:a16="http://schemas.microsoft.com/office/drawing/2014/main" id="{136166EB-FB0B-5B71-6BE2-2FFAFC4442F2}"/>
              </a:ext>
            </a:extLst>
          </p:cNvPr>
          <p:cNvCxnSpPr>
            <a:cxnSpLocks/>
            <a:stCxn id="5" idx="3"/>
          </p:cNvCxnSpPr>
          <p:nvPr/>
        </p:nvCxnSpPr>
        <p:spPr>
          <a:xfrm>
            <a:off x="2118886" y="2139793"/>
            <a:ext cx="1399957" cy="23294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pic>
        <p:nvPicPr>
          <p:cNvPr id="70" name="그림 69">
            <a:extLst>
              <a:ext uri="{FF2B5EF4-FFF2-40B4-BE49-F238E27FC236}">
                <a16:creationId xmlns:a16="http://schemas.microsoft.com/office/drawing/2014/main" id="{A3968433-DDF0-FDFE-3E10-F0B10AC72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589" y="1851091"/>
            <a:ext cx="681823" cy="563265"/>
          </a:xfrm>
          <a:prstGeom prst="rect">
            <a:avLst/>
          </a:prstGeom>
        </p:spPr>
      </p:pic>
      <p:sp>
        <p:nvSpPr>
          <p:cNvPr id="71" name="TextBox 70">
            <a:extLst>
              <a:ext uri="{FF2B5EF4-FFF2-40B4-BE49-F238E27FC236}">
                <a16:creationId xmlns:a16="http://schemas.microsoft.com/office/drawing/2014/main" id="{AFAE7CA0-3212-7BE6-36B0-27CF38BAE606}"/>
              </a:ext>
            </a:extLst>
          </p:cNvPr>
          <p:cNvSpPr txBox="1"/>
          <p:nvPr/>
        </p:nvSpPr>
        <p:spPr>
          <a:xfrm>
            <a:off x="6252209" y="1702267"/>
            <a:ext cx="5715000" cy="1107996"/>
          </a:xfrm>
          <a:prstGeom prst="rect">
            <a:avLst/>
          </a:prstGeom>
          <a:noFill/>
        </p:spPr>
        <p:txBody>
          <a:bodyPr wrap="square" rtlCol="0">
            <a:spAutoFit/>
          </a:bodyPr>
          <a:lstStyle/>
          <a:p>
            <a:r>
              <a:rPr lang="en" altLang="ko-Kore-KR" sz="2400" dirty="0">
                <a:latin typeface="BM DoHyeon OTF" panose="020B0600000101010101" pitchFamily="34" charset="-127"/>
                <a:ea typeface="BM DoHyeon OTF" panose="020B0600000101010101" pitchFamily="34" charset="-127"/>
              </a:rPr>
              <a:t>Which of these expressions should be used?</a:t>
            </a:r>
            <a:endParaRPr lang="ko-KR" altLang="en-US" sz="2400" dirty="0">
              <a:latin typeface="BM DoHyeon OTF" panose="020B0600000101010101" pitchFamily="34" charset="-127"/>
              <a:ea typeface="BM DoHyeon OTF" panose="020B0600000101010101" pitchFamily="34" charset="-127"/>
            </a:endParaRPr>
          </a:p>
          <a:p>
            <a:endParaRPr kumimoji="1" lang="ko-Kore-KR" altLang="en-US" dirty="0"/>
          </a:p>
        </p:txBody>
      </p:sp>
      <p:sp>
        <p:nvSpPr>
          <p:cNvPr id="87" name="모서리가 둥근 직사각형 86">
            <a:extLst>
              <a:ext uri="{FF2B5EF4-FFF2-40B4-BE49-F238E27FC236}">
                <a16:creationId xmlns:a16="http://schemas.microsoft.com/office/drawing/2014/main" id="{C2E24D8F-DB4B-9F45-D2E0-C64515E9E69D}"/>
              </a:ext>
            </a:extLst>
          </p:cNvPr>
          <p:cNvSpPr/>
          <p:nvPr/>
        </p:nvSpPr>
        <p:spPr>
          <a:xfrm>
            <a:off x="788670" y="4114800"/>
            <a:ext cx="1703070" cy="1668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dirty="0"/>
          </a:p>
        </p:txBody>
      </p:sp>
      <p:sp>
        <p:nvSpPr>
          <p:cNvPr id="88" name="모서리가 둥근 직사각형 87">
            <a:extLst>
              <a:ext uri="{FF2B5EF4-FFF2-40B4-BE49-F238E27FC236}">
                <a16:creationId xmlns:a16="http://schemas.microsoft.com/office/drawing/2014/main" id="{6F777F50-B2D6-6B2F-E692-58B833F44FEA}"/>
              </a:ext>
            </a:extLst>
          </p:cNvPr>
          <p:cNvSpPr/>
          <p:nvPr/>
        </p:nvSpPr>
        <p:spPr>
          <a:xfrm>
            <a:off x="1090480" y="3937635"/>
            <a:ext cx="1099449" cy="354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ko-Kore-KR" sz="1100" b="1" dirty="0"/>
              <a:t>Korean Data</a:t>
            </a:r>
            <a:endParaRPr kumimoji="1" lang="ko-Kore-KR" altLang="en-US" sz="1100" b="1" dirty="0"/>
          </a:p>
        </p:txBody>
      </p:sp>
      <p:sp>
        <p:nvSpPr>
          <p:cNvPr id="89" name="TextBox 88">
            <a:extLst>
              <a:ext uri="{FF2B5EF4-FFF2-40B4-BE49-F238E27FC236}">
                <a16:creationId xmlns:a16="http://schemas.microsoft.com/office/drawing/2014/main" id="{717B9AD1-6521-B823-767E-97ABBCE1B39C}"/>
              </a:ext>
            </a:extLst>
          </p:cNvPr>
          <p:cNvSpPr txBox="1"/>
          <p:nvPr/>
        </p:nvSpPr>
        <p:spPr>
          <a:xfrm>
            <a:off x="823533" y="4390282"/>
            <a:ext cx="1703070" cy="1754326"/>
          </a:xfrm>
          <a:prstGeom prst="rect">
            <a:avLst/>
          </a:prstGeom>
          <a:noFill/>
        </p:spPr>
        <p:txBody>
          <a:bodyPr wrap="square" rtlCol="0">
            <a:spAutoFit/>
          </a:bodyPr>
          <a:lstStyle/>
          <a:p>
            <a:pPr algn="ctr"/>
            <a:r>
              <a:rPr kumimoji="1" lang="ko-Kore-KR" altLang="en-US" b="1" dirty="0"/>
              <a:t>밥을</a:t>
            </a:r>
            <a:r>
              <a:rPr kumimoji="1" lang="ko-KR" altLang="en-US" b="1" dirty="0"/>
              <a:t> 먹어</a:t>
            </a:r>
            <a:r>
              <a:rPr kumimoji="1" lang="en-US" altLang="ko-KR" b="1" dirty="0"/>
              <a:t>.</a:t>
            </a:r>
          </a:p>
          <a:p>
            <a:pPr algn="ctr"/>
            <a:r>
              <a:rPr kumimoji="1" lang="ko-KR" altLang="en-US" b="1" dirty="0"/>
              <a:t>어디 가세요</a:t>
            </a:r>
            <a:r>
              <a:rPr kumimoji="1" lang="en-US" altLang="ko-KR" b="1" dirty="0"/>
              <a:t>?</a:t>
            </a:r>
          </a:p>
          <a:p>
            <a:pPr algn="ctr"/>
            <a:r>
              <a:rPr kumimoji="1" lang="ko-Kore-KR" altLang="en-US" b="1" dirty="0"/>
              <a:t>끝났어</a:t>
            </a:r>
            <a:r>
              <a:rPr kumimoji="1" lang="en-US" altLang="ko-Kore-KR" b="1" dirty="0"/>
              <a:t>.</a:t>
            </a:r>
          </a:p>
          <a:p>
            <a:pPr algn="ctr"/>
            <a:r>
              <a:rPr kumimoji="1" lang="en-US" altLang="ko-KR" sz="1100" b="1" dirty="0"/>
              <a:t>.</a:t>
            </a:r>
          </a:p>
          <a:p>
            <a:pPr algn="ctr"/>
            <a:r>
              <a:rPr kumimoji="1" lang="en-US" altLang="ko-KR" sz="1100" b="1" dirty="0"/>
              <a:t>.</a:t>
            </a:r>
          </a:p>
          <a:p>
            <a:pPr algn="ctr"/>
            <a:r>
              <a:rPr kumimoji="1" lang="en-US" altLang="ko-KR" sz="1100" b="1" dirty="0"/>
              <a:t>.</a:t>
            </a:r>
            <a:endParaRPr kumimoji="1" lang="ko-Kore-KR" altLang="en-US" sz="1100" b="1" dirty="0"/>
          </a:p>
          <a:p>
            <a:endParaRPr kumimoji="1" lang="ko-Kore-KR" altLang="en-US" dirty="0"/>
          </a:p>
        </p:txBody>
      </p:sp>
      <p:sp>
        <p:nvSpPr>
          <p:cNvPr id="90" name="타원 89">
            <a:extLst>
              <a:ext uri="{FF2B5EF4-FFF2-40B4-BE49-F238E27FC236}">
                <a16:creationId xmlns:a16="http://schemas.microsoft.com/office/drawing/2014/main" id="{DEB42AB1-0DAD-E209-7B68-47D9B35A191A}"/>
              </a:ext>
            </a:extLst>
          </p:cNvPr>
          <p:cNvSpPr/>
          <p:nvPr/>
        </p:nvSpPr>
        <p:spPr>
          <a:xfrm>
            <a:off x="3268980" y="4390282"/>
            <a:ext cx="1577340" cy="993248"/>
          </a:xfrm>
          <a:prstGeom prst="ellipse">
            <a:avLst/>
          </a:prstGeom>
          <a:ln>
            <a:solidFill>
              <a:srgbClr val="89C2D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dirty="0"/>
          </a:p>
        </p:txBody>
      </p:sp>
      <p:sp>
        <p:nvSpPr>
          <p:cNvPr id="91" name="TextBox 90">
            <a:extLst>
              <a:ext uri="{FF2B5EF4-FFF2-40B4-BE49-F238E27FC236}">
                <a16:creationId xmlns:a16="http://schemas.microsoft.com/office/drawing/2014/main" id="{46458670-B81E-513A-689E-178CF3763320}"/>
              </a:ext>
            </a:extLst>
          </p:cNvPr>
          <p:cNvSpPr txBox="1"/>
          <p:nvPr/>
        </p:nvSpPr>
        <p:spPr>
          <a:xfrm>
            <a:off x="3286412" y="4621114"/>
            <a:ext cx="1577340" cy="646331"/>
          </a:xfrm>
          <a:prstGeom prst="rect">
            <a:avLst/>
          </a:prstGeom>
          <a:noFill/>
        </p:spPr>
        <p:txBody>
          <a:bodyPr wrap="square" rtlCol="0">
            <a:spAutoFit/>
          </a:bodyPr>
          <a:lstStyle/>
          <a:p>
            <a:pPr algn="ctr"/>
            <a:r>
              <a:rPr lang="en" altLang="ko-Kore-KR" b="1" dirty="0">
                <a:solidFill>
                  <a:srgbClr val="0070C0"/>
                </a:solidFill>
              </a:rPr>
              <a:t>Conversion</a:t>
            </a:r>
          </a:p>
          <a:p>
            <a:pPr algn="ctr"/>
            <a:r>
              <a:rPr lang="en" altLang="ko-Kore-KR" b="1" dirty="0">
                <a:solidFill>
                  <a:srgbClr val="0070C0"/>
                </a:solidFill>
              </a:rPr>
              <a:t>module</a:t>
            </a:r>
            <a:endParaRPr kumimoji="1" lang="ko-Kore-KR" altLang="en-US" b="1" dirty="0">
              <a:solidFill>
                <a:srgbClr val="0070C0"/>
              </a:solidFill>
            </a:endParaRPr>
          </a:p>
        </p:txBody>
      </p:sp>
      <p:sp>
        <p:nvSpPr>
          <p:cNvPr id="92" name="모서리가 둥근 직사각형 91">
            <a:extLst>
              <a:ext uri="{FF2B5EF4-FFF2-40B4-BE49-F238E27FC236}">
                <a16:creationId xmlns:a16="http://schemas.microsoft.com/office/drawing/2014/main" id="{FE4CC680-9E72-CCD8-3356-1CD434C16A21}"/>
              </a:ext>
            </a:extLst>
          </p:cNvPr>
          <p:cNvSpPr/>
          <p:nvPr/>
        </p:nvSpPr>
        <p:spPr>
          <a:xfrm>
            <a:off x="5378894" y="3119055"/>
            <a:ext cx="1703070" cy="1668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dirty="0"/>
          </a:p>
        </p:txBody>
      </p:sp>
      <p:sp>
        <p:nvSpPr>
          <p:cNvPr id="93" name="모서리가 둥근 직사각형 92">
            <a:extLst>
              <a:ext uri="{FF2B5EF4-FFF2-40B4-BE49-F238E27FC236}">
                <a16:creationId xmlns:a16="http://schemas.microsoft.com/office/drawing/2014/main" id="{D4185392-8FFE-1F3E-8CAF-0DCBD7C4AB87}"/>
              </a:ext>
            </a:extLst>
          </p:cNvPr>
          <p:cNvSpPr/>
          <p:nvPr/>
        </p:nvSpPr>
        <p:spPr>
          <a:xfrm>
            <a:off x="5680704" y="2941890"/>
            <a:ext cx="1099449" cy="354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ko-Kore-KR" sz="1100" b="1" dirty="0"/>
              <a:t>Honorific</a:t>
            </a:r>
          </a:p>
          <a:p>
            <a:pPr algn="ctr"/>
            <a:r>
              <a:rPr kumimoji="1" lang="en-US" altLang="ko-Kore-KR" sz="1100" b="1" dirty="0"/>
              <a:t> Data</a:t>
            </a:r>
            <a:endParaRPr kumimoji="1" lang="ko-Kore-KR" altLang="en-US" sz="1100" b="1" dirty="0"/>
          </a:p>
        </p:txBody>
      </p:sp>
      <p:sp>
        <p:nvSpPr>
          <p:cNvPr id="94" name="TextBox 93">
            <a:extLst>
              <a:ext uri="{FF2B5EF4-FFF2-40B4-BE49-F238E27FC236}">
                <a16:creationId xmlns:a16="http://schemas.microsoft.com/office/drawing/2014/main" id="{A1033CC1-084C-5669-20A2-93E3A0C4D4BC}"/>
              </a:ext>
            </a:extLst>
          </p:cNvPr>
          <p:cNvSpPr txBox="1"/>
          <p:nvPr/>
        </p:nvSpPr>
        <p:spPr>
          <a:xfrm>
            <a:off x="5413757" y="3394537"/>
            <a:ext cx="1703070" cy="1754326"/>
          </a:xfrm>
          <a:prstGeom prst="rect">
            <a:avLst/>
          </a:prstGeom>
          <a:noFill/>
        </p:spPr>
        <p:txBody>
          <a:bodyPr wrap="square" rtlCol="0">
            <a:spAutoFit/>
          </a:bodyPr>
          <a:lstStyle/>
          <a:p>
            <a:pPr algn="ctr"/>
            <a:r>
              <a:rPr kumimoji="1" lang="ko-Kore-KR" altLang="en-US" b="1" dirty="0"/>
              <a:t>밥을</a:t>
            </a:r>
            <a:r>
              <a:rPr kumimoji="1" lang="ko-KR" altLang="en-US" b="1" dirty="0"/>
              <a:t> 먹어요</a:t>
            </a:r>
            <a:r>
              <a:rPr kumimoji="1" lang="en-US" altLang="ko-KR" b="1" dirty="0"/>
              <a:t>.</a:t>
            </a:r>
          </a:p>
          <a:p>
            <a:pPr algn="ctr"/>
            <a:r>
              <a:rPr kumimoji="1" lang="ko-KR" altLang="en-US" b="1" dirty="0"/>
              <a:t>어디 가세요</a:t>
            </a:r>
            <a:r>
              <a:rPr kumimoji="1" lang="en-US" altLang="ko-KR" b="1" dirty="0"/>
              <a:t>?</a:t>
            </a:r>
          </a:p>
          <a:p>
            <a:pPr algn="ctr"/>
            <a:r>
              <a:rPr kumimoji="1" lang="ko-Kore-KR" altLang="en-US" b="1" dirty="0"/>
              <a:t>끝났어요</a:t>
            </a:r>
            <a:r>
              <a:rPr kumimoji="1" lang="en-US" altLang="ko-Kore-KR" b="1" dirty="0"/>
              <a:t>.</a:t>
            </a:r>
          </a:p>
          <a:p>
            <a:pPr algn="ctr"/>
            <a:r>
              <a:rPr kumimoji="1" lang="en-US" altLang="ko-KR" sz="1100" b="1" dirty="0"/>
              <a:t>.</a:t>
            </a:r>
          </a:p>
          <a:p>
            <a:pPr algn="ctr"/>
            <a:r>
              <a:rPr kumimoji="1" lang="en-US" altLang="ko-KR" sz="1100" b="1" dirty="0"/>
              <a:t>.</a:t>
            </a:r>
          </a:p>
          <a:p>
            <a:pPr algn="ctr"/>
            <a:r>
              <a:rPr kumimoji="1" lang="en-US" altLang="ko-KR" sz="1100" b="1" dirty="0"/>
              <a:t>.</a:t>
            </a:r>
            <a:endParaRPr kumimoji="1" lang="ko-Kore-KR" altLang="en-US" sz="1100" b="1" dirty="0"/>
          </a:p>
          <a:p>
            <a:endParaRPr kumimoji="1" lang="ko-Kore-KR" altLang="en-US" dirty="0"/>
          </a:p>
        </p:txBody>
      </p:sp>
      <p:sp>
        <p:nvSpPr>
          <p:cNvPr id="104" name="모서리가 둥근 직사각형 103">
            <a:extLst>
              <a:ext uri="{FF2B5EF4-FFF2-40B4-BE49-F238E27FC236}">
                <a16:creationId xmlns:a16="http://schemas.microsoft.com/office/drawing/2014/main" id="{D17C5663-F076-F4CB-EAD5-64324F8550CF}"/>
              </a:ext>
            </a:extLst>
          </p:cNvPr>
          <p:cNvSpPr/>
          <p:nvPr/>
        </p:nvSpPr>
        <p:spPr>
          <a:xfrm>
            <a:off x="7353970" y="4258789"/>
            <a:ext cx="1703070" cy="1668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dirty="0"/>
          </a:p>
        </p:txBody>
      </p:sp>
      <p:sp>
        <p:nvSpPr>
          <p:cNvPr id="105" name="모서리가 둥근 직사각형 104">
            <a:extLst>
              <a:ext uri="{FF2B5EF4-FFF2-40B4-BE49-F238E27FC236}">
                <a16:creationId xmlns:a16="http://schemas.microsoft.com/office/drawing/2014/main" id="{1F90A0D4-8A7C-9FD0-8649-49E50327E8F1}"/>
              </a:ext>
            </a:extLst>
          </p:cNvPr>
          <p:cNvSpPr/>
          <p:nvPr/>
        </p:nvSpPr>
        <p:spPr>
          <a:xfrm>
            <a:off x="7655780" y="4081624"/>
            <a:ext cx="1099449" cy="354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ko-Kore-KR" sz="1100" b="1" dirty="0"/>
              <a:t>Informal</a:t>
            </a:r>
          </a:p>
          <a:p>
            <a:pPr algn="ctr"/>
            <a:r>
              <a:rPr kumimoji="1" lang="en-US" altLang="ko-Kore-KR" sz="1100" b="1" dirty="0"/>
              <a:t> Data</a:t>
            </a:r>
            <a:endParaRPr kumimoji="1" lang="ko-Kore-KR" altLang="en-US" sz="1100" b="1" dirty="0"/>
          </a:p>
        </p:txBody>
      </p:sp>
      <p:sp>
        <p:nvSpPr>
          <p:cNvPr id="106" name="TextBox 105">
            <a:extLst>
              <a:ext uri="{FF2B5EF4-FFF2-40B4-BE49-F238E27FC236}">
                <a16:creationId xmlns:a16="http://schemas.microsoft.com/office/drawing/2014/main" id="{6C5EFAF6-DE7C-A4E9-03CB-622733230131}"/>
              </a:ext>
            </a:extLst>
          </p:cNvPr>
          <p:cNvSpPr txBox="1"/>
          <p:nvPr/>
        </p:nvSpPr>
        <p:spPr>
          <a:xfrm>
            <a:off x="7388833" y="4534271"/>
            <a:ext cx="1703070" cy="1754326"/>
          </a:xfrm>
          <a:prstGeom prst="rect">
            <a:avLst/>
          </a:prstGeom>
          <a:noFill/>
        </p:spPr>
        <p:txBody>
          <a:bodyPr wrap="square" rtlCol="0">
            <a:spAutoFit/>
          </a:bodyPr>
          <a:lstStyle/>
          <a:p>
            <a:pPr algn="ctr"/>
            <a:r>
              <a:rPr kumimoji="1" lang="ko-Kore-KR" altLang="en-US" b="1" dirty="0"/>
              <a:t>밥을</a:t>
            </a:r>
            <a:r>
              <a:rPr kumimoji="1" lang="ko-KR" altLang="en-US" b="1" dirty="0"/>
              <a:t> 먹어</a:t>
            </a:r>
            <a:r>
              <a:rPr kumimoji="1" lang="en-US" altLang="ko-KR" b="1" dirty="0"/>
              <a:t>.</a:t>
            </a:r>
          </a:p>
          <a:p>
            <a:pPr algn="ctr"/>
            <a:r>
              <a:rPr kumimoji="1" lang="ko-KR" altLang="en-US" b="1" dirty="0"/>
              <a:t>어디 가</a:t>
            </a:r>
            <a:r>
              <a:rPr kumimoji="1" lang="en-US" altLang="ko-KR" b="1" dirty="0"/>
              <a:t>?</a:t>
            </a:r>
          </a:p>
          <a:p>
            <a:pPr algn="ctr"/>
            <a:r>
              <a:rPr kumimoji="1" lang="ko-Kore-KR" altLang="en-US" b="1" dirty="0"/>
              <a:t>끝났어</a:t>
            </a:r>
            <a:r>
              <a:rPr kumimoji="1" lang="en-US" altLang="ko-Kore-KR" b="1" dirty="0"/>
              <a:t>.</a:t>
            </a:r>
          </a:p>
          <a:p>
            <a:pPr algn="ctr"/>
            <a:r>
              <a:rPr kumimoji="1" lang="en-US" altLang="ko-KR" sz="1100" b="1" dirty="0"/>
              <a:t>.</a:t>
            </a:r>
          </a:p>
          <a:p>
            <a:pPr algn="ctr"/>
            <a:r>
              <a:rPr kumimoji="1" lang="en-US" altLang="ko-KR" sz="1100" b="1" dirty="0"/>
              <a:t>.</a:t>
            </a:r>
          </a:p>
          <a:p>
            <a:pPr algn="ctr"/>
            <a:r>
              <a:rPr kumimoji="1" lang="en-US" altLang="ko-KR" sz="1100" b="1" dirty="0"/>
              <a:t>.</a:t>
            </a:r>
            <a:endParaRPr kumimoji="1" lang="ko-Kore-KR" altLang="en-US" sz="1100" b="1" dirty="0"/>
          </a:p>
          <a:p>
            <a:endParaRPr kumimoji="1" lang="ko-Kore-KR" altLang="en-US" dirty="0"/>
          </a:p>
        </p:txBody>
      </p:sp>
      <p:cxnSp>
        <p:nvCxnSpPr>
          <p:cNvPr id="113" name="직선 화살표 연결선 112">
            <a:extLst>
              <a:ext uri="{FF2B5EF4-FFF2-40B4-BE49-F238E27FC236}">
                <a16:creationId xmlns:a16="http://schemas.microsoft.com/office/drawing/2014/main" id="{1D3E3ADA-8533-99F2-07BF-C0E9C948976F}"/>
              </a:ext>
            </a:extLst>
          </p:cNvPr>
          <p:cNvCxnSpPr/>
          <p:nvPr/>
        </p:nvCxnSpPr>
        <p:spPr>
          <a:xfrm>
            <a:off x="2491740" y="4886906"/>
            <a:ext cx="7772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5" name="구부러진 연결선[U] 114">
            <a:extLst>
              <a:ext uri="{FF2B5EF4-FFF2-40B4-BE49-F238E27FC236}">
                <a16:creationId xmlns:a16="http://schemas.microsoft.com/office/drawing/2014/main" id="{4D285617-CC35-F524-B40E-A5E8671070BB}"/>
              </a:ext>
            </a:extLst>
          </p:cNvPr>
          <p:cNvCxnSpPr>
            <a:stCxn id="91" idx="3"/>
            <a:endCxn id="92" idx="1"/>
          </p:cNvCxnSpPr>
          <p:nvPr/>
        </p:nvCxnSpPr>
        <p:spPr>
          <a:xfrm flipV="1">
            <a:off x="4863752" y="3953445"/>
            <a:ext cx="515142" cy="990835"/>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7" name="구부러진 연결선[U] 116">
            <a:extLst>
              <a:ext uri="{FF2B5EF4-FFF2-40B4-BE49-F238E27FC236}">
                <a16:creationId xmlns:a16="http://schemas.microsoft.com/office/drawing/2014/main" id="{8FDE1B4F-905A-84CC-0043-19F2970FF828}"/>
              </a:ext>
            </a:extLst>
          </p:cNvPr>
          <p:cNvCxnSpPr>
            <a:stCxn id="91" idx="3"/>
            <a:endCxn id="106" idx="1"/>
          </p:cNvCxnSpPr>
          <p:nvPr/>
        </p:nvCxnSpPr>
        <p:spPr>
          <a:xfrm>
            <a:off x="4863752" y="4944280"/>
            <a:ext cx="2525081" cy="467154"/>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18" name="TextBox 117">
            <a:extLst>
              <a:ext uri="{FF2B5EF4-FFF2-40B4-BE49-F238E27FC236}">
                <a16:creationId xmlns:a16="http://schemas.microsoft.com/office/drawing/2014/main" id="{07B52F16-F1A1-CC4B-7C85-1A1A8D964D32}"/>
              </a:ext>
            </a:extLst>
          </p:cNvPr>
          <p:cNvSpPr txBox="1"/>
          <p:nvPr/>
        </p:nvSpPr>
        <p:spPr>
          <a:xfrm>
            <a:off x="9378650" y="4100399"/>
            <a:ext cx="2491740" cy="646331"/>
          </a:xfrm>
          <a:prstGeom prst="rect">
            <a:avLst/>
          </a:prstGeom>
          <a:noFill/>
        </p:spPr>
        <p:txBody>
          <a:bodyPr wrap="square" rtlCol="0">
            <a:spAutoFit/>
          </a:bodyPr>
          <a:lstStyle/>
          <a:p>
            <a:r>
              <a:rPr lang="en" altLang="ko-Kore-KR" dirty="0">
                <a:solidFill>
                  <a:srgbClr val="FF0000"/>
                </a:solidFill>
                <a:latin typeface="BM DoHyeon OTF" panose="020B0600000101010101" pitchFamily="34" charset="-127"/>
                <a:ea typeface="BM DoHyeon OTF" panose="020B0600000101010101" pitchFamily="34" charset="-127"/>
              </a:rPr>
              <a:t>Reduce</a:t>
            </a:r>
            <a:r>
              <a:rPr lang="en" altLang="ko-Kore-KR" dirty="0">
                <a:latin typeface="BM DoHyeon OTF" panose="020B0600000101010101" pitchFamily="34" charset="-127"/>
                <a:ea typeface="BM DoHyeon OTF" panose="020B0600000101010101" pitchFamily="34" charset="-127"/>
              </a:rPr>
              <a:t> the variety of expressions.</a:t>
            </a:r>
            <a:endParaRPr kumimoji="1" lang="ko-Kore-KR" altLang="en-US" dirty="0">
              <a:latin typeface="BM DoHyeon OTF" panose="020B0600000101010101" pitchFamily="34" charset="-127"/>
              <a:ea typeface="BM DoHyeon OTF" panose="020B0600000101010101" pitchFamily="34" charset="-127"/>
            </a:endParaRPr>
          </a:p>
        </p:txBody>
      </p:sp>
      <p:pic>
        <p:nvPicPr>
          <p:cNvPr id="121" name="그림 120">
            <a:extLst>
              <a:ext uri="{FF2B5EF4-FFF2-40B4-BE49-F238E27FC236}">
                <a16:creationId xmlns:a16="http://schemas.microsoft.com/office/drawing/2014/main" id="{0B8B6341-8189-4102-F546-D557660C1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392" y="4180033"/>
            <a:ext cx="532515" cy="532515"/>
          </a:xfrm>
          <a:prstGeom prst="rect">
            <a:avLst/>
          </a:prstGeom>
        </p:spPr>
      </p:pic>
    </p:spTree>
    <p:extLst>
      <p:ext uri="{BB962C8B-B14F-4D97-AF65-F5344CB8AC3E}">
        <p14:creationId xmlns:p14="http://schemas.microsoft.com/office/powerpoint/2010/main" val="380800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0D7D1D98-ADEF-D932-B154-39FA33A06ABE}"/>
              </a:ext>
            </a:extLst>
          </p:cNvPr>
          <p:cNvSpPr/>
          <p:nvPr/>
        </p:nvSpPr>
        <p:spPr>
          <a:xfrm>
            <a:off x="0" y="551210"/>
            <a:ext cx="12192000" cy="5457825"/>
          </a:xfrm>
          <a:prstGeom prst="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p>
        </p:txBody>
      </p:sp>
      <p:sp>
        <p:nvSpPr>
          <p:cNvPr id="7" name="TextBox 6"/>
          <p:cNvSpPr txBox="1"/>
          <p:nvPr/>
        </p:nvSpPr>
        <p:spPr>
          <a:xfrm>
            <a:off x="6817658" y="6223288"/>
            <a:ext cx="5279091" cy="461665"/>
          </a:xfrm>
          <a:prstGeom prst="rect">
            <a:avLst/>
          </a:prstGeom>
          <a:noFill/>
        </p:spPr>
        <p:txBody>
          <a:bodyPr wrap="square" rtlCol="0">
            <a:spAutoFit/>
          </a:bodyPr>
          <a:lstStyle/>
          <a:p>
            <a:pPr algn="r"/>
            <a:r>
              <a:rPr lang="en-US" altLang="ko-KR" sz="2400" dirty="0"/>
              <a:t>Presenter : </a:t>
            </a:r>
            <a:r>
              <a:rPr lang="en-US" altLang="ko-KR" sz="2400" dirty="0" err="1"/>
              <a:t>Joowhan</a:t>
            </a:r>
            <a:r>
              <a:rPr lang="en-US" altLang="ko-Kore-KR" sz="2400" dirty="0"/>
              <a:t> Kim</a:t>
            </a:r>
            <a:endParaRPr lang="ko-KR" altLang="en-US" sz="2400" dirty="0"/>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t="8989" b="17416"/>
          <a:stretch/>
        </p:blipFill>
        <p:spPr>
          <a:xfrm>
            <a:off x="0" y="6136764"/>
            <a:ext cx="3095625" cy="721236"/>
          </a:xfrm>
          <a:prstGeom prst="rect">
            <a:avLst/>
          </a:prstGeom>
        </p:spPr>
      </p:pic>
      <p:sp>
        <p:nvSpPr>
          <p:cNvPr id="8" name="제목 1">
            <a:extLst>
              <a:ext uri="{FF2B5EF4-FFF2-40B4-BE49-F238E27FC236}">
                <a16:creationId xmlns:a16="http://schemas.microsoft.com/office/drawing/2014/main" id="{197230E1-8AB4-2D51-79EF-77857E2B565E}"/>
              </a:ext>
            </a:extLst>
          </p:cNvPr>
          <p:cNvSpPr txBox="1">
            <a:spLocks/>
          </p:cNvSpPr>
          <p:nvPr/>
        </p:nvSpPr>
        <p:spPr>
          <a:xfrm>
            <a:off x="147907" y="87687"/>
            <a:ext cx="8186795" cy="32795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a:t>[2022-1] </a:t>
            </a:r>
            <a:r>
              <a:rPr lang="en-US" altLang="ko-Kore-KR" sz="2400" b="1"/>
              <a:t>Kor-Eng NMT using Characteristics of Korean</a:t>
            </a:r>
            <a:endParaRPr lang="ko-KR" altLang="en-US" sz="2400" b="1" dirty="0"/>
          </a:p>
        </p:txBody>
      </p:sp>
      <p:sp>
        <p:nvSpPr>
          <p:cNvPr id="28" name="TextBox 27">
            <a:extLst>
              <a:ext uri="{FF2B5EF4-FFF2-40B4-BE49-F238E27FC236}">
                <a16:creationId xmlns:a16="http://schemas.microsoft.com/office/drawing/2014/main" id="{41EB3F48-70EC-BC57-B895-876E783B3E0E}"/>
              </a:ext>
            </a:extLst>
          </p:cNvPr>
          <p:cNvSpPr txBox="1"/>
          <p:nvPr/>
        </p:nvSpPr>
        <p:spPr>
          <a:xfrm>
            <a:off x="602132" y="1997083"/>
            <a:ext cx="3160323" cy="369332"/>
          </a:xfrm>
          <a:prstGeom prst="rect">
            <a:avLst/>
          </a:prstGeom>
          <a:noFill/>
        </p:spPr>
        <p:txBody>
          <a:bodyPr wrap="square" rtlCol="0">
            <a:spAutoFit/>
          </a:bodyPr>
          <a:lstStyle/>
          <a:p>
            <a:r>
              <a:rPr lang="en-US" altLang="ko-Kore-KR" b="1" dirty="0"/>
              <a:t>Pre-processing</a:t>
            </a:r>
            <a:endParaRPr lang="en" altLang="ko-Kore-KR" b="1" dirty="0"/>
          </a:p>
        </p:txBody>
      </p:sp>
      <p:sp>
        <p:nvSpPr>
          <p:cNvPr id="72" name="타원 71">
            <a:extLst>
              <a:ext uri="{FF2B5EF4-FFF2-40B4-BE49-F238E27FC236}">
                <a16:creationId xmlns:a16="http://schemas.microsoft.com/office/drawing/2014/main" id="{0969DEEC-83B9-FC97-A70D-5383DA39CC5C}"/>
              </a:ext>
            </a:extLst>
          </p:cNvPr>
          <p:cNvSpPr/>
          <p:nvPr/>
        </p:nvSpPr>
        <p:spPr>
          <a:xfrm>
            <a:off x="1092862" y="2434201"/>
            <a:ext cx="1783080" cy="1737360"/>
          </a:xfrm>
          <a:prstGeom prst="ellipse">
            <a:avLst/>
          </a:prstGeom>
          <a:ln>
            <a:solidFill>
              <a:srgbClr val="89C2D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dirty="0"/>
          </a:p>
        </p:txBody>
      </p:sp>
      <p:pic>
        <p:nvPicPr>
          <p:cNvPr id="76" name="그림 75" descr="화살이(가) 표시된 사진&#10;&#10;자동 생성된 설명">
            <a:extLst>
              <a:ext uri="{FF2B5EF4-FFF2-40B4-BE49-F238E27FC236}">
                <a16:creationId xmlns:a16="http://schemas.microsoft.com/office/drawing/2014/main" id="{F437FC57-FBCE-6EED-ED62-3206C64D6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659" y="3043166"/>
            <a:ext cx="519430" cy="519430"/>
          </a:xfrm>
          <a:prstGeom prst="rect">
            <a:avLst/>
          </a:prstGeom>
        </p:spPr>
      </p:pic>
      <p:sp>
        <p:nvSpPr>
          <p:cNvPr id="77" name="타원 76">
            <a:extLst>
              <a:ext uri="{FF2B5EF4-FFF2-40B4-BE49-F238E27FC236}">
                <a16:creationId xmlns:a16="http://schemas.microsoft.com/office/drawing/2014/main" id="{4656CEDD-55D3-DD16-7479-D22F5D81A71A}"/>
              </a:ext>
            </a:extLst>
          </p:cNvPr>
          <p:cNvSpPr/>
          <p:nvPr/>
        </p:nvSpPr>
        <p:spPr>
          <a:xfrm>
            <a:off x="3762455" y="2434201"/>
            <a:ext cx="1783080" cy="1737360"/>
          </a:xfrm>
          <a:prstGeom prst="ellipse">
            <a:avLst/>
          </a:prstGeom>
          <a:ln>
            <a:solidFill>
              <a:srgbClr val="89C2D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dirty="0"/>
          </a:p>
        </p:txBody>
      </p:sp>
      <p:pic>
        <p:nvPicPr>
          <p:cNvPr id="78" name="그림 77" descr="화살이(가) 표시된 사진&#10;&#10;자동 생성된 설명">
            <a:extLst>
              <a:ext uri="{FF2B5EF4-FFF2-40B4-BE49-F238E27FC236}">
                <a16:creationId xmlns:a16="http://schemas.microsoft.com/office/drawing/2014/main" id="{36CC5836-706C-6522-BAC2-79D23DE05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901" y="3043166"/>
            <a:ext cx="519430" cy="519430"/>
          </a:xfrm>
          <a:prstGeom prst="rect">
            <a:avLst/>
          </a:prstGeom>
        </p:spPr>
      </p:pic>
      <p:sp>
        <p:nvSpPr>
          <p:cNvPr id="79" name="타원 78">
            <a:extLst>
              <a:ext uri="{FF2B5EF4-FFF2-40B4-BE49-F238E27FC236}">
                <a16:creationId xmlns:a16="http://schemas.microsoft.com/office/drawing/2014/main" id="{851583B7-AAA7-AEE8-B95E-AE9C9AA0F39B}"/>
              </a:ext>
            </a:extLst>
          </p:cNvPr>
          <p:cNvSpPr/>
          <p:nvPr/>
        </p:nvSpPr>
        <p:spPr>
          <a:xfrm>
            <a:off x="6432048" y="2434201"/>
            <a:ext cx="1783080" cy="1737360"/>
          </a:xfrm>
          <a:prstGeom prst="ellipse">
            <a:avLst/>
          </a:prstGeom>
          <a:ln>
            <a:solidFill>
              <a:srgbClr val="89C2D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a:p>
        </p:txBody>
      </p:sp>
      <p:pic>
        <p:nvPicPr>
          <p:cNvPr id="80" name="그림 79" descr="화살이(가) 표시된 사진&#10;&#10;자동 생성된 설명">
            <a:extLst>
              <a:ext uri="{FF2B5EF4-FFF2-40B4-BE49-F238E27FC236}">
                <a16:creationId xmlns:a16="http://schemas.microsoft.com/office/drawing/2014/main" id="{70123A74-37C0-EE15-83D6-271AE6B4F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494" y="3043166"/>
            <a:ext cx="519430" cy="519430"/>
          </a:xfrm>
          <a:prstGeom prst="rect">
            <a:avLst/>
          </a:prstGeom>
        </p:spPr>
      </p:pic>
      <p:pic>
        <p:nvPicPr>
          <p:cNvPr id="82" name="그림 81">
            <a:extLst>
              <a:ext uri="{FF2B5EF4-FFF2-40B4-BE49-F238E27FC236}">
                <a16:creationId xmlns:a16="http://schemas.microsoft.com/office/drawing/2014/main" id="{A72D283E-0306-E02A-C01B-DA4815E6A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176" y="2417361"/>
            <a:ext cx="1481293" cy="1481293"/>
          </a:xfrm>
          <a:prstGeom prst="rect">
            <a:avLst/>
          </a:prstGeom>
        </p:spPr>
      </p:pic>
      <p:sp>
        <p:nvSpPr>
          <p:cNvPr id="83" name="TextBox 82">
            <a:extLst>
              <a:ext uri="{FF2B5EF4-FFF2-40B4-BE49-F238E27FC236}">
                <a16:creationId xmlns:a16="http://schemas.microsoft.com/office/drawing/2014/main" id="{3D29C99E-E565-86D4-3A38-C028B81E692B}"/>
              </a:ext>
            </a:extLst>
          </p:cNvPr>
          <p:cNvSpPr txBox="1"/>
          <p:nvPr/>
        </p:nvSpPr>
        <p:spPr>
          <a:xfrm>
            <a:off x="9202583" y="3928241"/>
            <a:ext cx="2522220" cy="369332"/>
          </a:xfrm>
          <a:prstGeom prst="rect">
            <a:avLst/>
          </a:prstGeom>
          <a:noFill/>
        </p:spPr>
        <p:txBody>
          <a:bodyPr wrap="square" rtlCol="0">
            <a:spAutoFit/>
          </a:bodyPr>
          <a:lstStyle/>
          <a:p>
            <a:r>
              <a:rPr kumimoji="1" lang="en-US" altLang="ko-Kore-KR" dirty="0"/>
              <a:t>Deep Learning Model</a:t>
            </a:r>
            <a:endParaRPr kumimoji="1" lang="ko-Kore-KR" altLang="en-US" dirty="0"/>
          </a:p>
        </p:txBody>
      </p:sp>
      <p:sp>
        <p:nvSpPr>
          <p:cNvPr id="84" name="TextBox 83">
            <a:extLst>
              <a:ext uri="{FF2B5EF4-FFF2-40B4-BE49-F238E27FC236}">
                <a16:creationId xmlns:a16="http://schemas.microsoft.com/office/drawing/2014/main" id="{8433953E-B5A1-31DF-8A23-D0D125D1E233}"/>
              </a:ext>
            </a:extLst>
          </p:cNvPr>
          <p:cNvSpPr txBox="1"/>
          <p:nvPr/>
        </p:nvSpPr>
        <p:spPr>
          <a:xfrm>
            <a:off x="3795415" y="3052528"/>
            <a:ext cx="1717160" cy="892552"/>
          </a:xfrm>
          <a:prstGeom prst="rect">
            <a:avLst/>
          </a:prstGeom>
          <a:noFill/>
        </p:spPr>
        <p:txBody>
          <a:bodyPr wrap="square" rtlCol="0">
            <a:spAutoFit/>
          </a:bodyPr>
          <a:lstStyle/>
          <a:p>
            <a:pPr algn="ctr"/>
            <a:r>
              <a:rPr lang="en" altLang="ko-Kore-KR" sz="1600" b="1" dirty="0">
                <a:solidFill>
                  <a:srgbClr val="0070C0"/>
                </a:solidFill>
              </a:rPr>
              <a:t>Morphological </a:t>
            </a:r>
          </a:p>
          <a:p>
            <a:pPr algn="ctr"/>
            <a:r>
              <a:rPr lang="en" altLang="ko-Kore-KR" sz="1600" b="1" dirty="0">
                <a:solidFill>
                  <a:srgbClr val="0070C0"/>
                </a:solidFill>
              </a:rPr>
              <a:t>Analysis</a:t>
            </a:r>
            <a:endParaRPr kumimoji="1" lang="ko-Kore-KR" altLang="en-US" sz="1600" b="1" dirty="0">
              <a:solidFill>
                <a:srgbClr val="0070C0"/>
              </a:solidFill>
            </a:endParaRPr>
          </a:p>
          <a:p>
            <a:endParaRPr kumimoji="1" lang="ko-Kore-KR" altLang="en-US" dirty="0"/>
          </a:p>
        </p:txBody>
      </p:sp>
      <p:sp>
        <p:nvSpPr>
          <p:cNvPr id="85" name="TextBox 84">
            <a:extLst>
              <a:ext uri="{FF2B5EF4-FFF2-40B4-BE49-F238E27FC236}">
                <a16:creationId xmlns:a16="http://schemas.microsoft.com/office/drawing/2014/main" id="{AD4D4AF4-EF94-E1BC-E056-066E98EF3409}"/>
              </a:ext>
            </a:extLst>
          </p:cNvPr>
          <p:cNvSpPr txBox="1"/>
          <p:nvPr/>
        </p:nvSpPr>
        <p:spPr>
          <a:xfrm>
            <a:off x="1125822" y="3035689"/>
            <a:ext cx="1717160" cy="584775"/>
          </a:xfrm>
          <a:prstGeom prst="rect">
            <a:avLst/>
          </a:prstGeom>
          <a:noFill/>
        </p:spPr>
        <p:txBody>
          <a:bodyPr wrap="square" rtlCol="0">
            <a:spAutoFit/>
          </a:bodyPr>
          <a:lstStyle/>
          <a:p>
            <a:pPr algn="ctr"/>
            <a:r>
              <a:rPr lang="en" altLang="ko-Kore-KR" sz="1600" b="1" dirty="0">
                <a:solidFill>
                  <a:srgbClr val="0070C0"/>
                </a:solidFill>
              </a:rPr>
              <a:t>Original Korean Sentences</a:t>
            </a:r>
            <a:endParaRPr kumimoji="1" lang="ko-Kore-KR" altLang="en-US" sz="1600" b="1" dirty="0">
              <a:solidFill>
                <a:srgbClr val="0070C0"/>
              </a:solidFill>
            </a:endParaRPr>
          </a:p>
        </p:txBody>
      </p:sp>
      <p:sp>
        <p:nvSpPr>
          <p:cNvPr id="86" name="TextBox 85">
            <a:extLst>
              <a:ext uri="{FF2B5EF4-FFF2-40B4-BE49-F238E27FC236}">
                <a16:creationId xmlns:a16="http://schemas.microsoft.com/office/drawing/2014/main" id="{73256206-FAEB-5ADE-783B-5A8C42A193CF}"/>
              </a:ext>
            </a:extLst>
          </p:cNvPr>
          <p:cNvSpPr txBox="1"/>
          <p:nvPr/>
        </p:nvSpPr>
        <p:spPr>
          <a:xfrm>
            <a:off x="6399088" y="3043166"/>
            <a:ext cx="1783080" cy="584775"/>
          </a:xfrm>
          <a:prstGeom prst="rect">
            <a:avLst/>
          </a:prstGeom>
          <a:noFill/>
        </p:spPr>
        <p:txBody>
          <a:bodyPr wrap="square" rtlCol="0">
            <a:spAutoFit/>
          </a:bodyPr>
          <a:lstStyle/>
          <a:p>
            <a:pPr algn="ctr"/>
            <a:r>
              <a:rPr lang="en-US" altLang="ko-Kore-KR" sz="1600" b="1" dirty="0">
                <a:solidFill>
                  <a:srgbClr val="0070C0"/>
                </a:solidFill>
              </a:rPr>
              <a:t>G</a:t>
            </a:r>
            <a:r>
              <a:rPr lang="en" altLang="ko-Kore-KR" sz="1600" b="1" dirty="0" err="1">
                <a:solidFill>
                  <a:srgbClr val="0070C0"/>
                </a:solidFill>
              </a:rPr>
              <a:t>rammatical</a:t>
            </a:r>
            <a:r>
              <a:rPr lang="en" altLang="ko-Kore-KR" sz="1600" b="1" dirty="0">
                <a:solidFill>
                  <a:srgbClr val="0070C0"/>
                </a:solidFill>
              </a:rPr>
              <a:t> </a:t>
            </a:r>
          </a:p>
          <a:p>
            <a:pPr algn="ctr"/>
            <a:r>
              <a:rPr lang="en" altLang="ko-Kore-KR" sz="1600" b="1" dirty="0">
                <a:solidFill>
                  <a:srgbClr val="0070C0"/>
                </a:solidFill>
              </a:rPr>
              <a:t>transformation</a:t>
            </a:r>
            <a:endParaRPr kumimoji="1" lang="ko-Kore-KR" altLang="en-US" sz="1600" b="1" dirty="0">
              <a:solidFill>
                <a:srgbClr val="0070C0"/>
              </a:solidFill>
            </a:endParaRPr>
          </a:p>
        </p:txBody>
      </p:sp>
      <p:pic>
        <p:nvPicPr>
          <p:cNvPr id="3" name="그림 2">
            <a:extLst>
              <a:ext uri="{FF2B5EF4-FFF2-40B4-BE49-F238E27FC236}">
                <a16:creationId xmlns:a16="http://schemas.microsoft.com/office/drawing/2014/main" id="{AF013B9A-A1ED-1AA9-F4E0-476B18AE4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862" y="2400226"/>
            <a:ext cx="609128" cy="609128"/>
          </a:xfrm>
          <a:prstGeom prst="rect">
            <a:avLst/>
          </a:prstGeom>
        </p:spPr>
      </p:pic>
      <p:sp>
        <p:nvSpPr>
          <p:cNvPr id="18" name="TextBox 17">
            <a:extLst>
              <a:ext uri="{FF2B5EF4-FFF2-40B4-BE49-F238E27FC236}">
                <a16:creationId xmlns:a16="http://schemas.microsoft.com/office/drawing/2014/main" id="{EFD3C2F1-47D6-6D1D-1F8D-AE9804492C33}"/>
              </a:ext>
            </a:extLst>
          </p:cNvPr>
          <p:cNvSpPr txBox="1"/>
          <p:nvPr/>
        </p:nvSpPr>
        <p:spPr>
          <a:xfrm>
            <a:off x="1245144" y="4307134"/>
            <a:ext cx="1478516" cy="369332"/>
          </a:xfrm>
          <a:prstGeom prst="rect">
            <a:avLst/>
          </a:prstGeom>
          <a:noFill/>
        </p:spPr>
        <p:txBody>
          <a:bodyPr wrap="square" rtlCol="0">
            <a:spAutoFit/>
          </a:bodyPr>
          <a:lstStyle/>
          <a:p>
            <a:r>
              <a:rPr kumimoji="1" lang="ko-Kore-KR" altLang="en-US" b="1" dirty="0">
                <a:solidFill>
                  <a:srgbClr val="0070C0"/>
                </a:solidFill>
              </a:rPr>
              <a:t>문을</a:t>
            </a:r>
            <a:r>
              <a:rPr kumimoji="1" lang="ko-KR" altLang="en-US" b="1" dirty="0">
                <a:solidFill>
                  <a:srgbClr val="0070C0"/>
                </a:solidFill>
              </a:rPr>
              <a:t> 미세요</a:t>
            </a:r>
            <a:r>
              <a:rPr kumimoji="1" lang="en-US" altLang="ko-Kore-KR" b="1" dirty="0">
                <a:solidFill>
                  <a:srgbClr val="0070C0"/>
                </a:solidFill>
              </a:rPr>
              <a:t>.</a:t>
            </a:r>
            <a:endParaRPr kumimoji="1" lang="ko-Kore-KR" altLang="en-US" b="1" dirty="0">
              <a:solidFill>
                <a:srgbClr val="0070C0"/>
              </a:solidFill>
            </a:endParaRPr>
          </a:p>
        </p:txBody>
      </p:sp>
      <p:sp>
        <p:nvSpPr>
          <p:cNvPr id="39" name="TextBox 38">
            <a:extLst>
              <a:ext uri="{FF2B5EF4-FFF2-40B4-BE49-F238E27FC236}">
                <a16:creationId xmlns:a16="http://schemas.microsoft.com/office/drawing/2014/main" id="{FA63B988-2281-3DCE-A6CD-966586D1F72C}"/>
              </a:ext>
            </a:extLst>
          </p:cNvPr>
          <p:cNvSpPr txBox="1"/>
          <p:nvPr/>
        </p:nvSpPr>
        <p:spPr>
          <a:xfrm>
            <a:off x="3762455" y="4293514"/>
            <a:ext cx="1783080" cy="369332"/>
          </a:xfrm>
          <a:prstGeom prst="rect">
            <a:avLst/>
          </a:prstGeom>
          <a:noFill/>
        </p:spPr>
        <p:txBody>
          <a:bodyPr wrap="square" rtlCol="0">
            <a:spAutoFit/>
          </a:bodyPr>
          <a:lstStyle/>
          <a:p>
            <a:r>
              <a:rPr kumimoji="1" lang="ko-Kore-KR" altLang="en-US" b="1" dirty="0">
                <a:solidFill>
                  <a:srgbClr val="0070C0"/>
                </a:solidFill>
              </a:rPr>
              <a:t>문</a:t>
            </a:r>
            <a:r>
              <a:rPr kumimoji="1" lang="en-US" altLang="ko-KR" b="1" dirty="0">
                <a:solidFill>
                  <a:srgbClr val="0070C0"/>
                </a:solidFill>
              </a:rPr>
              <a:t>/</a:t>
            </a:r>
            <a:r>
              <a:rPr kumimoji="1" lang="ko-KR" altLang="en-US" b="1" dirty="0">
                <a:solidFill>
                  <a:srgbClr val="0070C0"/>
                </a:solidFill>
              </a:rPr>
              <a:t>을 </a:t>
            </a:r>
            <a:r>
              <a:rPr kumimoji="1" lang="en-US" altLang="ko-Kore-KR" b="1" dirty="0">
                <a:solidFill>
                  <a:srgbClr val="0070C0"/>
                </a:solidFill>
              </a:rPr>
              <a:t>/</a:t>
            </a:r>
            <a:r>
              <a:rPr kumimoji="1" lang="ko-Kore-KR" altLang="en-US" b="1" dirty="0">
                <a:solidFill>
                  <a:srgbClr val="0070C0"/>
                </a:solidFill>
              </a:rPr>
              <a:t>미</a:t>
            </a:r>
            <a:r>
              <a:rPr kumimoji="1" lang="en-US" altLang="ko-Kore-KR" b="1" dirty="0">
                <a:solidFill>
                  <a:srgbClr val="0070C0"/>
                </a:solidFill>
              </a:rPr>
              <a:t>/</a:t>
            </a:r>
            <a:r>
              <a:rPr kumimoji="1" lang="ko-Kore-KR" altLang="en-US" b="1" dirty="0">
                <a:solidFill>
                  <a:srgbClr val="0070C0"/>
                </a:solidFill>
              </a:rPr>
              <a:t>세요</a:t>
            </a:r>
            <a:r>
              <a:rPr kumimoji="1" lang="en-US" altLang="ko-KR" b="1" dirty="0">
                <a:solidFill>
                  <a:srgbClr val="0070C0"/>
                </a:solidFill>
              </a:rPr>
              <a:t>.</a:t>
            </a:r>
            <a:endParaRPr kumimoji="1" lang="ko-Kore-KR" altLang="en-US" b="1" dirty="0">
              <a:solidFill>
                <a:srgbClr val="0070C0"/>
              </a:solidFill>
            </a:endParaRPr>
          </a:p>
        </p:txBody>
      </p:sp>
      <p:sp>
        <p:nvSpPr>
          <p:cNvPr id="40" name="TextBox 39">
            <a:extLst>
              <a:ext uri="{FF2B5EF4-FFF2-40B4-BE49-F238E27FC236}">
                <a16:creationId xmlns:a16="http://schemas.microsoft.com/office/drawing/2014/main" id="{8273C796-E191-90EB-C0D7-6E363EF1EDFC}"/>
              </a:ext>
            </a:extLst>
          </p:cNvPr>
          <p:cNvSpPr txBox="1"/>
          <p:nvPr/>
        </p:nvSpPr>
        <p:spPr>
          <a:xfrm>
            <a:off x="6741368" y="4293514"/>
            <a:ext cx="1326486" cy="369332"/>
          </a:xfrm>
          <a:prstGeom prst="rect">
            <a:avLst/>
          </a:prstGeom>
          <a:noFill/>
        </p:spPr>
        <p:txBody>
          <a:bodyPr wrap="square" rtlCol="0">
            <a:spAutoFit/>
          </a:bodyPr>
          <a:lstStyle/>
          <a:p>
            <a:r>
              <a:rPr kumimoji="1" lang="ko-Kore-KR" altLang="en-US" b="1" dirty="0">
                <a:solidFill>
                  <a:srgbClr val="0070C0"/>
                </a:solidFill>
              </a:rPr>
              <a:t>문을</a:t>
            </a:r>
            <a:r>
              <a:rPr kumimoji="1" lang="ko-KR" altLang="en-US" b="1" dirty="0">
                <a:solidFill>
                  <a:srgbClr val="0070C0"/>
                </a:solidFill>
              </a:rPr>
              <a:t> 밀어</a:t>
            </a:r>
            <a:r>
              <a:rPr kumimoji="1" lang="en-US" altLang="ko-KR" b="1" dirty="0">
                <a:solidFill>
                  <a:srgbClr val="0070C0"/>
                </a:solidFill>
              </a:rPr>
              <a:t>.</a:t>
            </a:r>
            <a:endParaRPr kumimoji="1" lang="ko-Kore-KR" altLang="en-US" b="1" dirty="0">
              <a:solidFill>
                <a:srgbClr val="0070C0"/>
              </a:solidFill>
            </a:endParaRPr>
          </a:p>
        </p:txBody>
      </p:sp>
    </p:spTree>
    <p:extLst>
      <p:ext uri="{BB962C8B-B14F-4D97-AF65-F5344CB8AC3E}">
        <p14:creationId xmlns:p14="http://schemas.microsoft.com/office/powerpoint/2010/main" val="15276595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536</Words>
  <Application>Microsoft Macintosh PowerPoint</Application>
  <PresentationFormat>와이드스크린</PresentationFormat>
  <Paragraphs>107</Paragraphs>
  <Slides>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BM DoHyeon OTF</vt:lpstr>
      <vt:lpstr>Malgun Gothic</vt:lpstr>
      <vt:lpstr>Malgun Gothic</vt:lpstr>
      <vt:lpstr>Arial</vt:lpstr>
      <vt:lpstr>Helvetica Neue Medium</vt:lpstr>
      <vt:lpstr>Office 테마</vt:lpstr>
      <vt:lpstr>PowerPoint 프레젠테이션</vt:lpstr>
      <vt:lpstr>[2022-1] Kor-Eng NMT using Characteristics of Korean</vt:lpstr>
      <vt:lpstr>[2022-1] Kor-Eng NMT using Characteristics of Korean</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msch2000@naver.com</dc:creator>
  <cp:lastModifiedBy>Kim Joowhan</cp:lastModifiedBy>
  <cp:revision>32</cp:revision>
  <dcterms:created xsi:type="dcterms:W3CDTF">2019-05-01T02:19:01Z</dcterms:created>
  <dcterms:modified xsi:type="dcterms:W3CDTF">2022-05-16T08:48:21Z</dcterms:modified>
</cp:coreProperties>
</file>