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82" r:id="rId3"/>
    <p:sldId id="281" r:id="rId4"/>
    <p:sldId id="283" r:id="rId5"/>
    <p:sldId id="284" r:id="rId6"/>
    <p:sldId id="285" r:id="rId7"/>
    <p:sldId id="28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79A5C"/>
    <a:srgbClr val="58ABF6"/>
    <a:srgbClr val="D65F4B"/>
    <a:srgbClr val="3B9A5B"/>
    <a:srgbClr val="AB2ACB"/>
    <a:srgbClr val="379EF3"/>
    <a:srgbClr val="169A5D"/>
    <a:srgbClr val="C6A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78"/>
    <p:restoredTop sz="94718"/>
  </p:normalViewPr>
  <p:slideViewPr>
    <p:cSldViewPr snapToGrid="0" snapToObjects="1">
      <p:cViewPr>
        <p:scale>
          <a:sx n="65" d="100"/>
          <a:sy n="65" d="100"/>
        </p:scale>
        <p:origin x="424" y="-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9798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0019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9957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3508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9729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990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bg>
      <p:bgPr>
        <a:solidFill>
          <a:schemeClr val="accent1">
            <a:hueOff val="369924"/>
            <a:lumOff val="-3081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>
                <a:solidFill>
                  <a:srgbClr val="FFFFFF"/>
                </a:solidFill>
              </a:defRPr>
            </a:lvl1pPr>
          </a:lstStyle>
          <a:p>
            <a:r>
              <a:t>저자 및 날짜</a:t>
            </a:r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사실 정보</a:t>
            </a:r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속성</a:t>
            </a:r>
          </a:p>
        </p:txBody>
      </p:sp>
      <p:sp>
        <p:nvSpPr>
          <p:cNvPr id="11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파란 하늘을 배경으로 아래에서 올려다본 열기구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열기구의 윗부분을 위에서 근접 촬영한 사진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파란 하늘을 배경으로 아래에서 올려다본 열기구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파란 하늘을 배경으로 아래에서 올려다본 열기구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열기구의 윗부분을 위에서 근접 촬영한 사진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프레젠테이션 제목</a:t>
            </a:r>
          </a:p>
        </p:txBody>
      </p:sp>
      <p:sp>
        <p:nvSpPr>
          <p:cNvPr id="23" name="저자 및 날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/>
            </a:lvl1pPr>
          </a:lstStyle>
          <a:p>
            <a:r>
              <a:t>저자 및 날짜</a:t>
            </a:r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열기구를 아래에서 근접 촬영한 사진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파란 하늘을 배경으로 아래에서 올려다본 열기구"/>
          <p:cNvSpPr>
            <a:spLocks noGrp="1"/>
          </p:cNvSpPr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bg>
      <p:bgPr>
        <a:solidFill>
          <a:schemeClr val="accent1">
            <a:hueOff val="369924"/>
            <a:lumOff val="-3081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섹션 제목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89" name="의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의제 부제</a:t>
            </a:r>
          </a:p>
        </p:txBody>
      </p:sp>
      <p:sp>
        <p:nvSpPr>
          <p:cNvPr id="90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의제 주제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허재무, 김준태, 김주환, 김정희   2021.11.5(금)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r>
              <a:rPr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허재무</a:t>
            </a:r>
            <a:r>
              <a:rPr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김주환</a:t>
            </a:r>
            <a:r>
              <a:rPr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김정희</a:t>
            </a:r>
            <a:r>
              <a:rPr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  202</a:t>
            </a:r>
            <a:r>
              <a:rPr 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2</a:t>
            </a:r>
            <a:r>
              <a:rPr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r>
              <a:rPr 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2</a:t>
            </a:r>
            <a:r>
              <a:rPr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r>
              <a:rPr 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1</a:t>
            </a:r>
            <a:r>
              <a:rPr lang="en-US" altLang="ko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7</a:t>
            </a:r>
            <a:r>
              <a:rPr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목</a:t>
            </a:r>
            <a:r>
              <a:rPr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</a:p>
        </p:txBody>
      </p:sp>
      <p:sp>
        <p:nvSpPr>
          <p:cNvPr id="152" name="공학 프로젝트 기획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167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공학</a:t>
            </a:r>
            <a:r>
              <a:rPr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167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프로젝트</a:t>
            </a:r>
            <a:r>
              <a:rPr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167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기획</a:t>
            </a:r>
            <a:endParaRPr sz="167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sz="167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번역기</a:t>
            </a:r>
            <a:r>
              <a:rPr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167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성능</a:t>
            </a:r>
            <a:r>
              <a:rPr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167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향상</a:t>
            </a:r>
            <a:endParaRPr sz="167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53" name="자모 단위 변환 &amp; 높임말, 낮춤말 변환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자모</a:t>
            </a:r>
            <a:r>
              <a:rPr sz="72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단위</a:t>
            </a:r>
            <a:r>
              <a:rPr sz="72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변환</a:t>
            </a:r>
            <a:r>
              <a:rPr sz="7200" dirty="0">
                <a:latin typeface="BM JUA OTF" panose="02020603020101020101" pitchFamily="18" charset="-127"/>
                <a:ea typeface="BM JUA OTF" panose="02020603020101020101" pitchFamily="18" charset="-127"/>
              </a:rPr>
              <a:t> &amp; </a:t>
            </a:r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높임말</a:t>
            </a:r>
            <a:r>
              <a:rPr sz="72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낮춤말</a:t>
            </a:r>
            <a:r>
              <a:rPr sz="72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변환</a:t>
            </a:r>
            <a:endParaRPr sz="7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Jamo 단위 변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train </a:t>
            </a:r>
            <a:r>
              <a:rPr lang="ko-KR" altLang="en-US"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현황</a:t>
            </a:r>
            <a:endParaRPr sz="167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322617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번역기 설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train </a:t>
            </a:r>
            <a:r>
              <a:rPr lang="ko-KR" alt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현황</a:t>
            </a:r>
            <a:endParaRPr sz="9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16778D6-C21F-3946-932F-0A30E22737A3}"/>
              </a:ext>
            </a:extLst>
          </p:cNvPr>
          <p:cNvGrpSpPr/>
          <p:nvPr/>
        </p:nvGrpSpPr>
        <p:grpSpPr>
          <a:xfrm>
            <a:off x="2862726" y="4449337"/>
            <a:ext cx="18658548" cy="6476533"/>
            <a:chOff x="2483315" y="4047893"/>
            <a:chExt cx="18658548" cy="6476533"/>
          </a:xfrm>
        </p:grpSpPr>
        <p:pic>
          <p:nvPicPr>
            <p:cNvPr id="4" name="그림 3" descr="텍스트이(가) 표시된 사진&#10;&#10;자동 생성된 설명">
              <a:extLst>
                <a:ext uri="{FF2B5EF4-FFF2-40B4-BE49-F238E27FC236}">
                  <a16:creationId xmlns:a16="http://schemas.microsoft.com/office/drawing/2014/main" id="{0E5D55E6-B1EC-034D-B71D-F31910221C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697"/>
            <a:stretch/>
          </p:blipFill>
          <p:spPr>
            <a:xfrm>
              <a:off x="2483315" y="7730428"/>
              <a:ext cx="18658548" cy="2793998"/>
            </a:xfrm>
            <a:prstGeom prst="rect">
              <a:avLst/>
            </a:prstGeom>
          </p:spPr>
        </p:pic>
        <p:pic>
          <p:nvPicPr>
            <p:cNvPr id="8" name="그림 7" descr="텍스트이(가) 표시된 사진&#10;&#10;자동 생성된 설명">
              <a:extLst>
                <a:ext uri="{FF2B5EF4-FFF2-40B4-BE49-F238E27FC236}">
                  <a16:creationId xmlns:a16="http://schemas.microsoft.com/office/drawing/2014/main" id="{06E94521-7A0E-5541-B094-B3D138BFD1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456" b="40328"/>
            <a:stretch/>
          </p:blipFill>
          <p:spPr>
            <a:xfrm>
              <a:off x="2483315" y="4059977"/>
              <a:ext cx="18658548" cy="2793998"/>
            </a:xfrm>
            <a:prstGeom prst="rect">
              <a:avLst/>
            </a:prstGeom>
          </p:spPr>
        </p:pic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77E30153-8487-644E-945C-14421C6440E3}"/>
                </a:ext>
              </a:extLst>
            </p:cNvPr>
            <p:cNvSpPr/>
            <p:nvPr/>
          </p:nvSpPr>
          <p:spPr>
            <a:xfrm>
              <a:off x="14653941" y="7708127"/>
              <a:ext cx="1024674" cy="363656"/>
            </a:xfrm>
            <a:prstGeom prst="roundRect">
              <a:avLst/>
            </a:prstGeom>
            <a:noFill/>
            <a:ln w="57150" cap="flat">
              <a:solidFill>
                <a:srgbClr val="FF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ore-KR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110E3908-E835-3F45-94B6-7000751FB4F3}"/>
                </a:ext>
              </a:extLst>
            </p:cNvPr>
            <p:cNvSpPr/>
            <p:nvPr/>
          </p:nvSpPr>
          <p:spPr>
            <a:xfrm>
              <a:off x="14895552" y="4047893"/>
              <a:ext cx="1024674" cy="363656"/>
            </a:xfrm>
            <a:prstGeom prst="roundRect">
              <a:avLst/>
            </a:prstGeom>
            <a:noFill/>
            <a:ln w="57150" cap="flat">
              <a:solidFill>
                <a:srgbClr val="FF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ore-KR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D0613067-AA95-EC4A-B84E-D6EB816059E5}"/>
                </a:ext>
              </a:extLst>
            </p:cNvPr>
            <p:cNvSpPr/>
            <p:nvPr/>
          </p:nvSpPr>
          <p:spPr>
            <a:xfrm>
              <a:off x="15073354" y="5781982"/>
              <a:ext cx="1024674" cy="363656"/>
            </a:xfrm>
            <a:prstGeom prst="roundRect">
              <a:avLst/>
            </a:prstGeom>
            <a:noFill/>
            <a:ln w="57150" cap="flat">
              <a:solidFill>
                <a:srgbClr val="FF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ore-KR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9ED01E56-A5E0-F34D-A818-6F664BFF183B}"/>
                </a:ext>
              </a:extLst>
            </p:cNvPr>
            <p:cNvSpPr/>
            <p:nvPr/>
          </p:nvSpPr>
          <p:spPr>
            <a:xfrm>
              <a:off x="15166278" y="9435865"/>
              <a:ext cx="1024674" cy="363656"/>
            </a:xfrm>
            <a:prstGeom prst="roundRect">
              <a:avLst/>
            </a:prstGeom>
            <a:noFill/>
            <a:ln w="57150" cap="flat">
              <a:solidFill>
                <a:srgbClr val="FF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ore-KR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6" name="-단계">
            <a:extLst>
              <a:ext uri="{FF2B5EF4-FFF2-40B4-BE49-F238E27FC236}">
                <a16:creationId xmlns:a16="http://schemas.microsoft.com/office/drawing/2014/main" id="{976A13D2-E4BA-0C40-9D40-50B669135F5B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이전 </a:t>
            </a:r>
            <a:r>
              <a:rPr lang="en-US" altLang="ko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train</a:t>
            </a:r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의 문제점</a:t>
            </a:r>
            <a:endParaRPr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903139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번역기 설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en-US" altLang="ko-Kore-KR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train </a:t>
            </a:r>
            <a:r>
              <a:rPr lang="ko-KR" alt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현황</a:t>
            </a:r>
            <a:endParaRPr sz="9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49DB87C-42EC-C64F-961B-3FFCC3BDD030}"/>
              </a:ext>
            </a:extLst>
          </p:cNvPr>
          <p:cNvGrpSpPr>
            <a:grpSpLocks noChangeAspect="1"/>
          </p:cNvGrpSpPr>
          <p:nvPr/>
        </p:nvGrpSpPr>
        <p:grpSpPr>
          <a:xfrm>
            <a:off x="3951287" y="3853933"/>
            <a:ext cx="16481425" cy="8833367"/>
            <a:chOff x="1790700" y="3162680"/>
            <a:chExt cx="17913350" cy="9600820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64FC4EE-A473-7040-ACBF-CE8B288BC9F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79950" y="3162680"/>
              <a:ext cx="15024100" cy="9600820"/>
              <a:chOff x="4883150" y="3535392"/>
              <a:chExt cx="12471400" cy="7969574"/>
            </a:xfrm>
          </p:grpSpPr>
          <p:pic>
            <p:nvPicPr>
              <p:cNvPr id="3" name="그림 2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22C79A5A-5592-1846-8112-E72BCAFDDF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0418"/>
              <a:stretch/>
            </p:blipFill>
            <p:spPr>
              <a:xfrm>
                <a:off x="4883150" y="6802704"/>
                <a:ext cx="12039600" cy="1434949"/>
              </a:xfrm>
              <a:prstGeom prst="rect">
                <a:avLst/>
              </a:prstGeom>
            </p:spPr>
          </p:pic>
          <p:pic>
            <p:nvPicPr>
              <p:cNvPr id="6" name="그림 5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82F9655C-71D8-2C46-84D3-B599D2120D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5761" b="9372"/>
              <a:stretch/>
            </p:blipFill>
            <p:spPr>
              <a:xfrm>
                <a:off x="4883150" y="8436360"/>
                <a:ext cx="12471400" cy="1434949"/>
              </a:xfrm>
              <a:prstGeom prst="rect">
                <a:avLst/>
              </a:prstGeom>
            </p:spPr>
          </p:pic>
          <p:pic>
            <p:nvPicPr>
              <p:cNvPr id="9" name="그림 8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702376BD-2947-244E-83F7-571C113117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0418"/>
              <a:stretch/>
            </p:blipFill>
            <p:spPr>
              <a:xfrm>
                <a:off x="4883150" y="5169048"/>
                <a:ext cx="12153900" cy="1434949"/>
              </a:xfrm>
              <a:prstGeom prst="rect">
                <a:avLst/>
              </a:prstGeom>
            </p:spPr>
          </p:pic>
          <p:pic>
            <p:nvPicPr>
              <p:cNvPr id="17" name="그림 16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A4FED00A-5CE3-F94B-BB0B-91DA2B9702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0486"/>
              <a:stretch/>
            </p:blipFill>
            <p:spPr>
              <a:xfrm>
                <a:off x="4883150" y="3535392"/>
                <a:ext cx="11684000" cy="1434949"/>
              </a:xfrm>
              <a:prstGeom prst="rect">
                <a:avLst/>
              </a:prstGeom>
            </p:spPr>
          </p:pic>
          <p:cxnSp>
            <p:nvCxnSpPr>
              <p:cNvPr id="20" name="직선 연결선[R] 19">
                <a:extLst>
                  <a:ext uri="{FF2B5EF4-FFF2-40B4-BE49-F238E27FC236}">
                    <a16:creationId xmlns:a16="http://schemas.microsoft.com/office/drawing/2014/main" id="{0D2902E9-9403-9F48-80C3-6ADF878741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86650" y="4686300"/>
                <a:ext cx="628650" cy="0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4" name="직선 연결선[R] 23">
                <a:extLst>
                  <a:ext uri="{FF2B5EF4-FFF2-40B4-BE49-F238E27FC236}">
                    <a16:creationId xmlns:a16="http://schemas.microsoft.com/office/drawing/2014/main" id="{6D4D51BA-CC3B-CA43-8B62-3EBEADB5A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01650" y="4914900"/>
                <a:ext cx="628650" cy="0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5" name="직선 연결선[R] 24">
                <a:extLst>
                  <a:ext uri="{FF2B5EF4-FFF2-40B4-BE49-F238E27FC236}">
                    <a16:creationId xmlns:a16="http://schemas.microsoft.com/office/drawing/2014/main" id="{B4D217DD-F19A-3741-A467-B016AE0E32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7600" y="6286500"/>
                <a:ext cx="628650" cy="0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" name="직선 연결선[R] 25">
                <a:extLst>
                  <a:ext uri="{FF2B5EF4-FFF2-40B4-BE49-F238E27FC236}">
                    <a16:creationId xmlns:a16="http://schemas.microsoft.com/office/drawing/2014/main" id="{17378EEB-425B-D44C-BB2F-FF2296B8C8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82600" y="6515100"/>
                <a:ext cx="628650" cy="0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7" name="직선 연결선[R] 26">
                <a:extLst>
                  <a:ext uri="{FF2B5EF4-FFF2-40B4-BE49-F238E27FC236}">
                    <a16:creationId xmlns:a16="http://schemas.microsoft.com/office/drawing/2014/main" id="{C209C578-43A7-254E-A07B-8C6B061C94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7600" y="7943850"/>
                <a:ext cx="628650" cy="0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8" name="직선 연결선[R] 27">
                <a:extLst>
                  <a:ext uri="{FF2B5EF4-FFF2-40B4-BE49-F238E27FC236}">
                    <a16:creationId xmlns:a16="http://schemas.microsoft.com/office/drawing/2014/main" id="{8C88879B-C125-2349-9A39-EED33A3C9A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82600" y="8172450"/>
                <a:ext cx="628650" cy="0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9" name="직선 연결선[R] 28">
                <a:extLst>
                  <a:ext uri="{FF2B5EF4-FFF2-40B4-BE49-F238E27FC236}">
                    <a16:creationId xmlns:a16="http://schemas.microsoft.com/office/drawing/2014/main" id="{496CB404-E8C1-8C4C-98A8-DABCD2DB1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1900" y="9601200"/>
                <a:ext cx="628650" cy="0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0" name="직선 연결선[R] 29">
                <a:extLst>
                  <a:ext uri="{FF2B5EF4-FFF2-40B4-BE49-F238E27FC236}">
                    <a16:creationId xmlns:a16="http://schemas.microsoft.com/office/drawing/2014/main" id="{47BDE02E-4FBD-164E-A91B-64B88F716E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96900" y="9829800"/>
                <a:ext cx="628650" cy="0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pic>
            <p:nvPicPr>
              <p:cNvPr id="33" name="그림 32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C0DFB39C-53A6-1649-9CB5-BAAA5AA852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6636" b="43781"/>
              <a:stretch/>
            </p:blipFill>
            <p:spPr>
              <a:xfrm>
                <a:off x="4883150" y="10070016"/>
                <a:ext cx="12039600" cy="1434950"/>
              </a:xfrm>
              <a:prstGeom prst="rect">
                <a:avLst/>
              </a:prstGeom>
            </p:spPr>
          </p:pic>
          <p:cxnSp>
            <p:nvCxnSpPr>
              <p:cNvPr id="34" name="직선 연결선[R] 33">
                <a:extLst>
                  <a:ext uri="{FF2B5EF4-FFF2-40B4-BE49-F238E27FC236}">
                    <a16:creationId xmlns:a16="http://schemas.microsoft.com/office/drawing/2014/main" id="{803040AE-358C-0648-9271-AE05F144CF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86650" y="11258550"/>
                <a:ext cx="628650" cy="0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5" name="직선 연결선[R] 34">
                <a:extLst>
                  <a:ext uri="{FF2B5EF4-FFF2-40B4-BE49-F238E27FC236}">
                    <a16:creationId xmlns:a16="http://schemas.microsoft.com/office/drawing/2014/main" id="{BF6A9164-6DBE-8141-A70E-AE782EB165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01650" y="11487150"/>
                <a:ext cx="628650" cy="0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26B80B-A829-C44F-A7D1-930DEDE2DC8E}"/>
                </a:ext>
              </a:extLst>
            </p:cNvPr>
            <p:cNvSpPr txBox="1"/>
            <p:nvPr/>
          </p:nvSpPr>
          <p:spPr>
            <a:xfrm>
              <a:off x="2476500" y="3467882"/>
              <a:ext cx="1181100" cy="1118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6600" b="1" spc="-164" dirty="0" err="1">
                  <a:solidFill>
                    <a:schemeClr val="bg2">
                      <a:lumMod val="1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kr</a:t>
              </a:r>
              <a:endParaRPr lang="ko-Kore-KR" altLang="en-US" sz="6600" b="1" spc="-164" dirty="0">
                <a:solidFill>
                  <a:schemeClr val="bg2">
                    <a:lumMod val="1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33E028D-1264-3D4B-9133-3D11B07FC44B}"/>
                </a:ext>
              </a:extLst>
            </p:cNvPr>
            <p:cNvSpPr txBox="1"/>
            <p:nvPr/>
          </p:nvSpPr>
          <p:spPr>
            <a:xfrm>
              <a:off x="1790700" y="7407604"/>
              <a:ext cx="2552700" cy="1118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6600" b="1" spc="-164" dirty="0" err="1">
                  <a:solidFill>
                    <a:schemeClr val="bg2">
                      <a:lumMod val="1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mecab</a:t>
              </a:r>
              <a:endParaRPr lang="ko-Kore-KR" altLang="en-US" sz="6600" b="1" spc="-164" dirty="0">
                <a:solidFill>
                  <a:schemeClr val="bg2">
                    <a:lumMod val="1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E66C27B-CF6E-2745-B420-814F224E4A1B}"/>
                </a:ext>
              </a:extLst>
            </p:cNvPr>
            <p:cNvSpPr txBox="1"/>
            <p:nvPr/>
          </p:nvSpPr>
          <p:spPr>
            <a:xfrm>
              <a:off x="1790700" y="5442230"/>
              <a:ext cx="2552700" cy="1118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6600" b="1" spc="-164" dirty="0" err="1">
                  <a:solidFill>
                    <a:schemeClr val="bg2">
                      <a:lumMod val="1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khaiii</a:t>
              </a:r>
              <a:endParaRPr lang="ko-Kore-KR" altLang="en-US" sz="6600" b="1" spc="-164" dirty="0">
                <a:solidFill>
                  <a:schemeClr val="bg2">
                    <a:lumMod val="1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4149CA4-39BC-4F46-A42A-77C0F0123E87}"/>
                </a:ext>
              </a:extLst>
            </p:cNvPr>
            <p:cNvSpPr txBox="1"/>
            <p:nvPr/>
          </p:nvSpPr>
          <p:spPr>
            <a:xfrm>
              <a:off x="1790700" y="9372001"/>
              <a:ext cx="2552700" cy="1118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6600" b="1" spc="-164" dirty="0" err="1">
                  <a:solidFill>
                    <a:schemeClr val="bg2">
                      <a:lumMod val="1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jamo</a:t>
              </a:r>
              <a:endParaRPr lang="ko-Kore-KR" altLang="en-US" sz="6600" b="1" spc="-164" dirty="0">
                <a:solidFill>
                  <a:schemeClr val="bg2">
                    <a:lumMod val="1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9E8E651-E68A-BA48-ACA8-ED98170AB48B}"/>
                </a:ext>
              </a:extLst>
            </p:cNvPr>
            <p:cNvSpPr txBox="1"/>
            <p:nvPr/>
          </p:nvSpPr>
          <p:spPr>
            <a:xfrm>
              <a:off x="1790700" y="11337375"/>
              <a:ext cx="2552700" cy="1118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6600" b="1" spc="-164" dirty="0" err="1">
                  <a:solidFill>
                    <a:schemeClr val="bg2">
                      <a:lumMod val="1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en</a:t>
              </a:r>
              <a:endParaRPr lang="ko-Kore-KR" altLang="en-US" sz="6600" b="1" spc="-164" dirty="0">
                <a:solidFill>
                  <a:schemeClr val="bg2">
                    <a:lumMod val="1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</p:grpSp>
      <p:sp>
        <p:nvSpPr>
          <p:cNvPr id="49" name="-단계">
            <a:extLst>
              <a:ext uri="{FF2B5EF4-FFF2-40B4-BE49-F238E27FC236}">
                <a16:creationId xmlns:a16="http://schemas.microsoft.com/office/drawing/2014/main" id="{DDFA37C5-9AFF-6441-8E82-08CD9B288614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각 </a:t>
            </a:r>
            <a:r>
              <a:rPr lang="en-US" altLang="ko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vocab</a:t>
            </a:r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의 </a:t>
            </a:r>
            <a:r>
              <a:rPr lang="en-US" altLang="ko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covering </a:t>
            </a:r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정도</a:t>
            </a:r>
            <a:endParaRPr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49135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번역기 설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en-US" altLang="ko-Kore-KR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train </a:t>
            </a:r>
            <a:r>
              <a:rPr lang="ko-KR" alt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현황</a:t>
            </a:r>
            <a:endParaRPr sz="9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9946C24-353E-BF46-92EA-361BAC299249}"/>
              </a:ext>
            </a:extLst>
          </p:cNvPr>
          <p:cNvGrpSpPr/>
          <p:nvPr/>
        </p:nvGrpSpPr>
        <p:grpSpPr>
          <a:xfrm>
            <a:off x="3043932" y="3182679"/>
            <a:ext cx="18296136" cy="9634288"/>
            <a:chOff x="3726883" y="3445608"/>
            <a:chExt cx="18296136" cy="963428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158610A-C794-2440-9915-A5A8617E4136}"/>
                </a:ext>
              </a:extLst>
            </p:cNvPr>
            <p:cNvSpPr txBox="1"/>
            <p:nvPr/>
          </p:nvSpPr>
          <p:spPr>
            <a:xfrm>
              <a:off x="3726883" y="7107573"/>
              <a:ext cx="4254500" cy="22570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ko-KR" altLang="en-US" sz="2800" dirty="0">
                  <a:solidFill>
                    <a:srgbClr val="AB2ACB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보라</a:t>
              </a:r>
              <a:r>
                <a:rPr lang="en-US" altLang="ko-KR" sz="2800" dirty="0">
                  <a:solidFill>
                    <a:srgbClr val="AB2ACB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- kr2en</a:t>
              </a:r>
            </a:p>
            <a:p>
              <a:endParaRPr lang="en-US" altLang="ko-KR" sz="2800" dirty="0">
                <a:solidFill>
                  <a:srgbClr val="AB2ACB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r>
                <a:rPr lang="ko-KR" altLang="en-US" sz="2800" dirty="0">
                  <a:solidFill>
                    <a:srgbClr val="D65F4B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주황 </a:t>
              </a:r>
              <a:r>
                <a:rPr lang="en-US" altLang="ko-KR" sz="2800" dirty="0">
                  <a:solidFill>
                    <a:srgbClr val="D65F4B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- mecab2en</a:t>
              </a:r>
              <a:endParaRPr lang="en-US" altLang="ko-Kore-KR" sz="2800" dirty="0">
                <a:solidFill>
                  <a:srgbClr val="D65F4B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endParaRPr lang="en-US" altLang="ko-KR" sz="2800" dirty="0">
                <a:solidFill>
                  <a:srgbClr val="AB2ACB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r>
                <a:rPr lang="ko-KR" altLang="en-US" sz="2800" dirty="0">
                  <a:solidFill>
                    <a:srgbClr val="58ABF6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파랑 </a:t>
              </a:r>
              <a:r>
                <a:rPr lang="en-US" altLang="ko-KR" sz="2800" dirty="0">
                  <a:solidFill>
                    <a:srgbClr val="58ABF6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-</a:t>
              </a:r>
              <a:r>
                <a:rPr lang="ko-KR" altLang="en-US" sz="2800" dirty="0">
                  <a:solidFill>
                    <a:srgbClr val="58ABF6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-US" altLang="ko-KR" sz="2800" dirty="0">
                  <a:solidFill>
                    <a:srgbClr val="58ABF6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jamo2en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3EDAEC4-7EE0-7A47-9B94-F320AD01F6C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86609" y="3445608"/>
              <a:ext cx="13136410" cy="9634288"/>
              <a:chOff x="4930836" y="2088664"/>
              <a:chExt cx="14131864" cy="10364357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59F8FE0B-D08D-D243-8932-4E053A491D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0836" y="2088664"/>
                <a:ext cx="6845300" cy="5003800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908DAEDC-A05E-F647-9B89-190F854A4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92000" y="2088665"/>
                <a:ext cx="6845300" cy="4978400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DC96E902-C20D-CE47-8341-6C9855DB4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92000" y="7427450"/>
                <a:ext cx="6870700" cy="5003800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8160633D-43A9-0C48-9E99-EFABCD839B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0836" y="7449221"/>
                <a:ext cx="6845300" cy="5003800"/>
              </a:xfrm>
              <a:prstGeom prst="rect">
                <a:avLst/>
              </a:prstGeom>
            </p:spPr>
          </p:pic>
        </p:grpSp>
      </p:grpSp>
      <p:sp>
        <p:nvSpPr>
          <p:cNvPr id="51" name="-단계">
            <a:extLst>
              <a:ext uri="{FF2B5EF4-FFF2-40B4-BE49-F238E27FC236}">
                <a16:creationId xmlns:a16="http://schemas.microsoft.com/office/drawing/2014/main" id="{BA728E47-4A6E-A84E-ACC2-2B58AB7085B1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한 </a:t>
            </a:r>
            <a:r>
              <a:rPr lang="en-US" altLang="ko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-&gt;</a:t>
            </a:r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 영</a:t>
            </a:r>
            <a:endParaRPr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013779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번역기 설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en-US" altLang="ko-Kore-KR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train </a:t>
            </a:r>
            <a:r>
              <a:rPr lang="ko-KR" alt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현황</a:t>
            </a:r>
            <a:endParaRPr sz="9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9946C24-353E-BF46-92EA-361BAC299249}"/>
              </a:ext>
            </a:extLst>
          </p:cNvPr>
          <p:cNvGrpSpPr/>
          <p:nvPr/>
        </p:nvGrpSpPr>
        <p:grpSpPr>
          <a:xfrm>
            <a:off x="3043932" y="3182679"/>
            <a:ext cx="18296136" cy="9634288"/>
            <a:chOff x="3726883" y="3445608"/>
            <a:chExt cx="18296136" cy="963428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158610A-C794-2440-9915-A5A8617E4136}"/>
                </a:ext>
              </a:extLst>
            </p:cNvPr>
            <p:cNvSpPr txBox="1"/>
            <p:nvPr/>
          </p:nvSpPr>
          <p:spPr>
            <a:xfrm>
              <a:off x="3726883" y="7107573"/>
              <a:ext cx="4254500" cy="22570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ko-KR" altLang="en-US" sz="2800" dirty="0">
                  <a:solidFill>
                    <a:srgbClr val="AB2ACB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보라</a:t>
              </a:r>
              <a:r>
                <a:rPr lang="en-US" altLang="ko-KR" sz="2800" dirty="0">
                  <a:solidFill>
                    <a:srgbClr val="AB2ACB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- kr2en</a:t>
              </a:r>
            </a:p>
            <a:p>
              <a:endParaRPr lang="en-US" altLang="ko-KR" sz="2800" dirty="0">
                <a:solidFill>
                  <a:srgbClr val="AB2ACB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r>
                <a:rPr lang="ko-KR" altLang="en-US" sz="2800" dirty="0">
                  <a:solidFill>
                    <a:srgbClr val="179A5C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초록 </a:t>
              </a:r>
              <a:r>
                <a:rPr lang="en-US" altLang="ko-KR" sz="2800" dirty="0">
                  <a:solidFill>
                    <a:srgbClr val="179A5C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-</a:t>
              </a:r>
              <a:r>
                <a:rPr lang="ko-KR" altLang="en-US" sz="2800" dirty="0">
                  <a:solidFill>
                    <a:srgbClr val="179A5C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-US" altLang="ko-KR" sz="2800" dirty="0">
                  <a:solidFill>
                    <a:srgbClr val="179A5C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khaiii2en</a:t>
              </a:r>
            </a:p>
            <a:p>
              <a:endParaRPr lang="en-US" altLang="ko-KR" sz="2800" dirty="0">
                <a:solidFill>
                  <a:srgbClr val="AB2ACB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r>
                <a:rPr lang="ko-KR" altLang="en-US" sz="2800" dirty="0">
                  <a:solidFill>
                    <a:srgbClr val="D65F4B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주황 </a:t>
              </a:r>
              <a:r>
                <a:rPr lang="en-US" altLang="ko-KR" sz="2800" dirty="0">
                  <a:solidFill>
                    <a:srgbClr val="D65F4B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- mecab2en</a:t>
              </a:r>
              <a:endParaRPr lang="en-US" altLang="ko-Kore-KR" sz="2800" dirty="0">
                <a:solidFill>
                  <a:srgbClr val="D65F4B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3EDAEC4-7EE0-7A47-9B94-F320AD01F6C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86609" y="3445608"/>
              <a:ext cx="13136410" cy="9634288"/>
              <a:chOff x="4930836" y="2088664"/>
              <a:chExt cx="14131864" cy="10364357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59F8FE0B-D08D-D243-8932-4E053A491D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0836" y="2088664"/>
                <a:ext cx="6845300" cy="5003800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908DAEDC-A05E-F647-9B89-190F854A4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92000" y="2088665"/>
                <a:ext cx="6845300" cy="4978400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DC96E902-C20D-CE47-8341-6C9855DB4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92000" y="7427450"/>
                <a:ext cx="6870700" cy="5003800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8160633D-43A9-0C48-9E99-EFABCD839B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0836" y="7449221"/>
                <a:ext cx="6845300" cy="5003800"/>
              </a:xfrm>
              <a:prstGeom prst="rect">
                <a:avLst/>
              </a:prstGeom>
            </p:spPr>
          </p:pic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25A7133-A8BC-0644-A384-42E35EE9A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58" y="3149136"/>
            <a:ext cx="6372360" cy="46612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C783F6-87DE-5C4A-B74A-9626C6CA8C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3343" y="3182679"/>
            <a:ext cx="6342560" cy="46277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E40740-FFB4-3F4B-BE4D-B31B51BE10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3343" y="8145399"/>
            <a:ext cx="6398274" cy="46715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8BAC15-575F-1743-ABEC-2018109DEA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58" y="8165636"/>
            <a:ext cx="6363114" cy="4634135"/>
          </a:xfrm>
          <a:prstGeom prst="rect">
            <a:avLst/>
          </a:prstGeom>
        </p:spPr>
      </p:pic>
      <p:sp>
        <p:nvSpPr>
          <p:cNvPr id="22" name="-단계">
            <a:extLst>
              <a:ext uri="{FF2B5EF4-FFF2-40B4-BE49-F238E27FC236}">
                <a16:creationId xmlns:a16="http://schemas.microsoft.com/office/drawing/2014/main" id="{4B3F9B79-17B5-7E41-AF1B-28816DC48C66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영 </a:t>
            </a:r>
            <a:r>
              <a:rPr lang="en-US" altLang="ko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-&gt;</a:t>
            </a:r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 한</a:t>
            </a:r>
            <a:endParaRPr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79620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번역기 설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en-US" altLang="ko-Kore-KR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train </a:t>
            </a:r>
            <a:r>
              <a:rPr lang="ko-KR" alt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현황</a:t>
            </a:r>
            <a:endParaRPr sz="9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2" name="-단계">
            <a:extLst>
              <a:ext uri="{FF2B5EF4-FFF2-40B4-BE49-F238E27FC236}">
                <a16:creationId xmlns:a16="http://schemas.microsoft.com/office/drawing/2014/main" id="{4B3F9B79-17B5-7E41-AF1B-28816DC48C66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bleu(max) &amp; loss(min)</a:t>
            </a:r>
            <a:endParaRPr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36954C31-C0FC-354A-A997-FA75401CE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31" y="3682849"/>
            <a:ext cx="14931538" cy="91625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F1111B-7EA8-6942-8BAA-F3C0E8DA0909}"/>
              </a:ext>
            </a:extLst>
          </p:cNvPr>
          <p:cNvSpPr txBox="1"/>
          <p:nvPr/>
        </p:nvSpPr>
        <p:spPr>
          <a:xfrm>
            <a:off x="4731024" y="10886845"/>
            <a:ext cx="1292087" cy="471924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37.79</a:t>
            </a:r>
          </a:p>
        </p:txBody>
      </p:sp>
    </p:spTree>
    <p:extLst>
      <p:ext uri="{BB962C8B-B14F-4D97-AF65-F5344CB8AC3E}">
        <p14:creationId xmlns:p14="http://schemas.microsoft.com/office/powerpoint/2010/main" val="168812797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88</Words>
  <Application>Microsoft Macintosh PowerPoint</Application>
  <PresentationFormat>사용자 지정</PresentationFormat>
  <Paragraphs>31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BM JUA OTF</vt:lpstr>
      <vt:lpstr>Helvetica Neue</vt:lpstr>
      <vt:lpstr>Helvetica Neue Medium</vt:lpstr>
      <vt:lpstr>30_BasicColor</vt:lpstr>
      <vt:lpstr>공학 프로젝트 기획 번역기 성능 향상</vt:lpstr>
      <vt:lpstr>train 현황</vt:lpstr>
      <vt:lpstr>train 현황</vt:lpstr>
      <vt:lpstr>train 현황</vt:lpstr>
      <vt:lpstr>train 현황</vt:lpstr>
      <vt:lpstr>train 현황</vt:lpstr>
      <vt:lpstr>train 현황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 프로젝트 기획 번역기 성능 향상</dc:title>
  <cp:lastModifiedBy>김 정희</cp:lastModifiedBy>
  <cp:revision>103</cp:revision>
  <dcterms:modified xsi:type="dcterms:W3CDTF">2022-02-17T02:25:01Z</dcterms:modified>
</cp:coreProperties>
</file>