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69" r:id="rId3"/>
    <p:sldId id="257" r:id="rId4"/>
    <p:sldId id="267" r:id="rId5"/>
    <p:sldId id="266" r:id="rId6"/>
    <p:sldId id="265" r:id="rId7"/>
    <p:sldId id="268" r:id="rId8"/>
    <p:sldId id="270" r:id="rId9"/>
    <p:sldId id="271" r:id="rId10"/>
    <p:sldId id="272" r:id="rId11"/>
    <p:sldId id="276" r:id="rId12"/>
    <p:sldId id="274" r:id="rId13"/>
    <p:sldId id="273" r:id="rId14"/>
    <p:sldId id="277" r:id="rId15"/>
    <p:sldId id="275" r:id="rId16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B2ACB"/>
    <a:srgbClr val="379EF3"/>
    <a:srgbClr val="169A5D"/>
    <a:srgbClr val="C6AA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40"/>
    <p:restoredTop sz="94719"/>
  </p:normalViewPr>
  <p:slideViewPr>
    <p:cSldViewPr snapToGrid="0" snapToObjects="1">
      <p:cViewPr>
        <p:scale>
          <a:sx n="63" d="100"/>
          <a:sy n="63" d="100"/>
        </p:scale>
        <p:origin x="1616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9" name="Shape 14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5" name="Shape 15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안녕하십니까 저희는 번역기 성능 향상을 주제로 공프기를 진행 중인 허재무, 김준태, 김주환, 김정희입니다. 번역기 성능 향상을 위해 자모 단위 번역과 높임말, 낮춤말 변환을 계획하고 있습니다.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0" name="Shape 17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832666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0" name="Shape 17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453142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34" name="Shape 23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그럼 jamo단위 변환부터 설명드리도록 하겠습니다. </a:t>
            </a:r>
          </a:p>
        </p:txBody>
      </p:sp>
    </p:spTree>
    <p:extLst>
      <p:ext uri="{BB962C8B-B14F-4D97-AF65-F5344CB8AC3E}">
        <p14:creationId xmlns:p14="http://schemas.microsoft.com/office/powerpoint/2010/main" val="23717500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0" name="Shape 17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042065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0" name="Shape 17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979560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0" name="Shape 17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458429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34" name="Shape 23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그럼 jamo단위 변환부터 설명드리도록 하겠습니다. </a:t>
            </a:r>
          </a:p>
        </p:txBody>
      </p:sp>
    </p:spTree>
    <p:extLst>
      <p:ext uri="{BB962C8B-B14F-4D97-AF65-F5344CB8AC3E}">
        <p14:creationId xmlns:p14="http://schemas.microsoft.com/office/powerpoint/2010/main" val="3946492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0" name="Shape 17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0" name="Shape 17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221975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0" name="Shape 17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171041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34" name="Shape 23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그럼 jamo단위 변환부터 설명드리도록 하겠습니다. 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0" name="Shape 17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320855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0" name="Shape 17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721798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0" name="Shape 17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385330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">
    <p:bg>
      <p:bgPr>
        <a:solidFill>
          <a:schemeClr val="accent1">
            <a:hueOff val="369924"/>
            <a:lumOff val="-30816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저자 및 날짜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1340" y="118471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84225">
              <a:lnSpc>
                <a:spcPct val="100000"/>
              </a:lnSpc>
              <a:spcBef>
                <a:spcPts val="0"/>
              </a:spcBef>
              <a:buSzTx/>
              <a:buNone/>
              <a:defRPr sz="3420" b="1">
                <a:solidFill>
                  <a:srgbClr val="FFFFFF"/>
                </a:solidFill>
              </a:defRPr>
            </a:lvl1pPr>
          </a:lstStyle>
          <a:p>
            <a:r>
              <a:t>저자 및 날짜</a:t>
            </a:r>
          </a:p>
        </p:txBody>
      </p:sp>
      <p:sp>
        <p:nvSpPr>
          <p:cNvPr id="12" name="프레젠테이션 제목"/>
          <p:cNvSpPr txBox="1">
            <a:spLocks noGrp="1"/>
          </p:cNvSpPr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z="11600" spc="-232">
                <a:solidFill>
                  <a:srgbClr val="FFFFFF"/>
                </a:solidFill>
              </a:defRPr>
            </a:lvl1pPr>
          </a:lstStyle>
          <a:p>
            <a:r>
              <a:t>프레젠테이션 제목</a:t>
            </a:r>
          </a:p>
        </p:txBody>
      </p:sp>
      <p:sp>
        <p:nvSpPr>
          <p:cNvPr id="13" name="본문 첫 번째 줄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1342" y="72104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chemeClr val="accent1"/>
                </a:solidFill>
              </a:defRPr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chemeClr val="accent1"/>
                </a:solidFill>
              </a:defRPr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chemeClr val="accent1"/>
                </a:solidFill>
              </a:defRPr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chemeClr val="accent1"/>
                </a:solidFill>
              </a:defRPr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chemeClr val="accent1"/>
                </a:solidFill>
              </a:defRPr>
            </a:lvl5pPr>
          </a:lstStyle>
          <a:p>
            <a:r>
              <a:t>프레젠테이션 부제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중요한 사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본문 첫 번째 줄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>
                <a:solidFill>
                  <a:srgbClr val="004D80"/>
                </a:solidFill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>
                <a:solidFill>
                  <a:srgbClr val="004D80"/>
                </a:solidFill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>
                <a:solidFill>
                  <a:srgbClr val="004D80"/>
                </a:solidFill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>
                <a:solidFill>
                  <a:srgbClr val="004D80"/>
                </a:solidFill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>
                <a:solidFill>
                  <a:srgbClr val="004D80"/>
                </a:solidFill>
              </a:defRPr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7" name="사실 정보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792479">
              <a:lnSpc>
                <a:spcPct val="100000"/>
              </a:lnSpc>
              <a:spcBef>
                <a:spcPts val="0"/>
              </a:spcBef>
              <a:buSzTx/>
              <a:buNone/>
              <a:defRPr sz="5280" b="1"/>
            </a:lvl1pPr>
          </a:lstStyle>
          <a:p>
            <a:r>
              <a:t>사실 정보</a:t>
            </a:r>
          </a:p>
        </p:txBody>
      </p:sp>
      <p:sp>
        <p:nvSpPr>
          <p:cNvPr id="10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인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속성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2480825" y="10675453"/>
            <a:ext cx="201492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속성</a:t>
            </a:r>
          </a:p>
        </p:txBody>
      </p:sp>
      <p:sp>
        <p:nvSpPr>
          <p:cNvPr id="116" name="본문 첫 번째 줄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z="8500" spc="-170">
                <a:solidFill>
                  <a:srgbClr val="004D8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z="8500" spc="-170">
                <a:solidFill>
                  <a:srgbClr val="004D8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z="8500" spc="-170">
                <a:solidFill>
                  <a:srgbClr val="004D8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z="8500" spc="-170">
                <a:solidFill>
                  <a:srgbClr val="004D8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z="8500" spc="-170">
                <a:solidFill>
                  <a:srgbClr val="004D8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“멋진 인용구”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7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3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파란 하늘을 배경으로 아래에서 올려다본 열기구"/>
          <p:cNvSpPr>
            <a:spLocks noGrp="1"/>
          </p:cNvSpPr>
          <p:nvPr>
            <p:ph type="pic" sz="quarter" idx="21"/>
          </p:nvPr>
        </p:nvSpPr>
        <p:spPr>
          <a:xfrm>
            <a:off x="15436504" y="1270000"/>
            <a:ext cx="8167167" cy="54229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열기구의 윗부분을 위에서 근접 촬영한 사진"/>
          <p:cNvSpPr>
            <a:spLocks noGrp="1"/>
          </p:cNvSpPr>
          <p:nvPr>
            <p:ph type="pic" sz="quarter" idx="22"/>
          </p:nvPr>
        </p:nvSpPr>
        <p:spPr>
          <a:xfrm>
            <a:off x="15461772" y="7085972"/>
            <a:ext cx="8148414" cy="543227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파란 하늘을 배경으로 아래에서 올려다본 열기구"/>
          <p:cNvSpPr>
            <a:spLocks noGrp="1"/>
          </p:cNvSpPr>
          <p:nvPr>
            <p:ph type="pic" idx="23"/>
          </p:nvPr>
        </p:nvSpPr>
        <p:spPr>
          <a:xfrm>
            <a:off x="-124635" y="1270000"/>
            <a:ext cx="16859219" cy="1123947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7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파란 하늘을 배경으로 아래에서 올려다본 열기구"/>
          <p:cNvSpPr>
            <a:spLocks noGrp="1"/>
          </p:cNvSpPr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열기구의 윗부분을 위에서 근접 촬영한 사진"/>
          <p:cNvSpPr>
            <a:spLocks noGrp="1"/>
          </p:cNvSpPr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프레젠테이션 제목"/>
          <p:cNvSpPr txBox="1">
            <a:spLocks noGrp="1"/>
          </p:cNvSpPr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z="11600" spc="-232">
                <a:solidFill>
                  <a:srgbClr val="FFFFFF"/>
                </a:solidFill>
              </a:defRPr>
            </a:lvl1pPr>
          </a:lstStyle>
          <a:p>
            <a:r>
              <a:t>프레젠테이션 제목</a:t>
            </a:r>
          </a:p>
        </p:txBody>
      </p:sp>
      <p:sp>
        <p:nvSpPr>
          <p:cNvPr id="23" name="저자 및 날짜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84225">
              <a:lnSpc>
                <a:spcPct val="100000"/>
              </a:lnSpc>
              <a:spcBef>
                <a:spcPts val="0"/>
              </a:spcBef>
              <a:buSzTx/>
              <a:buNone/>
              <a:defRPr sz="3420" b="1"/>
            </a:lvl1pPr>
          </a:lstStyle>
          <a:p>
            <a:r>
              <a:t>저자 및 날짜</a:t>
            </a:r>
          </a:p>
        </p:txBody>
      </p:sp>
      <p:sp>
        <p:nvSpPr>
          <p:cNvPr id="24" name="본문 첫 번째 줄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rgbClr val="FFFFFF"/>
                </a:solidFill>
              </a:defRPr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rgbClr val="FFFFFF"/>
                </a:solidFill>
              </a:defRPr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rgbClr val="FFFFFF"/>
                </a:solidFill>
              </a:defRPr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rgbClr val="FFFFFF"/>
                </a:solidFill>
              </a:defRPr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rgbClr val="FFFFFF"/>
                </a:solidFill>
              </a:defRPr>
            </a:lvl5pPr>
          </a:lstStyle>
          <a:p>
            <a:r>
              <a:t>프레젠테이션 부제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사진 대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열기구를 아래에서 근접 촬영한 사진"/>
          <p:cNvSpPr>
            <a:spLocks noGrp="1"/>
          </p:cNvSpPr>
          <p:nvPr>
            <p:ph type="pic" idx="21"/>
          </p:nvPr>
        </p:nvSpPr>
        <p:spPr>
          <a:xfrm>
            <a:off x="9226574" y="1270000"/>
            <a:ext cx="16840152" cy="1118443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" name="슬라이드 제목"/>
          <p:cNvSpPr txBox="1">
            <a:spLocks noGrp="1"/>
          </p:cNvSpPr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r>
              <a:t>슬라이드 제목</a:t>
            </a:r>
          </a:p>
        </p:txBody>
      </p:sp>
      <p:sp>
        <p:nvSpPr>
          <p:cNvPr id="34" name="본문 첫 번째 줄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슬라이드 부제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본문 첫 번째 줄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r>
              <a:t>슬라이드 구분점 텍스트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, 구분점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슬라이드 부제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247900"/>
            <a:ext cx="9779000" cy="9347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92479">
              <a:lnSpc>
                <a:spcPct val="100000"/>
              </a:lnSpc>
              <a:spcBef>
                <a:spcPts val="0"/>
              </a:spcBef>
              <a:buSzTx/>
              <a:buNone/>
              <a:defRPr sz="5280" b="1"/>
            </a:lvl1pPr>
          </a:lstStyle>
          <a:p>
            <a:r>
              <a:t>슬라이드 부제</a:t>
            </a:r>
          </a:p>
        </p:txBody>
      </p:sp>
      <p:sp>
        <p:nvSpPr>
          <p:cNvPr id="61" name="본문 첫 번째 줄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r>
              <a:t>슬라이드 구분점 텍스트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2" name="파란 하늘을 배경으로 아래에서 올려다본 열기구"/>
          <p:cNvSpPr>
            <a:spLocks noGrp="1"/>
          </p:cNvSpPr>
          <p:nvPr>
            <p:ph type="pic" idx="22"/>
          </p:nvPr>
        </p:nvSpPr>
        <p:spPr>
          <a:xfrm>
            <a:off x="8432800" y="1263848"/>
            <a:ext cx="16850011" cy="1118820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3" name="슬라이드 제목"/>
          <p:cNvSpPr txBox="1">
            <a:spLocks noGrp="1"/>
          </p:cNvSpPr>
          <p:nvPr>
            <p:ph type="title" hasCustomPrompt="1"/>
          </p:nvPr>
        </p:nvSpPr>
        <p:spPr>
          <a:xfrm>
            <a:off x="1206500" y="952500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t>슬라이드 제목</a:t>
            </a:r>
          </a:p>
        </p:txBody>
      </p:sp>
      <p:sp>
        <p:nvSpPr>
          <p:cNvPr id="64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섹션">
    <p:bg>
      <p:bgPr>
        <a:solidFill>
          <a:schemeClr val="accent1">
            <a:hueOff val="369924"/>
            <a:lumOff val="-30816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섹션 제목"/>
          <p:cNvSpPr txBox="1">
            <a:spLocks noGrp="1"/>
          </p:cNvSpPr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sz="11600" b="0" spc="-232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섹션 제목</a:t>
            </a:r>
          </a:p>
        </p:txBody>
      </p:sp>
      <p:sp>
        <p:nvSpPr>
          <p:cNvPr id="72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전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슬라이드 제목"/>
          <p:cNvSpPr txBox="1">
            <a:spLocks noGrp="1"/>
          </p:cNvSpPr>
          <p:nvPr>
            <p:ph type="title" hasCustomPrompt="1"/>
          </p:nvPr>
        </p:nvSpPr>
        <p:spPr>
          <a:xfrm>
            <a:off x="1206500" y="952500"/>
            <a:ext cx="21971000" cy="1434949"/>
          </a:xfrm>
          <a:prstGeom prst="rect">
            <a:avLst/>
          </a:prstGeom>
        </p:spPr>
        <p:txBody>
          <a:bodyPr/>
          <a:lstStyle/>
          <a:p>
            <a:r>
              <a:t>슬라이드 제목</a:t>
            </a:r>
          </a:p>
        </p:txBody>
      </p:sp>
      <p:sp>
        <p:nvSpPr>
          <p:cNvPr id="80" name="슬라이드 부제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247900"/>
            <a:ext cx="21971000" cy="9347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92479">
              <a:lnSpc>
                <a:spcPct val="100000"/>
              </a:lnSpc>
              <a:spcBef>
                <a:spcPts val="0"/>
              </a:spcBef>
              <a:buSzTx/>
              <a:buNone/>
              <a:defRPr sz="5280" b="1"/>
            </a:lvl1pPr>
          </a:lstStyle>
          <a:p>
            <a:r>
              <a:t>슬라이드 부제</a:t>
            </a:r>
          </a:p>
        </p:txBody>
      </p:sp>
      <p:sp>
        <p:nvSpPr>
          <p:cNvPr id="8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의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의제 제목"/>
          <p:cNvSpPr txBox="1">
            <a:spLocks noGrp="1"/>
          </p:cNvSpPr>
          <p:nvPr>
            <p:ph type="title" hasCustomPrompt="1"/>
          </p:nvPr>
        </p:nvSpPr>
        <p:spPr>
          <a:xfrm>
            <a:off x="1206500" y="952500"/>
            <a:ext cx="21971000" cy="1435100"/>
          </a:xfrm>
          <a:prstGeom prst="rect">
            <a:avLst/>
          </a:prstGeom>
        </p:spPr>
        <p:txBody>
          <a:bodyPr/>
          <a:lstStyle/>
          <a:p>
            <a:r>
              <a:t>의제 제목</a:t>
            </a:r>
          </a:p>
        </p:txBody>
      </p:sp>
      <p:sp>
        <p:nvSpPr>
          <p:cNvPr id="89" name="의제 부제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247900"/>
            <a:ext cx="21971000" cy="9347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92479">
              <a:lnSpc>
                <a:spcPct val="100000"/>
              </a:lnSpc>
              <a:spcBef>
                <a:spcPts val="0"/>
              </a:spcBef>
              <a:buSzTx/>
              <a:buNone/>
              <a:defRPr sz="5280" b="1"/>
            </a:lvl1pPr>
          </a:lstStyle>
          <a:p>
            <a:r>
              <a:t>의제 부제</a:t>
            </a:r>
          </a:p>
        </p:txBody>
      </p:sp>
      <p:sp>
        <p:nvSpPr>
          <p:cNvPr id="90" name="본문 첫 번째 줄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5pPr>
          </a:lstStyle>
          <a:p>
            <a:r>
              <a:t>의제 주제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내역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본문 첫 번째 줄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solidFill>
                  <a:srgbClr val="004D8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solidFill>
                  <a:srgbClr val="004D8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solidFill>
                  <a:srgbClr val="004D8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solidFill>
                  <a:srgbClr val="004D8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solidFill>
                  <a:srgbClr val="004D8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내역서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9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제목"/>
          <p:cNvSpPr txBox="1">
            <a:spLocks noGrp="1"/>
          </p:cNvSpPr>
          <p:nvPr>
            <p:ph type="title" hasCustomPrompt="1"/>
          </p:nvPr>
        </p:nvSpPr>
        <p:spPr>
          <a:xfrm>
            <a:off x="1206500" y="952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슬라이드 제목</a:t>
            </a:r>
          </a:p>
        </p:txBody>
      </p:sp>
      <p:sp>
        <p:nvSpPr>
          <p:cNvPr id="3" name="본문 첫 번째 줄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슬라이드 구분점 텍스트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</p:sldLayoutIdLst>
  <p:transition spd="med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4D8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4D8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4D8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4D8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4D8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4D8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4D8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4D8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4D8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허재무, 김준태, 김주환, 김정희   2021.11.5(금)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>
            <a:noAutofit/>
          </a:bodyPr>
          <a:lstStyle/>
          <a:p>
            <a:r>
              <a:rPr sz="4000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허재무</a:t>
            </a:r>
            <a:r>
              <a:rPr sz="4000" dirty="0">
                <a:latin typeface="BM JUA OTF" panose="02020603020101020101" pitchFamily="18" charset="-127"/>
                <a:ea typeface="BM JUA OTF" panose="02020603020101020101" pitchFamily="18" charset="-127"/>
              </a:rPr>
              <a:t>, </a:t>
            </a:r>
            <a:r>
              <a:rPr sz="4000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김준태</a:t>
            </a:r>
            <a:r>
              <a:rPr sz="4000" dirty="0">
                <a:latin typeface="BM JUA OTF" panose="02020603020101020101" pitchFamily="18" charset="-127"/>
                <a:ea typeface="BM JUA OTF" panose="02020603020101020101" pitchFamily="18" charset="-127"/>
              </a:rPr>
              <a:t>, </a:t>
            </a:r>
            <a:r>
              <a:rPr sz="4000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김주환</a:t>
            </a:r>
            <a:r>
              <a:rPr sz="4000" dirty="0">
                <a:latin typeface="BM JUA OTF" panose="02020603020101020101" pitchFamily="18" charset="-127"/>
                <a:ea typeface="BM JUA OTF" panose="02020603020101020101" pitchFamily="18" charset="-127"/>
              </a:rPr>
              <a:t>, </a:t>
            </a:r>
            <a:r>
              <a:rPr sz="4000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김정희</a:t>
            </a:r>
            <a:r>
              <a:rPr sz="4000" dirty="0">
                <a:latin typeface="BM JUA OTF" panose="02020603020101020101" pitchFamily="18" charset="-127"/>
                <a:ea typeface="BM JUA OTF" panose="02020603020101020101" pitchFamily="18" charset="-127"/>
              </a:rPr>
              <a:t>   2021.11.</a:t>
            </a:r>
            <a:r>
              <a:rPr lang="en-US" sz="4000" dirty="0">
                <a:latin typeface="BM JUA OTF" panose="02020603020101020101" pitchFamily="18" charset="-127"/>
                <a:ea typeface="BM JUA OTF" panose="02020603020101020101" pitchFamily="18" charset="-127"/>
              </a:rPr>
              <a:t>16</a:t>
            </a:r>
            <a:r>
              <a:rPr sz="4000" dirty="0">
                <a:latin typeface="BM JUA OTF" panose="02020603020101020101" pitchFamily="18" charset="-127"/>
                <a:ea typeface="BM JUA OTF" panose="02020603020101020101" pitchFamily="18" charset="-127"/>
              </a:rPr>
              <a:t>(</a:t>
            </a:r>
            <a:r>
              <a:rPr sz="4000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금</a:t>
            </a:r>
            <a:r>
              <a:rPr sz="4000" dirty="0">
                <a:latin typeface="BM JUA OTF" panose="02020603020101020101" pitchFamily="18" charset="-127"/>
                <a:ea typeface="BM JUA OTF" panose="02020603020101020101" pitchFamily="18" charset="-127"/>
              </a:rPr>
              <a:t>)</a:t>
            </a:r>
          </a:p>
        </p:txBody>
      </p:sp>
      <p:sp>
        <p:nvSpPr>
          <p:cNvPr id="152" name="공학 프로젝트 기획…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sz="16700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공학</a:t>
            </a:r>
            <a:r>
              <a:rPr sz="16700" dirty="0"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sz="16700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프로젝트</a:t>
            </a:r>
            <a:r>
              <a:rPr sz="16700" dirty="0"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sz="16700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기획</a:t>
            </a:r>
            <a:endParaRPr sz="167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r>
              <a:rPr sz="16700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번역기</a:t>
            </a:r>
            <a:r>
              <a:rPr sz="16700" dirty="0"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sz="16700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성능</a:t>
            </a:r>
            <a:r>
              <a:rPr sz="16700" dirty="0"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sz="16700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향상</a:t>
            </a:r>
            <a:endParaRPr sz="167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153" name="자모 단위 변환 &amp; 높임말, 낮춤말 변환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sz="7200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자모</a:t>
            </a:r>
            <a:r>
              <a:rPr sz="7200" dirty="0"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sz="7200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단위</a:t>
            </a:r>
            <a:r>
              <a:rPr sz="7200" dirty="0"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sz="7200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변환</a:t>
            </a:r>
            <a:r>
              <a:rPr sz="7200" dirty="0">
                <a:latin typeface="BM JUA OTF" panose="02020603020101020101" pitchFamily="18" charset="-127"/>
                <a:ea typeface="BM JUA OTF" panose="02020603020101020101" pitchFamily="18" charset="-127"/>
              </a:rPr>
              <a:t> &amp; </a:t>
            </a:r>
            <a:r>
              <a:rPr sz="7200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높임말</a:t>
            </a:r>
            <a:r>
              <a:rPr sz="7200" dirty="0">
                <a:latin typeface="BM JUA OTF" panose="02020603020101020101" pitchFamily="18" charset="-127"/>
                <a:ea typeface="BM JUA OTF" panose="02020603020101020101" pitchFamily="18" charset="-127"/>
              </a:rPr>
              <a:t>, </a:t>
            </a:r>
            <a:r>
              <a:rPr sz="7200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낮춤말</a:t>
            </a:r>
            <a:r>
              <a:rPr sz="7200" dirty="0"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sz="7200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변환</a:t>
            </a:r>
            <a:endParaRPr sz="72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66F9CE9-DE36-2643-B197-B36FC0399A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7592" y="3682849"/>
            <a:ext cx="13888811" cy="8322548"/>
          </a:xfrm>
          <a:prstGeom prst="rect">
            <a:avLst/>
          </a:prstGeom>
        </p:spPr>
      </p:pic>
      <p:sp>
        <p:nvSpPr>
          <p:cNvPr id="158" name="번역기 설명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2365188">
              <a:defRPr sz="8245" spc="-164"/>
            </a:lvl1pPr>
          </a:lstStyle>
          <a:p>
            <a:r>
              <a:rPr lang="en-US" sz="9600" dirty="0">
                <a:latin typeface="BM JUA OTF" panose="02020603020101020101" pitchFamily="18" charset="-127"/>
                <a:ea typeface="BM JUA OTF" panose="02020603020101020101" pitchFamily="18" charset="-127"/>
              </a:rPr>
              <a:t>Optimizer </a:t>
            </a:r>
            <a:r>
              <a:rPr lang="ko-KR" altLang="en-US" sz="9600" dirty="0">
                <a:latin typeface="BM JUA OTF" panose="02020603020101020101" pitchFamily="18" charset="-127"/>
                <a:ea typeface="BM JUA OTF" panose="02020603020101020101" pitchFamily="18" charset="-127"/>
              </a:rPr>
              <a:t>변경</a:t>
            </a:r>
            <a:endParaRPr sz="96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159" name="-단계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>
            <a:normAutofit/>
          </a:bodyPr>
          <a:lstStyle/>
          <a:p>
            <a:r>
              <a:rPr lang="en-US" altLang="ko-Kore-KR" sz="5400" dirty="0">
                <a:latin typeface="BM JUA OTF" panose="02020603020101020101" pitchFamily="18" charset="-127"/>
                <a:ea typeface="BM JUA OTF" panose="02020603020101020101" pitchFamily="18" charset="-127"/>
              </a:rPr>
              <a:t>-optimizer</a:t>
            </a:r>
            <a:endParaRPr sz="54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D1ADB9-ABAC-C944-8C08-D7ADA0AC458C}"/>
              </a:ext>
            </a:extLst>
          </p:cNvPr>
          <p:cNvSpPr txBox="1"/>
          <p:nvPr/>
        </p:nvSpPr>
        <p:spPr>
          <a:xfrm>
            <a:off x="5884980" y="12505567"/>
            <a:ext cx="12614033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3200" dirty="0">
                <a:solidFill>
                  <a:srgbClr val="169A5D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초록 </a:t>
            </a:r>
            <a:r>
              <a:rPr lang="en-US" altLang="ko-KR" sz="3200" dirty="0">
                <a:solidFill>
                  <a:srgbClr val="169A5D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–</a:t>
            </a:r>
            <a:r>
              <a:rPr lang="ko-KR" altLang="en-US" sz="3200" dirty="0">
                <a:solidFill>
                  <a:srgbClr val="169A5D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lang="en-US" altLang="ko-Kore-KR" sz="3200" dirty="0" err="1">
                <a:solidFill>
                  <a:srgbClr val="169A5D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AdamW</a:t>
            </a:r>
            <a:r>
              <a:rPr lang="en-US" altLang="ko-Kore-KR" sz="3200" dirty="0">
                <a:solidFill>
                  <a:srgbClr val="169A5D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	</a:t>
            </a:r>
            <a:r>
              <a:rPr lang="ko-KR" altLang="en-US" sz="3200" dirty="0">
                <a:solidFill>
                  <a:srgbClr val="379EF3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파랑 </a:t>
            </a:r>
            <a:r>
              <a:rPr lang="en-US" altLang="ko-KR" sz="3200" dirty="0">
                <a:solidFill>
                  <a:srgbClr val="379EF3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–</a:t>
            </a:r>
            <a:r>
              <a:rPr lang="ko-KR" altLang="en-US" sz="3200" dirty="0">
                <a:solidFill>
                  <a:srgbClr val="379EF3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lang="en-US" altLang="ko-Kore-KR" sz="3200" dirty="0" err="1">
                <a:solidFill>
                  <a:srgbClr val="379EF3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Radam</a:t>
            </a:r>
            <a:r>
              <a:rPr lang="en-US" altLang="ko-Kore-KR" sz="3200" dirty="0">
                <a:solidFill>
                  <a:srgbClr val="379EF3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		</a:t>
            </a:r>
            <a:r>
              <a:rPr kumimoji="0" lang="ko-KR" altLang="en-US" sz="3200" b="0" i="0" u="none" strike="noStrike" cap="none" spc="0" normalizeH="0" baseline="0" dirty="0">
                <a:ln>
                  <a:noFill/>
                </a:ln>
                <a:solidFill>
                  <a:srgbClr val="AB2ACB"/>
                </a:solidFill>
                <a:effectLst/>
                <a:uFillTx/>
                <a:latin typeface="BM JUA OTF" panose="02020603020101020101" pitchFamily="18" charset="-127"/>
                <a:ea typeface="BM JUA OTF" panose="02020603020101020101" pitchFamily="18" charset="-127"/>
                <a:sym typeface="Helvetica Neue"/>
              </a:rPr>
              <a:t>보라 </a:t>
            </a:r>
            <a:r>
              <a:rPr kumimoji="0" lang="en-US" altLang="ko-KR" sz="3200" b="0" i="0" u="none" strike="noStrike" cap="none" spc="0" normalizeH="0" baseline="0" dirty="0">
                <a:ln>
                  <a:noFill/>
                </a:ln>
                <a:solidFill>
                  <a:srgbClr val="AB2ACB"/>
                </a:solidFill>
                <a:effectLst/>
                <a:uFillTx/>
                <a:latin typeface="BM JUA OTF" panose="02020603020101020101" pitchFamily="18" charset="-127"/>
                <a:ea typeface="BM JUA OTF" panose="02020603020101020101" pitchFamily="18" charset="-127"/>
                <a:sym typeface="Helvetica Neue"/>
              </a:rPr>
              <a:t>-</a:t>
            </a:r>
            <a:r>
              <a:rPr kumimoji="0" lang="ko-KR" altLang="en-US" sz="3200" b="0" i="0" u="none" strike="noStrike" cap="none" spc="0" normalizeH="0" baseline="0" dirty="0">
                <a:ln>
                  <a:noFill/>
                </a:ln>
                <a:solidFill>
                  <a:srgbClr val="AB2ACB"/>
                </a:solidFill>
                <a:effectLst/>
                <a:uFillTx/>
                <a:latin typeface="BM JUA OTF" panose="02020603020101020101" pitchFamily="18" charset="-127"/>
                <a:ea typeface="BM JUA OTF" panose="02020603020101020101" pitchFamily="18" charset="-127"/>
                <a:sym typeface="Helvetica Neue"/>
              </a:rPr>
              <a:t> </a:t>
            </a:r>
            <a:r>
              <a:rPr kumimoji="0" lang="en-US" altLang="ko-Kore-KR" sz="3200" b="0" i="0" u="none" strike="noStrike" cap="none" spc="0" normalizeH="0" baseline="0" dirty="0">
                <a:ln>
                  <a:noFill/>
                </a:ln>
                <a:solidFill>
                  <a:srgbClr val="AB2ACB"/>
                </a:solidFill>
                <a:effectLst/>
                <a:uFillTx/>
                <a:latin typeface="BM JUA OTF" panose="02020603020101020101" pitchFamily="18" charset="-127"/>
                <a:ea typeface="BM JUA OTF" panose="02020603020101020101" pitchFamily="18" charset="-127"/>
                <a:sym typeface="Helvetica Neue"/>
              </a:rPr>
              <a:t>Adam</a:t>
            </a:r>
            <a:endParaRPr kumimoji="0" lang="ko-Kore-KR" altLang="en-US" sz="3200" b="0" i="0" u="none" strike="noStrike" cap="none" spc="0" normalizeH="0" baseline="0" dirty="0">
              <a:ln>
                <a:noFill/>
              </a:ln>
              <a:solidFill>
                <a:srgbClr val="AB2ACB"/>
              </a:solidFill>
              <a:effectLst/>
              <a:uFillTx/>
              <a:latin typeface="BM JUA OTF" panose="02020603020101020101" pitchFamily="18" charset="-127"/>
              <a:ea typeface="BM JUA OTF" panose="02020603020101020101" pitchFamily="18" charset="-127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845289686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번역기 설명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2365188">
              <a:defRPr sz="8245" spc="-164"/>
            </a:lvl1pPr>
          </a:lstStyle>
          <a:p>
            <a:r>
              <a:rPr lang="en-US" sz="9600" dirty="0">
                <a:latin typeface="BM JUA OTF" panose="02020603020101020101" pitchFamily="18" charset="-127"/>
                <a:ea typeface="BM JUA OTF" panose="02020603020101020101" pitchFamily="18" charset="-127"/>
              </a:rPr>
              <a:t>Optimizer </a:t>
            </a:r>
            <a:r>
              <a:rPr lang="ko-KR" altLang="en-US" sz="9600" dirty="0">
                <a:latin typeface="BM JUA OTF" panose="02020603020101020101" pitchFamily="18" charset="-127"/>
                <a:ea typeface="BM JUA OTF" panose="02020603020101020101" pitchFamily="18" charset="-127"/>
              </a:rPr>
              <a:t>변경</a:t>
            </a:r>
            <a:endParaRPr sz="96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159" name="-단계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>
            <a:normAutofit/>
          </a:bodyPr>
          <a:lstStyle/>
          <a:p>
            <a:r>
              <a:rPr lang="en-US" altLang="ko-Kore-KR" sz="5400" dirty="0">
                <a:latin typeface="BM JUA OTF" panose="02020603020101020101" pitchFamily="18" charset="-127"/>
                <a:ea typeface="BM JUA OTF" panose="02020603020101020101" pitchFamily="18" charset="-127"/>
              </a:rPr>
              <a:t>-</a:t>
            </a:r>
            <a:r>
              <a:rPr lang="ko-KR" altLang="en-US" sz="5400" dirty="0">
                <a:latin typeface="BM JUA OTF" panose="02020603020101020101" pitchFamily="18" charset="-127"/>
                <a:ea typeface="BM JUA OTF" panose="02020603020101020101" pitchFamily="18" charset="-127"/>
              </a:rPr>
              <a:t>최근 </a:t>
            </a:r>
            <a:r>
              <a:rPr lang="en-US" altLang="ko-KR" sz="5400" dirty="0">
                <a:latin typeface="BM JUA OTF" panose="02020603020101020101" pitchFamily="18" charset="-127"/>
                <a:ea typeface="BM JUA OTF" panose="02020603020101020101" pitchFamily="18" charset="-127"/>
              </a:rPr>
              <a:t>optimizer </a:t>
            </a:r>
            <a:r>
              <a:rPr lang="ko-KR" altLang="en-US" sz="5400" dirty="0">
                <a:latin typeface="BM JUA OTF" panose="02020603020101020101" pitchFamily="18" charset="-127"/>
                <a:ea typeface="BM JUA OTF" panose="02020603020101020101" pitchFamily="18" charset="-127"/>
              </a:rPr>
              <a:t>연도별 정리</a:t>
            </a:r>
            <a:endParaRPr sz="54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9A54D72-5C6B-0A43-8656-6D4E25F79A46}"/>
              </a:ext>
            </a:extLst>
          </p:cNvPr>
          <p:cNvSpPr txBox="1"/>
          <p:nvPr/>
        </p:nvSpPr>
        <p:spPr>
          <a:xfrm>
            <a:off x="6471138" y="3882649"/>
            <a:ext cx="11441723" cy="841255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altLang="ko-Kore-KR" sz="6000" dirty="0" err="1">
                <a:solidFill>
                  <a:schemeClr val="tx1">
                    <a:lumMod val="50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adaBelief</a:t>
            </a:r>
            <a:r>
              <a:rPr lang="en-US" altLang="ko-Kore-KR" sz="6000" dirty="0">
                <a:solidFill>
                  <a:schemeClr val="tx1">
                    <a:lumMod val="50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 -2020</a:t>
            </a:r>
            <a:endParaRPr lang="ko-Kore-KR" altLang="ko-Kore-KR" sz="6000" dirty="0">
              <a:solidFill>
                <a:schemeClr val="tx1">
                  <a:lumMod val="50000"/>
                </a:schemeClr>
              </a:solidFill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r>
              <a:rPr lang="en-US" altLang="ko-Kore-KR" sz="6000" dirty="0" err="1">
                <a:solidFill>
                  <a:schemeClr val="tx1">
                    <a:lumMod val="50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adamp</a:t>
            </a:r>
            <a:r>
              <a:rPr lang="en-US" altLang="ko-Kore-KR" sz="6000" dirty="0">
                <a:solidFill>
                  <a:schemeClr val="tx1">
                    <a:lumMod val="50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 -2020</a:t>
            </a:r>
            <a:endParaRPr lang="ko-Kore-KR" altLang="ko-Kore-KR" sz="6000" dirty="0">
              <a:solidFill>
                <a:schemeClr val="tx1">
                  <a:lumMod val="50000"/>
                </a:schemeClr>
              </a:solidFill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r>
              <a:rPr lang="en-US" altLang="ko-Kore-KR" sz="6000" dirty="0">
                <a:solidFill>
                  <a:schemeClr val="tx1">
                    <a:lumMod val="50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SGDP -2020</a:t>
            </a:r>
            <a:endParaRPr lang="ko-Kore-KR" altLang="ko-Kore-KR" sz="6000" dirty="0">
              <a:solidFill>
                <a:schemeClr val="tx1">
                  <a:lumMod val="50000"/>
                </a:schemeClr>
              </a:solidFill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r>
              <a:rPr lang="en-US" altLang="ko-Kore-KR" sz="6000" dirty="0" err="1">
                <a:solidFill>
                  <a:schemeClr val="tx1">
                    <a:lumMod val="50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diffgrad</a:t>
            </a:r>
            <a:r>
              <a:rPr lang="en-US" altLang="ko-Kore-KR" sz="6000" dirty="0">
                <a:solidFill>
                  <a:schemeClr val="tx1">
                    <a:lumMod val="50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 – 2019</a:t>
            </a:r>
            <a:endParaRPr lang="ko-Kore-KR" altLang="ko-Kore-KR" sz="6000" dirty="0">
              <a:solidFill>
                <a:schemeClr val="tx1">
                  <a:lumMod val="50000"/>
                </a:schemeClr>
              </a:solidFill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r>
              <a:rPr lang="en-US" altLang="ko-Kore-KR" sz="6000" dirty="0">
                <a:solidFill>
                  <a:schemeClr val="tx1">
                    <a:lumMod val="50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Lamb -2019</a:t>
            </a:r>
            <a:endParaRPr lang="ko-Kore-KR" altLang="ko-Kore-KR" sz="6000" dirty="0">
              <a:solidFill>
                <a:schemeClr val="tx1">
                  <a:lumMod val="50000"/>
                </a:schemeClr>
              </a:solidFill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r>
              <a:rPr lang="en-US" altLang="ko-Kore-KR" sz="6000" dirty="0" err="1">
                <a:solidFill>
                  <a:schemeClr val="tx1">
                    <a:lumMod val="50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Radam</a:t>
            </a:r>
            <a:r>
              <a:rPr lang="en-US" altLang="ko-Kore-KR" sz="6000" dirty="0">
                <a:solidFill>
                  <a:schemeClr val="tx1">
                    <a:lumMod val="50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 – 2019</a:t>
            </a:r>
          </a:p>
          <a:p>
            <a:r>
              <a:rPr lang="en-US" altLang="ko-Kore-KR" sz="6000" dirty="0" err="1">
                <a:solidFill>
                  <a:schemeClr val="tx1">
                    <a:lumMod val="50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Adamw</a:t>
            </a:r>
            <a:r>
              <a:rPr lang="en-US" altLang="ko-Kore-KR" sz="6000" dirty="0">
                <a:solidFill>
                  <a:schemeClr val="tx1">
                    <a:lumMod val="50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 -2019</a:t>
            </a:r>
            <a:endParaRPr lang="ko-Kore-KR" altLang="ko-Kore-KR" sz="6000" dirty="0">
              <a:solidFill>
                <a:schemeClr val="tx1">
                  <a:lumMod val="50000"/>
                </a:schemeClr>
              </a:solidFill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r>
              <a:rPr lang="en-US" altLang="ko-Kore-KR" sz="6000" dirty="0">
                <a:solidFill>
                  <a:schemeClr val="tx1">
                    <a:lumMod val="50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SGDW – 2016</a:t>
            </a:r>
          </a:p>
          <a:p>
            <a:r>
              <a:rPr lang="en-US" altLang="ko-Kore-KR" sz="6000" dirty="0">
                <a:solidFill>
                  <a:schemeClr val="tx1">
                    <a:lumMod val="50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Adam – 2014</a:t>
            </a:r>
            <a:r>
              <a:rPr lang="ko-Kore-KR" altLang="ko-Kore-KR" sz="6000" dirty="0">
                <a:solidFill>
                  <a:schemeClr val="tx1">
                    <a:lumMod val="50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endParaRPr kumimoji="0" lang="ko-Kore-KR" altLang="en-US" sz="6000" b="0" i="0" u="none" strike="noStrike" cap="none" spc="0" normalizeH="0" baseline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FillTx/>
              <a:latin typeface="BM JUA OTF" panose="02020603020101020101" pitchFamily="18" charset="-127"/>
              <a:ea typeface="BM JUA OTF" panose="02020603020101020101" pitchFamily="18" charset="-127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56312236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Jamo 단위 변환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ko-KR" altLang="en-US" sz="16700" dirty="0">
                <a:latin typeface="BM JUA OTF" panose="02020603020101020101" pitchFamily="18" charset="-127"/>
                <a:ea typeface="BM JUA OTF" panose="02020603020101020101" pitchFamily="18" charset="-127"/>
              </a:rPr>
              <a:t>문장 부호 처리 비교</a:t>
            </a:r>
            <a:endParaRPr sz="167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1193938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번역기 설명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2365188">
              <a:defRPr sz="8245" spc="-164"/>
            </a:lvl1pPr>
          </a:lstStyle>
          <a:p>
            <a:r>
              <a:rPr lang="ko-KR" altLang="en-US" sz="9600" dirty="0">
                <a:latin typeface="BM JUA OTF" panose="02020603020101020101" pitchFamily="18" charset="-127"/>
                <a:ea typeface="BM JUA OTF" panose="02020603020101020101" pitchFamily="18" charset="-127"/>
              </a:rPr>
              <a:t>문장 부호 처리 비교</a:t>
            </a:r>
            <a:endParaRPr sz="96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159" name="-단계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>
            <a:normAutofit/>
          </a:bodyPr>
          <a:lstStyle/>
          <a:p>
            <a:r>
              <a:rPr lang="en-US" altLang="ko-Kore-KR" sz="5400" dirty="0">
                <a:latin typeface="BM JUA OTF" panose="02020603020101020101" pitchFamily="18" charset="-127"/>
                <a:ea typeface="BM JUA OTF" panose="02020603020101020101" pitchFamily="18" charset="-127"/>
              </a:rPr>
              <a:t>-</a:t>
            </a:r>
            <a:r>
              <a:rPr lang="ko-KR" altLang="en-US" sz="5400" dirty="0">
                <a:latin typeface="BM JUA OTF" panose="02020603020101020101" pitchFamily="18" charset="-127"/>
                <a:ea typeface="BM JUA OTF" panose="02020603020101020101" pitchFamily="18" charset="-127"/>
              </a:rPr>
              <a:t>문장 부호</a:t>
            </a:r>
            <a:endParaRPr sz="54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E8C22469-8B69-A64F-BE77-1C775C35307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845" r="56333" b="65911"/>
          <a:stretch/>
        </p:blipFill>
        <p:spPr>
          <a:xfrm>
            <a:off x="3261117" y="4781579"/>
            <a:ext cx="17861765" cy="4152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285964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테이블이(가) 표시된 사진&#10;&#10;자동 생성된 설명">
            <a:extLst>
              <a:ext uri="{FF2B5EF4-FFF2-40B4-BE49-F238E27FC236}">
                <a16:creationId xmlns:a16="http://schemas.microsoft.com/office/drawing/2014/main" id="{E3C20BA7-486F-3246-9E48-534581678A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5888" y="3682850"/>
            <a:ext cx="14412215" cy="8322547"/>
          </a:xfrm>
          <a:prstGeom prst="rect">
            <a:avLst/>
          </a:prstGeom>
        </p:spPr>
      </p:pic>
      <p:sp>
        <p:nvSpPr>
          <p:cNvPr id="158" name="번역기 설명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2365188">
              <a:defRPr sz="8245" spc="-164"/>
            </a:lvl1pPr>
          </a:lstStyle>
          <a:p>
            <a:r>
              <a:rPr lang="ko-KR" altLang="en-US" sz="9600" dirty="0">
                <a:latin typeface="BM JUA OTF" panose="02020603020101020101" pitchFamily="18" charset="-127"/>
                <a:ea typeface="BM JUA OTF" panose="02020603020101020101" pitchFamily="18" charset="-127"/>
              </a:rPr>
              <a:t>문장 부호 처리 비교</a:t>
            </a:r>
            <a:endParaRPr sz="96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159" name="-단계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>
            <a:normAutofit/>
          </a:bodyPr>
          <a:lstStyle/>
          <a:p>
            <a:r>
              <a:rPr lang="en-US" altLang="ko-Kore-KR" sz="5400" dirty="0">
                <a:latin typeface="BM JUA OTF" panose="02020603020101020101" pitchFamily="18" charset="-127"/>
                <a:ea typeface="BM JUA OTF" panose="02020603020101020101" pitchFamily="18" charset="-127"/>
              </a:rPr>
              <a:t>-</a:t>
            </a:r>
            <a:r>
              <a:rPr lang="ko-KR" altLang="en-US" sz="5400" dirty="0">
                <a:latin typeface="BM JUA OTF" panose="02020603020101020101" pitchFamily="18" charset="-127"/>
                <a:ea typeface="BM JUA OTF" panose="02020603020101020101" pitchFamily="18" charset="-127"/>
              </a:rPr>
              <a:t>문장 부호</a:t>
            </a:r>
            <a:endParaRPr sz="54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D1ADB9-ABAC-C944-8C08-D7ADA0AC458C}"/>
              </a:ext>
            </a:extLst>
          </p:cNvPr>
          <p:cNvSpPr txBox="1"/>
          <p:nvPr/>
        </p:nvSpPr>
        <p:spPr>
          <a:xfrm>
            <a:off x="5884980" y="12505567"/>
            <a:ext cx="12614033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3200" dirty="0">
                <a:solidFill>
                  <a:srgbClr val="379EF3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파랑  </a:t>
            </a:r>
            <a:r>
              <a:rPr lang="en-US" altLang="ko-KR" sz="3200" dirty="0">
                <a:solidFill>
                  <a:srgbClr val="379EF3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-</a:t>
            </a:r>
            <a:r>
              <a:rPr lang="ko-KR" altLang="en-US" sz="3200" dirty="0">
                <a:solidFill>
                  <a:srgbClr val="379EF3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 기존</a:t>
            </a:r>
            <a:r>
              <a:rPr lang="en-US" altLang="ko-Kore-KR" sz="3200" dirty="0">
                <a:solidFill>
                  <a:srgbClr val="379EF3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	</a:t>
            </a:r>
            <a:r>
              <a:rPr kumimoji="0" lang="ko-KR" altLang="en-US" sz="3200" b="0" i="0" u="none" strike="noStrike" cap="none" spc="0" normalizeH="0" baseline="0" dirty="0">
                <a:ln>
                  <a:noFill/>
                </a:ln>
                <a:solidFill>
                  <a:srgbClr val="AB2ACB"/>
                </a:solidFill>
                <a:effectLst/>
                <a:uFillTx/>
                <a:latin typeface="BM JUA OTF" panose="02020603020101020101" pitchFamily="18" charset="-127"/>
                <a:ea typeface="BM JUA OTF" panose="02020603020101020101" pitchFamily="18" charset="-127"/>
                <a:sym typeface="Helvetica Neue"/>
              </a:rPr>
              <a:t>보라 </a:t>
            </a:r>
            <a:r>
              <a:rPr lang="ko-KR" altLang="en-US" sz="3200" dirty="0">
                <a:solidFill>
                  <a:srgbClr val="AB2ACB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lang="en-US" altLang="ko-KR" sz="3200" dirty="0">
                <a:solidFill>
                  <a:srgbClr val="AB2ACB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-</a:t>
            </a:r>
            <a:r>
              <a:rPr lang="ko-KR" altLang="en-US" sz="3200" dirty="0">
                <a:solidFill>
                  <a:srgbClr val="AB2ACB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 문장 부호 처리</a:t>
            </a:r>
            <a:endParaRPr kumimoji="0" lang="ko-Kore-KR" altLang="en-US" sz="3200" b="0" i="0" u="none" strike="noStrike" cap="none" spc="0" normalizeH="0" baseline="0" dirty="0">
              <a:ln>
                <a:noFill/>
              </a:ln>
              <a:solidFill>
                <a:srgbClr val="AB2ACB"/>
              </a:solidFill>
              <a:effectLst/>
              <a:uFillTx/>
              <a:latin typeface="BM JUA OTF" panose="02020603020101020101" pitchFamily="18" charset="-127"/>
              <a:ea typeface="BM JUA OTF" panose="02020603020101020101" pitchFamily="18" charset="-127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574221410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28459E3-0F8C-8941-833C-110961EB20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5888" y="3682849"/>
            <a:ext cx="14412215" cy="8351694"/>
          </a:xfrm>
          <a:prstGeom prst="rect">
            <a:avLst/>
          </a:prstGeom>
        </p:spPr>
      </p:pic>
      <p:sp>
        <p:nvSpPr>
          <p:cNvPr id="158" name="번역기 설명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2365188">
              <a:defRPr sz="8245" spc="-164"/>
            </a:lvl1pPr>
          </a:lstStyle>
          <a:p>
            <a:r>
              <a:rPr lang="ko-KR" altLang="en-US" sz="9600" dirty="0">
                <a:latin typeface="BM JUA OTF" panose="02020603020101020101" pitchFamily="18" charset="-127"/>
                <a:ea typeface="BM JUA OTF" panose="02020603020101020101" pitchFamily="18" charset="-127"/>
              </a:rPr>
              <a:t>문장 부호 처리 비교</a:t>
            </a:r>
            <a:endParaRPr sz="96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159" name="-단계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>
            <a:normAutofit/>
          </a:bodyPr>
          <a:lstStyle/>
          <a:p>
            <a:r>
              <a:rPr lang="en-US" altLang="ko-Kore-KR" sz="5400" dirty="0">
                <a:latin typeface="BM JUA OTF" panose="02020603020101020101" pitchFamily="18" charset="-127"/>
                <a:ea typeface="BM JUA OTF" panose="02020603020101020101" pitchFamily="18" charset="-127"/>
              </a:rPr>
              <a:t>-</a:t>
            </a:r>
            <a:r>
              <a:rPr lang="ko-KR" altLang="en-US" sz="5400" dirty="0">
                <a:latin typeface="BM JUA OTF" panose="02020603020101020101" pitchFamily="18" charset="-127"/>
                <a:ea typeface="BM JUA OTF" panose="02020603020101020101" pitchFamily="18" charset="-127"/>
              </a:rPr>
              <a:t>문장 부호</a:t>
            </a:r>
            <a:endParaRPr sz="54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D1ADB9-ABAC-C944-8C08-D7ADA0AC458C}"/>
              </a:ext>
            </a:extLst>
          </p:cNvPr>
          <p:cNvSpPr txBox="1"/>
          <p:nvPr/>
        </p:nvSpPr>
        <p:spPr>
          <a:xfrm>
            <a:off x="5884980" y="12505567"/>
            <a:ext cx="12614033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3200" dirty="0">
                <a:solidFill>
                  <a:srgbClr val="379EF3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파랑  </a:t>
            </a:r>
            <a:r>
              <a:rPr lang="en-US" altLang="ko-KR" sz="3200" dirty="0">
                <a:solidFill>
                  <a:srgbClr val="379EF3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-</a:t>
            </a:r>
            <a:r>
              <a:rPr lang="ko-KR" altLang="en-US" sz="3200" dirty="0">
                <a:solidFill>
                  <a:srgbClr val="379EF3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 기존</a:t>
            </a:r>
            <a:r>
              <a:rPr lang="en-US" altLang="ko-Kore-KR" sz="3200" dirty="0">
                <a:solidFill>
                  <a:srgbClr val="379EF3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	</a:t>
            </a:r>
            <a:r>
              <a:rPr kumimoji="0" lang="ko-KR" altLang="en-US" sz="3200" b="0" i="0" u="none" strike="noStrike" cap="none" spc="0" normalizeH="0" baseline="0" dirty="0">
                <a:ln>
                  <a:noFill/>
                </a:ln>
                <a:solidFill>
                  <a:srgbClr val="AB2ACB"/>
                </a:solidFill>
                <a:effectLst/>
                <a:uFillTx/>
                <a:latin typeface="BM JUA OTF" panose="02020603020101020101" pitchFamily="18" charset="-127"/>
                <a:ea typeface="BM JUA OTF" panose="02020603020101020101" pitchFamily="18" charset="-127"/>
                <a:sym typeface="Helvetica Neue"/>
              </a:rPr>
              <a:t>보라 </a:t>
            </a:r>
            <a:r>
              <a:rPr lang="ko-KR" altLang="en-US" sz="3200" dirty="0">
                <a:solidFill>
                  <a:srgbClr val="AB2ACB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lang="en-US" altLang="ko-KR" sz="3200" dirty="0">
                <a:solidFill>
                  <a:srgbClr val="AB2ACB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-</a:t>
            </a:r>
            <a:r>
              <a:rPr lang="ko-KR" altLang="en-US" sz="3200" dirty="0">
                <a:solidFill>
                  <a:srgbClr val="AB2ACB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 문장 부호 처리</a:t>
            </a:r>
            <a:endParaRPr kumimoji="0" lang="ko-Kore-KR" altLang="en-US" sz="3200" b="0" i="0" u="none" strike="noStrike" cap="none" spc="0" normalizeH="0" baseline="0" dirty="0">
              <a:ln>
                <a:noFill/>
              </a:ln>
              <a:solidFill>
                <a:srgbClr val="AB2ACB"/>
              </a:solidFill>
              <a:effectLst/>
              <a:uFillTx/>
              <a:latin typeface="BM JUA OTF" panose="02020603020101020101" pitchFamily="18" charset="-127"/>
              <a:ea typeface="BM JUA OTF" panose="02020603020101020101" pitchFamily="18" charset="-127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704059399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Jamo 단위 변환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ko-KR" altLang="en-US" sz="16700" dirty="0">
                <a:latin typeface="BM JUA OTF" panose="02020603020101020101" pitchFamily="18" charset="-127"/>
                <a:ea typeface="BM JUA OTF" panose="02020603020101020101" pitchFamily="18" charset="-127"/>
              </a:rPr>
              <a:t>자문위원 피드백</a:t>
            </a:r>
            <a:endParaRPr sz="167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7300608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번역기 설명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2365188">
              <a:defRPr sz="8245" spc="-164"/>
            </a:lvl1pPr>
          </a:lstStyle>
          <a:p>
            <a:r>
              <a:rPr lang="ko-KR" altLang="en-US" sz="9600" dirty="0">
                <a:latin typeface="BM JUA OTF" panose="02020603020101020101" pitchFamily="18" charset="-127"/>
                <a:ea typeface="BM JUA OTF" panose="02020603020101020101" pitchFamily="18" charset="-127"/>
              </a:rPr>
              <a:t>자문위원 피드백</a:t>
            </a:r>
            <a:endParaRPr sz="96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159" name="-단계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>
            <a:normAutofit/>
          </a:bodyPr>
          <a:lstStyle/>
          <a:p>
            <a:r>
              <a:rPr sz="5400" dirty="0">
                <a:latin typeface="BM JUA OTF" panose="02020603020101020101" pitchFamily="18" charset="-127"/>
                <a:ea typeface="BM JUA OTF" panose="02020603020101020101" pitchFamily="18" charset="-127"/>
              </a:rPr>
              <a:t>-</a:t>
            </a:r>
            <a:r>
              <a:rPr lang="ko-KR" altLang="en-US" sz="5400" dirty="0">
                <a:latin typeface="BM JUA OTF" panose="02020603020101020101" pitchFamily="18" charset="-127"/>
                <a:ea typeface="BM JUA OTF" panose="02020603020101020101" pitchFamily="18" charset="-127"/>
              </a:rPr>
              <a:t>높임말</a:t>
            </a:r>
            <a:r>
              <a:rPr lang="en-US" altLang="ko-KR" sz="5400" dirty="0">
                <a:latin typeface="BM JUA OTF" panose="02020603020101020101" pitchFamily="18" charset="-127"/>
                <a:ea typeface="BM JUA OTF" panose="02020603020101020101" pitchFamily="18" charset="-127"/>
              </a:rPr>
              <a:t>,</a:t>
            </a:r>
            <a:r>
              <a:rPr lang="ko-KR" altLang="en-US" sz="5400" dirty="0">
                <a:latin typeface="BM JUA OTF" panose="02020603020101020101" pitchFamily="18" charset="-127"/>
                <a:ea typeface="BM JUA OTF" panose="02020603020101020101" pitchFamily="18" charset="-127"/>
              </a:rPr>
              <a:t> 반말 변환</a:t>
            </a:r>
            <a:endParaRPr sz="54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pic>
        <p:nvPicPr>
          <p:cNvPr id="17" name="이미지" descr="이미지">
            <a:extLst>
              <a:ext uri="{FF2B5EF4-FFF2-40B4-BE49-F238E27FC236}">
                <a16:creationId xmlns:a16="http://schemas.microsoft.com/office/drawing/2014/main" id="{D08701AD-08A1-9142-AF3C-C9CC34DBBB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0129" y="3682849"/>
            <a:ext cx="20823742" cy="638464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CE5A157-5E7D-B74C-BC18-05CBD14791E3}"/>
              </a:ext>
            </a:extLst>
          </p:cNvPr>
          <p:cNvSpPr txBox="1"/>
          <p:nvPr/>
        </p:nvSpPr>
        <p:spPr>
          <a:xfrm>
            <a:off x="2452164" y="10567659"/>
            <a:ext cx="19479671" cy="15799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4800" dirty="0">
                <a:solidFill>
                  <a:schemeClr val="tx1">
                    <a:lumMod val="50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lang="en-US" altLang="ko-KR" sz="4800" dirty="0">
                <a:solidFill>
                  <a:schemeClr val="tx1">
                    <a:lumMod val="50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3</a:t>
            </a:r>
            <a:r>
              <a:rPr lang="ko-KR" altLang="en-US" sz="4800" dirty="0">
                <a:solidFill>
                  <a:schemeClr val="tx1">
                    <a:lumMod val="50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천개의 문장 </a:t>
            </a:r>
            <a:r>
              <a:rPr lang="en-US" altLang="ko-KR" sz="4800" dirty="0">
                <a:solidFill>
                  <a:schemeClr val="tx1">
                    <a:lumMod val="50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-&gt;</a:t>
            </a:r>
            <a:r>
              <a:rPr lang="ko-KR" altLang="en-US" sz="4800" dirty="0">
                <a:solidFill>
                  <a:schemeClr val="tx1">
                    <a:lumMod val="50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 제거해도 상관없을 것 같다</a:t>
            </a:r>
            <a:r>
              <a:rPr lang="en-US" altLang="ko-KR" sz="4800" dirty="0">
                <a:solidFill>
                  <a:schemeClr val="tx1">
                    <a:lumMod val="50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.</a:t>
            </a:r>
          </a:p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48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FillTx/>
                <a:latin typeface="BM JUA OTF" panose="02020603020101020101" pitchFamily="18" charset="-127"/>
                <a:ea typeface="BM JUA OTF" panose="02020603020101020101" pitchFamily="18" charset="-127"/>
                <a:sym typeface="Helvetica Neue"/>
              </a:rPr>
              <a:t>유사도 평가 후 문장이 코퍼스 내에서 유사할 경우 그냥 두고 유사하지 않으면 제거해라</a:t>
            </a:r>
            <a:r>
              <a:rPr kumimoji="0" lang="en-US" altLang="ko-KR" sz="48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FillTx/>
                <a:latin typeface="BM JUA OTF" panose="02020603020101020101" pitchFamily="18" charset="-127"/>
                <a:ea typeface="BM JUA OTF" panose="02020603020101020101" pitchFamily="18" charset="-127"/>
                <a:sym typeface="Helvetica Neue"/>
              </a:rPr>
              <a:t>.</a:t>
            </a:r>
            <a:endParaRPr kumimoji="0" lang="ko-Kore-KR" altLang="en-US" sz="4800" b="0" i="0" u="none" strike="noStrike" cap="none" spc="0" normalizeH="0" baseline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FillTx/>
              <a:latin typeface="BM JUA OTF" panose="02020603020101020101" pitchFamily="18" charset="-127"/>
              <a:ea typeface="BM JUA OTF" panose="02020603020101020101" pitchFamily="18" charset="-127"/>
              <a:sym typeface="Helvetica Neue"/>
            </a:endParaRP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번역기 설명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2365188">
              <a:defRPr sz="8245" spc="-164"/>
            </a:lvl1pPr>
          </a:lstStyle>
          <a:p>
            <a:r>
              <a:rPr lang="ko-KR" altLang="en-US" sz="9600" dirty="0">
                <a:latin typeface="BM JUA OTF" panose="02020603020101020101" pitchFamily="18" charset="-127"/>
                <a:ea typeface="BM JUA OTF" panose="02020603020101020101" pitchFamily="18" charset="-127"/>
              </a:rPr>
              <a:t>자문위원 피드백</a:t>
            </a:r>
            <a:endParaRPr sz="96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159" name="-단계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>
            <a:normAutofit/>
          </a:bodyPr>
          <a:lstStyle/>
          <a:p>
            <a:r>
              <a:rPr sz="5400" dirty="0">
                <a:latin typeface="BM JUA OTF" panose="02020603020101020101" pitchFamily="18" charset="-127"/>
                <a:ea typeface="BM JUA OTF" panose="02020603020101020101" pitchFamily="18" charset="-127"/>
              </a:rPr>
              <a:t>-</a:t>
            </a:r>
            <a:r>
              <a:rPr lang="ko-KR" altLang="en-US" sz="5400" dirty="0">
                <a:latin typeface="BM JUA OTF" panose="02020603020101020101" pitchFamily="18" charset="-127"/>
                <a:ea typeface="BM JUA OTF" panose="02020603020101020101" pitchFamily="18" charset="-127"/>
              </a:rPr>
              <a:t>높임말</a:t>
            </a:r>
            <a:r>
              <a:rPr lang="en-US" altLang="ko-KR" sz="5400" dirty="0">
                <a:latin typeface="BM JUA OTF" panose="02020603020101020101" pitchFamily="18" charset="-127"/>
                <a:ea typeface="BM JUA OTF" panose="02020603020101020101" pitchFamily="18" charset="-127"/>
              </a:rPr>
              <a:t>,</a:t>
            </a:r>
            <a:r>
              <a:rPr lang="ko-KR" altLang="en-US" sz="5400" dirty="0">
                <a:latin typeface="BM JUA OTF" panose="02020603020101020101" pitchFamily="18" charset="-127"/>
                <a:ea typeface="BM JUA OTF" panose="02020603020101020101" pitchFamily="18" charset="-127"/>
              </a:rPr>
              <a:t> 반말 변환</a:t>
            </a:r>
            <a:endParaRPr sz="54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E5A157-5E7D-B74C-BC18-05CBD14791E3}"/>
              </a:ext>
            </a:extLst>
          </p:cNvPr>
          <p:cNvSpPr txBox="1"/>
          <p:nvPr/>
        </p:nvSpPr>
        <p:spPr>
          <a:xfrm>
            <a:off x="3761464" y="6547148"/>
            <a:ext cx="16861072" cy="231858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4800" dirty="0">
                <a:solidFill>
                  <a:schemeClr val="tx1">
                    <a:lumMod val="50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영어도 문장 안에서 나름의 존칭과 편하게 표현하는 말이 나뉜다</a:t>
            </a:r>
            <a:r>
              <a:rPr lang="en-US" altLang="ko-KR" sz="4800" dirty="0">
                <a:solidFill>
                  <a:schemeClr val="tx1">
                    <a:lumMod val="50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.</a:t>
            </a:r>
          </a:p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48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FillTx/>
                <a:latin typeface="BM JUA OTF" panose="02020603020101020101" pitchFamily="18" charset="-127"/>
                <a:ea typeface="BM JUA OTF" panose="02020603020101020101" pitchFamily="18" charset="-127"/>
                <a:sym typeface="Helvetica Neue"/>
              </a:rPr>
              <a:t>한글을 반말로만 변환했을 경우 영어의 존칭도 다 반말로 번역이 되게 된다</a:t>
            </a:r>
            <a:r>
              <a:rPr kumimoji="0" lang="en-US" altLang="ko-KR" sz="48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FillTx/>
                <a:latin typeface="BM JUA OTF" panose="02020603020101020101" pitchFamily="18" charset="-127"/>
                <a:ea typeface="BM JUA OTF" panose="02020603020101020101" pitchFamily="18" charset="-127"/>
                <a:sym typeface="Helvetica Neue"/>
              </a:rPr>
              <a:t>.</a:t>
            </a:r>
          </a:p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ore-KR" sz="48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FillTx/>
                <a:latin typeface="BM JUA OTF" panose="02020603020101020101" pitchFamily="18" charset="-127"/>
                <a:ea typeface="BM JUA OTF" panose="02020603020101020101" pitchFamily="18" charset="-127"/>
                <a:sym typeface="Helvetica Neue"/>
              </a:rPr>
              <a:t>Bleu</a:t>
            </a:r>
            <a:r>
              <a:rPr lang="ko-KR" altLang="en-US" sz="4800" dirty="0">
                <a:solidFill>
                  <a:schemeClr val="tx1">
                    <a:lumMod val="50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lang="ko-KR" altLang="en-US" sz="4800" dirty="0">
                <a:solidFill>
                  <a:schemeClr val="tx1">
                    <a:lumMod val="50000"/>
                  </a:schemeClr>
                </a:solidFill>
                <a:latin typeface="Times" pitchFamily="2" charset="0"/>
                <a:ea typeface="BM JUA OTF" panose="02020603020101020101" pitchFamily="18" charset="-127"/>
              </a:rPr>
              <a:t>↑</a:t>
            </a:r>
            <a:r>
              <a:rPr kumimoji="0" lang="ko-KR" altLang="en-US" sz="48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FillTx/>
                <a:latin typeface="BM JUA OTF" panose="02020603020101020101" pitchFamily="18" charset="-127"/>
                <a:ea typeface="BM JUA OTF" panose="02020603020101020101" pitchFamily="18" charset="-127"/>
                <a:sym typeface="Helvetica Neue"/>
              </a:rPr>
              <a:t>  </a:t>
            </a:r>
            <a:r>
              <a:rPr kumimoji="0" lang="en-US" altLang="ko-KR" sz="48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FillTx/>
                <a:latin typeface="BM JUA OTF" panose="02020603020101020101" pitchFamily="18" charset="-127"/>
                <a:ea typeface="BM JUA OTF" panose="02020603020101020101" pitchFamily="18" charset="-127"/>
                <a:sym typeface="Helvetica Neue"/>
              </a:rPr>
              <a:t>but </a:t>
            </a:r>
            <a:r>
              <a:rPr kumimoji="0" lang="ko-KR" altLang="en-US" sz="48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FillTx/>
                <a:latin typeface="BM JUA OTF" panose="02020603020101020101" pitchFamily="18" charset="-127"/>
                <a:ea typeface="BM JUA OTF" panose="02020603020101020101" pitchFamily="18" charset="-127"/>
                <a:sym typeface="Helvetica Neue"/>
              </a:rPr>
              <a:t>번역의 품질 </a:t>
            </a:r>
            <a:r>
              <a:rPr kumimoji="0" lang="ko-KR" altLang="en-US" sz="48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FillTx/>
                <a:latin typeface="Times" pitchFamily="2" charset="0"/>
                <a:ea typeface="BM JUA OTF" panose="02020603020101020101" pitchFamily="18" charset="-127"/>
                <a:sym typeface="Helvetica Neue"/>
              </a:rPr>
              <a:t>↓</a:t>
            </a:r>
            <a:endParaRPr kumimoji="0" lang="en-US" altLang="ko-KR" sz="4800" b="0" i="0" u="none" strike="noStrike" cap="none" spc="0" normalizeH="0" baseline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FillTx/>
              <a:latin typeface="Times" pitchFamily="2" charset="0"/>
              <a:ea typeface="BM JUA OTF" panose="02020603020101020101" pitchFamily="18" charset="-127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590990034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번역기 설명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2365188">
              <a:defRPr sz="8245" spc="-164"/>
            </a:lvl1pPr>
          </a:lstStyle>
          <a:p>
            <a:r>
              <a:rPr lang="ko-KR" altLang="en-US" sz="9600" dirty="0">
                <a:latin typeface="BM JUA OTF" panose="02020603020101020101" pitchFamily="18" charset="-127"/>
                <a:ea typeface="BM JUA OTF" panose="02020603020101020101" pitchFamily="18" charset="-127"/>
              </a:rPr>
              <a:t>자문위원 피드백</a:t>
            </a:r>
            <a:endParaRPr sz="96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159" name="-단계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>
            <a:normAutofit/>
          </a:bodyPr>
          <a:lstStyle/>
          <a:p>
            <a:r>
              <a:rPr lang="en-US" altLang="ko-Kore-KR" sz="5400" dirty="0">
                <a:latin typeface="BM JUA OTF" panose="02020603020101020101" pitchFamily="18" charset="-127"/>
                <a:ea typeface="BM JUA OTF" panose="02020603020101020101" pitchFamily="18" charset="-127"/>
              </a:rPr>
              <a:t>-Transformer model</a:t>
            </a:r>
            <a:endParaRPr sz="54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26F4C0-8D4C-704D-90B4-5DC1C9E0B3F0}"/>
              </a:ext>
            </a:extLst>
          </p:cNvPr>
          <p:cNvSpPr txBox="1"/>
          <p:nvPr/>
        </p:nvSpPr>
        <p:spPr>
          <a:xfrm>
            <a:off x="5701100" y="6529754"/>
            <a:ext cx="12981799" cy="231858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4800" dirty="0">
                <a:solidFill>
                  <a:schemeClr val="tx1">
                    <a:lumMod val="50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Transformer</a:t>
            </a:r>
            <a:r>
              <a:rPr lang="ko-KR" altLang="en-US" sz="4800" dirty="0">
                <a:solidFill>
                  <a:schemeClr val="tx1">
                    <a:lumMod val="50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는 </a:t>
            </a:r>
            <a:r>
              <a:rPr lang="ko-KR" altLang="en-US" sz="4800" dirty="0" err="1">
                <a:solidFill>
                  <a:schemeClr val="tx1">
                    <a:lumMod val="50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하이퍼</a:t>
            </a:r>
            <a:r>
              <a:rPr lang="ko-KR" altLang="en-US" sz="4800" dirty="0">
                <a:solidFill>
                  <a:schemeClr val="tx1">
                    <a:lumMod val="50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lang="ko-KR" altLang="en-US" sz="4800" dirty="0" err="1">
                <a:solidFill>
                  <a:schemeClr val="tx1">
                    <a:lumMod val="50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파라미터의</a:t>
            </a:r>
            <a:r>
              <a:rPr lang="ko-KR" altLang="en-US" sz="4800" dirty="0">
                <a:solidFill>
                  <a:schemeClr val="tx1">
                    <a:lumMod val="50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 영향을 많이 받는다</a:t>
            </a:r>
            <a:r>
              <a:rPr lang="en-US" altLang="ko-KR" sz="4800" dirty="0">
                <a:solidFill>
                  <a:schemeClr val="tx1">
                    <a:lumMod val="50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.</a:t>
            </a:r>
          </a:p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4800" b="0" i="0" u="none" strike="noStrike" cap="none" spc="0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FillTx/>
                <a:latin typeface="BM JUA OTF" panose="02020603020101020101" pitchFamily="18" charset="-127"/>
                <a:ea typeface="BM JUA OTF" panose="02020603020101020101" pitchFamily="18" charset="-127"/>
                <a:sym typeface="Helvetica Neue"/>
              </a:rPr>
              <a:t>옵티마이저</a:t>
            </a:r>
            <a:r>
              <a:rPr kumimoji="0" lang="en-US" altLang="ko-KR" sz="48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FillTx/>
                <a:latin typeface="BM JUA OTF" panose="02020603020101020101" pitchFamily="18" charset="-127"/>
                <a:ea typeface="BM JUA OTF" panose="02020603020101020101" pitchFamily="18" charset="-127"/>
                <a:sym typeface="Helvetica Neue"/>
              </a:rPr>
              <a:t>,</a:t>
            </a:r>
            <a:r>
              <a:rPr kumimoji="0" lang="ko-KR" altLang="en-US" sz="48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FillTx/>
                <a:latin typeface="BM JUA OTF" panose="02020603020101020101" pitchFamily="18" charset="-127"/>
                <a:ea typeface="BM JUA OTF" panose="02020603020101020101" pitchFamily="18" charset="-127"/>
                <a:sym typeface="Helvetica Neue"/>
              </a:rPr>
              <a:t> </a:t>
            </a:r>
            <a:r>
              <a:rPr kumimoji="0" lang="en-US" altLang="ko-KR" sz="48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FillTx/>
                <a:latin typeface="BM JUA OTF" panose="02020603020101020101" pitchFamily="18" charset="-127"/>
                <a:ea typeface="BM JUA OTF" panose="02020603020101020101" pitchFamily="18" charset="-127"/>
                <a:sym typeface="Helvetica Neue"/>
              </a:rPr>
              <a:t>activation function</a:t>
            </a:r>
            <a:r>
              <a:rPr kumimoji="0" lang="ko-KR" altLang="en-US" sz="48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FillTx/>
                <a:latin typeface="BM JUA OTF" panose="02020603020101020101" pitchFamily="18" charset="-127"/>
                <a:ea typeface="BM JUA OTF" panose="02020603020101020101" pitchFamily="18" charset="-127"/>
                <a:sym typeface="Helvetica Neue"/>
              </a:rPr>
              <a:t>도 새로 많이 나왔다</a:t>
            </a:r>
            <a:r>
              <a:rPr kumimoji="0" lang="en-US" altLang="ko-KR" sz="48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FillTx/>
                <a:latin typeface="BM JUA OTF" panose="02020603020101020101" pitchFamily="18" charset="-127"/>
                <a:ea typeface="BM JUA OTF" panose="02020603020101020101" pitchFamily="18" charset="-127"/>
                <a:sym typeface="Helvetica Neue"/>
              </a:rPr>
              <a:t>.</a:t>
            </a:r>
          </a:p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4800" dirty="0">
                <a:solidFill>
                  <a:schemeClr val="tx1">
                    <a:lumMod val="50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변경해보는 것을 권한다</a:t>
            </a:r>
            <a:r>
              <a:rPr lang="en-US" altLang="ko-KR" sz="4800" dirty="0">
                <a:solidFill>
                  <a:schemeClr val="tx1">
                    <a:lumMod val="50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.</a:t>
            </a:r>
            <a:endParaRPr kumimoji="0" lang="en-US" altLang="ko-KR" sz="4800" b="0" i="0" u="none" strike="noStrike" cap="none" spc="0" normalizeH="0" baseline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FillTx/>
              <a:latin typeface="BM JUA OTF" panose="02020603020101020101" pitchFamily="18" charset="-127"/>
              <a:ea typeface="BM JUA OTF" panose="02020603020101020101" pitchFamily="18" charset="-127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07267330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Jamo 단위 변환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16700" dirty="0">
                <a:latin typeface="BM JUA OTF" panose="02020603020101020101" pitchFamily="18" charset="-127"/>
                <a:ea typeface="BM JUA OTF" panose="02020603020101020101" pitchFamily="18" charset="-127"/>
              </a:rPr>
              <a:t>Optimizer </a:t>
            </a:r>
            <a:r>
              <a:rPr lang="ko-KR" altLang="en-US" sz="16700" dirty="0">
                <a:latin typeface="BM JUA OTF" panose="02020603020101020101" pitchFamily="18" charset="-127"/>
                <a:ea typeface="BM JUA OTF" panose="02020603020101020101" pitchFamily="18" charset="-127"/>
              </a:rPr>
              <a:t>변경</a:t>
            </a:r>
            <a:endParaRPr sz="167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번역기 설명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2365188">
              <a:defRPr sz="8245" spc="-164"/>
            </a:lvl1pPr>
          </a:lstStyle>
          <a:p>
            <a:r>
              <a:rPr lang="en-US" sz="9600" dirty="0">
                <a:latin typeface="BM JUA OTF" panose="02020603020101020101" pitchFamily="18" charset="-127"/>
                <a:ea typeface="BM JUA OTF" panose="02020603020101020101" pitchFamily="18" charset="-127"/>
              </a:rPr>
              <a:t>Optimizer </a:t>
            </a:r>
            <a:r>
              <a:rPr lang="ko-KR" altLang="en-US" sz="9600" dirty="0">
                <a:latin typeface="BM JUA OTF" panose="02020603020101020101" pitchFamily="18" charset="-127"/>
                <a:ea typeface="BM JUA OTF" panose="02020603020101020101" pitchFamily="18" charset="-127"/>
              </a:rPr>
              <a:t>변경</a:t>
            </a:r>
            <a:endParaRPr sz="96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159" name="-단계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>
            <a:normAutofit/>
          </a:bodyPr>
          <a:lstStyle/>
          <a:p>
            <a:r>
              <a:rPr lang="en-US" altLang="ko-Kore-KR" sz="5400" dirty="0">
                <a:latin typeface="BM JUA OTF" panose="02020603020101020101" pitchFamily="18" charset="-127"/>
                <a:ea typeface="BM JUA OTF" panose="02020603020101020101" pitchFamily="18" charset="-127"/>
              </a:rPr>
              <a:t>-</a:t>
            </a:r>
            <a:r>
              <a:rPr lang="en-US" altLang="ko-KR" sz="5400" dirty="0">
                <a:latin typeface="BM JUA OTF" panose="02020603020101020101" pitchFamily="18" charset="-127"/>
                <a:ea typeface="BM JUA OTF" panose="02020603020101020101" pitchFamily="18" charset="-127"/>
              </a:rPr>
              <a:t>optimizer</a:t>
            </a:r>
            <a:endParaRPr sz="54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E6994C83-8369-7444-8912-1A06FE58A243}"/>
              </a:ext>
            </a:extLst>
          </p:cNvPr>
          <p:cNvGrpSpPr/>
          <p:nvPr/>
        </p:nvGrpSpPr>
        <p:grpSpPr>
          <a:xfrm>
            <a:off x="4329545" y="4040668"/>
            <a:ext cx="15724909" cy="6857618"/>
            <a:chOff x="4724399" y="3957541"/>
            <a:chExt cx="15724909" cy="685761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FDCB59E-6B86-BC49-8CBF-757406E2E24E}"/>
                </a:ext>
              </a:extLst>
            </p:cNvPr>
            <p:cNvSpPr txBox="1"/>
            <p:nvPr/>
          </p:nvSpPr>
          <p:spPr>
            <a:xfrm>
              <a:off x="4904508" y="7337283"/>
              <a:ext cx="3214254" cy="12105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ko-Kore-KR" sz="7200" dirty="0">
                  <a:solidFill>
                    <a:schemeClr val="tx1">
                      <a:lumMod val="50000"/>
                    </a:schemeClr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A</a:t>
              </a:r>
              <a:r>
                <a:rPr kumimoji="0" lang="en-US" altLang="ko-Kore-KR" sz="7200" b="0" i="0" u="none" strike="noStrike" cap="none" spc="0" normalizeH="0" baseline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FillTx/>
                  <a:latin typeface="BM JUA OTF" panose="02020603020101020101" pitchFamily="18" charset="-127"/>
                  <a:ea typeface="BM JUA OTF" panose="02020603020101020101" pitchFamily="18" charset="-127"/>
                  <a:sym typeface="Helvetica Neue"/>
                </a:rPr>
                <a:t>dam</a:t>
              </a:r>
              <a:endParaRPr kumimoji="0" lang="ko-Kore-KR" altLang="en-US" sz="72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FillTx/>
                <a:latin typeface="BM JUA OTF" panose="02020603020101020101" pitchFamily="18" charset="-127"/>
                <a:ea typeface="BM JUA OTF" panose="02020603020101020101" pitchFamily="18" charset="-127"/>
                <a:sym typeface="Helvetica Neue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6F3A9B8-D565-3A47-AE6E-F68B31D0FD50}"/>
                </a:ext>
              </a:extLst>
            </p:cNvPr>
            <p:cNvSpPr txBox="1"/>
            <p:nvPr/>
          </p:nvSpPr>
          <p:spPr>
            <a:xfrm>
              <a:off x="14616544" y="6280584"/>
              <a:ext cx="5832764" cy="45345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ko-Kore-KR" sz="7200" dirty="0" err="1">
                  <a:solidFill>
                    <a:schemeClr val="tx1">
                      <a:lumMod val="50000"/>
                    </a:schemeClr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A</a:t>
              </a:r>
              <a:r>
                <a:rPr kumimoji="0" lang="en-US" altLang="ko-Kore-KR" sz="7200" b="0" i="0" u="none" strike="noStrike" cap="none" spc="0" normalizeH="0" baseline="0" dirty="0" err="1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FillTx/>
                  <a:latin typeface="BM JUA OTF" panose="02020603020101020101" pitchFamily="18" charset="-127"/>
                  <a:ea typeface="BM JUA OTF" panose="02020603020101020101" pitchFamily="18" charset="-127"/>
                  <a:sym typeface="Helvetica Neue"/>
                </a:rPr>
                <a:t>damW</a:t>
              </a:r>
              <a:endParaRPr kumimoji="0" lang="en-US" altLang="ko-Kore-KR" sz="72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FillTx/>
                <a:latin typeface="BM JUA OTF" panose="02020603020101020101" pitchFamily="18" charset="-127"/>
                <a:ea typeface="BM JUA OTF" panose="02020603020101020101" pitchFamily="18" charset="-127"/>
                <a:sym typeface="Helvetica Neue"/>
              </a:endParaRPr>
            </a:p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ko-Kore-KR" sz="7200" dirty="0" err="1">
                  <a:solidFill>
                    <a:schemeClr val="tx1">
                      <a:lumMod val="50000"/>
                    </a:schemeClr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RAdam</a:t>
              </a:r>
              <a:endParaRPr lang="en-US" altLang="ko-Kore-KR" sz="7200" dirty="0">
                <a:solidFill>
                  <a:schemeClr val="tx1">
                    <a:lumMod val="50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</a:endParaRPr>
            </a:p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ko-Kore-KR" sz="7200" dirty="0">
                  <a:solidFill>
                    <a:schemeClr val="tx1">
                      <a:lumMod val="50000"/>
                    </a:schemeClr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SGDW</a:t>
              </a:r>
            </a:p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ko-Kore-KR" sz="7200" dirty="0" err="1">
                  <a:solidFill>
                    <a:schemeClr val="tx1">
                      <a:lumMod val="50000"/>
                    </a:schemeClr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AngulerGrad</a:t>
              </a:r>
              <a:endParaRPr lang="en-US" altLang="ko-Kore-KR" sz="7200" dirty="0">
                <a:solidFill>
                  <a:schemeClr val="tx1">
                    <a:lumMod val="50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02A7679-0F2D-024F-A803-0CA6F7C5892F}"/>
                </a:ext>
              </a:extLst>
            </p:cNvPr>
            <p:cNvSpPr txBox="1"/>
            <p:nvPr/>
          </p:nvSpPr>
          <p:spPr>
            <a:xfrm>
              <a:off x="4724399" y="3957541"/>
              <a:ext cx="3574473" cy="12105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7200" dirty="0">
                  <a:solidFill>
                    <a:schemeClr val="tx1">
                      <a:lumMod val="50000"/>
                    </a:schemeClr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기존</a:t>
              </a:r>
              <a:endParaRPr kumimoji="0" lang="ko-Kore-KR" altLang="en-US" sz="72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FillTx/>
                <a:latin typeface="BM JUA OTF" panose="02020603020101020101" pitchFamily="18" charset="-127"/>
                <a:ea typeface="BM JUA OTF" panose="02020603020101020101" pitchFamily="18" charset="-127"/>
                <a:sym typeface="Helvetica Neue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308D6D7-E682-E640-8AB3-E4CE514E4236}"/>
                </a:ext>
              </a:extLst>
            </p:cNvPr>
            <p:cNvSpPr txBox="1"/>
            <p:nvPr/>
          </p:nvSpPr>
          <p:spPr>
            <a:xfrm>
              <a:off x="15745690" y="3957541"/>
              <a:ext cx="3574473" cy="12105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7200" dirty="0">
                  <a:solidFill>
                    <a:schemeClr val="tx1">
                      <a:lumMod val="50000"/>
                    </a:schemeClr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추가</a:t>
              </a:r>
              <a:endParaRPr kumimoji="0" lang="ko-Kore-KR" altLang="en-US" sz="72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FillTx/>
                <a:latin typeface="BM JUA OTF" panose="02020603020101020101" pitchFamily="18" charset="-127"/>
                <a:ea typeface="BM JUA OTF" panose="02020603020101020101" pitchFamily="18" charset="-127"/>
                <a:sym typeface="Helvetica Neue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88533719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번역기 설명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2365188">
              <a:defRPr sz="8245" spc="-164"/>
            </a:lvl1pPr>
          </a:lstStyle>
          <a:p>
            <a:r>
              <a:rPr lang="en-US" sz="9600" dirty="0">
                <a:latin typeface="BM JUA OTF" panose="02020603020101020101" pitchFamily="18" charset="-127"/>
                <a:ea typeface="BM JUA OTF" panose="02020603020101020101" pitchFamily="18" charset="-127"/>
              </a:rPr>
              <a:t>Optimizer </a:t>
            </a:r>
            <a:r>
              <a:rPr lang="ko-KR" altLang="en-US" sz="9600" dirty="0">
                <a:latin typeface="BM JUA OTF" panose="02020603020101020101" pitchFamily="18" charset="-127"/>
                <a:ea typeface="BM JUA OTF" panose="02020603020101020101" pitchFamily="18" charset="-127"/>
              </a:rPr>
              <a:t>변경</a:t>
            </a:r>
            <a:endParaRPr sz="96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159" name="-단계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>
            <a:normAutofit/>
          </a:bodyPr>
          <a:lstStyle/>
          <a:p>
            <a:r>
              <a:rPr lang="en-US" altLang="ko-Kore-KR" sz="5400" dirty="0">
                <a:latin typeface="BM JUA OTF" panose="02020603020101020101" pitchFamily="18" charset="-127"/>
                <a:ea typeface="BM JUA OTF" panose="02020603020101020101" pitchFamily="18" charset="-127"/>
              </a:rPr>
              <a:t>-optimizer</a:t>
            </a:r>
            <a:endParaRPr sz="54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EC65B33-DC5E-5A4D-87CE-45ACCBAA0E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6422" y="3682849"/>
            <a:ext cx="13231155" cy="83225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FD1ADB9-ABAC-C944-8C08-D7ADA0AC458C}"/>
              </a:ext>
            </a:extLst>
          </p:cNvPr>
          <p:cNvSpPr txBox="1"/>
          <p:nvPr/>
        </p:nvSpPr>
        <p:spPr>
          <a:xfrm>
            <a:off x="7666890" y="12281317"/>
            <a:ext cx="9050217" cy="9643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2800" dirty="0">
                <a:solidFill>
                  <a:srgbClr val="C6AA2E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노랑 </a:t>
            </a:r>
            <a:r>
              <a:rPr lang="en-US" altLang="ko-KR" sz="2800" dirty="0">
                <a:solidFill>
                  <a:srgbClr val="C6AA2E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-</a:t>
            </a:r>
            <a:r>
              <a:rPr lang="ko-KR" altLang="en-US" sz="2800" dirty="0">
                <a:solidFill>
                  <a:srgbClr val="C6AA2E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kumimoji="0" lang="en-US" altLang="ko-Kore-KR" sz="2800" b="0" i="0" u="none" strike="noStrike" cap="none" spc="0" normalizeH="0" baseline="0" dirty="0" err="1">
                <a:ln>
                  <a:noFill/>
                </a:ln>
                <a:solidFill>
                  <a:srgbClr val="C6AA2E"/>
                </a:solidFill>
                <a:effectLst/>
                <a:uFillTx/>
                <a:latin typeface="BM JUA OTF" panose="02020603020101020101" pitchFamily="18" charset="-127"/>
                <a:ea typeface="BM JUA OTF" panose="02020603020101020101" pitchFamily="18" charset="-127"/>
                <a:sym typeface="Helvetica Neue"/>
              </a:rPr>
              <a:t>AngularGrad</a:t>
            </a:r>
            <a:r>
              <a:rPr lang="en-US" altLang="ko-Kore-KR" sz="2800" dirty="0">
                <a:latin typeface="BM JUA OTF" panose="02020603020101020101" pitchFamily="18" charset="-127"/>
                <a:ea typeface="BM JUA OTF" panose="02020603020101020101" pitchFamily="18" charset="-127"/>
              </a:rPr>
              <a:t>	</a:t>
            </a:r>
            <a:r>
              <a:rPr lang="ko-KR" altLang="en-US" sz="2800" dirty="0">
                <a:solidFill>
                  <a:srgbClr val="169A5D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초록 </a:t>
            </a:r>
            <a:r>
              <a:rPr lang="en-US" altLang="ko-KR" sz="2800" dirty="0">
                <a:solidFill>
                  <a:srgbClr val="169A5D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-</a:t>
            </a:r>
            <a:r>
              <a:rPr lang="ko-KR" altLang="en-US" sz="2800" dirty="0">
                <a:solidFill>
                  <a:srgbClr val="169A5D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lang="en-US" altLang="ko-Kore-KR" sz="2800" dirty="0" err="1">
                <a:solidFill>
                  <a:srgbClr val="169A5D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AdamW</a:t>
            </a:r>
            <a:endParaRPr lang="en-US" altLang="ko-Kore-KR" sz="2800" dirty="0">
              <a:solidFill>
                <a:srgbClr val="169A5D"/>
              </a:solidFill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2800" dirty="0">
                <a:solidFill>
                  <a:srgbClr val="379EF3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파랑 </a:t>
            </a:r>
            <a:r>
              <a:rPr lang="en-US" altLang="ko-KR" sz="2800" dirty="0">
                <a:solidFill>
                  <a:srgbClr val="379EF3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-</a:t>
            </a:r>
            <a:r>
              <a:rPr lang="ko-KR" altLang="en-US" sz="2800" dirty="0">
                <a:solidFill>
                  <a:srgbClr val="379EF3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lang="en-US" altLang="ko-Kore-KR" sz="2800" dirty="0" err="1">
                <a:solidFill>
                  <a:srgbClr val="379EF3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Radam</a:t>
            </a:r>
            <a:r>
              <a:rPr lang="en-US" altLang="ko-Kore-KR" sz="2800" dirty="0">
                <a:latin typeface="BM JUA OTF" panose="02020603020101020101" pitchFamily="18" charset="-127"/>
                <a:ea typeface="BM JUA OTF" panose="02020603020101020101" pitchFamily="18" charset="-127"/>
              </a:rPr>
              <a:t>		</a:t>
            </a:r>
            <a:r>
              <a:rPr kumimoji="0" lang="ko-KR" altLang="en-US" sz="2800" b="0" i="0" u="none" strike="noStrike" cap="none" spc="0" normalizeH="0" baseline="0" dirty="0">
                <a:ln>
                  <a:noFill/>
                </a:ln>
                <a:solidFill>
                  <a:srgbClr val="AB2ACB"/>
                </a:solidFill>
                <a:effectLst/>
                <a:uFillTx/>
                <a:latin typeface="BM JUA OTF" panose="02020603020101020101" pitchFamily="18" charset="-127"/>
                <a:ea typeface="BM JUA OTF" panose="02020603020101020101" pitchFamily="18" charset="-127"/>
                <a:sym typeface="Helvetica Neue"/>
              </a:rPr>
              <a:t>보라 </a:t>
            </a:r>
            <a:r>
              <a:rPr kumimoji="0" lang="en-US" altLang="ko-KR" sz="2800" b="0" i="0" u="none" strike="noStrike" cap="none" spc="0" normalizeH="0" baseline="0" dirty="0">
                <a:ln>
                  <a:noFill/>
                </a:ln>
                <a:solidFill>
                  <a:srgbClr val="AB2ACB"/>
                </a:solidFill>
                <a:effectLst/>
                <a:uFillTx/>
                <a:latin typeface="BM JUA OTF" panose="02020603020101020101" pitchFamily="18" charset="-127"/>
                <a:ea typeface="BM JUA OTF" panose="02020603020101020101" pitchFamily="18" charset="-127"/>
                <a:sym typeface="Helvetica Neue"/>
              </a:rPr>
              <a:t>-</a:t>
            </a:r>
            <a:r>
              <a:rPr kumimoji="0" lang="ko-KR" altLang="en-US" sz="2800" b="0" i="0" u="none" strike="noStrike" cap="none" spc="0" normalizeH="0" baseline="0" dirty="0">
                <a:ln>
                  <a:noFill/>
                </a:ln>
                <a:solidFill>
                  <a:srgbClr val="AB2ACB"/>
                </a:solidFill>
                <a:effectLst/>
                <a:uFillTx/>
                <a:latin typeface="BM JUA OTF" panose="02020603020101020101" pitchFamily="18" charset="-127"/>
                <a:ea typeface="BM JUA OTF" panose="02020603020101020101" pitchFamily="18" charset="-127"/>
                <a:sym typeface="Helvetica Neue"/>
              </a:rPr>
              <a:t> </a:t>
            </a:r>
            <a:r>
              <a:rPr kumimoji="0" lang="en-US" altLang="ko-Kore-KR" sz="2800" b="0" i="0" u="none" strike="noStrike" cap="none" spc="0" normalizeH="0" baseline="0" dirty="0">
                <a:ln>
                  <a:noFill/>
                </a:ln>
                <a:solidFill>
                  <a:srgbClr val="AB2ACB"/>
                </a:solidFill>
                <a:effectLst/>
                <a:uFillTx/>
                <a:latin typeface="BM JUA OTF" panose="02020603020101020101" pitchFamily="18" charset="-127"/>
                <a:ea typeface="BM JUA OTF" panose="02020603020101020101" pitchFamily="18" charset="-127"/>
                <a:sym typeface="Helvetica Neue"/>
              </a:rPr>
              <a:t>Adam</a:t>
            </a:r>
            <a:endParaRPr kumimoji="0" lang="ko-Kore-KR" altLang="en-US" sz="2800" b="0" i="0" u="none" strike="noStrike" cap="none" spc="0" normalizeH="0" baseline="0" dirty="0">
              <a:ln>
                <a:noFill/>
              </a:ln>
              <a:solidFill>
                <a:srgbClr val="AB2ACB"/>
              </a:solidFill>
              <a:effectLst/>
              <a:uFillTx/>
              <a:latin typeface="BM JUA OTF" panose="02020603020101020101" pitchFamily="18" charset="-127"/>
              <a:ea typeface="BM JUA OTF" panose="02020603020101020101" pitchFamily="18" charset="-127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429514249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번역기 설명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2365188">
              <a:defRPr sz="8245" spc="-164"/>
            </a:lvl1pPr>
          </a:lstStyle>
          <a:p>
            <a:r>
              <a:rPr lang="en-US" sz="9600" dirty="0">
                <a:latin typeface="BM JUA OTF" panose="02020603020101020101" pitchFamily="18" charset="-127"/>
                <a:ea typeface="BM JUA OTF" panose="02020603020101020101" pitchFamily="18" charset="-127"/>
              </a:rPr>
              <a:t>Optimizer </a:t>
            </a:r>
            <a:r>
              <a:rPr lang="ko-KR" altLang="en-US" sz="9600" dirty="0">
                <a:latin typeface="BM JUA OTF" panose="02020603020101020101" pitchFamily="18" charset="-127"/>
                <a:ea typeface="BM JUA OTF" panose="02020603020101020101" pitchFamily="18" charset="-127"/>
              </a:rPr>
              <a:t>변경</a:t>
            </a:r>
            <a:endParaRPr sz="96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159" name="-단계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>
            <a:normAutofit/>
          </a:bodyPr>
          <a:lstStyle/>
          <a:p>
            <a:r>
              <a:rPr lang="en-US" altLang="ko-Kore-KR" sz="5400" dirty="0">
                <a:latin typeface="BM JUA OTF" panose="02020603020101020101" pitchFamily="18" charset="-127"/>
                <a:ea typeface="BM JUA OTF" panose="02020603020101020101" pitchFamily="18" charset="-127"/>
              </a:rPr>
              <a:t>-optimizer</a:t>
            </a:r>
            <a:endParaRPr sz="54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D1ADB9-ABAC-C944-8C08-D7ADA0AC458C}"/>
              </a:ext>
            </a:extLst>
          </p:cNvPr>
          <p:cNvSpPr txBox="1"/>
          <p:nvPr/>
        </p:nvSpPr>
        <p:spPr>
          <a:xfrm>
            <a:off x="7666890" y="12281317"/>
            <a:ext cx="9050217" cy="9643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2800" dirty="0">
                <a:solidFill>
                  <a:srgbClr val="C6AA2E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노랑 </a:t>
            </a:r>
            <a:r>
              <a:rPr lang="en-US" altLang="ko-KR" sz="2800" dirty="0">
                <a:solidFill>
                  <a:srgbClr val="C6AA2E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-</a:t>
            </a:r>
            <a:r>
              <a:rPr lang="ko-KR" altLang="en-US" sz="2800" dirty="0">
                <a:solidFill>
                  <a:srgbClr val="C6AA2E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kumimoji="0" lang="en-US" altLang="ko-Kore-KR" sz="2800" b="0" i="0" u="none" strike="noStrike" cap="none" spc="0" normalizeH="0" baseline="0" dirty="0" err="1">
                <a:ln>
                  <a:noFill/>
                </a:ln>
                <a:solidFill>
                  <a:srgbClr val="C6AA2E"/>
                </a:solidFill>
                <a:effectLst/>
                <a:uFillTx/>
                <a:latin typeface="BM JUA OTF" panose="02020603020101020101" pitchFamily="18" charset="-127"/>
                <a:ea typeface="BM JUA OTF" panose="02020603020101020101" pitchFamily="18" charset="-127"/>
                <a:sym typeface="Helvetica Neue"/>
              </a:rPr>
              <a:t>AngularGrad</a:t>
            </a:r>
            <a:r>
              <a:rPr lang="en-US" altLang="ko-Kore-KR" sz="2800" dirty="0">
                <a:latin typeface="BM JUA OTF" panose="02020603020101020101" pitchFamily="18" charset="-127"/>
                <a:ea typeface="BM JUA OTF" panose="02020603020101020101" pitchFamily="18" charset="-127"/>
              </a:rPr>
              <a:t>	</a:t>
            </a:r>
            <a:r>
              <a:rPr lang="ko-KR" altLang="en-US" sz="2800" dirty="0">
                <a:solidFill>
                  <a:srgbClr val="169A5D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초록 </a:t>
            </a:r>
            <a:r>
              <a:rPr lang="en-US" altLang="ko-KR" sz="2800" dirty="0">
                <a:solidFill>
                  <a:srgbClr val="169A5D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-</a:t>
            </a:r>
            <a:r>
              <a:rPr lang="ko-KR" altLang="en-US" sz="2800" dirty="0">
                <a:solidFill>
                  <a:srgbClr val="169A5D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lang="en-US" altLang="ko-Kore-KR" sz="2800" dirty="0" err="1">
                <a:solidFill>
                  <a:srgbClr val="169A5D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AdamW</a:t>
            </a:r>
            <a:endParaRPr lang="en-US" altLang="ko-Kore-KR" sz="2800" dirty="0">
              <a:solidFill>
                <a:srgbClr val="169A5D"/>
              </a:solidFill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2800" dirty="0">
                <a:solidFill>
                  <a:srgbClr val="379EF3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파랑 </a:t>
            </a:r>
            <a:r>
              <a:rPr lang="en-US" altLang="ko-KR" sz="2800" dirty="0">
                <a:solidFill>
                  <a:srgbClr val="379EF3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-</a:t>
            </a:r>
            <a:r>
              <a:rPr lang="ko-KR" altLang="en-US" sz="2800" dirty="0">
                <a:solidFill>
                  <a:srgbClr val="379EF3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lang="en-US" altLang="ko-Kore-KR" sz="2800" dirty="0" err="1">
                <a:solidFill>
                  <a:srgbClr val="379EF3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Radam</a:t>
            </a:r>
            <a:r>
              <a:rPr lang="en-US" altLang="ko-Kore-KR" sz="2800" dirty="0">
                <a:latin typeface="BM JUA OTF" panose="02020603020101020101" pitchFamily="18" charset="-127"/>
                <a:ea typeface="BM JUA OTF" panose="02020603020101020101" pitchFamily="18" charset="-127"/>
              </a:rPr>
              <a:t>		</a:t>
            </a:r>
            <a:r>
              <a:rPr kumimoji="0" lang="ko-KR" altLang="en-US" sz="2800" b="0" i="0" u="none" strike="noStrike" cap="none" spc="0" normalizeH="0" baseline="0" dirty="0">
                <a:ln>
                  <a:noFill/>
                </a:ln>
                <a:solidFill>
                  <a:srgbClr val="AB2ACB"/>
                </a:solidFill>
                <a:effectLst/>
                <a:uFillTx/>
                <a:latin typeface="BM JUA OTF" panose="02020603020101020101" pitchFamily="18" charset="-127"/>
                <a:ea typeface="BM JUA OTF" panose="02020603020101020101" pitchFamily="18" charset="-127"/>
                <a:sym typeface="Helvetica Neue"/>
              </a:rPr>
              <a:t>보라 </a:t>
            </a:r>
            <a:r>
              <a:rPr kumimoji="0" lang="en-US" altLang="ko-KR" sz="2800" b="0" i="0" u="none" strike="noStrike" cap="none" spc="0" normalizeH="0" baseline="0" dirty="0">
                <a:ln>
                  <a:noFill/>
                </a:ln>
                <a:solidFill>
                  <a:srgbClr val="AB2ACB"/>
                </a:solidFill>
                <a:effectLst/>
                <a:uFillTx/>
                <a:latin typeface="BM JUA OTF" panose="02020603020101020101" pitchFamily="18" charset="-127"/>
                <a:ea typeface="BM JUA OTF" panose="02020603020101020101" pitchFamily="18" charset="-127"/>
                <a:sym typeface="Helvetica Neue"/>
              </a:rPr>
              <a:t>-</a:t>
            </a:r>
            <a:r>
              <a:rPr kumimoji="0" lang="ko-KR" altLang="en-US" sz="2800" b="0" i="0" u="none" strike="noStrike" cap="none" spc="0" normalizeH="0" baseline="0" dirty="0">
                <a:ln>
                  <a:noFill/>
                </a:ln>
                <a:solidFill>
                  <a:srgbClr val="AB2ACB"/>
                </a:solidFill>
                <a:effectLst/>
                <a:uFillTx/>
                <a:latin typeface="BM JUA OTF" panose="02020603020101020101" pitchFamily="18" charset="-127"/>
                <a:ea typeface="BM JUA OTF" panose="02020603020101020101" pitchFamily="18" charset="-127"/>
                <a:sym typeface="Helvetica Neue"/>
              </a:rPr>
              <a:t> </a:t>
            </a:r>
            <a:r>
              <a:rPr kumimoji="0" lang="en-US" altLang="ko-Kore-KR" sz="2800" b="0" i="0" u="none" strike="noStrike" cap="none" spc="0" normalizeH="0" baseline="0" dirty="0">
                <a:ln>
                  <a:noFill/>
                </a:ln>
                <a:solidFill>
                  <a:srgbClr val="AB2ACB"/>
                </a:solidFill>
                <a:effectLst/>
                <a:uFillTx/>
                <a:latin typeface="BM JUA OTF" panose="02020603020101020101" pitchFamily="18" charset="-127"/>
                <a:ea typeface="BM JUA OTF" panose="02020603020101020101" pitchFamily="18" charset="-127"/>
                <a:sym typeface="Helvetica Neue"/>
              </a:rPr>
              <a:t>Adam</a:t>
            </a:r>
            <a:endParaRPr kumimoji="0" lang="ko-Kore-KR" altLang="en-US" sz="2800" b="0" i="0" u="none" strike="noStrike" cap="none" spc="0" normalizeH="0" baseline="0" dirty="0">
              <a:ln>
                <a:noFill/>
              </a:ln>
              <a:solidFill>
                <a:srgbClr val="AB2ACB"/>
              </a:solidFill>
              <a:effectLst/>
              <a:uFillTx/>
              <a:latin typeface="BM JUA OTF" panose="02020603020101020101" pitchFamily="18" charset="-127"/>
              <a:ea typeface="BM JUA OTF" panose="02020603020101020101" pitchFamily="18" charset="-127"/>
              <a:sym typeface="Helvetica Neue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22707C0-36E8-384C-BE7C-6AA62A0089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6391" y="3682849"/>
            <a:ext cx="13371217" cy="8322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745243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30_BasicColor">
  <a:themeElements>
    <a:clrScheme name="30_BasicColor">
      <a:dk1>
        <a:srgbClr val="5E5E5E"/>
      </a:dk1>
      <a:lt1>
        <a:srgbClr val="003462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0_BasicColor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30_BasicCol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30_BasicColor">
  <a:themeElements>
    <a:clrScheme name="30_BasicColor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0_BasicColor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30_BasicCol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316</Words>
  <Application>Microsoft Macintosh PowerPoint</Application>
  <PresentationFormat>사용자 지정</PresentationFormat>
  <Paragraphs>64</Paragraphs>
  <Slides>15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BM JUA OTF</vt:lpstr>
      <vt:lpstr>Helvetica Neue</vt:lpstr>
      <vt:lpstr>Helvetica Neue Medium</vt:lpstr>
      <vt:lpstr>Times</vt:lpstr>
      <vt:lpstr>30_BasicColor</vt:lpstr>
      <vt:lpstr>공학 프로젝트 기획 번역기 성능 향상</vt:lpstr>
      <vt:lpstr>자문위원 피드백</vt:lpstr>
      <vt:lpstr>자문위원 피드백</vt:lpstr>
      <vt:lpstr>자문위원 피드백</vt:lpstr>
      <vt:lpstr>자문위원 피드백</vt:lpstr>
      <vt:lpstr>Optimizer 변경</vt:lpstr>
      <vt:lpstr>Optimizer 변경</vt:lpstr>
      <vt:lpstr>Optimizer 변경</vt:lpstr>
      <vt:lpstr>Optimizer 변경</vt:lpstr>
      <vt:lpstr>Optimizer 변경</vt:lpstr>
      <vt:lpstr>Optimizer 변경</vt:lpstr>
      <vt:lpstr>문장 부호 처리 비교</vt:lpstr>
      <vt:lpstr>문장 부호 처리 비교</vt:lpstr>
      <vt:lpstr>문장 부호 처리 비교</vt:lpstr>
      <vt:lpstr>문장 부호 처리 비교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공학 프로젝트 기획 번역기 성능 향상</dc:title>
  <cp:lastModifiedBy>김 정희</cp:lastModifiedBy>
  <cp:revision>4</cp:revision>
  <dcterms:modified xsi:type="dcterms:W3CDTF">2021-11-16T08:43:51Z</dcterms:modified>
</cp:coreProperties>
</file>