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안녕하십니까 저희는 번역기 성능 향상을 주제로 공프기를 진행 중인 허재무, 김준태, 김주환, 김정희입니다. 번역기 성능 향상을 위해 자모 단위 번역과 높임말, 낮춤말 변환을 계획하고 있습니다.</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그럼 jamo단위 변환부터 설명드리도록 하겠습니다.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그럼 jamo단위 변환부터 설명드리도록 하겠습니다.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hape 170"/>
          <p:cNvSpPr/>
          <p:nvPr>
            <p:ph type="sldImg"/>
          </p:nvPr>
        </p:nvSpPr>
        <p:spPr>
          <a:prstGeom prst="rect">
            <a:avLst/>
          </a:prstGeom>
        </p:spPr>
        <p:txBody>
          <a:bodyPr/>
          <a:lstStyle/>
          <a:p>
            <a:pPr/>
          </a:p>
        </p:txBody>
      </p:sp>
      <p:sp>
        <p:nvSpPr>
          <p:cNvPr id="171" name="Shape 171"/>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자세한 내용에 들어가기에 앞서 저희 번역기에 대해서 간단하게 설명드리겠습니다. 저희 번역기는 크게 preprocessing, training, apply 이렇게 3가지의 단계로 나뉘어져 있습니다. 먼저 preprocessing은 kr,en file을 대상으로 진행되고 있으며 training은 transformer모델을 사용하고 있으며 web을 통해서 번역을 진행하고 있습니다. 그중 저희는 preprocessing에 집중하여 공프기를 진행하고 있습니다.</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p:bg>
      <p:bgPr>
        <a:solidFill>
          <a:schemeClr val="accent1">
            <a:hueOff val="369924"/>
            <a:lumOff val="-30816"/>
          </a:schemeClr>
        </a:solidFill>
      </p:bgPr>
    </p:bg>
    <p:spTree>
      <p:nvGrpSpPr>
        <p:cNvPr id="1" name=""/>
        <p:cNvGrpSpPr/>
        <p:nvPr/>
      </p:nvGrpSpPr>
      <p:grpSpPr>
        <a:xfrm>
          <a:off x="0" y="0"/>
          <a:ext cx="0" cy="0"/>
          <a:chOff x="0" y="0"/>
          <a:chExt cx="0" cy="0"/>
        </a:xfrm>
      </p:grpSpPr>
      <p:sp>
        <p:nvSpPr>
          <p:cNvPr id="11" name="저자 및 날짜"/>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784225">
              <a:lnSpc>
                <a:spcPct val="100000"/>
              </a:lnSpc>
              <a:spcBef>
                <a:spcPts val="0"/>
              </a:spcBef>
              <a:buSzTx/>
              <a:buNone/>
              <a:defRPr b="1" sz="3420">
                <a:solidFill>
                  <a:srgbClr val="FFFFFF"/>
                </a:solidFill>
              </a:defRPr>
            </a:lvl1pPr>
          </a:lstStyle>
          <a:p>
            <a:pPr/>
            <a:r>
              <a:t>저자 및 날짜</a:t>
            </a:r>
          </a:p>
        </p:txBody>
      </p:sp>
      <p:sp>
        <p:nvSpPr>
          <p:cNvPr id="12" name="프레젠테이션 제목"/>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프레젠테이션 제목</a:t>
            </a:r>
          </a:p>
        </p:txBody>
      </p:sp>
      <p:sp>
        <p:nvSpPr>
          <p:cNvPr id="13" name="본문 첫 번째 줄…"/>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프레젠테이션 부제</a:t>
            </a:r>
          </a:p>
          <a:p>
            <a:pPr lvl="1"/>
            <a:r>
              <a:t/>
            </a:r>
          </a:p>
          <a:p>
            <a:pPr lvl="2"/>
            <a:r>
              <a:t/>
            </a:r>
          </a:p>
          <a:p>
            <a:pPr lvl="3"/>
            <a:r>
              <a:t/>
            </a:r>
          </a:p>
          <a:p>
            <a:pPr lvl="4"/>
            <a:r>
              <a:t/>
            </a:r>
          </a:p>
        </p:txBody>
      </p:sp>
      <p:sp>
        <p:nvSpPr>
          <p:cNvPr id="14" name="슬라이드 번호"/>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내역서">
    <p:spTree>
      <p:nvGrpSpPr>
        <p:cNvPr id="1" name=""/>
        <p:cNvGrpSpPr/>
        <p:nvPr/>
      </p:nvGrpSpPr>
      <p:grpSpPr>
        <a:xfrm>
          <a:off x="0" y="0"/>
          <a:ext cx="0" cy="0"/>
          <a:chOff x="0" y="0"/>
          <a:chExt cx="0" cy="0"/>
        </a:xfrm>
      </p:grpSpPr>
      <p:sp>
        <p:nvSpPr>
          <p:cNvPr id="98" name="본문 첫 번째 줄…"/>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rgbClr val="004D80"/>
                </a:solidFill>
                <a:latin typeface="Helvetica Neue Medium"/>
                <a:ea typeface="Helvetica Neue Medium"/>
                <a:cs typeface="Helvetica Neue Medium"/>
                <a:sym typeface="Helvetica Neue Medium"/>
              </a:defRPr>
            </a:lvl5pPr>
          </a:lstStyle>
          <a:p>
            <a:pPr/>
            <a:r>
              <a:t>내역서</a:t>
            </a:r>
          </a:p>
          <a:p>
            <a:pPr lvl="1"/>
            <a:r>
              <a:t/>
            </a:r>
          </a:p>
          <a:p>
            <a:pPr lvl="2"/>
            <a:r>
              <a:t/>
            </a:r>
          </a:p>
          <a:p>
            <a:pPr lvl="3"/>
            <a:r>
              <a:t/>
            </a:r>
          </a:p>
          <a:p>
            <a:pPr lvl="4"/>
            <a:r>
              <a:t/>
            </a:r>
          </a:p>
        </p:txBody>
      </p:sp>
      <p:sp>
        <p:nvSpPr>
          <p:cNvPr id="9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중요한 사실">
    <p:spTree>
      <p:nvGrpSpPr>
        <p:cNvPr id="1" name=""/>
        <p:cNvGrpSpPr/>
        <p:nvPr/>
      </p:nvGrpSpPr>
      <p:grpSpPr>
        <a:xfrm>
          <a:off x="0" y="0"/>
          <a:ext cx="0" cy="0"/>
          <a:chOff x="0" y="0"/>
          <a:chExt cx="0" cy="0"/>
        </a:xfrm>
      </p:grpSpPr>
      <p:sp>
        <p:nvSpPr>
          <p:cNvPr id="106" name="본문 첫 번째 줄…"/>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rgbClr val="004D80"/>
                </a:solidFill>
              </a:defRPr>
            </a:lvl1pPr>
            <a:lvl2pPr marL="0" indent="457200" algn="ctr">
              <a:lnSpc>
                <a:spcPct val="80000"/>
              </a:lnSpc>
              <a:spcBef>
                <a:spcPts val="0"/>
              </a:spcBef>
              <a:buSzTx/>
              <a:buNone/>
              <a:defRPr b="1" spc="-250" sz="25000">
                <a:solidFill>
                  <a:srgbClr val="004D80"/>
                </a:solidFill>
              </a:defRPr>
            </a:lvl2pPr>
            <a:lvl3pPr marL="0" indent="914400" algn="ctr">
              <a:lnSpc>
                <a:spcPct val="80000"/>
              </a:lnSpc>
              <a:spcBef>
                <a:spcPts val="0"/>
              </a:spcBef>
              <a:buSzTx/>
              <a:buNone/>
              <a:defRPr b="1" spc="-250" sz="25000">
                <a:solidFill>
                  <a:srgbClr val="004D80"/>
                </a:solidFill>
              </a:defRPr>
            </a:lvl3pPr>
            <a:lvl4pPr marL="0" indent="1371600" algn="ctr">
              <a:lnSpc>
                <a:spcPct val="80000"/>
              </a:lnSpc>
              <a:spcBef>
                <a:spcPts val="0"/>
              </a:spcBef>
              <a:buSzTx/>
              <a:buNone/>
              <a:defRPr b="1" spc="-250" sz="25000">
                <a:solidFill>
                  <a:srgbClr val="004D80"/>
                </a:solidFill>
              </a:defRPr>
            </a:lvl4pPr>
            <a:lvl5pPr marL="0" indent="1828800" algn="ctr">
              <a:lnSpc>
                <a:spcPct val="80000"/>
              </a:lnSpc>
              <a:spcBef>
                <a:spcPts val="0"/>
              </a:spcBef>
              <a:buSzTx/>
              <a:buNone/>
              <a:defRPr b="1" spc="-250" sz="25000">
                <a:solidFill>
                  <a:srgbClr val="004D80"/>
                </a:solidFill>
              </a:defRPr>
            </a:lvl5pPr>
          </a:lstStyle>
          <a:p>
            <a:pPr/>
            <a:r>
              <a:t>100%</a:t>
            </a:r>
          </a:p>
          <a:p>
            <a:pPr lvl="1"/>
            <a:r>
              <a:t/>
            </a:r>
          </a:p>
          <a:p>
            <a:pPr lvl="2"/>
            <a:r>
              <a:t/>
            </a:r>
          </a:p>
          <a:p>
            <a:pPr lvl="3"/>
            <a:r>
              <a:t/>
            </a:r>
          </a:p>
          <a:p>
            <a:pPr lvl="4"/>
            <a:r>
              <a:t/>
            </a:r>
          </a:p>
        </p:txBody>
      </p:sp>
      <p:sp>
        <p:nvSpPr>
          <p:cNvPr id="107" name="사실 정보"/>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92479">
              <a:lnSpc>
                <a:spcPct val="100000"/>
              </a:lnSpc>
              <a:spcBef>
                <a:spcPts val="0"/>
              </a:spcBef>
              <a:buSzTx/>
              <a:buNone/>
              <a:defRPr b="1" sz="5280"/>
            </a:lvl1pPr>
          </a:lstStyle>
          <a:p>
            <a:pPr/>
            <a:r>
              <a:t>사실 정보</a:t>
            </a:r>
          </a:p>
        </p:txBody>
      </p:sp>
      <p:sp>
        <p:nvSpPr>
          <p:cNvPr id="1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인용">
    <p:spTree>
      <p:nvGrpSpPr>
        <p:cNvPr id="1" name=""/>
        <p:cNvGrpSpPr/>
        <p:nvPr/>
      </p:nvGrpSpPr>
      <p:grpSpPr>
        <a:xfrm>
          <a:off x="0" y="0"/>
          <a:ext cx="0" cy="0"/>
          <a:chOff x="0" y="0"/>
          <a:chExt cx="0" cy="0"/>
        </a:xfrm>
      </p:grpSpPr>
      <p:sp>
        <p:nvSpPr>
          <p:cNvPr id="115" name="속성"/>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속성</a:t>
            </a:r>
          </a:p>
        </p:txBody>
      </p:sp>
      <p:sp>
        <p:nvSpPr>
          <p:cNvPr id="116" name="본문 첫 번째 줄…"/>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rgbClr val="004D80"/>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rgbClr val="004D80"/>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rgbClr val="004D80"/>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rgbClr val="004D80"/>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rgbClr val="004D80"/>
                </a:solidFill>
                <a:latin typeface="Helvetica Neue Medium"/>
                <a:ea typeface="Helvetica Neue Medium"/>
                <a:cs typeface="Helvetica Neue Medium"/>
                <a:sym typeface="Helvetica Neue Medium"/>
              </a:defRPr>
            </a:lvl5pPr>
          </a:lstStyle>
          <a:p>
            <a:pPr/>
            <a:r>
              <a:t>“멋진 인용구”</a:t>
            </a:r>
          </a:p>
          <a:p>
            <a:pPr lvl="1"/>
            <a:r>
              <a:t/>
            </a:r>
          </a:p>
          <a:p>
            <a:pPr lvl="2"/>
            <a:r>
              <a:t/>
            </a:r>
          </a:p>
          <a:p>
            <a:pPr lvl="3"/>
            <a:r>
              <a:t/>
            </a:r>
          </a:p>
          <a:p>
            <a:pPr lvl="4"/>
            <a:r>
              <a:t/>
            </a:r>
          </a:p>
        </p:txBody>
      </p:sp>
      <p:sp>
        <p:nvSpPr>
          <p:cNvPr id="11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3장">
    <p:spTree>
      <p:nvGrpSpPr>
        <p:cNvPr id="1" name=""/>
        <p:cNvGrpSpPr/>
        <p:nvPr/>
      </p:nvGrpSpPr>
      <p:grpSpPr>
        <a:xfrm>
          <a:off x="0" y="0"/>
          <a:ext cx="0" cy="0"/>
          <a:chOff x="0" y="0"/>
          <a:chExt cx="0" cy="0"/>
        </a:xfrm>
      </p:grpSpPr>
      <p:sp>
        <p:nvSpPr>
          <p:cNvPr id="124" name="파란 하늘을 배경으로 아래에서 올려다본 열기구"/>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열기구의 윗부분을 위에서 근접 촬영한 사진"/>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파란 하늘을 배경으로 아래에서 올려다본 열기구"/>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p:spTree>
      <p:nvGrpSpPr>
        <p:cNvPr id="1" name=""/>
        <p:cNvGrpSpPr/>
        <p:nvPr/>
      </p:nvGrpSpPr>
      <p:grpSpPr>
        <a:xfrm>
          <a:off x="0" y="0"/>
          <a:ext cx="0" cy="0"/>
          <a:chOff x="0" y="0"/>
          <a:chExt cx="0" cy="0"/>
        </a:xfrm>
      </p:grpSpPr>
      <p:sp>
        <p:nvSpPr>
          <p:cNvPr id="134" name="파란 하늘을 배경으로 아래에서 올려다본 열기구"/>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슬라이드 번호"/>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페이지">
    <p:spTree>
      <p:nvGrpSpPr>
        <p:cNvPr id="1" name=""/>
        <p:cNvGrpSpPr/>
        <p:nvPr/>
      </p:nvGrpSpPr>
      <p:grpSpPr>
        <a:xfrm>
          <a:off x="0" y="0"/>
          <a:ext cx="0" cy="0"/>
          <a:chOff x="0" y="0"/>
          <a:chExt cx="0" cy="0"/>
        </a:xfrm>
      </p:grpSpPr>
      <p:sp>
        <p:nvSpPr>
          <p:cNvPr id="1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p:spTree>
      <p:nvGrpSpPr>
        <p:cNvPr id="1" name=""/>
        <p:cNvGrpSpPr/>
        <p:nvPr/>
      </p:nvGrpSpPr>
      <p:grpSpPr>
        <a:xfrm>
          <a:off x="0" y="0"/>
          <a:ext cx="0" cy="0"/>
          <a:chOff x="0" y="0"/>
          <a:chExt cx="0" cy="0"/>
        </a:xfrm>
      </p:grpSpPr>
      <p:sp>
        <p:nvSpPr>
          <p:cNvPr id="21" name="열기구의 윗부분을 위에서 근접 촬영한 사진"/>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프레젠테이션 제목"/>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프레젠테이션 제목</a:t>
            </a:r>
          </a:p>
        </p:txBody>
      </p:sp>
      <p:sp>
        <p:nvSpPr>
          <p:cNvPr id="23" name="저자 및 날짜"/>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84225">
              <a:lnSpc>
                <a:spcPct val="100000"/>
              </a:lnSpc>
              <a:spcBef>
                <a:spcPts val="0"/>
              </a:spcBef>
              <a:buSzTx/>
              <a:buNone/>
              <a:defRPr b="1" sz="3420"/>
            </a:lvl1pPr>
          </a:lstStyle>
          <a:p>
            <a:pPr/>
            <a:r>
              <a:t>저자 및 날짜</a:t>
            </a:r>
          </a:p>
        </p:txBody>
      </p:sp>
      <p:sp>
        <p:nvSpPr>
          <p:cNvPr id="24" name="본문 첫 번째 줄…"/>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프레젠테이션 부제</a:t>
            </a:r>
          </a:p>
          <a:p>
            <a:pPr lvl="1"/>
            <a:r>
              <a:t/>
            </a:r>
          </a:p>
          <a:p>
            <a:pPr lvl="2"/>
            <a:r>
              <a:t/>
            </a:r>
          </a:p>
          <a:p>
            <a:pPr lvl="3"/>
            <a:r>
              <a:t/>
            </a:r>
          </a:p>
          <a:p>
            <a:pPr lvl="4"/>
            <a:r>
              <a:t/>
            </a:r>
          </a:p>
        </p:txBody>
      </p:sp>
      <p:sp>
        <p:nvSpPr>
          <p:cNvPr id="25" name="슬라이드 번호"/>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사진 대체">
    <p:spTree>
      <p:nvGrpSpPr>
        <p:cNvPr id="1" name=""/>
        <p:cNvGrpSpPr/>
        <p:nvPr/>
      </p:nvGrpSpPr>
      <p:grpSpPr>
        <a:xfrm>
          <a:off x="0" y="0"/>
          <a:ext cx="0" cy="0"/>
          <a:chOff x="0" y="0"/>
          <a:chExt cx="0" cy="0"/>
        </a:xfrm>
      </p:grpSpPr>
      <p:sp>
        <p:nvSpPr>
          <p:cNvPr id="32" name="열기구를 아래에서 근접 촬영한 사진"/>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슬라이드 제목"/>
          <p:cNvSpPr txBox="1"/>
          <p:nvPr>
            <p:ph type="title" hasCustomPrompt="1"/>
          </p:nvPr>
        </p:nvSpPr>
        <p:spPr>
          <a:xfrm>
            <a:off x="1206500" y="1270000"/>
            <a:ext cx="9779000" cy="5882273"/>
          </a:xfrm>
          <a:prstGeom prst="rect">
            <a:avLst/>
          </a:prstGeom>
        </p:spPr>
        <p:txBody>
          <a:bodyPr anchor="b"/>
          <a:lstStyle/>
          <a:p>
            <a:pPr/>
            <a:r>
              <a:t>슬라이드 제목</a:t>
            </a:r>
          </a:p>
        </p:txBody>
      </p:sp>
      <p:sp>
        <p:nvSpPr>
          <p:cNvPr id="34" name="본문 첫 번째 줄…"/>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슬라이드 부제</a:t>
            </a:r>
          </a:p>
          <a:p>
            <a:pPr lvl="1"/>
            <a:r>
              <a:t/>
            </a:r>
          </a:p>
          <a:p>
            <a:pPr lvl="2"/>
            <a:r>
              <a:t/>
            </a:r>
          </a:p>
          <a:p>
            <a:pPr lvl="3"/>
            <a:r>
              <a:t/>
            </a:r>
          </a:p>
          <a:p>
            <a:pPr lvl="4"/>
            <a:r>
              <a:t/>
            </a:r>
          </a:p>
        </p:txBody>
      </p:sp>
      <p:sp>
        <p:nvSpPr>
          <p:cNvPr id="35" name="슬라이드 번호"/>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구분점">
    <p:spTree>
      <p:nvGrpSpPr>
        <p:cNvPr id="1" name=""/>
        <p:cNvGrpSpPr/>
        <p:nvPr/>
      </p:nvGrpSpPr>
      <p:grpSpPr>
        <a:xfrm>
          <a:off x="0" y="0"/>
          <a:ext cx="0" cy="0"/>
          <a:chOff x="0" y="0"/>
          <a:chExt cx="0" cy="0"/>
        </a:xfrm>
      </p:grpSpPr>
      <p:sp>
        <p:nvSpPr>
          <p:cNvPr id="42" name="슬라이드 제목"/>
          <p:cNvSpPr txBox="1"/>
          <p:nvPr>
            <p:ph type="title" hasCustomPrompt="1"/>
          </p:nvPr>
        </p:nvSpPr>
        <p:spPr>
          <a:prstGeom prst="rect">
            <a:avLst/>
          </a:prstGeom>
        </p:spPr>
        <p:txBody>
          <a:bodyPr/>
          <a:lstStyle/>
          <a:p>
            <a:pPr/>
            <a:r>
              <a:t>슬라이드 제목</a:t>
            </a:r>
          </a:p>
        </p:txBody>
      </p:sp>
      <p:sp>
        <p:nvSpPr>
          <p:cNvPr id="43" name="슬라이드 부제"/>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44" name="본문 첫 번째 줄…"/>
          <p:cNvSpPr txBox="1"/>
          <p:nvPr>
            <p:ph type="body" idx="1" hasCustomPrompt="1"/>
          </p:nvPr>
        </p:nvSpPr>
        <p:spPr>
          <a:prstGeom prst="rect">
            <a:avLst/>
          </a:prstGeom>
        </p:spPr>
        <p:txBody>
          <a:bodyPr/>
          <a:lstStyle/>
          <a:p>
            <a:pPr/>
            <a:r>
              <a:t>슬라이드 구분점 텍스트</a:t>
            </a:r>
          </a:p>
          <a:p>
            <a:pPr lvl="1"/>
            <a:r>
              <a:t/>
            </a:r>
          </a:p>
          <a:p>
            <a:pPr lvl="2"/>
            <a:r>
              <a:t/>
            </a:r>
          </a:p>
          <a:p>
            <a:pPr lvl="3"/>
            <a:r>
              <a:t/>
            </a:r>
          </a:p>
          <a:p>
            <a:pPr lvl="4"/>
            <a:r>
              <a:t/>
            </a:r>
          </a:p>
        </p:txBody>
      </p:sp>
      <p:sp>
        <p:nvSpPr>
          <p:cNvPr id="4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분점">
    <p:spTree>
      <p:nvGrpSpPr>
        <p:cNvPr id="1" name=""/>
        <p:cNvGrpSpPr/>
        <p:nvPr/>
      </p:nvGrpSpPr>
      <p:grpSpPr>
        <a:xfrm>
          <a:off x="0" y="0"/>
          <a:ext cx="0" cy="0"/>
          <a:chOff x="0" y="0"/>
          <a:chExt cx="0" cy="0"/>
        </a:xfrm>
      </p:grpSpPr>
      <p:sp>
        <p:nvSpPr>
          <p:cNvPr id="52" name="본문 첫 번째 줄…"/>
          <p:cNvSpPr txBox="1"/>
          <p:nvPr>
            <p:ph type="body" idx="1" hasCustomPrompt="1"/>
          </p:nvPr>
        </p:nvSpPr>
        <p:spPr>
          <a:prstGeom prst="rect">
            <a:avLst/>
          </a:prstGeom>
        </p:spPr>
        <p:txBody>
          <a:bodyPr numCol="2" spcCol="1098550"/>
          <a:lstStyle/>
          <a:p>
            <a:pPr/>
            <a:r>
              <a:t>슬라이드 구분점 텍스트</a:t>
            </a:r>
          </a:p>
          <a:p>
            <a:pPr lvl="1"/>
            <a:r>
              <a:t/>
            </a:r>
          </a:p>
          <a:p>
            <a:pPr lvl="2"/>
            <a:r>
              <a:t/>
            </a:r>
          </a:p>
          <a:p>
            <a:pPr lvl="3"/>
            <a:r>
              <a:t/>
            </a:r>
          </a:p>
          <a:p>
            <a:pPr lvl="4"/>
            <a:r>
              <a:t/>
            </a:r>
          </a:p>
        </p:txBody>
      </p:sp>
      <p:sp>
        <p:nvSpPr>
          <p:cNvPr id="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사진">
    <p:spTree>
      <p:nvGrpSpPr>
        <p:cNvPr id="1" name=""/>
        <p:cNvGrpSpPr/>
        <p:nvPr/>
      </p:nvGrpSpPr>
      <p:grpSpPr>
        <a:xfrm>
          <a:off x="0" y="0"/>
          <a:ext cx="0" cy="0"/>
          <a:chOff x="0" y="0"/>
          <a:chExt cx="0" cy="0"/>
        </a:xfrm>
      </p:grpSpPr>
      <p:sp>
        <p:nvSpPr>
          <p:cNvPr id="60" name="슬라이드 부제"/>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61" name="본문 첫 번째 줄…"/>
          <p:cNvSpPr txBox="1"/>
          <p:nvPr>
            <p:ph type="body" sz="half" idx="1" hasCustomPrompt="1"/>
          </p:nvPr>
        </p:nvSpPr>
        <p:spPr>
          <a:xfrm>
            <a:off x="1206500" y="4248504"/>
            <a:ext cx="9779000" cy="8256630"/>
          </a:xfrm>
          <a:prstGeom prst="rect">
            <a:avLst/>
          </a:prstGeom>
        </p:spPr>
        <p:txBody>
          <a:bodyPr/>
          <a:lstStyle/>
          <a:p>
            <a:pPr/>
            <a:r>
              <a:t>슬라이드 구분점 텍스트</a:t>
            </a:r>
          </a:p>
          <a:p>
            <a:pPr lvl="1"/>
            <a:r>
              <a:t/>
            </a:r>
          </a:p>
          <a:p>
            <a:pPr lvl="2"/>
            <a:r>
              <a:t/>
            </a:r>
          </a:p>
          <a:p>
            <a:pPr lvl="3"/>
            <a:r>
              <a:t/>
            </a:r>
          </a:p>
          <a:p>
            <a:pPr lvl="4"/>
            <a:r>
              <a:t/>
            </a:r>
          </a:p>
        </p:txBody>
      </p:sp>
      <p:sp>
        <p:nvSpPr>
          <p:cNvPr id="62" name="파란 하늘을 배경으로 아래에서 올려다본 열기구"/>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슬라이드 제목"/>
          <p:cNvSpPr txBox="1"/>
          <p:nvPr>
            <p:ph type="title" hasCustomPrompt="1"/>
          </p:nvPr>
        </p:nvSpPr>
        <p:spPr>
          <a:xfrm>
            <a:off x="1206500" y="952500"/>
            <a:ext cx="9779000" cy="1435100"/>
          </a:xfrm>
          <a:prstGeom prst="rect">
            <a:avLst/>
          </a:prstGeom>
        </p:spPr>
        <p:txBody>
          <a:bodyPr/>
          <a:lstStyle/>
          <a:p>
            <a:pPr/>
            <a:r>
              <a:t>슬라이드 제목</a:t>
            </a:r>
          </a:p>
        </p:txBody>
      </p:sp>
      <p:sp>
        <p:nvSpPr>
          <p:cNvPr id="6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섹션">
    <p:bg>
      <p:bgPr>
        <a:solidFill>
          <a:schemeClr val="accent1">
            <a:hueOff val="369924"/>
            <a:lumOff val="-30816"/>
          </a:schemeClr>
        </a:solidFill>
      </p:bgPr>
    </p:bg>
    <p:spTree>
      <p:nvGrpSpPr>
        <p:cNvPr id="1" name=""/>
        <p:cNvGrpSpPr/>
        <p:nvPr/>
      </p:nvGrpSpPr>
      <p:grpSpPr>
        <a:xfrm>
          <a:off x="0" y="0"/>
          <a:ext cx="0" cy="0"/>
          <a:chOff x="0" y="0"/>
          <a:chExt cx="0" cy="0"/>
        </a:xfrm>
      </p:grpSpPr>
      <p:sp>
        <p:nvSpPr>
          <p:cNvPr id="71" name="섹션 제목"/>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섹션 제목</a:t>
            </a:r>
          </a:p>
        </p:txBody>
      </p:sp>
      <p:sp>
        <p:nvSpPr>
          <p:cNvPr id="72" name="슬라이드 번호"/>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전용">
    <p:spTree>
      <p:nvGrpSpPr>
        <p:cNvPr id="1" name=""/>
        <p:cNvGrpSpPr/>
        <p:nvPr/>
      </p:nvGrpSpPr>
      <p:grpSpPr>
        <a:xfrm>
          <a:off x="0" y="0"/>
          <a:ext cx="0" cy="0"/>
          <a:chOff x="0" y="0"/>
          <a:chExt cx="0" cy="0"/>
        </a:xfrm>
      </p:grpSpPr>
      <p:sp>
        <p:nvSpPr>
          <p:cNvPr id="79" name="슬라이드 제목"/>
          <p:cNvSpPr txBox="1"/>
          <p:nvPr>
            <p:ph type="title" hasCustomPrompt="1"/>
          </p:nvPr>
        </p:nvSpPr>
        <p:spPr>
          <a:xfrm>
            <a:off x="1206500" y="952500"/>
            <a:ext cx="21971000" cy="1434949"/>
          </a:xfrm>
          <a:prstGeom prst="rect">
            <a:avLst/>
          </a:prstGeom>
        </p:spPr>
        <p:txBody>
          <a:bodyPr/>
          <a:lstStyle/>
          <a:p>
            <a:pPr/>
            <a:r>
              <a:t>슬라이드 제목</a:t>
            </a:r>
          </a:p>
        </p:txBody>
      </p:sp>
      <p:sp>
        <p:nvSpPr>
          <p:cNvPr id="80" name="슬라이드 부제"/>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슬라이드 부제</a:t>
            </a:r>
          </a:p>
        </p:txBody>
      </p:sp>
      <p:sp>
        <p:nvSpPr>
          <p:cNvPr id="8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의제">
    <p:spTree>
      <p:nvGrpSpPr>
        <p:cNvPr id="1" name=""/>
        <p:cNvGrpSpPr/>
        <p:nvPr/>
      </p:nvGrpSpPr>
      <p:grpSpPr>
        <a:xfrm>
          <a:off x="0" y="0"/>
          <a:ext cx="0" cy="0"/>
          <a:chOff x="0" y="0"/>
          <a:chExt cx="0" cy="0"/>
        </a:xfrm>
      </p:grpSpPr>
      <p:sp>
        <p:nvSpPr>
          <p:cNvPr id="88" name="의제 제목"/>
          <p:cNvSpPr txBox="1"/>
          <p:nvPr>
            <p:ph type="title" hasCustomPrompt="1"/>
          </p:nvPr>
        </p:nvSpPr>
        <p:spPr>
          <a:xfrm>
            <a:off x="1206500" y="952500"/>
            <a:ext cx="21971000" cy="1435100"/>
          </a:xfrm>
          <a:prstGeom prst="rect">
            <a:avLst/>
          </a:prstGeom>
        </p:spPr>
        <p:txBody>
          <a:bodyPr/>
          <a:lstStyle/>
          <a:p>
            <a:pPr/>
            <a:r>
              <a:t>의제 제목</a:t>
            </a:r>
          </a:p>
        </p:txBody>
      </p:sp>
      <p:sp>
        <p:nvSpPr>
          <p:cNvPr id="89" name="의제 부제"/>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792479">
              <a:lnSpc>
                <a:spcPct val="100000"/>
              </a:lnSpc>
              <a:spcBef>
                <a:spcPts val="0"/>
              </a:spcBef>
              <a:buSzTx/>
              <a:buNone/>
              <a:defRPr b="1" sz="5280"/>
            </a:lvl1pPr>
          </a:lstStyle>
          <a:p>
            <a:pPr/>
            <a:r>
              <a:t>의제 부제</a:t>
            </a:r>
          </a:p>
        </p:txBody>
      </p:sp>
      <p:sp>
        <p:nvSpPr>
          <p:cNvPr id="90" name="본문 첫 번째 줄…"/>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의제 주제</a:t>
            </a:r>
          </a:p>
          <a:p>
            <a:pPr lvl="1"/>
            <a:r>
              <a:t/>
            </a:r>
          </a:p>
          <a:p>
            <a:pPr lvl="2"/>
            <a:r>
              <a:t/>
            </a:r>
          </a:p>
          <a:p>
            <a:pPr lvl="3"/>
            <a:r>
              <a:t/>
            </a:r>
          </a:p>
          <a:p>
            <a:pPr lvl="4"/>
            <a:r>
              <a:t/>
            </a:r>
          </a:p>
        </p:txBody>
      </p:sp>
      <p:sp>
        <p:nvSpPr>
          <p:cNvPr id="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슬라이드 제목"/>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제목</a:t>
            </a:r>
          </a:p>
        </p:txBody>
      </p:sp>
      <p:sp>
        <p:nvSpPr>
          <p:cNvPr id="3" name="본문 첫 번째 줄…"/>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슬라이드 구분점 텍스트</a:t>
            </a:r>
          </a:p>
          <a:p>
            <a:pPr lvl="1"/>
            <a:r>
              <a:t/>
            </a:r>
          </a:p>
          <a:p>
            <a:pPr lvl="2"/>
            <a:r>
              <a:t/>
            </a:r>
          </a:p>
          <a:p>
            <a:pPr lvl="3"/>
            <a:r>
              <a:t/>
            </a:r>
          </a:p>
          <a:p>
            <a:pPr lvl="4"/>
            <a:r>
              <a:t/>
            </a:r>
          </a:p>
        </p:txBody>
      </p:sp>
      <p:sp>
        <p:nvSpPr>
          <p:cNvPr id="4" name="슬라이드 번호"/>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4D8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허재무, 김준태, 김주환, 김정희   2021.11.5(금)"/>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허재무, 김준태, 김주환, 김정희   2021.11.5(금)</a:t>
            </a:r>
          </a:p>
        </p:txBody>
      </p:sp>
      <p:sp>
        <p:nvSpPr>
          <p:cNvPr id="152" name="공학 프로젝트 기획…"/>
          <p:cNvSpPr txBox="1"/>
          <p:nvPr>
            <p:ph type="ctrTitle"/>
          </p:nvPr>
        </p:nvSpPr>
        <p:spPr>
          <a:prstGeom prst="rect">
            <a:avLst/>
          </a:prstGeom>
        </p:spPr>
        <p:txBody>
          <a:bodyPr/>
          <a:lstStyle/>
          <a:p>
            <a:pPr/>
            <a:r>
              <a:t>공학 프로젝트 기획</a:t>
            </a:r>
          </a:p>
          <a:p>
            <a:pPr/>
            <a:r>
              <a:t>번역기 성능 향상</a:t>
            </a:r>
          </a:p>
        </p:txBody>
      </p:sp>
      <p:sp>
        <p:nvSpPr>
          <p:cNvPr id="153" name="자모 단위 변환 &amp; 높임말, 낮춤말 변환"/>
          <p:cNvSpPr txBox="1"/>
          <p:nvPr>
            <p:ph type="subTitle" sz="quarter" idx="1"/>
          </p:nvPr>
        </p:nvSpPr>
        <p:spPr>
          <a:prstGeom prst="rect">
            <a:avLst/>
          </a:prstGeom>
        </p:spPr>
        <p:txBody>
          <a:bodyPr/>
          <a:lstStyle/>
          <a:p>
            <a:pPr/>
            <a:r>
              <a:t>자모 단위 변환 &amp; 높임말, 낮춤말 변환</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212" name="-optimizer(run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-optimizer(running)</a:t>
            </a:r>
          </a:p>
        </p:txBody>
      </p:sp>
      <p:pic>
        <p:nvPicPr>
          <p:cNvPr id="213" name="스크린샷 2021-11-25 오후 6.56.34.png" descr="스크린샷 2021-11-25 오후 6.56.34.png"/>
          <p:cNvPicPr>
            <a:picLocks noChangeAspect="1"/>
          </p:cNvPicPr>
          <p:nvPr/>
        </p:nvPicPr>
        <p:blipFill>
          <a:blip r:embed="rId3">
            <a:extLst/>
          </a:blip>
          <a:stretch>
            <a:fillRect/>
          </a:stretch>
        </p:blipFill>
        <p:spPr>
          <a:xfrm>
            <a:off x="7636667" y="3519631"/>
            <a:ext cx="9110666" cy="7770862"/>
          </a:xfrm>
          <a:prstGeom prst="rect">
            <a:avLst/>
          </a:prstGeom>
          <a:ln w="12700">
            <a:miter lim="400000"/>
          </a:ln>
        </p:spPr>
      </p:pic>
      <p:sp>
        <p:nvSpPr>
          <p:cNvPr id="214" name="초록 - AdaBelief     파랑 - AngularGrad     보라 - Adam    노랑 - AdamP"/>
          <p:cNvSpPr txBox="1"/>
          <p:nvPr/>
        </p:nvSpPr>
        <p:spPr>
          <a:xfrm>
            <a:off x="7303859" y="11627445"/>
            <a:ext cx="9776283" cy="4345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rgbClr val="2F2F2F"/>
                </a:solidFill>
                <a:latin typeface="배달의민족 주아 OTF"/>
                <a:ea typeface="배달의민족 주아 OTF"/>
                <a:cs typeface="배달의민족 주아 OTF"/>
                <a:sym typeface="배달의민족 주아 OTF"/>
              </a:defRPr>
            </a:pPr>
            <a:r>
              <a:rPr>
                <a:solidFill>
                  <a:srgbClr val="179A5C"/>
                </a:solidFill>
              </a:rPr>
              <a:t>초록 - AdaBelief </a:t>
            </a:r>
            <a:r>
              <a:t>    </a:t>
            </a:r>
            <a:r>
              <a:rPr>
                <a:solidFill>
                  <a:srgbClr val="399DF3"/>
                </a:solidFill>
              </a:rPr>
              <a:t>파랑 - AngularGrad</a:t>
            </a:r>
            <a:r>
              <a:t>     </a:t>
            </a:r>
            <a:r>
              <a:rPr>
                <a:solidFill>
                  <a:srgbClr val="AA2ACA"/>
                </a:solidFill>
              </a:rPr>
              <a:t>보라 - Adam    </a:t>
            </a:r>
            <a:r>
              <a:rPr>
                <a:solidFill>
                  <a:srgbClr val="C6A92E"/>
                </a:solidFill>
              </a:rPr>
              <a:t>노랑 - AdamP</a:t>
            </a:r>
            <a:r>
              <a:rPr>
                <a:solidFill>
                  <a:srgbClr val="AA2ACA"/>
                </a:solidFill>
              </a:rPr>
              <a:t> </a:t>
            </a:r>
          </a:p>
        </p:txBody>
      </p:sp>
      <p:sp>
        <p:nvSpPr>
          <p:cNvPr id="215" name="adaBelief - 2020…"/>
          <p:cNvSpPr txBox="1"/>
          <p:nvPr/>
        </p:nvSpPr>
        <p:spPr>
          <a:xfrm>
            <a:off x="17920703" y="5097653"/>
            <a:ext cx="2563394" cy="35206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chemeClr val="accent3"/>
                </a:solidFill>
                <a:latin typeface="배달의민족 주아 OTF"/>
                <a:ea typeface="배달의민족 주아 OTF"/>
                <a:cs typeface="배달의민족 주아 OTF"/>
                <a:sym typeface="배달의민족 주아 OTF"/>
              </a:defRPr>
            </a:pPr>
            <a:r>
              <a:t>adaBelief - 2020</a:t>
            </a:r>
            <a:endParaRPr>
              <a:latin typeface="Times Roman"/>
              <a:ea typeface="Times Roman"/>
              <a:cs typeface="Times Roman"/>
              <a:sym typeface="Times Roman"/>
            </a:endParaRPr>
          </a:p>
          <a:p>
            <a:pPr defTabSz="457200">
              <a:defRPr sz="2600">
                <a:solidFill>
                  <a:schemeClr val="accent3"/>
                </a:solidFill>
                <a:latin typeface="배달의민족 주아 OTF"/>
                <a:ea typeface="배달의민족 주아 OTF"/>
                <a:cs typeface="배달의민족 주아 OTF"/>
                <a:sym typeface="배달의민족 주아 OTF"/>
              </a:defRPr>
            </a:pPr>
            <a:r>
              <a:t>adamp - 2020</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SGDP - 2020</a:t>
            </a:r>
            <a:endParaRPr>
              <a:solidFill>
                <a:srgbClr val="000000"/>
              </a:solidFill>
              <a:latin typeface="Times Roman"/>
              <a:ea typeface="Times Roman"/>
              <a:cs typeface="Times Roman"/>
              <a:sym typeface="Times Roman"/>
            </a:endParaRPr>
          </a:p>
          <a:p>
            <a:pPr defTabSz="457200">
              <a:defRPr sz="2600">
                <a:solidFill>
                  <a:schemeClr val="accent3"/>
                </a:solidFill>
                <a:latin typeface="배달의민족 주아 OTF"/>
                <a:ea typeface="배달의민족 주아 OTF"/>
                <a:cs typeface="배달의민족 주아 OTF"/>
                <a:sym typeface="배달의민족 주아 OTF"/>
              </a:defRPr>
            </a:pPr>
            <a:r>
              <a:t>diffgrad - 2019</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Lamb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Radam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Adamw - 2019</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SGDW - 2016</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 - 2014</a:t>
            </a:r>
          </a:p>
          <a:p>
            <a:pPr defTabSz="457200">
              <a:defRPr sz="2600">
                <a:solidFill>
                  <a:schemeClr val="accent3"/>
                </a:solidFill>
                <a:latin typeface="배달의민족 주아 OTF"/>
                <a:ea typeface="배달의민족 주아 OTF"/>
                <a:cs typeface="배달의민족 주아 OTF"/>
                <a:sym typeface="배달의민족 주아 OTF"/>
              </a:defRPr>
            </a:pPr>
            <a:r>
              <a:t>AngularGrad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220" name="-optimizer(run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-optimizer(running)</a:t>
            </a:r>
          </a:p>
        </p:txBody>
      </p:sp>
      <p:pic>
        <p:nvPicPr>
          <p:cNvPr id="221" name="스크린샷 2021-11-25 오후 7.11.55.png" descr="스크린샷 2021-11-25 오후 7.11.55.png"/>
          <p:cNvPicPr>
            <a:picLocks noChangeAspect="1"/>
          </p:cNvPicPr>
          <p:nvPr/>
        </p:nvPicPr>
        <p:blipFill>
          <a:blip r:embed="rId3">
            <a:extLst/>
          </a:blip>
          <a:stretch>
            <a:fillRect/>
          </a:stretch>
        </p:blipFill>
        <p:spPr>
          <a:xfrm>
            <a:off x="7214093" y="3607660"/>
            <a:ext cx="9955815" cy="7131582"/>
          </a:xfrm>
          <a:prstGeom prst="rect">
            <a:avLst/>
          </a:prstGeom>
          <a:ln w="12700">
            <a:miter lim="400000"/>
          </a:ln>
        </p:spPr>
      </p:pic>
      <p:sp>
        <p:nvSpPr>
          <p:cNvPr id="222" name="adaBelief - 2020…"/>
          <p:cNvSpPr txBox="1"/>
          <p:nvPr/>
        </p:nvSpPr>
        <p:spPr>
          <a:xfrm>
            <a:off x="17920703" y="5097653"/>
            <a:ext cx="2563394" cy="35206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chemeClr val="accent3"/>
                </a:solidFill>
                <a:latin typeface="배달의민족 주아 OTF"/>
                <a:ea typeface="배달의민족 주아 OTF"/>
                <a:cs typeface="배달의민족 주아 OTF"/>
                <a:sym typeface="배달의민족 주아 OTF"/>
              </a:defRPr>
            </a:pPr>
            <a:r>
              <a:t>adaBelief - 2020</a:t>
            </a:r>
            <a:endParaRPr>
              <a:latin typeface="Times Roman"/>
              <a:ea typeface="Times Roman"/>
              <a:cs typeface="Times Roman"/>
              <a:sym typeface="Times Roman"/>
            </a:endParaRPr>
          </a:p>
          <a:p>
            <a:pPr defTabSz="457200">
              <a:defRPr sz="2600">
                <a:solidFill>
                  <a:schemeClr val="accent3"/>
                </a:solidFill>
                <a:latin typeface="배달의민족 주아 OTF"/>
                <a:ea typeface="배달의민족 주아 OTF"/>
                <a:cs typeface="배달의민족 주아 OTF"/>
                <a:sym typeface="배달의민족 주아 OTF"/>
              </a:defRPr>
            </a:pPr>
            <a:r>
              <a:t>adamp - 2020</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SGDP - 2020</a:t>
            </a:r>
            <a:endParaRPr>
              <a:solidFill>
                <a:srgbClr val="000000"/>
              </a:solidFill>
              <a:latin typeface="Times Roman"/>
              <a:ea typeface="Times Roman"/>
              <a:cs typeface="Times Roman"/>
              <a:sym typeface="Times Roman"/>
            </a:endParaRPr>
          </a:p>
          <a:p>
            <a:pPr defTabSz="457200">
              <a:defRPr sz="2600">
                <a:solidFill>
                  <a:schemeClr val="accent3"/>
                </a:solidFill>
                <a:latin typeface="배달의민족 주아 OTF"/>
                <a:ea typeface="배달의민족 주아 OTF"/>
                <a:cs typeface="배달의민족 주아 OTF"/>
                <a:sym typeface="배달의민족 주아 OTF"/>
              </a:defRPr>
            </a:pPr>
            <a:r>
              <a:t>diffgrad - 2019</a:t>
            </a:r>
            <a:endParaRPr>
              <a:solidFill>
                <a:srgbClr val="000000"/>
              </a:solidFill>
              <a:latin typeface="Times Roman"/>
              <a:ea typeface="Times Roman"/>
              <a:cs typeface="Times Roman"/>
              <a:sym typeface="Times Roman"/>
            </a:endParaRPr>
          </a:p>
          <a:p>
            <a:pPr defTabSz="457200">
              <a:defRPr sz="2600">
                <a:solidFill>
                  <a:schemeClr val="accent6"/>
                </a:solidFill>
                <a:latin typeface="배달의민족 주아 OTF"/>
                <a:ea typeface="배달의민족 주아 OTF"/>
                <a:cs typeface="배달의민족 주아 OTF"/>
                <a:sym typeface="배달의민족 주아 OTF"/>
              </a:defRPr>
            </a:pPr>
            <a:r>
              <a:t>Lamb - 2019</a:t>
            </a:r>
            <a:endParaRPr>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Radam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Adamw - 2019</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SGDW - 2016</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 - 2014</a:t>
            </a:r>
          </a:p>
          <a:p>
            <a:pPr defTabSz="457200">
              <a:defRPr sz="2600">
                <a:solidFill>
                  <a:schemeClr val="accent3"/>
                </a:solidFill>
                <a:latin typeface="배달의민족 주아 OTF"/>
                <a:ea typeface="배달의민족 주아 OTF"/>
                <a:cs typeface="배달의민족 주아 OTF"/>
                <a:sym typeface="배달의민족 주아 OTF"/>
              </a:defRPr>
            </a:pPr>
            <a:r>
              <a:t>AngularGrad </a:t>
            </a:r>
          </a:p>
        </p:txBody>
      </p:sp>
      <p:sp>
        <p:nvSpPr>
          <p:cNvPr id="223" name="파랑 - Adam     보라 - Lamb"/>
          <p:cNvSpPr txBox="1"/>
          <p:nvPr/>
        </p:nvSpPr>
        <p:spPr>
          <a:xfrm>
            <a:off x="10308348" y="11627445"/>
            <a:ext cx="3767304" cy="4345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rgbClr val="2F2F2F"/>
                </a:solidFill>
                <a:latin typeface="배달의민족 주아 OTF"/>
                <a:ea typeface="배달의민족 주아 OTF"/>
                <a:cs typeface="배달의민족 주아 OTF"/>
                <a:sym typeface="배달의민족 주아 OTF"/>
              </a:defRPr>
            </a:pPr>
            <a:r>
              <a:rPr>
                <a:solidFill>
                  <a:srgbClr val="399DF3"/>
                </a:solidFill>
              </a:rPr>
              <a:t>파랑 - Adam</a:t>
            </a:r>
            <a:r>
              <a:t>     </a:t>
            </a:r>
            <a:r>
              <a:rPr>
                <a:solidFill>
                  <a:srgbClr val="AA2ACA"/>
                </a:solidFill>
              </a:rPr>
              <a:t>보라 - Lamb</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228" name="-activation fun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-activation function</a:t>
            </a:r>
          </a:p>
        </p:txBody>
      </p:sp>
      <p:sp>
        <p:nvSpPr>
          <p:cNvPr id="229" name="Relu…"/>
          <p:cNvSpPr txBox="1"/>
          <p:nvPr/>
        </p:nvSpPr>
        <p:spPr>
          <a:xfrm>
            <a:off x="6760844" y="4363526"/>
            <a:ext cx="10862311" cy="59499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15000">
                <a:solidFill>
                  <a:srgbClr val="000000"/>
                </a:solidFill>
                <a:latin typeface="배달의민족 주아 OTF"/>
                <a:ea typeface="배달의민족 주아 OTF"/>
                <a:cs typeface="배달의민족 주아 OTF"/>
                <a:sym typeface="배달의민족 주아 OTF"/>
              </a:defRPr>
            </a:pPr>
            <a:r>
              <a:t>Relu</a:t>
            </a:r>
            <a:endParaRPr>
              <a:latin typeface="Times Roman"/>
              <a:ea typeface="Times Roman"/>
              <a:cs typeface="Times Roman"/>
              <a:sym typeface="Times Roman"/>
            </a:endParaRPr>
          </a:p>
          <a:p>
            <a:pPr defTabSz="457200">
              <a:defRPr sz="15000">
                <a:solidFill>
                  <a:srgbClr val="000000"/>
                </a:solidFill>
                <a:latin typeface="배달의민족 주아 OTF"/>
                <a:ea typeface="배달의민족 주아 OTF"/>
                <a:cs typeface="배달의민족 주아 OTF"/>
                <a:sym typeface="배달의민족 주아 OTF"/>
              </a:defRPr>
            </a:pPr>
            <a:r>
              <a:t>Softmax</a:t>
            </a:r>
            <a:endParaRPr>
              <a:latin typeface="Times Roman"/>
              <a:ea typeface="Times Roman"/>
              <a:cs typeface="Times Roman"/>
              <a:sym typeface="Times Roman"/>
            </a:endParaRPr>
          </a:p>
          <a:p>
            <a:pPr defTabSz="457200">
              <a:defRPr sz="15000">
                <a:solidFill>
                  <a:srgbClr val="000000"/>
                </a:solidFill>
                <a:latin typeface="배달의민족 주아 OTF"/>
                <a:ea typeface="배달의민족 주아 OTF"/>
                <a:cs typeface="배달의민족 주아 OTF"/>
                <a:sym typeface="배달의민족 주아 OTF"/>
              </a:defRPr>
            </a:pPr>
            <a:r>
              <a:t>Log_softmax</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234" name="-activation fun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-activation function</a:t>
            </a:r>
          </a:p>
        </p:txBody>
      </p:sp>
      <p:sp>
        <p:nvSpPr>
          <p:cNvPr id="235" name="Mish – 2020…"/>
          <p:cNvSpPr txBox="1"/>
          <p:nvPr/>
        </p:nvSpPr>
        <p:spPr>
          <a:xfrm>
            <a:off x="7123125" y="7087747"/>
            <a:ext cx="10137750" cy="622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b="1" sz="6400">
                <a:solidFill>
                  <a:srgbClr val="151515"/>
                </a:solidFill>
              </a:defRPr>
            </a:pPr>
            <a:r>
              <a:t>Mish – 2020</a:t>
            </a:r>
            <a:endParaRPr b="0" sz="1200">
              <a:solidFill>
                <a:srgbClr val="000000"/>
              </a:solidFill>
              <a:latin typeface="Times Roman"/>
              <a:ea typeface="Times Roman"/>
              <a:cs typeface="Times Roman"/>
              <a:sym typeface="Times Roman"/>
            </a:endParaRPr>
          </a:p>
          <a:p>
            <a:pPr defTabSz="457200">
              <a:defRPr b="1" sz="6400">
                <a:solidFill>
                  <a:srgbClr val="151515"/>
                </a:solidFill>
              </a:defRPr>
            </a:pPr>
            <a:r>
              <a:t>Swish - 2017</a:t>
            </a:r>
            <a:endParaRPr b="0" sz="1200">
              <a:solidFill>
                <a:srgbClr val="000000"/>
              </a:solidFill>
              <a:latin typeface="Times Roman"/>
              <a:ea typeface="Times Roman"/>
              <a:cs typeface="Times Roman"/>
              <a:sym typeface="Times Roman"/>
            </a:endParaRPr>
          </a:p>
          <a:p>
            <a:pPr defTabSz="457200">
              <a:defRPr b="1" sz="6400">
                <a:solidFill>
                  <a:srgbClr val="151515"/>
                </a:solidFill>
              </a:defRPr>
            </a:pPr>
            <a:r>
              <a:t>ELU - 2015</a:t>
            </a:r>
            <a:endParaRPr b="0" sz="1200">
              <a:solidFill>
                <a:srgbClr val="000000"/>
              </a:solidFill>
              <a:latin typeface="Times Roman"/>
              <a:ea typeface="Times Roman"/>
              <a:cs typeface="Times Roman"/>
              <a:sym typeface="Times Roman"/>
            </a:endParaRPr>
          </a:p>
          <a:p>
            <a:pPr defTabSz="457200">
              <a:defRPr b="1" sz="6400">
                <a:solidFill>
                  <a:srgbClr val="151515"/>
                </a:solidFill>
              </a:defRPr>
            </a:pPr>
            <a:r>
              <a:t>Maxout - 2013</a:t>
            </a:r>
            <a:endParaRPr b="0" sz="1200">
              <a:solidFill>
                <a:srgbClr val="000000"/>
              </a:solidFill>
              <a:latin typeface="Times Roman"/>
              <a:ea typeface="Times Roman"/>
              <a:cs typeface="Times Roman"/>
              <a:sym typeface="Times Roman"/>
            </a:endParaRPr>
          </a:p>
          <a:p>
            <a:pPr defTabSz="457200">
              <a:defRPr b="1" sz="6400">
                <a:solidFill>
                  <a:srgbClr val="151515"/>
                </a:solidFill>
              </a:defRPr>
            </a:pPr>
            <a:r>
              <a:t>Leaky ReLU</a:t>
            </a:r>
            <a:endParaRPr b="0" sz="1200">
              <a:solidFill>
                <a:srgbClr val="000000"/>
              </a:solidFill>
              <a:latin typeface="Times Roman"/>
              <a:ea typeface="Times Roman"/>
              <a:cs typeface="Times Roman"/>
              <a:sym typeface="Times Roman"/>
            </a:endParaRPr>
          </a:p>
          <a:p>
            <a:pPr defTabSz="457200">
              <a:defRPr b="1" sz="6400">
                <a:solidFill>
                  <a:srgbClr val="151515"/>
                </a:solidFill>
              </a:defRPr>
            </a:pPr>
            <a:r>
              <a:t>Parametric ReLU (PReLU)</a:t>
            </a:r>
            <a:endParaRPr b="0" sz="1200">
              <a:solidFill>
                <a:srgbClr val="000000"/>
              </a:solidFill>
              <a:latin typeface="Times Roman"/>
              <a:ea typeface="Times Roman"/>
              <a:cs typeface="Times Roman"/>
              <a:sym typeface="Times Roman"/>
            </a:endParaRPr>
          </a:p>
        </p:txBody>
      </p:sp>
      <p:grpSp>
        <p:nvGrpSpPr>
          <p:cNvPr id="238" name="그룹"/>
          <p:cNvGrpSpPr/>
          <p:nvPr/>
        </p:nvGrpSpPr>
        <p:grpSpPr>
          <a:xfrm>
            <a:off x="5520682" y="3431085"/>
            <a:ext cx="13342636" cy="3408257"/>
            <a:chOff x="0" y="0"/>
            <a:chExt cx="13342635" cy="3408255"/>
          </a:xfrm>
        </p:grpSpPr>
        <p:sp>
          <p:nvSpPr>
            <p:cNvPr id="236" name="Drying Relu"/>
            <p:cNvSpPr txBox="1"/>
            <p:nvPr/>
          </p:nvSpPr>
          <p:spPr>
            <a:xfrm>
              <a:off x="0" y="770677"/>
              <a:ext cx="7658689" cy="186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57200">
                <a:defRPr sz="12133">
                  <a:solidFill>
                    <a:srgbClr val="151515"/>
                  </a:solidFill>
                  <a:latin typeface="배달의민족 주아 OTF"/>
                  <a:ea typeface="배달의민족 주아 OTF"/>
                  <a:cs typeface="배달의민족 주아 OTF"/>
                  <a:sym typeface="배달의민족 주아 OTF"/>
                </a:defRPr>
              </a:lvl1pPr>
            </a:lstStyle>
            <a:p>
              <a:pPr/>
              <a:r>
                <a:t>Drying Relu</a:t>
              </a:r>
              <a:endParaRPr sz="1200">
                <a:solidFill>
                  <a:srgbClr val="000000"/>
                </a:solidFill>
                <a:latin typeface="Times Roman"/>
                <a:ea typeface="Times Roman"/>
                <a:cs typeface="Times Roman"/>
                <a:sym typeface="Times Roman"/>
              </a:endParaRPr>
            </a:p>
          </p:txBody>
        </p:sp>
        <p:pic>
          <p:nvPicPr>
            <p:cNvPr id="237" name="스크린샷 2021-11-25 오후 7.18.36.png" descr="스크린샷 2021-11-25 오후 7.18.36.png"/>
            <p:cNvPicPr>
              <a:picLocks noChangeAspect="1"/>
            </p:cNvPicPr>
            <p:nvPr/>
          </p:nvPicPr>
          <p:blipFill>
            <a:blip r:embed="rId3">
              <a:extLst/>
            </a:blip>
            <a:stretch>
              <a:fillRect/>
            </a:stretch>
          </p:blipFill>
          <p:spPr>
            <a:xfrm>
              <a:off x="8425557" y="0"/>
              <a:ext cx="4917079" cy="340825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BPE 차이 비교"/>
          <p:cNvSpPr txBox="1"/>
          <p:nvPr>
            <p:ph type="title"/>
          </p:nvPr>
        </p:nvSpPr>
        <p:spPr>
          <a:prstGeom prst="rect">
            <a:avLst/>
          </a:prstGeom>
        </p:spPr>
        <p:txBody>
          <a:bodyPr/>
          <a:lstStyle/>
          <a:p>
            <a:pPr/>
            <a:r>
              <a:t>BPE 차이 비교</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BPE 차이 비교"/>
          <p:cNvSpPr txBox="1"/>
          <p:nvPr>
            <p:ph type="title"/>
          </p:nvPr>
        </p:nvSpPr>
        <p:spPr>
          <a:prstGeom prst="rect">
            <a:avLst/>
          </a:prstGeom>
        </p:spPr>
        <p:txBody>
          <a:bodyPr/>
          <a:lstStyle>
            <a:lvl1pPr defTabSz="2365188">
              <a:defRPr spc="-164" sz="8245"/>
            </a:lvl1pPr>
          </a:lstStyle>
          <a:p>
            <a:pPr/>
            <a:r>
              <a:t>BPE 차이 비교</a:t>
            </a:r>
          </a:p>
        </p:txBody>
      </p:sp>
      <p:sp>
        <p:nvSpPr>
          <p:cNvPr id="247" name="-BPE 비교(size : 1000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-BPE 비교(size : 10000)</a:t>
            </a:r>
          </a:p>
        </p:txBody>
      </p:sp>
      <p:grpSp>
        <p:nvGrpSpPr>
          <p:cNvPr id="259" name="그룹"/>
          <p:cNvGrpSpPr/>
          <p:nvPr/>
        </p:nvGrpSpPr>
        <p:grpSpPr>
          <a:xfrm>
            <a:off x="6923861" y="3832008"/>
            <a:ext cx="10536279" cy="8177990"/>
            <a:chOff x="0" y="0"/>
            <a:chExt cx="10536278" cy="8177989"/>
          </a:xfrm>
        </p:grpSpPr>
        <p:pic>
          <p:nvPicPr>
            <p:cNvPr id="248" name="스크린샷 2021-11-25 오후 9.17.44.png" descr="스크린샷 2021-11-25 오후 9.17.44.png"/>
            <p:cNvPicPr>
              <a:picLocks noChangeAspect="1"/>
            </p:cNvPicPr>
            <p:nvPr/>
          </p:nvPicPr>
          <p:blipFill>
            <a:blip r:embed="rId3">
              <a:extLst/>
            </a:blip>
            <a:stretch>
              <a:fillRect/>
            </a:stretch>
          </p:blipFill>
          <p:spPr>
            <a:xfrm>
              <a:off x="0" y="1393597"/>
              <a:ext cx="5201929" cy="6784393"/>
            </a:xfrm>
            <a:prstGeom prst="rect">
              <a:avLst/>
            </a:prstGeom>
            <a:ln w="12700" cap="flat">
              <a:noFill/>
              <a:miter lim="400000"/>
            </a:ln>
            <a:effectLst/>
          </p:spPr>
        </p:pic>
        <p:pic>
          <p:nvPicPr>
            <p:cNvPr id="249" name="스크린샷 2021-11-25 오후 9.20.09.png" descr="스크린샷 2021-11-25 오후 9.20.09.png"/>
            <p:cNvPicPr>
              <a:picLocks noChangeAspect="1"/>
            </p:cNvPicPr>
            <p:nvPr/>
          </p:nvPicPr>
          <p:blipFill>
            <a:blip r:embed="rId4">
              <a:extLst/>
            </a:blip>
            <a:stretch>
              <a:fillRect/>
            </a:stretch>
          </p:blipFill>
          <p:spPr>
            <a:xfrm>
              <a:off x="7533782" y="7613219"/>
              <a:ext cx="2592548" cy="387199"/>
            </a:xfrm>
            <a:prstGeom prst="rect">
              <a:avLst/>
            </a:prstGeom>
            <a:ln w="12700" cap="flat">
              <a:noFill/>
              <a:miter lim="400000"/>
            </a:ln>
            <a:effectLst/>
          </p:spPr>
        </p:pic>
        <p:pic>
          <p:nvPicPr>
            <p:cNvPr id="250" name="스크린샷 2021-11-25 오후 9.20.26.png" descr="스크린샷 2021-11-25 오후 9.20.26.png"/>
            <p:cNvPicPr>
              <a:picLocks noChangeAspect="1"/>
            </p:cNvPicPr>
            <p:nvPr/>
          </p:nvPicPr>
          <p:blipFill>
            <a:blip r:embed="rId5">
              <a:extLst/>
            </a:blip>
            <a:stretch>
              <a:fillRect/>
            </a:stretch>
          </p:blipFill>
          <p:spPr>
            <a:xfrm>
              <a:off x="7522863" y="7141753"/>
              <a:ext cx="3013416" cy="387200"/>
            </a:xfrm>
            <a:prstGeom prst="rect">
              <a:avLst/>
            </a:prstGeom>
            <a:ln w="12700" cap="flat">
              <a:noFill/>
              <a:miter lim="400000"/>
            </a:ln>
            <a:effectLst/>
          </p:spPr>
        </p:pic>
        <p:pic>
          <p:nvPicPr>
            <p:cNvPr id="251" name="스크린샷 2021-11-25 오후 9.20.42.png" descr="스크린샷 2021-11-25 오후 9.20.42.png"/>
            <p:cNvPicPr>
              <a:picLocks noChangeAspect="1"/>
            </p:cNvPicPr>
            <p:nvPr/>
          </p:nvPicPr>
          <p:blipFill>
            <a:blip r:embed="rId6">
              <a:extLst/>
            </a:blip>
            <a:stretch>
              <a:fillRect/>
            </a:stretch>
          </p:blipFill>
          <p:spPr>
            <a:xfrm>
              <a:off x="7529049" y="6552809"/>
              <a:ext cx="1750812" cy="319860"/>
            </a:xfrm>
            <a:prstGeom prst="rect">
              <a:avLst/>
            </a:prstGeom>
            <a:ln w="12700" cap="flat">
              <a:noFill/>
              <a:miter lim="400000"/>
            </a:ln>
            <a:effectLst/>
          </p:spPr>
        </p:pic>
        <p:pic>
          <p:nvPicPr>
            <p:cNvPr id="252" name="스크린샷 2021-11-25 오후 9.22.18.png" descr="스크린샷 2021-11-25 오후 9.22.18.png"/>
            <p:cNvPicPr>
              <a:picLocks noChangeAspect="1"/>
            </p:cNvPicPr>
            <p:nvPr/>
          </p:nvPicPr>
          <p:blipFill>
            <a:blip r:embed="rId7">
              <a:extLst/>
            </a:blip>
            <a:srcRect l="0" t="29259" r="0" b="29259"/>
            <a:stretch>
              <a:fillRect/>
            </a:stretch>
          </p:blipFill>
          <p:spPr>
            <a:xfrm>
              <a:off x="7508530" y="5970177"/>
              <a:ext cx="2777729" cy="195527"/>
            </a:xfrm>
            <a:prstGeom prst="rect">
              <a:avLst/>
            </a:prstGeom>
            <a:ln w="12700" cap="flat">
              <a:noFill/>
              <a:miter lim="400000"/>
            </a:ln>
            <a:effectLst/>
          </p:spPr>
        </p:pic>
        <p:sp>
          <p:nvSpPr>
            <p:cNvPr id="253" name="선"/>
            <p:cNvSpPr/>
            <p:nvPr/>
          </p:nvSpPr>
          <p:spPr>
            <a:xfrm flipV="1">
              <a:off x="4462578" y="7815458"/>
              <a:ext cx="3012298" cy="204167"/>
            </a:xfrm>
            <a:prstGeom prst="line">
              <a:avLst/>
            </a:prstGeom>
            <a:noFill/>
            <a:ln w="254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254" name="선"/>
            <p:cNvSpPr/>
            <p:nvPr/>
          </p:nvSpPr>
          <p:spPr>
            <a:xfrm flipV="1">
              <a:off x="4873710" y="7342946"/>
              <a:ext cx="2589671" cy="318620"/>
            </a:xfrm>
            <a:prstGeom prst="line">
              <a:avLst/>
            </a:prstGeom>
            <a:noFill/>
            <a:ln w="254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255" name="선"/>
            <p:cNvSpPr/>
            <p:nvPr/>
          </p:nvSpPr>
          <p:spPr>
            <a:xfrm flipV="1">
              <a:off x="2640574" y="6710461"/>
              <a:ext cx="4702884" cy="621847"/>
            </a:xfrm>
            <a:prstGeom prst="line">
              <a:avLst/>
            </a:prstGeom>
            <a:noFill/>
            <a:ln w="254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256" name="선"/>
            <p:cNvSpPr/>
            <p:nvPr/>
          </p:nvSpPr>
          <p:spPr>
            <a:xfrm flipV="1">
              <a:off x="3998845" y="6076519"/>
              <a:ext cx="3402758" cy="968260"/>
            </a:xfrm>
            <a:prstGeom prst="line">
              <a:avLst/>
            </a:prstGeom>
            <a:noFill/>
            <a:ln w="25400" cap="flat">
              <a:solidFill>
                <a:schemeClr val="accent5">
                  <a:hueOff val="-82419"/>
                  <a:satOff val="-9513"/>
                  <a:lumOff val="-16343"/>
                </a:schemeClr>
              </a:solidFill>
              <a:prstDash val="solid"/>
              <a:miter lim="400000"/>
              <a:tailEnd type="triangle" w="med" len="med"/>
            </a:ln>
            <a:effectLst/>
          </p:spPr>
          <p:txBody>
            <a:bodyPr wrap="square" lIns="50800" tIns="50800" rIns="50800" bIns="50800" numCol="1" anchor="ctr">
              <a:noAutofit/>
            </a:bodyPr>
            <a:lstStyle/>
            <a:p>
              <a:pPr/>
            </a:p>
          </p:txBody>
        </p:sp>
        <p:sp>
          <p:nvSpPr>
            <p:cNvPr id="257" name="자모"/>
            <p:cNvSpPr txBox="1"/>
            <p:nvPr/>
          </p:nvSpPr>
          <p:spPr>
            <a:xfrm>
              <a:off x="1738858" y="0"/>
              <a:ext cx="1724213" cy="12289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5400">
                  <a:solidFill>
                    <a:srgbClr val="000000"/>
                  </a:solidFill>
                </a:defRPr>
              </a:lvl1pPr>
            </a:lstStyle>
            <a:p>
              <a:pPr/>
              <a:r>
                <a:t>자모</a:t>
              </a:r>
            </a:p>
          </p:txBody>
        </p:sp>
        <p:sp>
          <p:nvSpPr>
            <p:cNvPr id="258" name="Kr"/>
            <p:cNvSpPr txBox="1"/>
            <p:nvPr/>
          </p:nvSpPr>
          <p:spPr>
            <a:xfrm>
              <a:off x="8299762" y="4392593"/>
              <a:ext cx="1060588" cy="12034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5400">
                  <a:solidFill>
                    <a:srgbClr val="000000"/>
                  </a:solidFill>
                </a:defRPr>
              </a:lvl1pPr>
            </a:lstStyle>
            <a:p>
              <a:pPr/>
              <a:r>
                <a:t>Kr</a:t>
              </a: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BPE 차이 비교"/>
          <p:cNvSpPr txBox="1"/>
          <p:nvPr>
            <p:ph type="title"/>
          </p:nvPr>
        </p:nvSpPr>
        <p:spPr>
          <a:prstGeom prst="rect">
            <a:avLst/>
          </a:prstGeom>
        </p:spPr>
        <p:txBody>
          <a:bodyPr/>
          <a:lstStyle>
            <a:lvl1pPr defTabSz="2365188">
              <a:defRPr spc="-164" sz="8245"/>
            </a:lvl1pPr>
          </a:lstStyle>
          <a:p>
            <a:pPr/>
            <a:r>
              <a:t>BPE 차이 비교</a:t>
            </a:r>
          </a:p>
        </p:txBody>
      </p:sp>
      <p:sp>
        <p:nvSpPr>
          <p:cNvPr id="264" name="-vocab 비교(size : 1200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-vocab 비교(size : 12000)</a:t>
            </a:r>
          </a:p>
        </p:txBody>
      </p:sp>
      <p:grpSp>
        <p:nvGrpSpPr>
          <p:cNvPr id="281" name="그룹"/>
          <p:cNvGrpSpPr/>
          <p:nvPr/>
        </p:nvGrpSpPr>
        <p:grpSpPr>
          <a:xfrm>
            <a:off x="2011071" y="4255485"/>
            <a:ext cx="20361857" cy="6151126"/>
            <a:chOff x="0" y="0"/>
            <a:chExt cx="20361855" cy="6151124"/>
          </a:xfrm>
        </p:grpSpPr>
        <p:pic>
          <p:nvPicPr>
            <p:cNvPr id="265" name="스크린샷 2021-11-25 오후 8.57.22.png" descr="스크린샷 2021-11-25 오후 8.57.22.png"/>
            <p:cNvPicPr>
              <a:picLocks noChangeAspect="1"/>
            </p:cNvPicPr>
            <p:nvPr/>
          </p:nvPicPr>
          <p:blipFill>
            <a:blip r:embed="rId3">
              <a:extLst/>
            </a:blip>
            <a:srcRect l="0" t="33650" r="0" b="6948"/>
            <a:stretch>
              <a:fillRect/>
            </a:stretch>
          </p:blipFill>
          <p:spPr>
            <a:xfrm>
              <a:off x="2766602" y="868608"/>
              <a:ext cx="17594957" cy="1307844"/>
            </a:xfrm>
            <a:prstGeom prst="rect">
              <a:avLst/>
            </a:prstGeom>
            <a:ln w="12700" cap="flat">
              <a:noFill/>
              <a:miter lim="400000"/>
            </a:ln>
            <a:effectLst/>
          </p:spPr>
        </p:pic>
        <p:pic>
          <p:nvPicPr>
            <p:cNvPr id="266" name="스크린샷 2021-11-25 오후 8.57.43.png" descr="스크린샷 2021-11-25 오후 8.57.43.png"/>
            <p:cNvPicPr>
              <a:picLocks noChangeAspect="1"/>
            </p:cNvPicPr>
            <p:nvPr/>
          </p:nvPicPr>
          <p:blipFill>
            <a:blip r:embed="rId4">
              <a:extLst/>
            </a:blip>
            <a:srcRect l="0" t="21210" r="0" b="0"/>
            <a:stretch>
              <a:fillRect/>
            </a:stretch>
          </p:blipFill>
          <p:spPr>
            <a:xfrm>
              <a:off x="2766602" y="3544949"/>
              <a:ext cx="17595254" cy="1371736"/>
            </a:xfrm>
            <a:prstGeom prst="rect">
              <a:avLst/>
            </a:prstGeom>
            <a:ln w="12700" cap="flat">
              <a:noFill/>
              <a:miter lim="400000"/>
            </a:ln>
            <a:effectLst/>
          </p:spPr>
        </p:pic>
        <p:sp>
          <p:nvSpPr>
            <p:cNvPr id="267" name="원"/>
            <p:cNvSpPr/>
            <p:nvPr/>
          </p:nvSpPr>
          <p:spPr>
            <a:xfrm>
              <a:off x="10695218" y="4473957"/>
              <a:ext cx="532185" cy="532185"/>
            </a:xfrm>
            <a:prstGeom prst="ellipse">
              <a:avLst/>
            </a:prstGeom>
            <a:noFill/>
            <a:ln w="508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68" name="원"/>
            <p:cNvSpPr/>
            <p:nvPr/>
          </p:nvSpPr>
          <p:spPr>
            <a:xfrm>
              <a:off x="7345313" y="3812603"/>
              <a:ext cx="532185" cy="532185"/>
            </a:xfrm>
            <a:prstGeom prst="ellipse">
              <a:avLst/>
            </a:prstGeom>
            <a:noFill/>
            <a:ln w="508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69" name="선"/>
            <p:cNvSpPr/>
            <p:nvPr/>
          </p:nvSpPr>
          <p:spPr>
            <a:xfrm flipV="1">
              <a:off x="7637745" y="4346874"/>
              <a:ext cx="1" cy="1307884"/>
            </a:xfrm>
            <a:prstGeom prst="line">
              <a:avLst/>
            </a:prstGeom>
            <a:noFill/>
            <a:ln w="63500" cap="flat">
              <a:solidFill>
                <a:srgbClr val="ED220C"/>
              </a:solidFill>
              <a:prstDash val="solid"/>
              <a:miter lim="400000"/>
            </a:ln>
            <a:effectLst/>
          </p:spPr>
          <p:txBody>
            <a:bodyPr wrap="square" lIns="50800" tIns="50800" rIns="50800" bIns="50800" numCol="1" anchor="ctr">
              <a:noAutofit/>
            </a:bodyPr>
            <a:lstStyle/>
            <a:p>
              <a:pPr/>
            </a:p>
          </p:txBody>
        </p:sp>
        <p:sp>
          <p:nvSpPr>
            <p:cNvPr id="270" name="선"/>
            <p:cNvSpPr/>
            <p:nvPr/>
          </p:nvSpPr>
          <p:spPr>
            <a:xfrm flipV="1">
              <a:off x="10961310" y="5008229"/>
              <a:ext cx="1" cy="279319"/>
            </a:xfrm>
            <a:prstGeom prst="line">
              <a:avLst/>
            </a:prstGeom>
            <a:noFill/>
            <a:ln w="63500" cap="flat">
              <a:solidFill>
                <a:srgbClr val="ED220C"/>
              </a:solidFill>
              <a:prstDash val="solid"/>
              <a:miter lim="400000"/>
            </a:ln>
            <a:effectLst/>
          </p:spPr>
          <p:txBody>
            <a:bodyPr wrap="square" lIns="50800" tIns="50800" rIns="50800" bIns="50800" numCol="1" anchor="ctr">
              <a:noAutofit/>
            </a:bodyPr>
            <a:lstStyle/>
            <a:p>
              <a:pPr/>
            </a:p>
          </p:txBody>
        </p:sp>
        <p:sp>
          <p:nvSpPr>
            <p:cNvPr id="271" name="2번"/>
            <p:cNvSpPr txBox="1"/>
            <p:nvPr/>
          </p:nvSpPr>
          <p:spPr>
            <a:xfrm>
              <a:off x="10651451" y="5268128"/>
              <a:ext cx="619719" cy="552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2번</a:t>
              </a:r>
            </a:p>
          </p:txBody>
        </p:sp>
        <p:sp>
          <p:nvSpPr>
            <p:cNvPr id="272" name="1번"/>
            <p:cNvSpPr txBox="1"/>
            <p:nvPr/>
          </p:nvSpPr>
          <p:spPr>
            <a:xfrm>
              <a:off x="7327886" y="5598806"/>
              <a:ext cx="619719" cy="552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1번</a:t>
              </a:r>
            </a:p>
          </p:txBody>
        </p:sp>
        <p:sp>
          <p:nvSpPr>
            <p:cNvPr id="273" name="원"/>
            <p:cNvSpPr/>
            <p:nvPr/>
          </p:nvSpPr>
          <p:spPr>
            <a:xfrm>
              <a:off x="16992462" y="1080922"/>
              <a:ext cx="532184" cy="532184"/>
            </a:xfrm>
            <a:prstGeom prst="ellipse">
              <a:avLst/>
            </a:prstGeom>
            <a:noFill/>
            <a:ln w="508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74" name="선"/>
            <p:cNvSpPr/>
            <p:nvPr/>
          </p:nvSpPr>
          <p:spPr>
            <a:xfrm flipV="1">
              <a:off x="17258555" y="493092"/>
              <a:ext cx="1" cy="589694"/>
            </a:xfrm>
            <a:prstGeom prst="line">
              <a:avLst/>
            </a:prstGeom>
            <a:noFill/>
            <a:ln w="63500" cap="flat">
              <a:solidFill>
                <a:srgbClr val="ED220C"/>
              </a:solidFill>
              <a:prstDash val="solid"/>
              <a:miter lim="400000"/>
            </a:ln>
            <a:effectLst/>
          </p:spPr>
          <p:txBody>
            <a:bodyPr wrap="square" lIns="50800" tIns="50800" rIns="50800" bIns="50800" numCol="1" anchor="ctr">
              <a:noAutofit/>
            </a:bodyPr>
            <a:lstStyle/>
            <a:p>
              <a:pPr/>
            </a:p>
          </p:txBody>
        </p:sp>
        <p:sp>
          <p:nvSpPr>
            <p:cNvPr id="275" name="80번"/>
            <p:cNvSpPr txBox="1"/>
            <p:nvPr/>
          </p:nvSpPr>
          <p:spPr>
            <a:xfrm>
              <a:off x="16852769" y="0"/>
              <a:ext cx="811569" cy="5523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80번</a:t>
              </a:r>
            </a:p>
          </p:txBody>
        </p:sp>
        <p:sp>
          <p:nvSpPr>
            <p:cNvPr id="276" name="원"/>
            <p:cNvSpPr/>
            <p:nvPr/>
          </p:nvSpPr>
          <p:spPr>
            <a:xfrm>
              <a:off x="4872423" y="1775074"/>
              <a:ext cx="532185" cy="532185"/>
            </a:xfrm>
            <a:prstGeom prst="ellipse">
              <a:avLst/>
            </a:prstGeom>
            <a:noFill/>
            <a:ln w="508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77" name="선"/>
            <p:cNvSpPr/>
            <p:nvPr/>
          </p:nvSpPr>
          <p:spPr>
            <a:xfrm flipV="1">
              <a:off x="5138515" y="2309346"/>
              <a:ext cx="1" cy="279318"/>
            </a:xfrm>
            <a:prstGeom prst="line">
              <a:avLst/>
            </a:prstGeom>
            <a:noFill/>
            <a:ln w="63500" cap="flat">
              <a:solidFill>
                <a:srgbClr val="ED220C"/>
              </a:solidFill>
              <a:prstDash val="solid"/>
              <a:miter lim="400000"/>
            </a:ln>
            <a:effectLst/>
          </p:spPr>
          <p:txBody>
            <a:bodyPr wrap="square" lIns="50800" tIns="50800" rIns="50800" bIns="50800" numCol="1" anchor="ctr">
              <a:noAutofit/>
            </a:bodyPr>
            <a:lstStyle/>
            <a:p>
              <a:pPr/>
            </a:p>
          </p:txBody>
        </p:sp>
        <p:sp>
          <p:nvSpPr>
            <p:cNvPr id="278" name="141번"/>
            <p:cNvSpPr txBox="1"/>
            <p:nvPr/>
          </p:nvSpPr>
          <p:spPr>
            <a:xfrm>
              <a:off x="4636806" y="2569245"/>
              <a:ext cx="1003419" cy="5523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a:solidFill>
                    <a:srgbClr val="000000"/>
                  </a:solidFill>
                </a:defRPr>
              </a:lvl1pPr>
            </a:lstStyle>
            <a:p>
              <a:pPr/>
              <a:r>
                <a:t>141번</a:t>
              </a:r>
            </a:p>
          </p:txBody>
        </p:sp>
        <p:sp>
          <p:nvSpPr>
            <p:cNvPr id="279" name="kr"/>
            <p:cNvSpPr txBox="1"/>
            <p:nvPr/>
          </p:nvSpPr>
          <p:spPr>
            <a:xfrm>
              <a:off x="410255" y="917410"/>
              <a:ext cx="925610" cy="12102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6500">
                  <a:solidFill>
                    <a:srgbClr val="000000"/>
                  </a:solidFill>
                </a:defRPr>
              </a:lvl1pPr>
            </a:lstStyle>
            <a:p>
              <a:pPr/>
              <a:r>
                <a:t>kr</a:t>
              </a:r>
            </a:p>
          </p:txBody>
        </p:sp>
        <p:sp>
          <p:nvSpPr>
            <p:cNvPr id="280" name="자모"/>
            <p:cNvSpPr txBox="1"/>
            <p:nvPr/>
          </p:nvSpPr>
          <p:spPr>
            <a:xfrm>
              <a:off x="0" y="3605378"/>
              <a:ext cx="1746120" cy="12508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6500">
                  <a:solidFill>
                    <a:srgbClr val="000000"/>
                  </a:solidFill>
                </a:defRPr>
              </a:lvl1pPr>
            </a:lstStyle>
            <a:p>
              <a:pPr/>
              <a:r>
                <a:t>자모</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피드백 진행 상황"/>
          <p:cNvSpPr txBox="1"/>
          <p:nvPr>
            <p:ph type="title"/>
          </p:nvPr>
        </p:nvSpPr>
        <p:spPr>
          <a:prstGeom prst="rect">
            <a:avLst/>
          </a:prstGeom>
        </p:spPr>
        <p:txBody>
          <a:bodyPr/>
          <a:lstStyle/>
          <a:p>
            <a:pPr/>
            <a:r>
              <a:t>피드백 진행 상황</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162" name="-피드백 lis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-피드백 list</a:t>
            </a:r>
          </a:p>
        </p:txBody>
      </p:sp>
      <p:sp>
        <p:nvSpPr>
          <p:cNvPr id="163" name="처리못하는 문장 유사도 검사…"/>
          <p:cNvSpPr txBox="1"/>
          <p:nvPr/>
        </p:nvSpPr>
        <p:spPr>
          <a:xfrm>
            <a:off x="7484402" y="5178044"/>
            <a:ext cx="9415196" cy="33599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nSpc>
                <a:spcPct val="150000"/>
              </a:lnSpc>
              <a:buSzPct val="100000"/>
              <a:buAutoNum type="arabicPeriod" startAt="1"/>
              <a:defRPr sz="5300">
                <a:solidFill>
                  <a:srgbClr val="000000"/>
                </a:solidFill>
              </a:defRPr>
            </a:pPr>
            <a:r>
              <a:t>처리못하는 문장 유사도 검사</a:t>
            </a:r>
          </a:p>
          <a:p>
            <a:pPr marL="444500" indent="-444500">
              <a:lnSpc>
                <a:spcPct val="150000"/>
              </a:lnSpc>
              <a:buSzPct val="100000"/>
              <a:buAutoNum type="arabicPeriod" startAt="1"/>
              <a:defRPr sz="5300">
                <a:solidFill>
                  <a:srgbClr val="000000"/>
                </a:solidFill>
              </a:defRPr>
            </a:pPr>
            <a:r>
              <a:t>Optimizer, activation function</a:t>
            </a:r>
          </a:p>
          <a:p>
            <a:pPr marL="444500" indent="-444500">
              <a:lnSpc>
                <a:spcPct val="150000"/>
              </a:lnSpc>
              <a:buSzPct val="100000"/>
              <a:buAutoNum type="arabicPeriod" startAt="1"/>
              <a:defRPr sz="5300">
                <a:solidFill>
                  <a:srgbClr val="000000"/>
                </a:solidFill>
              </a:defRPr>
            </a:pPr>
            <a:r>
              <a:t>영어의 높임말 처리</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피드백 처리 현황"/>
          <p:cNvSpPr txBox="1"/>
          <p:nvPr>
            <p:ph type="title"/>
          </p:nvPr>
        </p:nvSpPr>
        <p:spPr>
          <a:prstGeom prst="rect">
            <a:avLst/>
          </a:prstGeom>
        </p:spPr>
        <p:txBody>
          <a:bodyPr/>
          <a:lstStyle>
            <a:lvl1pPr defTabSz="2365188">
              <a:defRPr spc="-164" sz="8245"/>
            </a:lvl1pPr>
          </a:lstStyle>
          <a:p>
            <a:pPr/>
            <a:r>
              <a:t>피드백 처리 현황</a:t>
            </a:r>
          </a:p>
        </p:txBody>
      </p:sp>
      <p:sp>
        <p:nvSpPr>
          <p:cNvPr id="168" name="-optimiz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-optimizer</a:t>
            </a:r>
          </a:p>
        </p:txBody>
      </p:sp>
      <p:sp>
        <p:nvSpPr>
          <p:cNvPr id="169" name="adaBelief - 2020…"/>
          <p:cNvSpPr txBox="1"/>
          <p:nvPr/>
        </p:nvSpPr>
        <p:spPr>
          <a:xfrm>
            <a:off x="8367013" y="2459171"/>
            <a:ext cx="7649973" cy="1069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8000">
                <a:solidFill>
                  <a:srgbClr val="2F2F2F"/>
                </a:solidFill>
                <a:latin typeface="배달의민족 주아 OTF"/>
                <a:ea typeface="배달의민족 주아 OTF"/>
                <a:cs typeface="배달의민족 주아 OTF"/>
                <a:sym typeface="배달의민족 주아 OTF"/>
              </a:defRPr>
            </a:pPr>
            <a:r>
              <a:t>adaBelief - 2020</a:t>
            </a:r>
            <a:endParaRPr sz="1200">
              <a:solidFill>
                <a:srgbClr val="000000"/>
              </a:solidFill>
              <a:latin typeface="Times Roman"/>
              <a:ea typeface="Times Roman"/>
              <a:cs typeface="Times Roman"/>
              <a:sym typeface="Times Roman"/>
            </a:endParaRPr>
          </a:p>
          <a:p>
            <a:pPr defTabSz="457200">
              <a:defRPr sz="8000">
                <a:solidFill>
                  <a:srgbClr val="2F2F2F"/>
                </a:solidFill>
                <a:latin typeface="배달의민족 주아 OTF"/>
                <a:ea typeface="배달의민족 주아 OTF"/>
                <a:cs typeface="배달의민족 주아 OTF"/>
                <a:sym typeface="배달의민족 주아 OTF"/>
              </a:defRPr>
            </a:pPr>
            <a:r>
              <a:t>adamp - 2020</a:t>
            </a:r>
            <a:endParaRPr sz="1200">
              <a:solidFill>
                <a:srgbClr val="000000"/>
              </a:solidFill>
              <a:latin typeface="Times Roman"/>
              <a:ea typeface="Times Roman"/>
              <a:cs typeface="Times Roman"/>
              <a:sym typeface="Times Roman"/>
            </a:endParaRPr>
          </a:p>
          <a:p>
            <a:pPr defTabSz="457200">
              <a:defRPr sz="8000">
                <a:solidFill>
                  <a:srgbClr val="2F2F2F"/>
                </a:solidFill>
                <a:latin typeface="배달의민족 주아 OTF"/>
                <a:ea typeface="배달의민족 주아 OTF"/>
                <a:cs typeface="배달의민족 주아 OTF"/>
                <a:sym typeface="배달의민족 주아 OTF"/>
              </a:defRPr>
            </a:pPr>
            <a:r>
              <a:t>SGDP - 2020</a:t>
            </a:r>
            <a:endParaRPr sz="1200">
              <a:solidFill>
                <a:srgbClr val="000000"/>
              </a:solidFill>
              <a:latin typeface="Times Roman"/>
              <a:ea typeface="Times Roman"/>
              <a:cs typeface="Times Roman"/>
              <a:sym typeface="Times Roman"/>
            </a:endParaRPr>
          </a:p>
          <a:p>
            <a:pPr defTabSz="457200">
              <a:defRPr sz="8000">
                <a:solidFill>
                  <a:srgbClr val="2F2F2F"/>
                </a:solidFill>
                <a:latin typeface="배달의민족 주아 OTF"/>
                <a:ea typeface="배달의민족 주아 OTF"/>
                <a:cs typeface="배달의민족 주아 OTF"/>
                <a:sym typeface="배달의민족 주아 OTF"/>
              </a:defRPr>
            </a:pPr>
            <a:r>
              <a:t>diffgrad - 2019</a:t>
            </a:r>
            <a:endParaRPr sz="1200">
              <a:solidFill>
                <a:srgbClr val="000000"/>
              </a:solidFill>
              <a:latin typeface="Times Roman"/>
              <a:ea typeface="Times Roman"/>
              <a:cs typeface="Times Roman"/>
              <a:sym typeface="Times Roman"/>
            </a:endParaRPr>
          </a:p>
          <a:p>
            <a:pPr defTabSz="457200">
              <a:defRPr sz="8000">
                <a:solidFill>
                  <a:srgbClr val="2F2F2F"/>
                </a:solidFill>
                <a:latin typeface="배달의민족 주아 OTF"/>
                <a:ea typeface="배달의민족 주아 OTF"/>
                <a:cs typeface="배달의민족 주아 OTF"/>
                <a:sym typeface="배달의민족 주아 OTF"/>
              </a:defRPr>
            </a:pPr>
            <a:r>
              <a:t>Lamb - 2019</a:t>
            </a:r>
            <a:endParaRPr sz="1200">
              <a:solidFill>
                <a:srgbClr val="000000"/>
              </a:solidFill>
              <a:latin typeface="Times Roman"/>
              <a:ea typeface="Times Roman"/>
              <a:cs typeface="Times Roman"/>
              <a:sym typeface="Times Roman"/>
            </a:endParaRPr>
          </a:p>
          <a:p>
            <a:pPr defTabSz="457200">
              <a:defRPr sz="8000">
                <a:solidFill>
                  <a:srgbClr val="2F2F2F"/>
                </a:solidFill>
                <a:latin typeface="배달의민족 주아 OTF"/>
                <a:ea typeface="배달의민족 주아 OTF"/>
                <a:cs typeface="배달의민족 주아 OTF"/>
                <a:sym typeface="배달의민족 주아 OTF"/>
              </a:defRPr>
            </a:pPr>
            <a:r>
              <a:t>Radam - 2019</a:t>
            </a:r>
            <a:endParaRPr sz="1200">
              <a:solidFill>
                <a:srgbClr val="000000"/>
              </a:solidFill>
              <a:latin typeface="Times Roman"/>
              <a:ea typeface="Times Roman"/>
              <a:cs typeface="Times Roman"/>
              <a:sym typeface="Times Roman"/>
            </a:endParaRPr>
          </a:p>
          <a:p>
            <a:pPr defTabSz="457200">
              <a:defRPr sz="8000">
                <a:solidFill>
                  <a:srgbClr val="2F2F2F"/>
                </a:solidFill>
                <a:latin typeface="배달의민족 주아 OTF"/>
                <a:ea typeface="배달의민족 주아 OTF"/>
                <a:cs typeface="배달의민족 주아 OTF"/>
                <a:sym typeface="배달의민족 주아 OTF"/>
              </a:defRPr>
            </a:pPr>
            <a:r>
              <a:t>Adamw - 2019</a:t>
            </a:r>
            <a:endParaRPr sz="1200">
              <a:solidFill>
                <a:srgbClr val="000000"/>
              </a:solidFill>
              <a:latin typeface="Times Roman"/>
              <a:ea typeface="Times Roman"/>
              <a:cs typeface="Times Roman"/>
              <a:sym typeface="Times Roman"/>
            </a:endParaRPr>
          </a:p>
          <a:p>
            <a:pPr defTabSz="457200">
              <a:defRPr sz="8000">
                <a:solidFill>
                  <a:srgbClr val="2F2F2F"/>
                </a:solidFill>
                <a:latin typeface="배달의민족 주아 OTF"/>
                <a:ea typeface="배달의민족 주아 OTF"/>
                <a:cs typeface="배달의민족 주아 OTF"/>
                <a:sym typeface="배달의민족 주아 OTF"/>
              </a:defRPr>
            </a:pPr>
            <a:r>
              <a:t>SGDW - 2016</a:t>
            </a:r>
            <a:endParaRPr sz="1200">
              <a:solidFill>
                <a:srgbClr val="000000"/>
              </a:solidFill>
              <a:latin typeface="Times Roman"/>
              <a:ea typeface="Times Roman"/>
              <a:cs typeface="Times Roman"/>
              <a:sym typeface="Times Roman"/>
            </a:endParaRPr>
          </a:p>
          <a:p>
            <a:pPr defTabSz="457200">
              <a:defRPr sz="8000">
                <a:solidFill>
                  <a:srgbClr val="2F2F2F"/>
                </a:solidFill>
                <a:latin typeface="배달의민족 주아 OTF"/>
                <a:ea typeface="배달의민족 주아 OTF"/>
                <a:cs typeface="배달의민족 주아 OTF"/>
                <a:sym typeface="배달의민족 주아 OTF"/>
              </a:defRPr>
            </a:pPr>
            <a:r>
              <a:t>Adam - 2014</a:t>
            </a:r>
          </a:p>
          <a:p>
            <a:pPr defTabSz="457200">
              <a:defRPr sz="8000">
                <a:solidFill>
                  <a:srgbClr val="2F2F2F"/>
                </a:solidFill>
                <a:latin typeface="배달의민족 주아 OTF"/>
                <a:ea typeface="배달의민족 주아 OTF"/>
                <a:cs typeface="배달의민족 주아 OTF"/>
                <a:sym typeface="배달의민족 주아 OTF"/>
              </a:defRPr>
            </a:pPr>
            <a:r>
              <a:t>AngularGrad </a:t>
            </a:r>
            <a:endParaRPr sz="1200">
              <a:solidFill>
                <a:srgbClr val="000000"/>
              </a:solidFill>
              <a:latin typeface="Times Roman"/>
              <a:ea typeface="Times Roman"/>
              <a:cs typeface="Times Roman"/>
              <a:sym typeface="Times Roman"/>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174" name="-optimizer(sto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-optimizer(stop)</a:t>
            </a:r>
          </a:p>
        </p:txBody>
      </p:sp>
      <p:pic>
        <p:nvPicPr>
          <p:cNvPr id="175" name="이미지" descr="이미지"/>
          <p:cNvPicPr>
            <a:picLocks noChangeAspect="1"/>
          </p:cNvPicPr>
          <p:nvPr/>
        </p:nvPicPr>
        <p:blipFill>
          <a:blip r:embed="rId3">
            <a:extLst/>
          </a:blip>
          <a:stretch>
            <a:fillRect/>
          </a:stretch>
        </p:blipFill>
        <p:spPr>
          <a:xfrm>
            <a:off x="4864100" y="3836973"/>
            <a:ext cx="14655800" cy="8648701"/>
          </a:xfrm>
          <a:prstGeom prst="rect">
            <a:avLst/>
          </a:prstGeom>
          <a:ln w="12700">
            <a:miter lim="400000"/>
          </a:ln>
        </p:spPr>
      </p:pic>
      <p:sp>
        <p:nvSpPr>
          <p:cNvPr id="176" name="adaBelief - 2020…"/>
          <p:cNvSpPr txBox="1"/>
          <p:nvPr/>
        </p:nvSpPr>
        <p:spPr>
          <a:xfrm>
            <a:off x="18360969" y="5097653"/>
            <a:ext cx="2563394" cy="35206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rgbClr val="2F2F2F"/>
                </a:solidFill>
                <a:latin typeface="배달의민족 주아 OTF"/>
                <a:ea typeface="배달의민족 주아 OTF"/>
                <a:cs typeface="배달의민족 주아 OTF"/>
                <a:sym typeface="배달의민족 주아 OTF"/>
              </a:defRPr>
            </a:pPr>
            <a:r>
              <a:t>adaBelief - 2020</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adamp - 2020</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SGDP - 2020</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diffgrad - 2019</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Lamb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Radam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Adamw - 2019</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SGDW - 2016</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 - 2014</a:t>
            </a:r>
          </a:p>
          <a:p>
            <a:pPr defTabSz="457200">
              <a:defRPr sz="2600">
                <a:solidFill>
                  <a:schemeClr val="accent5"/>
                </a:solidFill>
                <a:latin typeface="배달의민족 주아 OTF"/>
                <a:ea typeface="배달의민족 주아 OTF"/>
                <a:cs typeface="배달의민족 주아 OTF"/>
                <a:sym typeface="배달의민족 주아 OTF"/>
              </a:defRPr>
            </a:pPr>
            <a:r>
              <a:rPr>
                <a:solidFill>
                  <a:srgbClr val="000000"/>
                </a:solidFill>
              </a:rPr>
              <a:t>AngularGrad</a:t>
            </a: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181" name="-optimizer(sto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-optimizer(stop)</a:t>
            </a:r>
          </a:p>
        </p:txBody>
      </p:sp>
      <p:pic>
        <p:nvPicPr>
          <p:cNvPr id="182" name="이미지" descr="이미지"/>
          <p:cNvPicPr>
            <a:picLocks noChangeAspect="1"/>
          </p:cNvPicPr>
          <p:nvPr/>
        </p:nvPicPr>
        <p:blipFill>
          <a:blip r:embed="rId3">
            <a:extLst/>
          </a:blip>
          <a:stretch>
            <a:fillRect/>
          </a:stretch>
        </p:blipFill>
        <p:spPr>
          <a:xfrm>
            <a:off x="4864100" y="3109037"/>
            <a:ext cx="14655800" cy="9156701"/>
          </a:xfrm>
          <a:prstGeom prst="rect">
            <a:avLst/>
          </a:prstGeom>
          <a:ln w="12700">
            <a:miter lim="400000"/>
          </a:ln>
        </p:spPr>
      </p:pic>
      <p:sp>
        <p:nvSpPr>
          <p:cNvPr id="183" name="adaBelief - 2020…"/>
          <p:cNvSpPr txBox="1"/>
          <p:nvPr/>
        </p:nvSpPr>
        <p:spPr>
          <a:xfrm>
            <a:off x="18360969" y="5097653"/>
            <a:ext cx="2563394" cy="35206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rgbClr val="2F2F2F"/>
                </a:solidFill>
                <a:latin typeface="배달의민족 주아 OTF"/>
                <a:ea typeface="배달의민족 주아 OTF"/>
                <a:cs typeface="배달의민족 주아 OTF"/>
                <a:sym typeface="배달의민족 주아 OTF"/>
              </a:defRPr>
            </a:pPr>
            <a:r>
              <a:t>adaBelief - 2020</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adamp - 2020</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SGDP - 2020</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diffgrad - 2019</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Lamb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Radam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Adamw - 2019</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SGDW - 2016</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 - 2014</a:t>
            </a:r>
          </a:p>
          <a:p>
            <a:pPr defTabSz="457200">
              <a:defRPr sz="2600">
                <a:solidFill>
                  <a:schemeClr val="accent5"/>
                </a:solidFill>
                <a:latin typeface="배달의민족 주아 OTF"/>
                <a:ea typeface="배달의민족 주아 OTF"/>
                <a:cs typeface="배달의민족 주아 OTF"/>
                <a:sym typeface="배달의민족 주아 OTF"/>
              </a:defRPr>
            </a:pPr>
            <a:r>
              <a:rPr>
                <a:solidFill>
                  <a:srgbClr val="000000"/>
                </a:solidFill>
              </a:rPr>
              <a:t>AngularGrad</a:t>
            </a: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188" name="-optimizer(stop)"/>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-optimizer(stop)</a:t>
            </a:r>
          </a:p>
        </p:txBody>
      </p:sp>
      <p:pic>
        <p:nvPicPr>
          <p:cNvPr id="189" name="스크린샷 2021-11-25 오후 6.52.09.png" descr="스크린샷 2021-11-25 오후 6.52.09.png"/>
          <p:cNvPicPr>
            <a:picLocks noChangeAspect="1"/>
          </p:cNvPicPr>
          <p:nvPr/>
        </p:nvPicPr>
        <p:blipFill>
          <a:blip r:embed="rId3">
            <a:extLst/>
          </a:blip>
          <a:stretch>
            <a:fillRect/>
          </a:stretch>
        </p:blipFill>
        <p:spPr>
          <a:xfrm>
            <a:off x="7806044" y="3569639"/>
            <a:ext cx="8771913" cy="7683546"/>
          </a:xfrm>
          <a:prstGeom prst="rect">
            <a:avLst/>
          </a:prstGeom>
          <a:ln w="12700">
            <a:miter lim="400000"/>
          </a:ln>
        </p:spPr>
      </p:pic>
      <p:sp>
        <p:nvSpPr>
          <p:cNvPr id="190" name="adaBelief - 2020…"/>
          <p:cNvSpPr txBox="1"/>
          <p:nvPr/>
        </p:nvSpPr>
        <p:spPr>
          <a:xfrm>
            <a:off x="18360969" y="5097653"/>
            <a:ext cx="2563394" cy="35206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rgbClr val="2F2F2F"/>
                </a:solidFill>
                <a:latin typeface="배달의민족 주아 OTF"/>
                <a:ea typeface="배달의민족 주아 OTF"/>
                <a:cs typeface="배달의민족 주아 OTF"/>
                <a:sym typeface="배달의민족 주아 OTF"/>
              </a:defRPr>
            </a:pPr>
            <a:r>
              <a:t>adaBelief - 2020</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adamp - 2020</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SGDP - 2020</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diffgrad - 2019</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Lamb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Radam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Adamw - 2019</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SGDW - 2016</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 - 2014</a:t>
            </a:r>
          </a:p>
          <a:p>
            <a:pPr defTabSz="457200">
              <a:defRPr sz="2600">
                <a:solidFill>
                  <a:srgbClr val="000000"/>
                </a:solidFill>
                <a:latin typeface="배달의민족 주아 OTF"/>
                <a:ea typeface="배달의민족 주아 OTF"/>
                <a:cs typeface="배달의민족 주아 OTF"/>
                <a:sym typeface="배달의민족 주아 OTF"/>
              </a:defRPr>
            </a:pPr>
            <a:r>
              <a:t>AngularGrad </a:t>
            </a:r>
          </a:p>
        </p:txBody>
      </p:sp>
      <p:sp>
        <p:nvSpPr>
          <p:cNvPr id="191" name="초록 -  Adam     파랑 - SGDP     보라 - SGDW"/>
          <p:cNvSpPr txBox="1"/>
          <p:nvPr/>
        </p:nvSpPr>
        <p:spPr>
          <a:xfrm>
            <a:off x="9165031" y="11640145"/>
            <a:ext cx="6053938" cy="4345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rgbClr val="2F2F2F"/>
                </a:solidFill>
                <a:latin typeface="배달의민족 주아 OTF"/>
                <a:ea typeface="배달의민족 주아 OTF"/>
                <a:cs typeface="배달의민족 주아 OTF"/>
                <a:sym typeface="배달의민족 주아 OTF"/>
              </a:defRPr>
            </a:pPr>
            <a:r>
              <a:rPr>
                <a:solidFill>
                  <a:srgbClr val="179A5C"/>
                </a:solidFill>
              </a:rPr>
              <a:t>초록 -  Adam </a:t>
            </a:r>
            <a:r>
              <a:t>    </a:t>
            </a:r>
            <a:r>
              <a:rPr>
                <a:solidFill>
                  <a:srgbClr val="399DF3"/>
                </a:solidFill>
              </a:rPr>
              <a:t>파랑 - SGDP</a:t>
            </a:r>
            <a:r>
              <a:t>     </a:t>
            </a:r>
            <a:r>
              <a:rPr>
                <a:solidFill>
                  <a:srgbClr val="AA2ACA"/>
                </a:solidFill>
              </a:rPr>
              <a:t>보라 - SGDW</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196" name="-optimizer(run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-optimizer(running)</a:t>
            </a:r>
          </a:p>
        </p:txBody>
      </p:sp>
      <p:pic>
        <p:nvPicPr>
          <p:cNvPr id="197" name="스크린샷 2021-11-25 오후 6.54.49.png" descr="스크린샷 2021-11-25 오후 6.54.49.png"/>
          <p:cNvPicPr>
            <a:picLocks noChangeAspect="1"/>
          </p:cNvPicPr>
          <p:nvPr/>
        </p:nvPicPr>
        <p:blipFill>
          <a:blip r:embed="rId3">
            <a:extLst/>
          </a:blip>
          <a:stretch>
            <a:fillRect/>
          </a:stretch>
        </p:blipFill>
        <p:spPr>
          <a:xfrm>
            <a:off x="8113665" y="3702824"/>
            <a:ext cx="8156669" cy="7569749"/>
          </a:xfrm>
          <a:prstGeom prst="rect">
            <a:avLst/>
          </a:prstGeom>
          <a:ln w="12700">
            <a:miter lim="400000"/>
          </a:ln>
        </p:spPr>
      </p:pic>
      <p:sp>
        <p:nvSpPr>
          <p:cNvPr id="198" name="초록 - AdaBelief     파랑 - AngularGrad     보라 - Adam    노랑 - AdamP    주황 - DiffGrad"/>
          <p:cNvSpPr txBox="1"/>
          <p:nvPr/>
        </p:nvSpPr>
        <p:spPr>
          <a:xfrm>
            <a:off x="6142215" y="11627445"/>
            <a:ext cx="12099570" cy="4345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rgbClr val="2F2F2F"/>
                </a:solidFill>
                <a:latin typeface="배달의민족 주아 OTF"/>
                <a:ea typeface="배달의민족 주아 OTF"/>
                <a:cs typeface="배달의민족 주아 OTF"/>
                <a:sym typeface="배달의민족 주아 OTF"/>
              </a:defRPr>
            </a:pPr>
            <a:r>
              <a:rPr>
                <a:solidFill>
                  <a:srgbClr val="179A5C"/>
                </a:solidFill>
              </a:rPr>
              <a:t>초록 - AdaBelief </a:t>
            </a:r>
            <a:r>
              <a:t>    </a:t>
            </a:r>
            <a:r>
              <a:rPr>
                <a:solidFill>
                  <a:srgbClr val="399DF3"/>
                </a:solidFill>
              </a:rPr>
              <a:t>파랑 - AngularGrad</a:t>
            </a:r>
            <a:r>
              <a:t>     </a:t>
            </a:r>
            <a:r>
              <a:rPr>
                <a:solidFill>
                  <a:srgbClr val="AA2ACA"/>
                </a:solidFill>
              </a:rPr>
              <a:t>보라 - Adam    </a:t>
            </a:r>
            <a:r>
              <a:rPr>
                <a:solidFill>
                  <a:srgbClr val="C6A92E"/>
                </a:solidFill>
              </a:rPr>
              <a:t>노랑 - AdamP</a:t>
            </a:r>
            <a:r>
              <a:rPr>
                <a:solidFill>
                  <a:srgbClr val="AA2ACA"/>
                </a:solidFill>
              </a:rPr>
              <a:t>    </a:t>
            </a:r>
            <a:r>
              <a:rPr>
                <a:solidFill>
                  <a:srgbClr val="D55E4C"/>
                </a:solidFill>
              </a:rPr>
              <a:t>주황 - DiffGrad</a:t>
            </a:r>
          </a:p>
        </p:txBody>
      </p:sp>
      <p:sp>
        <p:nvSpPr>
          <p:cNvPr id="199" name="adaBelief - 2020…"/>
          <p:cNvSpPr txBox="1"/>
          <p:nvPr/>
        </p:nvSpPr>
        <p:spPr>
          <a:xfrm>
            <a:off x="17920703" y="5097653"/>
            <a:ext cx="2563394" cy="35206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chemeClr val="accent3"/>
                </a:solidFill>
                <a:latin typeface="배달의민족 주아 OTF"/>
                <a:ea typeface="배달의민족 주아 OTF"/>
                <a:cs typeface="배달의민족 주아 OTF"/>
                <a:sym typeface="배달의민족 주아 OTF"/>
              </a:defRPr>
            </a:pPr>
            <a:r>
              <a:t>adaBelief - 2020</a:t>
            </a:r>
            <a:endParaRPr>
              <a:latin typeface="Times Roman"/>
              <a:ea typeface="Times Roman"/>
              <a:cs typeface="Times Roman"/>
              <a:sym typeface="Times Roman"/>
            </a:endParaRPr>
          </a:p>
          <a:p>
            <a:pPr defTabSz="457200">
              <a:defRPr sz="2600">
                <a:solidFill>
                  <a:schemeClr val="accent3"/>
                </a:solidFill>
                <a:latin typeface="배달의민족 주아 OTF"/>
                <a:ea typeface="배달의민족 주아 OTF"/>
                <a:cs typeface="배달의민족 주아 OTF"/>
                <a:sym typeface="배달의민족 주아 OTF"/>
              </a:defRPr>
            </a:pPr>
            <a:r>
              <a:t>adamp - 2020</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SGDP - 2020</a:t>
            </a:r>
            <a:endParaRPr>
              <a:solidFill>
                <a:srgbClr val="000000"/>
              </a:solidFill>
              <a:latin typeface="Times Roman"/>
              <a:ea typeface="Times Roman"/>
              <a:cs typeface="Times Roman"/>
              <a:sym typeface="Times Roman"/>
            </a:endParaRPr>
          </a:p>
          <a:p>
            <a:pPr defTabSz="457200">
              <a:defRPr sz="2600">
                <a:solidFill>
                  <a:schemeClr val="accent3"/>
                </a:solidFill>
                <a:latin typeface="배달의민족 주아 OTF"/>
                <a:ea typeface="배달의민족 주아 OTF"/>
                <a:cs typeface="배달의민족 주아 OTF"/>
                <a:sym typeface="배달의민족 주아 OTF"/>
              </a:defRPr>
            </a:pPr>
            <a:r>
              <a:t>diffgrad - 2019</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Lamb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Radam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Adamw - 2019</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SGDW - 2016</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 - 2014</a:t>
            </a:r>
          </a:p>
          <a:p>
            <a:pPr defTabSz="457200">
              <a:defRPr sz="2600">
                <a:solidFill>
                  <a:schemeClr val="accent3"/>
                </a:solidFill>
                <a:latin typeface="배달의민족 주아 OTF"/>
                <a:ea typeface="배달의민족 주아 OTF"/>
                <a:cs typeface="배달의민족 주아 OTF"/>
                <a:sym typeface="배달의민족 주아 OTF"/>
              </a:defRPr>
            </a:pPr>
            <a:r>
              <a:t>AngularGrad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피드백 진행 상황"/>
          <p:cNvSpPr txBox="1"/>
          <p:nvPr>
            <p:ph type="title"/>
          </p:nvPr>
        </p:nvSpPr>
        <p:spPr>
          <a:prstGeom prst="rect">
            <a:avLst/>
          </a:prstGeom>
        </p:spPr>
        <p:txBody>
          <a:bodyPr/>
          <a:lstStyle>
            <a:lvl1pPr defTabSz="2365188">
              <a:defRPr spc="-164" sz="8245"/>
            </a:lvl1pPr>
          </a:lstStyle>
          <a:p>
            <a:pPr/>
            <a:r>
              <a:t>피드백 진행 상황</a:t>
            </a:r>
          </a:p>
        </p:txBody>
      </p:sp>
      <p:sp>
        <p:nvSpPr>
          <p:cNvPr id="204" name="-optimizer(run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-optimizer(running)</a:t>
            </a:r>
          </a:p>
        </p:txBody>
      </p:sp>
      <p:sp>
        <p:nvSpPr>
          <p:cNvPr id="205" name="초록 - AdaBelief     파랑 - AngularGrad     보라 - Adam    노랑 - AdamP    주황 - DiffGrad"/>
          <p:cNvSpPr txBox="1"/>
          <p:nvPr/>
        </p:nvSpPr>
        <p:spPr>
          <a:xfrm>
            <a:off x="6142215" y="11627445"/>
            <a:ext cx="12099570" cy="4345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rgbClr val="2F2F2F"/>
                </a:solidFill>
                <a:latin typeface="배달의민족 주아 OTF"/>
                <a:ea typeface="배달의민족 주아 OTF"/>
                <a:cs typeface="배달의민족 주아 OTF"/>
                <a:sym typeface="배달의민족 주아 OTF"/>
              </a:defRPr>
            </a:pPr>
            <a:r>
              <a:rPr>
                <a:solidFill>
                  <a:srgbClr val="179A5C"/>
                </a:solidFill>
              </a:rPr>
              <a:t>초록 - AdaBelief </a:t>
            </a:r>
            <a:r>
              <a:t>    </a:t>
            </a:r>
            <a:r>
              <a:rPr>
                <a:solidFill>
                  <a:srgbClr val="399DF3"/>
                </a:solidFill>
              </a:rPr>
              <a:t>파랑 - AngularGrad</a:t>
            </a:r>
            <a:r>
              <a:t>     </a:t>
            </a:r>
            <a:r>
              <a:rPr>
                <a:solidFill>
                  <a:srgbClr val="AA2ACA"/>
                </a:solidFill>
              </a:rPr>
              <a:t>보라 - Adam    </a:t>
            </a:r>
            <a:r>
              <a:rPr>
                <a:solidFill>
                  <a:srgbClr val="C6A92E"/>
                </a:solidFill>
              </a:rPr>
              <a:t>노랑 - AdamP</a:t>
            </a:r>
            <a:r>
              <a:rPr>
                <a:solidFill>
                  <a:srgbClr val="AA2ACA"/>
                </a:solidFill>
              </a:rPr>
              <a:t>    </a:t>
            </a:r>
            <a:r>
              <a:rPr>
                <a:solidFill>
                  <a:srgbClr val="D55E4C"/>
                </a:solidFill>
              </a:rPr>
              <a:t>주황 - DiffGrad</a:t>
            </a:r>
          </a:p>
        </p:txBody>
      </p:sp>
      <p:pic>
        <p:nvPicPr>
          <p:cNvPr id="206" name="스크린샷 2021-11-25 오후 6.55.56.png" descr="스크린샷 2021-11-25 오후 6.55.56.png"/>
          <p:cNvPicPr>
            <a:picLocks noChangeAspect="1"/>
          </p:cNvPicPr>
          <p:nvPr/>
        </p:nvPicPr>
        <p:blipFill>
          <a:blip r:embed="rId3">
            <a:extLst/>
          </a:blip>
          <a:stretch>
            <a:fillRect/>
          </a:stretch>
        </p:blipFill>
        <p:spPr>
          <a:xfrm>
            <a:off x="7934041" y="3448777"/>
            <a:ext cx="8515917" cy="7526060"/>
          </a:xfrm>
          <a:prstGeom prst="rect">
            <a:avLst/>
          </a:prstGeom>
          <a:ln w="12700">
            <a:miter lim="400000"/>
          </a:ln>
        </p:spPr>
      </p:pic>
      <p:sp>
        <p:nvSpPr>
          <p:cNvPr id="207" name="adaBelief - 2020…"/>
          <p:cNvSpPr txBox="1"/>
          <p:nvPr/>
        </p:nvSpPr>
        <p:spPr>
          <a:xfrm>
            <a:off x="17920703" y="5097653"/>
            <a:ext cx="2563394" cy="352069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2600">
                <a:solidFill>
                  <a:schemeClr val="accent3"/>
                </a:solidFill>
                <a:latin typeface="배달의민족 주아 OTF"/>
                <a:ea typeface="배달의민족 주아 OTF"/>
                <a:cs typeface="배달의민족 주아 OTF"/>
                <a:sym typeface="배달의민족 주아 OTF"/>
              </a:defRPr>
            </a:pPr>
            <a:r>
              <a:t>adaBelief - 2020</a:t>
            </a:r>
            <a:endParaRPr>
              <a:latin typeface="Times Roman"/>
              <a:ea typeface="Times Roman"/>
              <a:cs typeface="Times Roman"/>
              <a:sym typeface="Times Roman"/>
            </a:endParaRPr>
          </a:p>
          <a:p>
            <a:pPr defTabSz="457200">
              <a:defRPr sz="2600">
                <a:solidFill>
                  <a:schemeClr val="accent3"/>
                </a:solidFill>
                <a:latin typeface="배달의민족 주아 OTF"/>
                <a:ea typeface="배달의민족 주아 OTF"/>
                <a:cs typeface="배달의민족 주아 OTF"/>
                <a:sym typeface="배달의민족 주아 OTF"/>
              </a:defRPr>
            </a:pPr>
            <a:r>
              <a:t>adamp - 2020</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SGDP - 2020</a:t>
            </a:r>
            <a:endParaRPr>
              <a:solidFill>
                <a:srgbClr val="000000"/>
              </a:solidFill>
              <a:latin typeface="Times Roman"/>
              <a:ea typeface="Times Roman"/>
              <a:cs typeface="Times Roman"/>
              <a:sym typeface="Times Roman"/>
            </a:endParaRPr>
          </a:p>
          <a:p>
            <a:pPr defTabSz="457200">
              <a:defRPr sz="2600">
                <a:solidFill>
                  <a:schemeClr val="accent3"/>
                </a:solidFill>
                <a:latin typeface="배달의민족 주아 OTF"/>
                <a:ea typeface="배달의민족 주아 OTF"/>
                <a:cs typeface="배달의민족 주아 OTF"/>
                <a:sym typeface="배달의민족 주아 OTF"/>
              </a:defRPr>
            </a:pPr>
            <a:r>
              <a:t>diffgrad - 2019</a:t>
            </a:r>
            <a:endParaRPr>
              <a:solidFill>
                <a:srgbClr val="000000"/>
              </a:solidFill>
              <a:latin typeface="Times Roman"/>
              <a:ea typeface="Times Roman"/>
              <a:cs typeface="Times Roman"/>
              <a:sym typeface="Times Roman"/>
            </a:endParaRPr>
          </a:p>
          <a:p>
            <a:pPr defTabSz="457200">
              <a:defRPr sz="2600">
                <a:solidFill>
                  <a:srgbClr val="2F2F2F"/>
                </a:solidFill>
                <a:latin typeface="배달의민족 주아 OTF"/>
                <a:ea typeface="배달의민족 주아 OTF"/>
                <a:cs typeface="배달의민족 주아 OTF"/>
                <a:sym typeface="배달의민족 주아 OTF"/>
              </a:defRPr>
            </a:pPr>
            <a:r>
              <a:t>Lamb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Radam - 2019</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Adamw - 2019</a:t>
            </a:r>
            <a:endParaRPr>
              <a:solidFill>
                <a:srgbClr val="000000"/>
              </a:solidFill>
              <a:latin typeface="Times Roman"/>
              <a:ea typeface="Times Roman"/>
              <a:cs typeface="Times Roman"/>
              <a:sym typeface="Times Roman"/>
            </a:endParaRPr>
          </a:p>
          <a:p>
            <a:pPr defTabSz="457200">
              <a:defRPr sz="2600">
                <a:solidFill>
                  <a:schemeClr val="accent1">
                    <a:lumOff val="16847"/>
                  </a:schemeClr>
                </a:solidFill>
                <a:latin typeface="배달의민족 주아 OTF"/>
                <a:ea typeface="배달의민족 주아 OTF"/>
                <a:cs typeface="배달의민족 주아 OTF"/>
                <a:sym typeface="배달의민족 주아 OTF"/>
              </a:defRPr>
            </a:pPr>
            <a:r>
              <a:t>SGDW - 2016</a:t>
            </a:r>
            <a:endParaRPr>
              <a:solidFill>
                <a:srgbClr val="000000"/>
              </a:solidFill>
              <a:latin typeface="Times Roman"/>
              <a:ea typeface="Times Roman"/>
              <a:cs typeface="Times Roman"/>
              <a:sym typeface="Times Roman"/>
            </a:endParaRPr>
          </a:p>
          <a:p>
            <a:pPr defTabSz="457200">
              <a:defRPr sz="2600">
                <a:solidFill>
                  <a:schemeClr val="accent5"/>
                </a:solidFill>
                <a:latin typeface="배달의민족 주아 OTF"/>
                <a:ea typeface="배달의민족 주아 OTF"/>
                <a:cs typeface="배달의민족 주아 OTF"/>
                <a:sym typeface="배달의민족 주아 OTF"/>
              </a:defRPr>
            </a:pPr>
            <a:r>
              <a:t>Adam - 2014</a:t>
            </a:r>
          </a:p>
          <a:p>
            <a:pPr defTabSz="457200">
              <a:defRPr sz="2600">
                <a:solidFill>
                  <a:schemeClr val="accent3"/>
                </a:solidFill>
                <a:latin typeface="배달의민족 주아 OTF"/>
                <a:ea typeface="배달의민족 주아 OTF"/>
                <a:cs typeface="배달의민족 주아 OTF"/>
                <a:sym typeface="배달의민족 주아 OTF"/>
              </a:defRPr>
            </a:pPr>
            <a:r>
              <a:t>AngularGrad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