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E9D44-2F6A-B44A-81EA-74FBE7E12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F941E6-799C-7549-A7BA-4DE62024C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4374C-CD4E-F44A-A7F4-D495C182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DA48-5C5D-D546-9EC3-3C048A687368}" type="datetimeFigureOut">
              <a:rPr kumimoji="1" lang="ko-Kore-KR" altLang="en-US" smtClean="0"/>
              <a:t>2022. 2. 23.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7F9D8-6493-C84C-9D00-C9E0048D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FFCF9-35CF-5C44-A55C-AFD80D06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B6A5-570B-B14C-A58E-E74287AFC6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362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476B7-2EBE-924C-B9D7-DB459E29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98EA93-B345-1142-9356-F396CFCD8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B2E61-BDA8-BE43-BB20-6ED3A1FA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DA48-5C5D-D546-9EC3-3C048A687368}" type="datetimeFigureOut">
              <a:rPr kumimoji="1" lang="ko-Kore-KR" altLang="en-US" smtClean="0"/>
              <a:t>2022. 2. 23.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7DDD9-9B9C-C943-8294-34AF6BD7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94F07-3F07-C743-9A65-78504FAF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B6A5-570B-B14C-A58E-E74287AFC6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183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8028ED-9E0F-634D-A832-1538B7646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4A31A9-5C9A-C04E-832A-0A851037D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BB64F-9622-9B4A-8E3A-30896BE4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DA48-5C5D-D546-9EC3-3C048A687368}" type="datetimeFigureOut">
              <a:rPr kumimoji="1" lang="ko-Kore-KR" altLang="en-US" smtClean="0"/>
              <a:t>2022. 2. 23.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BFB47-1340-F04D-B584-28345190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EC63E-E9D9-0D40-B3C7-8CCE5258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B6A5-570B-B14C-A58E-E74287AFC6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077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1D9EE-F0C4-E644-8E2D-50B4DE6B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53B34-B1B7-A14C-88B9-4EBD126C5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5971F-8098-A840-9A9B-45E2135E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DA48-5C5D-D546-9EC3-3C048A687368}" type="datetimeFigureOut">
              <a:rPr kumimoji="1" lang="ko-Kore-KR" altLang="en-US" smtClean="0"/>
              <a:t>2022. 2. 23.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F304-3D24-1146-BB6A-7228FB7E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7C71C-60CE-8244-8AFA-57315A25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B6A5-570B-B14C-A58E-E74287AFC6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577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ADB6E-B3A8-9C42-A82E-668B1E28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1D139F-8710-A748-B9D1-F7B8BAE2C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F7129-7B20-454F-AC4E-911820C2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DA48-5C5D-D546-9EC3-3C048A687368}" type="datetimeFigureOut">
              <a:rPr kumimoji="1" lang="ko-Kore-KR" altLang="en-US" smtClean="0"/>
              <a:t>2022. 2. 23.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C5D83E-025B-924E-B751-1820D782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F1699-EC7F-1C43-A422-0B2FD55D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B6A5-570B-B14C-A58E-E74287AFC6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268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E3C01-595A-554F-AD3F-239C4204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79202-7185-BE43-B096-EA4B9412E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034029-76A0-014A-9257-41A90284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1D337-D62A-534C-AAA9-1AE0B61C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DA48-5C5D-D546-9EC3-3C048A687368}" type="datetimeFigureOut">
              <a:rPr kumimoji="1" lang="ko-Kore-KR" altLang="en-US" smtClean="0"/>
              <a:t>2022. 2. 23.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CDA017-FDE8-0742-81B5-2622C81E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FF7D05-8D93-284C-8A8A-B2866591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B6A5-570B-B14C-A58E-E74287AFC6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456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B555A-7335-AC4A-A82A-09620119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D08215-E163-3F46-8083-3CBE15651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83B518-0A63-704A-A256-67D7A2D88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0A66C5-C6E4-5145-84DB-23F25DFEF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CBD6D3-79E1-854A-81F4-C61FEC999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0E58C8-E1BF-9D47-87F3-738AEB5D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DA48-5C5D-D546-9EC3-3C048A687368}" type="datetimeFigureOut">
              <a:rPr kumimoji="1" lang="ko-Kore-KR" altLang="en-US" smtClean="0"/>
              <a:t>2022. 2. 23.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12CB1E-B6A4-F44C-AF41-91E38CC6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ACCE0F-D959-A34F-8D0A-92304EF2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B6A5-570B-B14C-A58E-E74287AFC6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387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538ED-358D-CF40-8212-BD7A1753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11E4D7-695E-FA47-B54F-E7770854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DA48-5C5D-D546-9EC3-3C048A687368}" type="datetimeFigureOut">
              <a:rPr kumimoji="1" lang="ko-Kore-KR" altLang="en-US" smtClean="0"/>
              <a:t>2022. 2. 23.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34F0E5-65DF-A04C-8F59-74551469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E9575-07CA-AF46-84DE-1351E496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B6A5-570B-B14C-A58E-E74287AFC6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156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375002-BC0E-A643-A40B-BDAED6A6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DA48-5C5D-D546-9EC3-3C048A687368}" type="datetimeFigureOut">
              <a:rPr kumimoji="1" lang="ko-Kore-KR" altLang="en-US" smtClean="0"/>
              <a:t>2022. 2. 23.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B96746-2B6B-6940-A588-EE22B075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FAA5F3-5843-394A-8046-B636E0D6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B6A5-570B-B14C-A58E-E74287AFC6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183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F0898-D452-9841-B5C5-68A018C9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797DF-AF3A-7D41-9159-8E577F7FE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0E58F-2BD4-4643-8E1A-D76F6BD32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F2E05-9A4B-3045-A761-46186D9F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DA48-5C5D-D546-9EC3-3C048A687368}" type="datetimeFigureOut">
              <a:rPr kumimoji="1" lang="ko-Kore-KR" altLang="en-US" smtClean="0"/>
              <a:t>2022. 2. 23.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D22C36-2855-F846-9980-A0FB0400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3BA86D-A5CB-294B-8032-9A303B30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B6A5-570B-B14C-A58E-E74287AFC6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126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8C7B6-E906-D44C-A624-827EC950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B4E02E-BB29-CC4E-8E9E-CF30B7CE1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355C2B-45F2-C542-842A-AE639C166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8833AC-E26C-B94C-8124-11D617F5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DA48-5C5D-D546-9EC3-3C048A687368}" type="datetimeFigureOut">
              <a:rPr kumimoji="1" lang="ko-Kore-KR" altLang="en-US" smtClean="0"/>
              <a:t>2022. 2. 23.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7C0745-8646-A446-ADC9-0A89DF65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FD0CF4-B396-AC46-A4D0-AB3D7C3F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B6A5-570B-B14C-A58E-E74287AFC6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606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286D11-7FE3-634C-8DA1-037206A75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0F083-C13E-8848-96CC-D8C51ED34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96B66-8CA8-3449-90E6-DDEFC867F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CDA48-5C5D-D546-9EC3-3C048A687368}" type="datetimeFigureOut">
              <a:rPr kumimoji="1" lang="ko-Kore-KR" altLang="en-US" smtClean="0"/>
              <a:t>2022. 2. 23.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1B078-1FC0-6A4A-9B04-6F060F0E5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3B248-C842-5544-B353-FFDB8BC5D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B6A5-570B-B14C-A58E-E74287AFC6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046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B7EF2-65BC-2242-9B99-2A55B7D0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형태소 변환기를 사용한 존댓말 반말 변환기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06DA7-D300-B14F-A5AA-F3A6A5A32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ko-Kore-KR" b="1" dirty="0"/>
              <a:t>설계의 목적</a:t>
            </a:r>
            <a:r>
              <a:rPr lang="en-US" altLang="ko-Kore-KR" dirty="0"/>
              <a:t>: </a:t>
            </a:r>
            <a:r>
              <a:rPr lang="ko-KR" altLang="ko-Kore-KR" dirty="0"/>
              <a:t>한국어는 교착어로</a:t>
            </a:r>
            <a:r>
              <a:rPr lang="en-US" altLang="ko-Kore-KR" dirty="0"/>
              <a:t>, </a:t>
            </a:r>
            <a:r>
              <a:rPr lang="ko-KR" altLang="ko-Kore-KR" dirty="0"/>
              <a:t>높임말과 반말이 존재하며 이는 상황과 장소에 따라 다르게 사용됩니다</a:t>
            </a:r>
            <a:r>
              <a:rPr lang="en-US" altLang="ko-Kore-KR" dirty="0"/>
              <a:t>. </a:t>
            </a:r>
            <a:r>
              <a:rPr lang="ko-KR" altLang="ko-Kore-KR" dirty="0"/>
              <a:t>의미는 같으나 다양한 </a:t>
            </a:r>
            <a:r>
              <a:rPr lang="ko-KR" altLang="ko-Kore-KR" dirty="0" err="1"/>
              <a:t>어체로</a:t>
            </a:r>
            <a:r>
              <a:rPr lang="ko-KR" altLang="ko-Kore-KR" dirty="0"/>
              <a:t> 사용이 가능하며 이로 인해 다른 언어보다 번역이 까다롭습니다</a:t>
            </a:r>
            <a:r>
              <a:rPr lang="en-US" altLang="ko-Kore-KR" dirty="0"/>
              <a:t>. </a:t>
            </a:r>
            <a:r>
              <a:rPr lang="ko-KR" altLang="ko-Kore-KR" dirty="0"/>
              <a:t>따라서 저희 팀은 </a:t>
            </a:r>
            <a:r>
              <a:rPr lang="ko-KR" altLang="ko-Kore-KR" dirty="0" err="1"/>
              <a:t>딥러닝</a:t>
            </a:r>
            <a:r>
              <a:rPr lang="ko-KR" altLang="ko-Kore-KR" dirty="0"/>
              <a:t> 모델에 한국어 데이터를 학습시킬 때</a:t>
            </a:r>
            <a:r>
              <a:rPr lang="en-US" altLang="ko-Kore-KR" dirty="0"/>
              <a:t>, </a:t>
            </a:r>
            <a:r>
              <a:rPr lang="ko-KR" altLang="ko-Kore-KR" dirty="0"/>
              <a:t>모든 한국어를 높임말 또는 반말로 통일하여 학습을 시켰을 때 번역의 품질이 향상되는지 확인해보고</a:t>
            </a:r>
            <a:r>
              <a:rPr lang="en-US" altLang="ko-Kore-KR" dirty="0"/>
              <a:t>, </a:t>
            </a:r>
            <a:r>
              <a:rPr lang="ko-KR" altLang="ko-Kore-KR" dirty="0"/>
              <a:t>번역된 결과를 높임말 또는 반말로 통일시켜 사용자가 결과 문장을 읽을 때의 </a:t>
            </a:r>
            <a:r>
              <a:rPr lang="ko-KR" altLang="ko-Kore-KR" dirty="0" err="1"/>
              <a:t>가독성을</a:t>
            </a:r>
            <a:r>
              <a:rPr lang="ko-KR" altLang="ko-Kore-KR" dirty="0"/>
              <a:t> 높이고자 높임말 반말 변환 코드를 개발하였습니다</a:t>
            </a:r>
            <a:r>
              <a:rPr lang="en-US" altLang="ko-Kore-KR" dirty="0"/>
              <a:t>.</a:t>
            </a:r>
            <a:endParaRPr lang="ko-Kore-KR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6492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B7EF2-65BC-2242-9B99-2A55B7D0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형태소 변환기를 사용한 존댓말 반말 변환기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06DA7-D300-B14F-A5AA-F3A6A5A32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latinLnBrk="1">
              <a:lnSpc>
                <a:spcPct val="150000"/>
              </a:lnSpc>
            </a:pPr>
            <a:r>
              <a:rPr lang="ko-KR" altLang="en-US" b="1" dirty="0"/>
              <a:t>구현 원리</a:t>
            </a:r>
            <a:r>
              <a:rPr lang="en-US" altLang="ko-Kore-KR" dirty="0"/>
              <a:t>: </a:t>
            </a:r>
            <a:r>
              <a:rPr lang="ko-KR" altLang="ko-Kore-KR" dirty="0"/>
              <a:t>한국어 존댓말 반말 </a:t>
            </a:r>
            <a:r>
              <a:rPr lang="ko-KR" altLang="ko-Kore-KR" dirty="0" err="1"/>
              <a:t>변횐기를</a:t>
            </a:r>
            <a:r>
              <a:rPr lang="ko-KR" altLang="ko-Kore-KR" dirty="0"/>
              <a:t> 만드는 것을 구현하는 것에 있어</a:t>
            </a:r>
            <a:r>
              <a:rPr lang="en-US" altLang="ko-Kore-KR" dirty="0"/>
              <a:t>, </a:t>
            </a:r>
            <a:r>
              <a:rPr lang="ko-KR" altLang="ko-Kore-KR" dirty="0"/>
              <a:t>존댓말과 반말의 차이를 만드는 것이 문장의 특정 위치</a:t>
            </a:r>
            <a:r>
              <a:rPr lang="en-US" altLang="ko-Kore-KR" dirty="0"/>
              <a:t>(</a:t>
            </a:r>
            <a:r>
              <a:rPr lang="ko-KR" altLang="ko-Kore-KR" dirty="0"/>
              <a:t>또는 형태소</a:t>
            </a:r>
            <a:r>
              <a:rPr lang="en-US" altLang="ko-Kore-KR" dirty="0"/>
              <a:t>)</a:t>
            </a:r>
            <a:r>
              <a:rPr lang="ko-KR" altLang="ko-Kore-KR" dirty="0"/>
              <a:t>에 나타나는 특정 어휘들에 의해 일어난다고 생각했습니다</a:t>
            </a:r>
            <a:r>
              <a:rPr lang="en-US" altLang="ko-Kore-KR" dirty="0"/>
              <a:t>.</a:t>
            </a:r>
            <a:r>
              <a:rPr lang="ko-KR" altLang="ko-Kore-KR" dirty="0"/>
              <a:t>그래서 형태소 분석기를 사용하여 문장의 구성 요소들과 이들 각각에 대응하는 형태소를 알아낸 뒤 존댓말</a:t>
            </a:r>
            <a:r>
              <a:rPr lang="en-US" altLang="ko-Kore-KR" dirty="0"/>
              <a:t>, </a:t>
            </a:r>
            <a:r>
              <a:rPr lang="ko-KR" altLang="ko-Kore-KR" dirty="0"/>
              <a:t>반말 어휘가 나타나는 </a:t>
            </a:r>
            <a:r>
              <a:rPr lang="en-US" altLang="ko-Kore-KR" dirty="0"/>
              <a:t>‘</a:t>
            </a:r>
            <a:r>
              <a:rPr lang="ko-KR" altLang="ko-Kore-KR" dirty="0"/>
              <a:t>어말 어미</a:t>
            </a:r>
            <a:r>
              <a:rPr lang="en-US" altLang="ko-Kore-KR" dirty="0"/>
              <a:t>’ </a:t>
            </a:r>
            <a:r>
              <a:rPr lang="ko-KR" altLang="ko-Kore-KR" dirty="0"/>
              <a:t>등에 집중하여 이에 대응하는 어휘들을 교체하는 작업을 진행하였습니다</a:t>
            </a:r>
            <a:r>
              <a:rPr lang="en-US" altLang="ko-Kore-KR" dirty="0"/>
              <a:t>.</a:t>
            </a:r>
            <a:endParaRPr lang="ko-Kore-KR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0256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AA712D-C354-DB43-9CDB-D65E7517C995}"/>
              </a:ext>
            </a:extLst>
          </p:cNvPr>
          <p:cNvSpPr txBox="1"/>
          <p:nvPr/>
        </p:nvSpPr>
        <p:spPr>
          <a:xfrm>
            <a:off x="2248928" y="1075037"/>
            <a:ext cx="6166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Input: </a:t>
            </a:r>
            <a:r>
              <a:rPr kumimoji="1" lang="en-US" altLang="ko-KR" dirty="0"/>
              <a:t>'</a:t>
            </a:r>
            <a:r>
              <a:rPr kumimoji="1" lang="ko-KR" altLang="en-US" dirty="0"/>
              <a:t>우리는 이제 개강을 한다</a:t>
            </a:r>
            <a:r>
              <a:rPr kumimoji="1" lang="en-US" altLang="ko-KR" dirty="0"/>
              <a:t>.'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00521-6AE8-974D-B3D7-A09E74B8FC78}"/>
              </a:ext>
            </a:extLst>
          </p:cNvPr>
          <p:cNvSpPr txBox="1"/>
          <p:nvPr/>
        </p:nvSpPr>
        <p:spPr>
          <a:xfrm>
            <a:off x="1798848" y="2690336"/>
            <a:ext cx="60980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Step1. </a:t>
            </a:r>
            <a:r>
              <a:rPr lang="ko-KR" altLang="en-US" b="1" dirty="0">
                <a:solidFill>
                  <a:srgbClr val="002060"/>
                </a:solidFill>
              </a:rPr>
              <a:t>띄어쓰기 단위로 문장을 분리한다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  <a:r>
              <a:rPr lang="ko-KR" altLang="en-US" b="1" dirty="0">
                <a:solidFill>
                  <a:srgbClr val="002060"/>
                </a:solidFill>
              </a:rPr>
              <a:t> 형태소 </a:t>
            </a:r>
            <a:r>
              <a:rPr lang="en-US" altLang="ko-KR" b="1" dirty="0">
                <a:solidFill>
                  <a:srgbClr val="002060"/>
                </a:solidFill>
              </a:rPr>
              <a:t>tag</a:t>
            </a:r>
            <a:r>
              <a:rPr lang="ko-KR" altLang="en-US" b="1" dirty="0">
                <a:solidFill>
                  <a:srgbClr val="002060"/>
                </a:solidFill>
              </a:rPr>
              <a:t>도 띄어쓰기 단위로 분리시킨다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  <a:r>
              <a:rPr lang="ko-KR" altLang="en-US" b="1" dirty="0">
                <a:solidFill>
                  <a:srgbClr val="002060"/>
                </a:solidFill>
              </a:rPr>
              <a:t> 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/>
          </a:p>
          <a:p>
            <a:r>
              <a:rPr lang="en-US" altLang="ko-KR" dirty="0"/>
              <a:t> ['</a:t>
            </a:r>
            <a:r>
              <a:rPr lang="ko-KR" altLang="en-US" dirty="0"/>
              <a:t>우리는</a:t>
            </a:r>
            <a:r>
              <a:rPr lang="en-US" altLang="ko-KR" dirty="0"/>
              <a:t>', '</a:t>
            </a:r>
            <a:r>
              <a:rPr lang="ko-KR" altLang="en-US" dirty="0"/>
              <a:t>이제</a:t>
            </a:r>
            <a:r>
              <a:rPr lang="en-US" altLang="ko-KR" dirty="0"/>
              <a:t>', '</a:t>
            </a:r>
            <a:r>
              <a:rPr lang="ko-KR" altLang="en-US" dirty="0"/>
              <a:t>개강을</a:t>
            </a:r>
            <a:r>
              <a:rPr lang="en-US" altLang="ko-KR" dirty="0"/>
              <a:t>', '</a:t>
            </a:r>
            <a:r>
              <a:rPr lang="ko-KR" altLang="en-US" dirty="0"/>
              <a:t>한다</a:t>
            </a:r>
            <a:r>
              <a:rPr lang="en-US" altLang="ko-KR" dirty="0"/>
              <a:t>.’]</a:t>
            </a:r>
          </a:p>
          <a:p>
            <a:r>
              <a:rPr lang="en" altLang="ko-Kore-KR" dirty="0"/>
              <a:t>['NP/JX', 'MAG', 'NNG/JKO', 'VV+EF/SF']</a:t>
            </a:r>
            <a:endParaRPr lang="ko-Kore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C003FE2-E344-D04C-AB54-68B05A9206E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331939" y="1598257"/>
            <a:ext cx="0" cy="7495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A70AAB92-36D3-E545-A1D4-254A27D40053}"/>
              </a:ext>
            </a:extLst>
          </p:cNvPr>
          <p:cNvSpPr/>
          <p:nvPr/>
        </p:nvSpPr>
        <p:spPr>
          <a:xfrm>
            <a:off x="1297459" y="2446638"/>
            <a:ext cx="8143103" cy="378116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9A7D8B-C623-5447-BDA1-F57C5F309DF0}"/>
              </a:ext>
            </a:extLst>
          </p:cNvPr>
          <p:cNvSpPr txBox="1"/>
          <p:nvPr/>
        </p:nvSpPr>
        <p:spPr>
          <a:xfrm>
            <a:off x="1817062" y="2068560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높임말 반말 변환기 모듈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8526FB-90C5-FB4B-B65A-6544164245D8}"/>
              </a:ext>
            </a:extLst>
          </p:cNvPr>
          <p:cNvSpPr txBox="1"/>
          <p:nvPr/>
        </p:nvSpPr>
        <p:spPr>
          <a:xfrm>
            <a:off x="1798848" y="4411361"/>
            <a:ext cx="60980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Step2. </a:t>
            </a:r>
            <a:r>
              <a:rPr lang="ko-KR" altLang="en-US" b="1" dirty="0">
                <a:solidFill>
                  <a:srgbClr val="002060"/>
                </a:solidFill>
              </a:rPr>
              <a:t>다시 더 작은 단위인 자모 단위로 분리한 다음</a:t>
            </a:r>
            <a:r>
              <a:rPr lang="en-US" altLang="ko-KR" b="1" dirty="0">
                <a:solidFill>
                  <a:srgbClr val="002060"/>
                </a:solidFill>
              </a:rPr>
              <a:t>,</a:t>
            </a:r>
            <a:r>
              <a:rPr lang="ko-KR" altLang="en-US" b="1" dirty="0">
                <a:solidFill>
                  <a:srgbClr val="002060"/>
                </a:solidFill>
              </a:rPr>
              <a:t> 종결어미를 찾아낸다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  <a:r>
              <a:rPr lang="ko-KR" altLang="en-US" b="1" dirty="0">
                <a:solidFill>
                  <a:srgbClr val="002060"/>
                </a:solidFill>
              </a:rPr>
              <a:t> </a:t>
            </a:r>
            <a:r>
              <a:rPr lang="en-US" altLang="ko-KR" b="1" dirty="0">
                <a:solidFill>
                  <a:srgbClr val="002060"/>
                </a:solidFill>
              </a:rPr>
              <a:t>(</a:t>
            </a:r>
            <a:r>
              <a:rPr lang="ko-KR" altLang="en-US" b="1" dirty="0">
                <a:solidFill>
                  <a:srgbClr val="002060"/>
                </a:solidFill>
              </a:rPr>
              <a:t>자모 분리는 </a:t>
            </a:r>
            <a:r>
              <a:rPr lang="en-US" altLang="ko-KR" b="1" dirty="0" err="1">
                <a:solidFill>
                  <a:srgbClr val="002060"/>
                </a:solidFill>
              </a:rPr>
              <a:t>Api</a:t>
            </a:r>
            <a:r>
              <a:rPr lang="ko-KR" altLang="en-US" b="1" dirty="0">
                <a:solidFill>
                  <a:srgbClr val="002060"/>
                </a:solidFill>
              </a:rPr>
              <a:t> 사용</a:t>
            </a:r>
            <a:r>
              <a:rPr lang="en-US" altLang="ko-KR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b="1" dirty="0"/>
          </a:p>
          <a:p>
            <a:r>
              <a:rPr lang="en-US" altLang="ko-KR" dirty="0"/>
              <a:t> ['</a:t>
            </a:r>
            <a:r>
              <a:rPr lang="ko-KR" altLang="en-US" dirty="0" err="1"/>
              <a:t>ㅇㅜㄹㅣㄴㅡㄴ</a:t>
            </a:r>
            <a:r>
              <a:rPr lang="en-US" altLang="ko-KR" dirty="0"/>
              <a:t>', '</a:t>
            </a:r>
            <a:r>
              <a:rPr lang="ko-KR" altLang="en-US" dirty="0" err="1"/>
              <a:t>ㅇㅣㅈㅔ</a:t>
            </a:r>
            <a:r>
              <a:rPr lang="en-US" altLang="ko-KR" dirty="0"/>
              <a:t>', '</a:t>
            </a:r>
            <a:r>
              <a:rPr lang="ko-KR" altLang="en-US" dirty="0" err="1"/>
              <a:t>ㄱㅐㄱㅏㅇㅇㅡㄹ</a:t>
            </a:r>
            <a:r>
              <a:rPr lang="en-US" altLang="ko-KR" dirty="0"/>
              <a:t>', '</a:t>
            </a:r>
            <a:r>
              <a:rPr lang="ko-KR" altLang="en-US" dirty="0" err="1"/>
              <a:t>ㅎㅏ</a:t>
            </a:r>
            <a:r>
              <a:rPr lang="en-US" altLang="ko-KR" dirty="0"/>
              <a:t>.'] </a:t>
            </a:r>
            <a:r>
              <a:rPr lang="en" altLang="ko-Kore-KR" dirty="0"/>
              <a:t>['NP/JX', 'MAG', 'NNG/JKO', 'VV/SF’], </a:t>
            </a:r>
            <a:r>
              <a:rPr lang="en-US" altLang="ko-KR" dirty="0"/>
              <a:t>['</a:t>
            </a:r>
            <a:r>
              <a:rPr lang="ko-KR" altLang="en-US" dirty="0" err="1"/>
              <a:t>ㄴㄷㅏ</a:t>
            </a:r>
            <a:r>
              <a:rPr lang="en-US" altLang="ko-KR" dirty="0"/>
              <a:t>']</a:t>
            </a:r>
            <a:endParaRPr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3F320B-0AF6-0542-B31B-E78C18B61B36}"/>
              </a:ext>
            </a:extLst>
          </p:cNvPr>
          <p:cNvSpPr txBox="1"/>
          <p:nvPr/>
        </p:nvSpPr>
        <p:spPr>
          <a:xfrm>
            <a:off x="1214333" y="613372"/>
            <a:ext cx="3307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높임말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반말 변환 </a:t>
            </a:r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Flow</a:t>
            </a:r>
            <a:endParaRPr kumimoji="1" lang="ko-Kore-KR" altLang="en-US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48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D00521-6AE8-974D-B3D7-A09E74B8FC78}"/>
              </a:ext>
            </a:extLst>
          </p:cNvPr>
          <p:cNvSpPr txBox="1"/>
          <p:nvPr/>
        </p:nvSpPr>
        <p:spPr>
          <a:xfrm>
            <a:off x="1715722" y="1911860"/>
            <a:ext cx="60980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Step3. </a:t>
            </a:r>
            <a:r>
              <a:rPr lang="ko-KR" altLang="en-US" b="1" dirty="0">
                <a:solidFill>
                  <a:srgbClr val="002060"/>
                </a:solidFill>
              </a:rPr>
              <a:t>종결어미가 </a:t>
            </a:r>
            <a:r>
              <a:rPr lang="en-US" altLang="ko-KR" b="1" dirty="0">
                <a:solidFill>
                  <a:srgbClr val="002060"/>
                </a:solidFill>
              </a:rPr>
              <a:t>‘</a:t>
            </a:r>
            <a:r>
              <a:rPr lang="ko-KR" altLang="en-US" b="1" dirty="0" err="1">
                <a:solidFill>
                  <a:srgbClr val="002060"/>
                </a:solidFill>
              </a:rPr>
              <a:t>ㄴ다</a:t>
            </a:r>
            <a:r>
              <a:rPr lang="en-US" altLang="ko-KR" b="1" dirty="0">
                <a:solidFill>
                  <a:srgbClr val="002060"/>
                </a:solidFill>
              </a:rPr>
              <a:t>’</a:t>
            </a:r>
            <a:r>
              <a:rPr lang="ko-KR" altLang="en-US" b="1" dirty="0">
                <a:solidFill>
                  <a:srgbClr val="002060"/>
                </a:solidFill>
              </a:rPr>
              <a:t>로</a:t>
            </a:r>
            <a:r>
              <a:rPr lang="en-US" altLang="ko-KR" b="1" dirty="0">
                <a:solidFill>
                  <a:srgbClr val="002060"/>
                </a:solidFill>
              </a:rPr>
              <a:t>,</a:t>
            </a:r>
            <a:r>
              <a:rPr lang="ko-KR" altLang="en-US" b="1" dirty="0">
                <a:solidFill>
                  <a:srgbClr val="002060"/>
                </a:solidFill>
              </a:rPr>
              <a:t> </a:t>
            </a:r>
            <a:r>
              <a:rPr lang="en-US" altLang="ko-KR" b="1" dirty="0">
                <a:solidFill>
                  <a:srgbClr val="002060"/>
                </a:solidFill>
              </a:rPr>
              <a:t>’</a:t>
            </a:r>
            <a:r>
              <a:rPr lang="ko-KR" altLang="en-US" b="1" dirty="0">
                <a:solidFill>
                  <a:srgbClr val="002060"/>
                </a:solidFill>
              </a:rPr>
              <a:t>다</a:t>
            </a:r>
            <a:r>
              <a:rPr lang="en-US" altLang="ko-KR" b="1" dirty="0">
                <a:solidFill>
                  <a:srgbClr val="002060"/>
                </a:solidFill>
              </a:rPr>
              <a:t>’</a:t>
            </a:r>
            <a:r>
              <a:rPr lang="ko-KR" altLang="en-US" b="1" dirty="0">
                <a:solidFill>
                  <a:srgbClr val="002060"/>
                </a:solidFill>
              </a:rPr>
              <a:t> 앞에 글자에 종성이 있기에 </a:t>
            </a:r>
            <a:r>
              <a:rPr lang="en-US" altLang="ko-KR" b="1" dirty="0">
                <a:solidFill>
                  <a:srgbClr val="002060"/>
                </a:solidFill>
              </a:rPr>
              <a:t>‘</a:t>
            </a:r>
            <a:r>
              <a:rPr lang="ko-KR" altLang="en-US" b="1" dirty="0" err="1">
                <a:solidFill>
                  <a:srgbClr val="002060"/>
                </a:solidFill>
              </a:rPr>
              <a:t>ㅂ니다</a:t>
            </a:r>
            <a:r>
              <a:rPr lang="en-US" altLang="ko-KR" b="1" dirty="0">
                <a:solidFill>
                  <a:srgbClr val="002060"/>
                </a:solidFill>
              </a:rPr>
              <a:t>’</a:t>
            </a:r>
            <a:r>
              <a:rPr lang="ko-KR" altLang="en-US" b="1" dirty="0">
                <a:solidFill>
                  <a:srgbClr val="002060"/>
                </a:solidFill>
              </a:rPr>
              <a:t>로 종결어미를 변경한다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  <a:r>
              <a:rPr lang="ko-KR" altLang="en-US" b="1" dirty="0">
                <a:solidFill>
                  <a:srgbClr val="002060"/>
                </a:solidFill>
              </a:rPr>
              <a:t> 종결어미가 없었다면 </a:t>
            </a:r>
            <a:r>
              <a:rPr lang="en-US" altLang="ko-KR" b="1" dirty="0">
                <a:solidFill>
                  <a:srgbClr val="002060"/>
                </a:solidFill>
              </a:rPr>
              <a:t>‘</a:t>
            </a:r>
            <a:r>
              <a:rPr lang="ko-KR" altLang="en-US" b="1" dirty="0">
                <a:solidFill>
                  <a:srgbClr val="002060"/>
                </a:solidFill>
              </a:rPr>
              <a:t>습니다</a:t>
            </a:r>
            <a:r>
              <a:rPr lang="en-US" altLang="ko-KR" b="1" dirty="0">
                <a:solidFill>
                  <a:srgbClr val="002060"/>
                </a:solidFill>
              </a:rPr>
              <a:t>’</a:t>
            </a:r>
            <a:r>
              <a:rPr lang="ko-KR" altLang="en-US" b="1" dirty="0">
                <a:solidFill>
                  <a:srgbClr val="002060"/>
                </a:solidFill>
              </a:rPr>
              <a:t>로 변경될 것이다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  <a:r>
              <a:rPr lang="ko-KR" altLang="en-US" b="1" dirty="0">
                <a:solidFill>
                  <a:srgbClr val="002060"/>
                </a:solidFill>
              </a:rPr>
              <a:t> 이 </a:t>
            </a:r>
            <a:r>
              <a:rPr lang="en-US" altLang="ko-KR" b="1" dirty="0">
                <a:solidFill>
                  <a:srgbClr val="002060"/>
                </a:solidFill>
              </a:rPr>
              <a:t>step</a:t>
            </a:r>
            <a:r>
              <a:rPr lang="ko-KR" altLang="en-US" b="1" dirty="0">
                <a:solidFill>
                  <a:srgbClr val="002060"/>
                </a:solidFill>
              </a:rPr>
              <a:t>에서 한국어의 문법적인 요소를 고려하여 종결어미를 변경한다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  <a:r>
              <a:rPr lang="ko-KR" altLang="en-US" b="1" dirty="0">
                <a:solidFill>
                  <a:srgbClr val="002060"/>
                </a:solidFill>
              </a:rPr>
              <a:t> 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/>
          </a:p>
          <a:p>
            <a:r>
              <a:rPr lang="en-US" altLang="ko-KR" dirty="0"/>
              <a:t>['</a:t>
            </a:r>
            <a:r>
              <a:rPr lang="ko-KR" altLang="en-US" dirty="0" err="1"/>
              <a:t>ㄴㄷㅏ</a:t>
            </a:r>
            <a:r>
              <a:rPr lang="en-US" altLang="ko-KR" dirty="0"/>
              <a:t>＇]</a:t>
            </a:r>
            <a:r>
              <a:rPr lang="ko-KR" altLang="en-US" dirty="0"/>
              <a:t>            </a:t>
            </a:r>
            <a:r>
              <a:rPr lang="en-US" altLang="ko-KR" dirty="0"/>
              <a:t>[‘</a:t>
            </a:r>
            <a:r>
              <a:rPr lang="ko-KR" altLang="en-US" dirty="0" err="1"/>
              <a:t>ㅂㄴㅣㄷㅏ</a:t>
            </a:r>
            <a:r>
              <a:rPr lang="en-US" altLang="ko-KR" dirty="0"/>
              <a:t>’]</a:t>
            </a:r>
            <a:endParaRPr lang="en-US" altLang="ko-KR" b="1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A70AAB92-36D3-E545-A1D4-254A27D40053}"/>
              </a:ext>
            </a:extLst>
          </p:cNvPr>
          <p:cNvSpPr/>
          <p:nvPr/>
        </p:nvSpPr>
        <p:spPr>
          <a:xfrm>
            <a:off x="1214333" y="1668162"/>
            <a:ext cx="8143103" cy="447314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9A7D8B-C623-5447-BDA1-F57C5F309DF0}"/>
              </a:ext>
            </a:extLst>
          </p:cNvPr>
          <p:cNvSpPr txBox="1"/>
          <p:nvPr/>
        </p:nvSpPr>
        <p:spPr>
          <a:xfrm>
            <a:off x="1733936" y="1290084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높임말 반말 변환기 모듈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8526FB-90C5-FB4B-B65A-6544164245D8}"/>
              </a:ext>
            </a:extLst>
          </p:cNvPr>
          <p:cNvSpPr txBox="1"/>
          <p:nvPr/>
        </p:nvSpPr>
        <p:spPr>
          <a:xfrm>
            <a:off x="1715722" y="4090588"/>
            <a:ext cx="60980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Step4. </a:t>
            </a:r>
            <a:r>
              <a:rPr lang="ko-KR" altLang="en-US" b="1" dirty="0">
                <a:solidFill>
                  <a:srgbClr val="002060"/>
                </a:solidFill>
              </a:rPr>
              <a:t>변경된 종결어미를 기존의 문장에 결합한 다음 자모 단위로 나누어진 문장을 합쳐준다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  <a:r>
              <a:rPr lang="ko-KR" altLang="en-US" b="1" dirty="0">
                <a:solidFill>
                  <a:srgbClr val="002060"/>
                </a:solidFill>
              </a:rPr>
              <a:t> 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/>
          </a:p>
          <a:p>
            <a:r>
              <a:rPr lang="en-US" altLang="ko-KR" dirty="0"/>
              <a:t> ['</a:t>
            </a:r>
            <a:r>
              <a:rPr lang="ko-KR" altLang="en-US" dirty="0"/>
              <a:t>우리는 이제 개강을 합니다</a:t>
            </a:r>
            <a:r>
              <a:rPr lang="en-US" altLang="ko-KR" dirty="0"/>
              <a:t>.’] </a:t>
            </a:r>
          </a:p>
          <a:p>
            <a:r>
              <a:rPr lang="en" altLang="ko-Kore-KR" dirty="0"/>
              <a:t>['NP/JX', 'MAG', 'NNG/JKO', 'VV/SF’]</a:t>
            </a:r>
            <a:endParaRPr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3F320B-0AF6-0542-B31B-E78C18B61B36}"/>
              </a:ext>
            </a:extLst>
          </p:cNvPr>
          <p:cNvSpPr txBox="1"/>
          <p:nvPr/>
        </p:nvSpPr>
        <p:spPr>
          <a:xfrm>
            <a:off x="1214333" y="613372"/>
            <a:ext cx="3307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높임말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반말 변환 </a:t>
            </a:r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Flow</a:t>
            </a:r>
            <a:endParaRPr kumimoji="1" lang="ko-Kore-KR" altLang="en-US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" name="오른쪽 화살표[R] 1">
            <a:extLst>
              <a:ext uri="{FF2B5EF4-FFF2-40B4-BE49-F238E27FC236}">
                <a16:creationId xmlns:a16="http://schemas.microsoft.com/office/drawing/2014/main" id="{12FD79CC-F43E-A14C-9477-10682552A30B}"/>
              </a:ext>
            </a:extLst>
          </p:cNvPr>
          <p:cNvSpPr/>
          <p:nvPr/>
        </p:nvSpPr>
        <p:spPr>
          <a:xfrm>
            <a:off x="3086229" y="3429000"/>
            <a:ext cx="348949" cy="88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752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D00521-6AE8-974D-B3D7-A09E74B8FC78}"/>
              </a:ext>
            </a:extLst>
          </p:cNvPr>
          <p:cNvSpPr txBox="1"/>
          <p:nvPr/>
        </p:nvSpPr>
        <p:spPr>
          <a:xfrm>
            <a:off x="1715722" y="1911860"/>
            <a:ext cx="60980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높임말에서 반말로 변경하는 방법도 유사하나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002060"/>
                </a:solidFill>
              </a:rPr>
              <a:t>용언의 활용</a:t>
            </a:r>
            <a:r>
              <a:rPr lang="ko-KR" altLang="en-US" b="1" dirty="0"/>
              <a:t>도 고려해야 하기에 이에 대한 규칙을 정해 변경하도록 하고 있습니다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한국어의 </a:t>
            </a:r>
            <a:r>
              <a:rPr lang="ko-KR" altLang="en-US" b="1" dirty="0" err="1">
                <a:solidFill>
                  <a:srgbClr val="002060"/>
                </a:solidFill>
              </a:rPr>
              <a:t>하십시오체</a:t>
            </a:r>
            <a:r>
              <a:rPr lang="ko-KR" altLang="en-US" b="1" dirty="0" err="1"/>
              <a:t>는</a:t>
            </a:r>
            <a:r>
              <a:rPr lang="ko-KR" altLang="en-US" b="1" dirty="0"/>
              <a:t> </a:t>
            </a:r>
            <a:r>
              <a:rPr lang="ko-KR" altLang="en-US" b="1" dirty="0" err="1">
                <a:solidFill>
                  <a:srgbClr val="002060"/>
                </a:solidFill>
              </a:rPr>
              <a:t>해라체</a:t>
            </a:r>
            <a:r>
              <a:rPr lang="ko-KR" altLang="en-US" b="1" dirty="0" err="1"/>
              <a:t>로</a:t>
            </a:r>
            <a:r>
              <a:rPr lang="ko-KR" altLang="en-US" b="1" dirty="0"/>
              <a:t> 변경되고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ko-KR" altLang="en-US" b="1" dirty="0" err="1">
                <a:solidFill>
                  <a:srgbClr val="002060"/>
                </a:solidFill>
              </a:rPr>
              <a:t>해요체</a:t>
            </a:r>
            <a:r>
              <a:rPr lang="ko-KR" altLang="en-US" b="1" dirty="0" err="1"/>
              <a:t>는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002060"/>
                </a:solidFill>
              </a:rPr>
              <a:t>해체</a:t>
            </a:r>
            <a:r>
              <a:rPr lang="ko-KR" altLang="en-US" b="1" dirty="0"/>
              <a:t>로 변경되도록 하였습니다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r>
              <a:rPr lang="ko-KR" altLang="en-US" b="1" dirty="0" err="1">
                <a:solidFill>
                  <a:srgbClr val="002060"/>
                </a:solidFill>
              </a:rPr>
              <a:t>하십시오체</a:t>
            </a:r>
            <a:r>
              <a:rPr lang="ko-KR" altLang="en-US" b="1" dirty="0" err="1"/>
              <a:t>와</a:t>
            </a:r>
            <a:r>
              <a:rPr lang="ko-KR" altLang="en-US" b="1" dirty="0"/>
              <a:t> </a:t>
            </a:r>
            <a:r>
              <a:rPr lang="ko-KR" altLang="en-US" b="1" dirty="0" err="1">
                <a:solidFill>
                  <a:srgbClr val="002060"/>
                </a:solidFill>
              </a:rPr>
              <a:t>해라체</a:t>
            </a:r>
            <a:r>
              <a:rPr lang="ko-KR" altLang="en-US" b="1" dirty="0" err="1"/>
              <a:t>는</a:t>
            </a:r>
            <a:r>
              <a:rPr lang="ko-KR" altLang="en-US" b="1" dirty="0"/>
              <a:t> 같은 </a:t>
            </a:r>
            <a:r>
              <a:rPr lang="ko-KR" altLang="en-US" b="1" dirty="0" err="1"/>
              <a:t>격식체이고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ko-KR" altLang="en-US" b="1" dirty="0" err="1"/>
              <a:t>해요체와</a:t>
            </a:r>
            <a:r>
              <a:rPr lang="ko-KR" altLang="en-US" b="1" dirty="0"/>
              <a:t> 해체는 비격식체이기에 같은 </a:t>
            </a:r>
            <a:r>
              <a:rPr lang="ko-KR" altLang="en-US" b="1" dirty="0" err="1"/>
              <a:t>어체</a:t>
            </a:r>
            <a:r>
              <a:rPr lang="ko-KR" altLang="en-US" b="1" dirty="0"/>
              <a:t> 사이에서 변경이 이루어지도록 하였습니다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A70AAB92-36D3-E545-A1D4-254A27D40053}"/>
              </a:ext>
            </a:extLst>
          </p:cNvPr>
          <p:cNvSpPr/>
          <p:nvPr/>
        </p:nvSpPr>
        <p:spPr>
          <a:xfrm>
            <a:off x="1214333" y="1668162"/>
            <a:ext cx="8143103" cy="360817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9A7D8B-C623-5447-BDA1-F57C5F309DF0}"/>
              </a:ext>
            </a:extLst>
          </p:cNvPr>
          <p:cNvSpPr txBox="1"/>
          <p:nvPr/>
        </p:nvSpPr>
        <p:spPr>
          <a:xfrm>
            <a:off x="1733936" y="1290084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높임말 반말 변환기 모듈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3F320B-0AF6-0542-B31B-E78C18B61B36}"/>
              </a:ext>
            </a:extLst>
          </p:cNvPr>
          <p:cNvSpPr txBox="1"/>
          <p:nvPr/>
        </p:nvSpPr>
        <p:spPr>
          <a:xfrm>
            <a:off x="1214333" y="613372"/>
            <a:ext cx="3307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높임말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반말 변환 </a:t>
            </a:r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Flow</a:t>
            </a:r>
            <a:endParaRPr kumimoji="1" lang="ko-Kore-KR" altLang="en-US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33CE416-2402-AE42-A1EB-C553F8749D49}"/>
              </a:ext>
            </a:extLst>
          </p:cNvPr>
          <p:cNvCxnSpPr>
            <a:cxnSpLocks/>
          </p:cNvCxnSpPr>
          <p:nvPr/>
        </p:nvCxnSpPr>
        <p:spPr>
          <a:xfrm>
            <a:off x="5307226" y="5402768"/>
            <a:ext cx="0" cy="528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9DE426-7F5B-C949-8D89-9A386F1C59B9}"/>
              </a:ext>
            </a:extLst>
          </p:cNvPr>
          <p:cNvSpPr txBox="1"/>
          <p:nvPr/>
        </p:nvSpPr>
        <p:spPr>
          <a:xfrm>
            <a:off x="1728076" y="5983018"/>
            <a:ext cx="6166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output: </a:t>
            </a:r>
            <a:r>
              <a:rPr kumimoji="1" lang="en-US" altLang="ko-KR" dirty="0"/>
              <a:t>'</a:t>
            </a:r>
            <a:r>
              <a:rPr kumimoji="1" lang="ko-KR" altLang="en-US" dirty="0"/>
              <a:t>우리는 이제 개강을 합니다</a:t>
            </a:r>
            <a:r>
              <a:rPr kumimoji="1" lang="en-US" altLang="ko-KR" dirty="0"/>
              <a:t>.'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7546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410</Words>
  <Application>Microsoft Macintosh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BM DoHyeon OTF</vt:lpstr>
      <vt:lpstr>Malgun Gothic</vt:lpstr>
      <vt:lpstr>Arial</vt:lpstr>
      <vt:lpstr>Calibri</vt:lpstr>
      <vt:lpstr>Calibri Light</vt:lpstr>
      <vt:lpstr>Office 테마</vt:lpstr>
      <vt:lpstr>형태소 변환기를 사용한 존댓말 반말 변환기</vt:lpstr>
      <vt:lpstr>형태소 변환기를 사용한 존댓말 반말 변환기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Joowhan</dc:creator>
  <cp:lastModifiedBy>Kim Joowhan</cp:lastModifiedBy>
  <cp:revision>2</cp:revision>
  <dcterms:created xsi:type="dcterms:W3CDTF">2022-02-21T11:52:09Z</dcterms:created>
  <dcterms:modified xsi:type="dcterms:W3CDTF">2022-02-23T05:42:48Z</dcterms:modified>
</cp:coreProperties>
</file>