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82" r:id="rId3"/>
    <p:sldId id="284" r:id="rId4"/>
    <p:sldId id="285" r:id="rId5"/>
    <p:sldId id="286" r:id="rId6"/>
    <p:sldId id="287" r:id="rId7"/>
    <p:sldId id="290" r:id="rId8"/>
    <p:sldId id="288" r:id="rId9"/>
    <p:sldId id="289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AA2D"/>
    <a:srgbClr val="389DF3"/>
    <a:srgbClr val="FFFFFF"/>
    <a:srgbClr val="179A5C"/>
    <a:srgbClr val="58ABF6"/>
    <a:srgbClr val="D65F4B"/>
    <a:srgbClr val="3B9A5B"/>
    <a:srgbClr val="AB2ACB"/>
    <a:srgbClr val="379EF3"/>
    <a:srgbClr val="169A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27"/>
    <p:restoredTop sz="94718"/>
  </p:normalViewPr>
  <p:slideViewPr>
    <p:cSldViewPr snapToGrid="0" snapToObjects="1">
      <p:cViewPr varScale="1">
        <p:scale>
          <a:sx n="58" d="100"/>
          <a:sy n="58" d="100"/>
        </p:scale>
        <p:origin x="94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5" name="Shape 1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4" name="Shape 2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9798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3508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4" name="Shape 2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5815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4" name="Shape 2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5378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6647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4825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4" name="Shape 2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3332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4971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">
    <p:bg>
      <p:bgPr>
        <a:solidFill>
          <a:schemeClr val="accent1">
            <a:hueOff val="369924"/>
            <a:lumOff val="-3081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20" b="1">
                <a:solidFill>
                  <a:srgbClr val="FFFFFF"/>
                </a:solidFill>
              </a:defRPr>
            </a:lvl1pPr>
          </a:lstStyle>
          <a:p>
            <a:r>
              <a:t>저자 및 날짜</a:t>
            </a:r>
          </a:p>
        </p:txBody>
      </p:sp>
      <p:sp>
        <p:nvSpPr>
          <p:cNvPr id="1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프레젠테이션 제목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4D80"/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4D80"/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4D80"/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4D80"/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4D80"/>
                </a:solidFill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사실 정보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사실 정보</a:t>
            </a:r>
          </a:p>
        </p:txBody>
      </p:sp>
      <p:sp>
        <p:nvSpPr>
          <p:cNvPr id="10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속성</a:t>
            </a:r>
          </a:p>
        </p:txBody>
      </p:sp>
      <p:sp>
        <p:nvSpPr>
          <p:cNvPr id="116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“멋진 인용구”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파란 하늘을 배경으로 아래에서 올려다본 열기구"/>
          <p:cNvSpPr>
            <a:spLocks noGrp="1"/>
          </p:cNvSpPr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열기구의 윗부분을 위에서 근접 촬영한 사진"/>
          <p:cNvSpPr>
            <a:spLocks noGrp="1"/>
          </p:cNvSpPr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파란 하늘을 배경으로 아래에서 올려다본 열기구"/>
          <p:cNvSpPr>
            <a:spLocks noGrp="1"/>
          </p:cNvSpPr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파란 하늘을 배경으로 아래에서 올려다본 열기구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열기구의 윗부분을 위에서 근접 촬영한 사진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프레젠테이션 제목</a:t>
            </a:r>
          </a:p>
        </p:txBody>
      </p:sp>
      <p:sp>
        <p:nvSpPr>
          <p:cNvPr id="23" name="저자 및 날짜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20" b="1"/>
            </a:lvl1pPr>
          </a:lstStyle>
          <a:p>
            <a:r>
              <a:t>저자 및 날짜</a:t>
            </a:r>
          </a:p>
        </p:txBody>
      </p:sp>
      <p:sp>
        <p:nvSpPr>
          <p:cNvPr id="2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열기구를 아래에서 근접 촬영한 사진"/>
          <p:cNvSpPr>
            <a:spLocks noGrp="1"/>
          </p:cNvSpPr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슬라이드 제목</a:t>
            </a:r>
          </a:p>
        </p:txBody>
      </p:sp>
      <p:sp>
        <p:nvSpPr>
          <p:cNvPr id="3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61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파란 하늘을 배경으로 아래에서 올려다본 열기구"/>
          <p:cNvSpPr>
            <a:spLocks noGrp="1"/>
          </p:cNvSpPr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6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섹션">
    <p:bg>
      <p:bgPr>
        <a:solidFill>
          <a:schemeClr val="accent1">
            <a:hueOff val="369924"/>
            <a:lumOff val="-3081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섹션 제목</a:t>
            </a:r>
          </a:p>
        </p:txBody>
      </p:sp>
      <p:sp>
        <p:nvSpPr>
          <p:cNvPr id="7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80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8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의제 제목</a:t>
            </a:r>
          </a:p>
        </p:txBody>
      </p:sp>
      <p:sp>
        <p:nvSpPr>
          <p:cNvPr id="89" name="의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의제 부제</a:t>
            </a:r>
          </a:p>
        </p:txBody>
      </p:sp>
      <p:sp>
        <p:nvSpPr>
          <p:cNvPr id="90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의제 주제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내역서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제목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허재무, 김준태, 김주환, 김정희   2021.11.5(금)"/>
          <p:cNvSpPr txBox="1">
            <a:spLocks noGrp="1"/>
          </p:cNvSpPr>
          <p:nvPr>
            <p:ph type="body" idx="21"/>
          </p:nvPr>
        </p:nvSpPr>
        <p:spPr>
          <a:xfrm>
            <a:off x="1201340" y="11070784"/>
            <a:ext cx="21971003" cy="63697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Autofit/>
          </a:bodyPr>
          <a:lstStyle/>
          <a:p>
            <a:r>
              <a:rPr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지도 교수 </a:t>
            </a:r>
            <a:r>
              <a:rPr lang="en-US" altLang="ko-KR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sz="4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최희열</a:t>
            </a:r>
            <a:r>
              <a:rPr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 교수님</a:t>
            </a:r>
            <a:endParaRPr lang="en-US" altLang="ko-KR" sz="4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팀원 </a:t>
            </a:r>
            <a:r>
              <a:rPr lang="en-US" altLang="ko-KR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sz="4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허재무</a:t>
            </a:r>
            <a:r>
              <a:rPr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sz="4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김주환</a:t>
            </a:r>
            <a:r>
              <a:rPr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sz="4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김정희</a:t>
            </a:r>
            <a:endParaRPr lang="en-US" sz="4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ko-Kore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관련</a:t>
            </a:r>
            <a:r>
              <a:rPr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 기업체 </a:t>
            </a:r>
            <a:r>
              <a:rPr lang="en-US" altLang="ko-KR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AITRICS</a:t>
            </a:r>
            <a:endParaRPr sz="4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52" name="공학 프로젝트 기획…"/>
          <p:cNvSpPr txBox="1">
            <a:spLocks noGrp="1"/>
          </p:cNvSpPr>
          <p:nvPr>
            <p:ph type="ctrTitle"/>
          </p:nvPr>
        </p:nvSpPr>
        <p:spPr>
          <a:xfrm>
            <a:off x="1206496" y="2939889"/>
            <a:ext cx="22360870" cy="599133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sz="24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캡스톤</a:t>
            </a:r>
            <a:r>
              <a:rPr lang="ko-KR" altLang="en-US" sz="24000" dirty="0">
                <a:latin typeface="BM JUA OTF" panose="02020603020101020101" pitchFamily="18" charset="-127"/>
                <a:ea typeface="BM JUA OTF" panose="02020603020101020101" pitchFamily="18" charset="-127"/>
              </a:rPr>
              <a:t> 디자인</a:t>
            </a:r>
            <a:endParaRPr sz="167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ko-KR" altLang="en-US" sz="16700" dirty="0">
                <a:latin typeface="BM JUA OTF" panose="02020603020101020101" pitchFamily="18" charset="-127"/>
                <a:ea typeface="BM JUA OTF" panose="02020603020101020101" pitchFamily="18" charset="-127"/>
              </a:rPr>
              <a:t>한국어의 특수성을 반영한</a:t>
            </a:r>
            <a:br>
              <a:rPr lang="en-US" altLang="ko-KR" sz="167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sz="167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번역기</a:t>
            </a:r>
            <a:r>
              <a:rPr sz="167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sz="167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성능</a:t>
            </a:r>
            <a:r>
              <a:rPr sz="167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sz="167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향상</a:t>
            </a:r>
            <a:endParaRPr sz="167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53" name="자모 단위 변환 &amp; 높임말, 낮춤말 변환"/>
          <p:cNvSpPr txBox="1">
            <a:spLocks noGrp="1"/>
          </p:cNvSpPr>
          <p:nvPr>
            <p:ph type="subTitle" sz="quarter" idx="1"/>
          </p:nvPr>
        </p:nvSpPr>
        <p:spPr>
          <a:xfrm>
            <a:off x="1201342" y="8918520"/>
            <a:ext cx="21971001" cy="1905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7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자모</a:t>
            </a:r>
            <a:r>
              <a:rPr sz="72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sz="7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단위</a:t>
            </a:r>
            <a:r>
              <a:rPr sz="72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sz="7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변환</a:t>
            </a:r>
            <a:r>
              <a:rPr sz="7200" dirty="0">
                <a:latin typeface="BM JUA OTF" panose="02020603020101020101" pitchFamily="18" charset="-127"/>
                <a:ea typeface="BM JUA OTF" panose="02020603020101020101" pitchFamily="18" charset="-127"/>
              </a:rPr>
              <a:t> &amp; </a:t>
            </a:r>
            <a:r>
              <a:rPr sz="7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높임말</a:t>
            </a:r>
            <a:r>
              <a:rPr sz="7200" dirty="0"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sz="7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낮춤말</a:t>
            </a:r>
            <a:r>
              <a:rPr sz="72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sz="7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변환</a:t>
            </a:r>
            <a:endParaRPr sz="7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Jamo 단위 변환"/>
          <p:cNvSpPr txBox="1">
            <a:spLocks noGrp="1"/>
          </p:cNvSpPr>
          <p:nvPr>
            <p:ph type="title"/>
          </p:nvPr>
        </p:nvSpPr>
        <p:spPr>
          <a:xfrm>
            <a:off x="962478" y="4533900"/>
            <a:ext cx="22459043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13900" dirty="0">
                <a:latin typeface="BM JUA OTF" panose="02020603020101020101" pitchFamily="18" charset="-127"/>
                <a:ea typeface="BM JUA OTF" panose="02020603020101020101" pitchFamily="18" charset="-127"/>
              </a:rPr>
              <a:t>팀에서 해결하고자 하는 문제</a:t>
            </a:r>
            <a:endParaRPr sz="139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322617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번역기 설명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2365188">
              <a:defRPr sz="8245" spc="-164"/>
            </a:lvl1pPr>
          </a:lstStyle>
          <a:p>
            <a:r>
              <a:rPr lang="ko-KR" altLang="en-US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팀에서 해결하고자 하는 문제</a:t>
            </a:r>
            <a:endParaRPr sz="9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6AF803-A1E4-974B-AC63-56184EBBFB1B}"/>
              </a:ext>
            </a:extLst>
          </p:cNvPr>
          <p:cNvGrpSpPr/>
          <p:nvPr/>
        </p:nvGrpSpPr>
        <p:grpSpPr>
          <a:xfrm>
            <a:off x="5049293" y="5133424"/>
            <a:ext cx="14126335" cy="7298748"/>
            <a:chOff x="5158594" y="5029907"/>
            <a:chExt cx="14126335" cy="7298748"/>
          </a:xfrm>
        </p:grpSpPr>
        <p:pic>
          <p:nvPicPr>
            <p:cNvPr id="6" name="그림 5" descr="텍스트, 스크린샷, 모니터, 노트북이(가) 표시된 사진&#10;&#10;자동 생성된 설명">
              <a:extLst>
                <a:ext uri="{FF2B5EF4-FFF2-40B4-BE49-F238E27FC236}">
                  <a16:creationId xmlns:a16="http://schemas.microsoft.com/office/drawing/2014/main" id="{177F08B4-28AD-1A43-B390-B22C3B48D1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25" t="15084" r="21514" b="47744"/>
            <a:stretch/>
          </p:blipFill>
          <p:spPr>
            <a:xfrm>
              <a:off x="8471138" y="8295403"/>
              <a:ext cx="10813791" cy="403325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7EFFA4-2945-B443-8000-BEDE8D23A95B}"/>
                </a:ext>
              </a:extLst>
            </p:cNvPr>
            <p:cNvSpPr txBox="1"/>
            <p:nvPr/>
          </p:nvSpPr>
          <p:spPr>
            <a:xfrm>
              <a:off x="5158594" y="5029907"/>
              <a:ext cx="3312544" cy="933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54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구글 번역</a:t>
              </a:r>
              <a:endParaRPr lang="ko-Kore-KR" altLang="en-US" sz="54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2CB29F2-2EFB-314A-8C11-8150665D5CD3}"/>
                </a:ext>
              </a:extLst>
            </p:cNvPr>
            <p:cNvSpPr txBox="1"/>
            <p:nvPr/>
          </p:nvSpPr>
          <p:spPr>
            <a:xfrm>
              <a:off x="5158594" y="9845235"/>
              <a:ext cx="3312544" cy="933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54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파파고</a:t>
              </a:r>
              <a:endParaRPr lang="ko-Kore-KR" altLang="en-US" sz="54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77835F4D-DED4-1B44-ACAD-2871BA3480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848" y="3598231"/>
            <a:ext cx="9718396" cy="400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3779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Jamo 단위 변환"/>
          <p:cNvSpPr txBox="1">
            <a:spLocks noGrp="1"/>
          </p:cNvSpPr>
          <p:nvPr>
            <p:ph type="title"/>
          </p:nvPr>
        </p:nvSpPr>
        <p:spPr>
          <a:xfrm>
            <a:off x="962478" y="4533900"/>
            <a:ext cx="22459043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13900" dirty="0">
                <a:latin typeface="BM JUA OTF" panose="02020603020101020101" pitchFamily="18" charset="-127"/>
                <a:ea typeface="BM JUA OTF" panose="02020603020101020101" pitchFamily="18" charset="-127"/>
              </a:rPr>
              <a:t>기존의 해결방안</a:t>
            </a:r>
            <a:endParaRPr sz="139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742468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Jamo 단위 변환"/>
          <p:cNvSpPr txBox="1">
            <a:spLocks noGrp="1"/>
          </p:cNvSpPr>
          <p:nvPr>
            <p:ph type="title"/>
          </p:nvPr>
        </p:nvSpPr>
        <p:spPr>
          <a:xfrm>
            <a:off x="962478" y="4533900"/>
            <a:ext cx="22459043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13900" dirty="0">
                <a:latin typeface="BM JUA OTF" panose="02020603020101020101" pitchFamily="18" charset="-127"/>
                <a:ea typeface="BM JUA OTF" panose="02020603020101020101" pitchFamily="18" charset="-127"/>
              </a:rPr>
              <a:t>어떤 방법으로 해결하려고 하는가</a:t>
            </a:r>
            <a:r>
              <a:rPr lang="en-US" altLang="ko-KR" sz="13900" dirty="0">
                <a:latin typeface="BM JUA OTF" panose="02020603020101020101" pitchFamily="18" charset="-127"/>
                <a:ea typeface="BM JUA OTF" panose="02020603020101020101" pitchFamily="18" charset="-127"/>
              </a:rPr>
              <a:t>?</a:t>
            </a:r>
            <a:endParaRPr sz="139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254022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번역기 설명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2365188">
              <a:defRPr sz="8245" spc="-164"/>
            </a:lvl1pPr>
          </a:lstStyle>
          <a:p>
            <a:r>
              <a:rPr lang="ko-KR" altLang="en-US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어떤 방법으로 해결하려고 하는가</a:t>
            </a:r>
            <a:r>
              <a:rPr lang="en-US" altLang="ko-KR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?</a:t>
            </a:r>
            <a:endParaRPr sz="9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C344722-697C-9B4D-B340-ADAD2ABA03CB}"/>
              </a:ext>
            </a:extLst>
          </p:cNvPr>
          <p:cNvGrpSpPr>
            <a:grpSpLocks noChangeAspect="1"/>
          </p:cNvGrpSpPr>
          <p:nvPr/>
        </p:nvGrpSpPr>
        <p:grpSpPr>
          <a:xfrm>
            <a:off x="640060" y="3969835"/>
            <a:ext cx="23103880" cy="6584832"/>
            <a:chOff x="893393" y="4387076"/>
            <a:chExt cx="21957877" cy="625821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1BB76AD-9ED6-2343-844A-FFB3C72B28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4465" b="43026"/>
            <a:stretch/>
          </p:blipFill>
          <p:spPr>
            <a:xfrm>
              <a:off x="893393" y="4387076"/>
              <a:ext cx="10659270" cy="625821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B00D50B-4621-664D-B804-F310774EC4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7316" r="14465" b="46"/>
            <a:stretch/>
          </p:blipFill>
          <p:spPr>
            <a:xfrm>
              <a:off x="12192000" y="4924710"/>
              <a:ext cx="10659270" cy="468351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BCA43A2-ECF5-CD48-9B5C-D245AA41C1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" r="15357" b="95105"/>
            <a:stretch/>
          </p:blipFill>
          <p:spPr>
            <a:xfrm>
              <a:off x="12192000" y="4387076"/>
              <a:ext cx="10548180" cy="5376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938960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번역기 설명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2365188">
              <a:defRPr sz="8245" spc="-164"/>
            </a:lvl1pPr>
          </a:lstStyle>
          <a:p>
            <a:r>
              <a:rPr lang="ko-KR" altLang="en-US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어떤 방법으로 해결하려고 하는가</a:t>
            </a:r>
            <a:r>
              <a:rPr lang="en-US" altLang="ko-KR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?</a:t>
            </a:r>
            <a:endParaRPr sz="9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79F46A-8075-6941-AA6A-A1379578214E}"/>
              </a:ext>
            </a:extLst>
          </p:cNvPr>
          <p:cNvGrpSpPr/>
          <p:nvPr/>
        </p:nvGrpSpPr>
        <p:grpSpPr>
          <a:xfrm>
            <a:off x="3518959" y="5180586"/>
            <a:ext cx="17346082" cy="4819243"/>
            <a:chOff x="2127250" y="3800021"/>
            <a:chExt cx="17346082" cy="481924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9D71BB3-6BBE-9241-B5D4-A1733DB64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4999" y="3800021"/>
              <a:ext cx="13758333" cy="2063750"/>
            </a:xfrm>
            <a:prstGeom prst="rect">
              <a:avLst/>
            </a:prstGeom>
          </p:spPr>
        </p:pic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480407FF-31D4-014B-B049-0FB026E0B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4999" y="6554632"/>
              <a:ext cx="9510487" cy="206463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D42AAD5-C504-F042-91D6-066A2982ACF5}"/>
                </a:ext>
              </a:extLst>
            </p:cNvPr>
            <p:cNvSpPr txBox="1"/>
            <p:nvPr/>
          </p:nvSpPr>
          <p:spPr>
            <a:xfrm>
              <a:off x="2127250" y="4361728"/>
              <a:ext cx="3082840" cy="933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altLang="ko-Kore-KR" sz="54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Jamo</a:t>
              </a:r>
              <a:endParaRPr lang="ko-Kore-KR" altLang="en-US" sz="54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9B9EB35-0CAA-554C-99BB-823C84232A62}"/>
                </a:ext>
              </a:extLst>
            </p:cNvPr>
            <p:cNvSpPr txBox="1"/>
            <p:nvPr/>
          </p:nvSpPr>
          <p:spPr>
            <a:xfrm>
              <a:off x="2157537" y="7120154"/>
              <a:ext cx="3082840" cy="933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ore-KR" sz="54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Kr</a:t>
              </a:r>
              <a:endParaRPr lang="ko-Kore-KR" altLang="en-US" sz="54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34723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Jamo 단위 변환"/>
          <p:cNvSpPr txBox="1">
            <a:spLocks noGrp="1"/>
          </p:cNvSpPr>
          <p:nvPr>
            <p:ph type="title"/>
          </p:nvPr>
        </p:nvSpPr>
        <p:spPr>
          <a:xfrm>
            <a:off x="962478" y="4533900"/>
            <a:ext cx="22459043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13900" dirty="0">
                <a:latin typeface="BM JUA OTF" panose="02020603020101020101" pitchFamily="18" charset="-127"/>
                <a:ea typeface="BM JUA OTF" panose="02020603020101020101" pitchFamily="18" charset="-127"/>
              </a:rPr>
              <a:t>진행 현황 및 예상 결과</a:t>
            </a:r>
            <a:endParaRPr sz="139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651739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번역기 설명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2365188">
              <a:defRPr sz="8245" spc="-164"/>
            </a:lvl1pPr>
          </a:lstStyle>
          <a:p>
            <a:r>
              <a:rPr lang="ko-KR" altLang="en-US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진행 현황 및 예상 결과</a:t>
            </a:r>
            <a:endParaRPr sz="9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F6DD12-FDA2-644E-893C-301288B15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909" y="3290075"/>
            <a:ext cx="11130181" cy="5664977"/>
          </a:xfrm>
          <a:prstGeom prst="rect">
            <a:avLst/>
          </a:prstGeom>
        </p:spPr>
      </p:pic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1CDCCCCB-ADEC-9544-87E4-7E35D7F15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499053"/>
              </p:ext>
            </p:extLst>
          </p:nvPr>
        </p:nvGraphicFramePr>
        <p:xfrm>
          <a:off x="3336692" y="9857678"/>
          <a:ext cx="17710616" cy="24897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7654">
                  <a:extLst>
                    <a:ext uri="{9D8B030D-6E8A-4147-A177-3AD203B41FA5}">
                      <a16:colId xmlns:a16="http://schemas.microsoft.com/office/drawing/2014/main" val="794330586"/>
                    </a:ext>
                  </a:extLst>
                </a:gridCol>
                <a:gridCol w="4427654">
                  <a:extLst>
                    <a:ext uri="{9D8B030D-6E8A-4147-A177-3AD203B41FA5}">
                      <a16:colId xmlns:a16="http://schemas.microsoft.com/office/drawing/2014/main" val="3620039737"/>
                    </a:ext>
                  </a:extLst>
                </a:gridCol>
                <a:gridCol w="4427654">
                  <a:extLst>
                    <a:ext uri="{9D8B030D-6E8A-4147-A177-3AD203B41FA5}">
                      <a16:colId xmlns:a16="http://schemas.microsoft.com/office/drawing/2014/main" val="2950922595"/>
                    </a:ext>
                  </a:extLst>
                </a:gridCol>
                <a:gridCol w="4427654">
                  <a:extLst>
                    <a:ext uri="{9D8B030D-6E8A-4147-A177-3AD203B41FA5}">
                      <a16:colId xmlns:a16="http://schemas.microsoft.com/office/drawing/2014/main" val="3193770121"/>
                    </a:ext>
                  </a:extLst>
                </a:gridCol>
              </a:tblGrid>
              <a:tr h="829913">
                <a:tc>
                  <a:txBody>
                    <a:bodyPr/>
                    <a:lstStyle/>
                    <a:p>
                      <a:endParaRPr kumimoji="0" lang="ko-Kore-KR" altLang="en-US" sz="3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BM JUA OTF" panose="02020603020101020101" pitchFamily="18" charset="-127"/>
                        <a:ea typeface="BM JUA OTF" panose="02020603020101020101" pitchFamily="18" charset="-127"/>
                        <a:cs typeface="+mn-cs"/>
                        <a:sym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ko-Kore-KR" sz="3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BM JUA OTF" panose="02020603020101020101" pitchFamily="18" charset="-127"/>
                          <a:ea typeface="BM JUA OTF" panose="02020603020101020101" pitchFamily="18" charset="-127"/>
                          <a:cs typeface="+mn-cs"/>
                          <a:sym typeface="Helvetica Neue"/>
                        </a:rPr>
                        <a:t>sentences</a:t>
                      </a:r>
                      <a:endParaRPr kumimoji="0" lang="ko-Kore-KR" altLang="en-US" sz="3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BM JUA OTF" panose="02020603020101020101" pitchFamily="18" charset="-127"/>
                        <a:ea typeface="BM JUA OTF" panose="02020603020101020101" pitchFamily="18" charset="-127"/>
                        <a:cs typeface="+mn-cs"/>
                        <a:sym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ko-Kore-KR" sz="3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BM JUA OTF" panose="02020603020101020101" pitchFamily="18" charset="-127"/>
                          <a:ea typeface="BM JUA OTF" panose="02020603020101020101" pitchFamily="18" charset="-127"/>
                          <a:cs typeface="+mn-cs"/>
                          <a:sym typeface="Helvetica Neue"/>
                        </a:rPr>
                        <a:t>total words</a:t>
                      </a:r>
                      <a:endParaRPr kumimoji="0" lang="ko-Kore-KR" altLang="en-US" sz="3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BM JUA OTF" panose="02020603020101020101" pitchFamily="18" charset="-127"/>
                        <a:ea typeface="BM JUA OTF" panose="02020603020101020101" pitchFamily="18" charset="-127"/>
                        <a:cs typeface="+mn-cs"/>
                        <a:sym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ko-Kore-KR" sz="3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BM JUA OTF" panose="02020603020101020101" pitchFamily="18" charset="-127"/>
                          <a:ea typeface="BM JUA OTF" panose="02020603020101020101" pitchFamily="18" charset="-127"/>
                          <a:cs typeface="+mn-cs"/>
                          <a:sym typeface="Helvetica Neue"/>
                        </a:rPr>
                        <a:t>Unique words(vocab)</a:t>
                      </a:r>
                      <a:endParaRPr kumimoji="0" lang="ko-Kore-KR" altLang="en-US" sz="3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BM JUA OTF" panose="02020603020101020101" pitchFamily="18" charset="-127"/>
                        <a:ea typeface="BM JUA OTF" panose="02020603020101020101" pitchFamily="18" charset="-127"/>
                        <a:cs typeface="+mn-cs"/>
                        <a:sym typeface="Helvetica Neu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432337"/>
                  </a:ext>
                </a:extLst>
              </a:tr>
              <a:tr h="829913">
                <a:tc>
                  <a:txBody>
                    <a:bodyPr/>
                    <a:lstStyle/>
                    <a:p>
                      <a:r>
                        <a:rPr kumimoji="0" lang="en-US" altLang="ko-Kore-KR" sz="3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BM JUA OTF" panose="02020603020101020101" pitchFamily="18" charset="-127"/>
                          <a:ea typeface="BM JUA OTF" panose="02020603020101020101" pitchFamily="18" charset="-127"/>
                          <a:cs typeface="+mn-cs"/>
                          <a:sym typeface="Helvetica Neue"/>
                        </a:rPr>
                        <a:t>Kr</a:t>
                      </a:r>
                      <a:endParaRPr kumimoji="0" lang="ko-Kore-KR" altLang="en-US" sz="3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BM JUA OTF" panose="02020603020101020101" pitchFamily="18" charset="-127"/>
                        <a:ea typeface="BM JUA OTF" panose="02020603020101020101" pitchFamily="18" charset="-127"/>
                        <a:cs typeface="+mn-cs"/>
                        <a:sym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ko-Kore-KR" sz="3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BM JUA OTF" panose="02020603020101020101" pitchFamily="18" charset="-127"/>
                          <a:ea typeface="BM JUA OTF" panose="02020603020101020101" pitchFamily="18" charset="-127"/>
                          <a:cs typeface="+mn-cs"/>
                          <a:sym typeface="Helvetica Neue"/>
                        </a:rPr>
                        <a:t>1596418</a:t>
                      </a:r>
                      <a:endParaRPr kumimoji="0" lang="ko-Kore-KR" altLang="en-US" sz="3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BM JUA OTF" panose="02020603020101020101" pitchFamily="18" charset="-127"/>
                        <a:ea typeface="BM JUA OTF" panose="02020603020101020101" pitchFamily="18" charset="-127"/>
                        <a:cs typeface="+mn-cs"/>
                        <a:sym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ko-Kore-KR" sz="3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BM JUA OTF" panose="02020603020101020101" pitchFamily="18" charset="-127"/>
                          <a:ea typeface="BM JUA OTF" panose="02020603020101020101" pitchFamily="18" charset="-127"/>
                          <a:cs typeface="+mn-cs"/>
                          <a:sym typeface="Helvetica Neue"/>
                        </a:rPr>
                        <a:t>41063283</a:t>
                      </a:r>
                      <a:endParaRPr kumimoji="0" lang="ko-Kore-KR" altLang="en-US" sz="3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BM JUA OTF" panose="02020603020101020101" pitchFamily="18" charset="-127"/>
                        <a:ea typeface="BM JUA OTF" panose="02020603020101020101" pitchFamily="18" charset="-127"/>
                        <a:cs typeface="+mn-cs"/>
                        <a:sym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ko-Kore-KR" sz="3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BM JUA OTF" panose="02020603020101020101" pitchFamily="18" charset="-127"/>
                          <a:ea typeface="BM JUA OTF" panose="02020603020101020101" pitchFamily="18" charset="-127"/>
                          <a:cs typeface="+mn-cs"/>
                          <a:sym typeface="Helvetica Neue"/>
                        </a:rPr>
                        <a:t>16340</a:t>
                      </a:r>
                      <a:endParaRPr kumimoji="0" lang="ko-Kore-KR" altLang="en-US" sz="3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BM JUA OTF" panose="02020603020101020101" pitchFamily="18" charset="-127"/>
                        <a:ea typeface="BM JUA OTF" panose="02020603020101020101" pitchFamily="18" charset="-127"/>
                        <a:cs typeface="+mn-cs"/>
                        <a:sym typeface="Helvetica Neu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26741"/>
                  </a:ext>
                </a:extLst>
              </a:tr>
              <a:tr h="829913">
                <a:tc>
                  <a:txBody>
                    <a:bodyPr/>
                    <a:lstStyle/>
                    <a:p>
                      <a:r>
                        <a:rPr kumimoji="0" lang="en-US" altLang="ko-Kore-KR" sz="3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BM JUA OTF" panose="02020603020101020101" pitchFamily="18" charset="-127"/>
                          <a:ea typeface="BM JUA OTF" panose="02020603020101020101" pitchFamily="18" charset="-127"/>
                          <a:cs typeface="+mn-cs"/>
                          <a:sym typeface="Helvetica Neue"/>
                        </a:rPr>
                        <a:t>Jamo</a:t>
                      </a:r>
                      <a:endParaRPr kumimoji="0" lang="ko-Kore-KR" altLang="en-US" sz="3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BM JUA OTF" panose="02020603020101020101" pitchFamily="18" charset="-127"/>
                        <a:ea typeface="BM JUA OTF" panose="02020603020101020101" pitchFamily="18" charset="-127"/>
                        <a:cs typeface="+mn-cs"/>
                        <a:sym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ko-Kore-KR" sz="3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BM JUA OTF" panose="02020603020101020101" pitchFamily="18" charset="-127"/>
                          <a:ea typeface="BM JUA OTF" panose="02020603020101020101" pitchFamily="18" charset="-127"/>
                          <a:cs typeface="+mn-cs"/>
                          <a:sym typeface="Helvetica Neue"/>
                        </a:rPr>
                        <a:t>1596418</a:t>
                      </a:r>
                      <a:endParaRPr kumimoji="0" lang="ko-Kore-KR" altLang="en-US" sz="3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BM JUA OTF" panose="02020603020101020101" pitchFamily="18" charset="-127"/>
                        <a:ea typeface="BM JUA OTF" panose="02020603020101020101" pitchFamily="18" charset="-127"/>
                        <a:cs typeface="+mn-cs"/>
                        <a:sym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ko-Kore-KR" sz="3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BM JUA OTF" panose="02020603020101020101" pitchFamily="18" charset="-127"/>
                          <a:ea typeface="BM JUA OTF" panose="02020603020101020101" pitchFamily="18" charset="-127"/>
                          <a:cs typeface="+mn-cs"/>
                          <a:sym typeface="Helvetica Neue"/>
                        </a:rPr>
                        <a:t>42480936</a:t>
                      </a:r>
                      <a:endParaRPr kumimoji="0" lang="ko-Kore-KR" altLang="en-US" sz="3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BM JUA OTF" panose="02020603020101020101" pitchFamily="18" charset="-127"/>
                        <a:ea typeface="BM JUA OTF" panose="02020603020101020101" pitchFamily="18" charset="-127"/>
                        <a:cs typeface="+mn-cs"/>
                        <a:sym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ko-Kore-KR" sz="3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BM JUA OTF" panose="02020603020101020101" pitchFamily="18" charset="-127"/>
                          <a:ea typeface="BM JUA OTF" panose="02020603020101020101" pitchFamily="18" charset="-127"/>
                          <a:cs typeface="+mn-cs"/>
                          <a:sym typeface="Helvetica Neue"/>
                        </a:rPr>
                        <a:t>13068</a:t>
                      </a:r>
                      <a:endParaRPr kumimoji="0" lang="ko-Kore-KR" altLang="en-US" sz="3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BM JUA OTF" panose="02020603020101020101" pitchFamily="18" charset="-127"/>
                        <a:ea typeface="BM JUA OTF" panose="02020603020101020101" pitchFamily="18" charset="-127"/>
                        <a:cs typeface="+mn-cs"/>
                        <a:sym typeface="Helvetica Neu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398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80931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89</Words>
  <Application>Microsoft Macintosh PowerPoint</Application>
  <PresentationFormat>사용자 지정</PresentationFormat>
  <Paragraphs>29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BM JUA OTF</vt:lpstr>
      <vt:lpstr>Helvetica Neue</vt:lpstr>
      <vt:lpstr>Helvetica Neue Medium</vt:lpstr>
      <vt:lpstr>30_BasicColor</vt:lpstr>
      <vt:lpstr>캡스톤 디자인 한국어의 특수성을 반영한 번역기 성능 향상</vt:lpstr>
      <vt:lpstr>팀에서 해결하고자 하는 문제</vt:lpstr>
      <vt:lpstr>팀에서 해결하고자 하는 문제</vt:lpstr>
      <vt:lpstr>기존의 해결방안</vt:lpstr>
      <vt:lpstr>어떤 방법으로 해결하려고 하는가?</vt:lpstr>
      <vt:lpstr>어떤 방법으로 해결하려고 하는가?</vt:lpstr>
      <vt:lpstr>어떤 방법으로 해결하려고 하는가?</vt:lpstr>
      <vt:lpstr>진행 현황 및 예상 결과</vt:lpstr>
      <vt:lpstr>진행 현황 및 예상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 프로젝트 기획 번역기 성능 향상</dc:title>
  <cp:lastModifiedBy>김 정희</cp:lastModifiedBy>
  <cp:revision>143</cp:revision>
  <dcterms:modified xsi:type="dcterms:W3CDTF">2022-04-02T04:10:58Z</dcterms:modified>
</cp:coreProperties>
</file>