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8"/>
  </p:notesMasterIdLst>
  <p:sldIdLst>
    <p:sldId id="279" r:id="rId5"/>
    <p:sldId id="257" r:id="rId6"/>
    <p:sldId id="282" r:id="rId7"/>
    <p:sldId id="278" r:id="rId8"/>
    <p:sldId id="288" r:id="rId9"/>
    <p:sldId id="284" r:id="rId10"/>
    <p:sldId id="283" r:id="rId11"/>
    <p:sldId id="281" r:id="rId12"/>
    <p:sldId id="286" r:id="rId13"/>
    <p:sldId id="277" r:id="rId14"/>
    <p:sldId id="280" r:id="rId15"/>
    <p:sldId id="274" r:id="rId16"/>
    <p:sldId id="273" r:id="rId1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F7722-4BFB-48AC-A93B-17EC2D99D026}" v="1183" dt="2023-03-08T06:54:13.626"/>
    <p1510:client id="{3479A4B7-0E13-4316-88E2-34D735E144C4}" v="1585" dt="2023-03-08T06:55:40.129"/>
    <p1510:client id="{3917A958-BFF3-40C7-9C5B-18FAA6862971}" v="455" dt="2023-03-08T06:47:19.853"/>
    <p1510:client id="{460977D6-AA83-45EC-B44D-3B1E10F637D0}" v="4" dt="2023-03-08T06:19:02.835"/>
    <p1510:client id="{744B4EE4-C180-41DD-A0A2-F05D376DB4C5}" v="475" dt="2023-03-08T06:54:06.538"/>
    <p1510:client id="{79BB4EFA-D87E-45BD-A24D-A5C019224EE1}" v="957" dt="2023-03-08T06:57:05.965"/>
    <p1510:client id="{BA9031B9-6559-4DA3-B4A9-EAEED8823980}" v="96" dt="2023-03-08T06:27:27.888"/>
    <p1510:client id="{D5028B19-0B5E-4FAC-BB3A-F8314EFBB1D4}" v="8" dt="2023-03-08T06:24:27.033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829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45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5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6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42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88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29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12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>
              <a:solidFill>
                <a:srgbClr val="59BDB9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ko-KR" sz="16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ake</a:t>
            </a: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possible</a:t>
            </a:r>
            <a:endParaRPr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9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9903341" cy="6858000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528943" y="2371623"/>
            <a:ext cx="3601277" cy="1724205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20" name="object 9"/>
          <p:cNvSpPr/>
          <p:nvPr/>
        </p:nvSpPr>
        <p:spPr>
          <a:xfrm>
            <a:off x="5948759" y="1007405"/>
            <a:ext cx="3519739" cy="5207659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3427078" y="635929"/>
            <a:ext cx="1840499" cy="525024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3575542" y="635929"/>
            <a:ext cx="1542984" cy="43849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30738" y="80382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671796" y="1713866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174175" y="1848628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13686" y="467035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269632" y="583985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6878909" y="3749403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209349" y="234572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1627540" y="6203975"/>
            <a:ext cx="156535" cy="3889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756028" y="648096"/>
            <a:ext cx="1295056" cy="1076298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683809"/>
            <a:ext cx="3425292" cy="1954254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0" y="2046010"/>
            <a:ext cx="953793" cy="299457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647732" y="2633110"/>
            <a:ext cx="3079165" cy="3575020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15007" y="4751573"/>
            <a:ext cx="932403" cy="1456454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13685" y="2584253"/>
            <a:ext cx="2122844" cy="9386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332053" y="833163"/>
            <a:ext cx="1375756" cy="368489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062153" y="4893443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894420" y="5079963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193531" y="4967987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025798" y="5154511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324910" y="5042538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353953" y="5339972"/>
            <a:ext cx="834204" cy="507522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157176" y="5229059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275489" y="1877969"/>
            <a:ext cx="886706" cy="97226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1707342" y="5458934"/>
            <a:ext cx="694198" cy="740867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272389" y="3800185"/>
            <a:ext cx="4623400" cy="1586685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15002" y="4571122"/>
            <a:ext cx="615444" cy="165285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165009" y="1603229"/>
            <a:ext cx="4667434" cy="527880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1738652" y="1235874"/>
            <a:ext cx="197238" cy="139949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391630" y="4386963"/>
            <a:ext cx="172686" cy="176778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164855" y="4504337"/>
            <a:ext cx="1636835" cy="831513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8388425" y="1805538"/>
            <a:ext cx="175960" cy="144860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3790759" y="954412"/>
            <a:ext cx="197238" cy="140768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692665" y="1432771"/>
            <a:ext cx="192329" cy="164502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7822433" y="913081"/>
            <a:ext cx="98210" cy="82661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058" y="3182410"/>
            <a:ext cx="3422530" cy="3188796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471067" y="2325284"/>
            <a:ext cx="3601277" cy="1724205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18" name="TextBox 17"/>
          <p:cNvSpPr txBox="1"/>
          <p:nvPr/>
        </p:nvSpPr>
        <p:spPr>
          <a:xfrm>
            <a:off x="1663257" y="2574062"/>
            <a:ext cx="412364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미니프로젝트 </a:t>
            </a:r>
            <a:r>
              <a:rPr lang="en-US" altLang="ko-KR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2</a:t>
            </a:r>
            <a:r>
              <a:rPr lang="ko-KR" altLang="en-US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차</a:t>
            </a:r>
            <a:endParaRPr lang="en-US" altLang="ko-KR" sz="3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조별 발표 </a:t>
            </a:r>
            <a:endParaRPr lang="ko-KR" altLang="en-US" sz="3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52" y="817669"/>
            <a:ext cx="1210199" cy="27751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w="19050">
            <a:solidFill>
              <a:srgbClr val="37B2A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>
                <a:ea typeface="맑은 고딕"/>
              </a:rPr>
              <a:t>AI 6반  21</a:t>
            </a:r>
            <a:r>
              <a:rPr lang="ko-KR" altLang="en-US" sz="2000" b="1">
                <a:ea typeface="맑은 고딕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6129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머신러닝 모델 학습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354" y="134892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095" lvl="1" indent="0">
              <a:lnSpc>
                <a:spcPct val="100000"/>
              </a:lnSpc>
              <a:buNone/>
            </a:pPr>
            <a:r>
              <a:rPr lang="ko-KR" altLang="en-US" b="1" err="1">
                <a:latin typeface="HY신명조"/>
                <a:ea typeface="HY신명조"/>
              </a:rPr>
              <a:t>Lightgbm</a:t>
            </a:r>
            <a:endParaRPr lang="en-US" altLang="ko-KR" b="1" err="1">
              <a:latin typeface="HY신명조"/>
              <a:ea typeface="HY신명조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C1DA0C-DB64-F5E4-A036-2A9DFB5F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40" y="1765461"/>
            <a:ext cx="2900594" cy="2468520"/>
          </a:xfrm>
          <a:prstGeom prst="rect">
            <a:avLst/>
          </a:prstGeom>
        </p:spPr>
      </p:pic>
      <p:pic>
        <p:nvPicPr>
          <p:cNvPr id="5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2604D21-DB00-CDAA-5C4A-B550D1974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36" y="1764478"/>
            <a:ext cx="2973894" cy="2522837"/>
          </a:xfrm>
          <a:prstGeom prst="rect">
            <a:avLst/>
          </a:prstGeom>
        </p:spPr>
      </p:pic>
      <p:pic>
        <p:nvPicPr>
          <p:cNvPr id="8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5B378F-0ABE-C6C8-F12D-224F56FB9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259" y="1778630"/>
            <a:ext cx="2900594" cy="2515473"/>
          </a:xfrm>
          <a:prstGeom prst="rect">
            <a:avLst/>
          </a:prstGeom>
        </p:spPr>
      </p:pic>
      <p:sp>
        <p:nvSpPr>
          <p:cNvPr id="10" name="Google Shape;184;p26">
            <a:extLst>
              <a:ext uri="{FF2B5EF4-FFF2-40B4-BE49-F238E27FC236}">
                <a16:creationId xmlns:a16="http://schemas.microsoft.com/office/drawing/2014/main" id="{1E36452F-B6BF-2FC9-C6E1-502C69968C88}"/>
              </a:ext>
            </a:extLst>
          </p:cNvPr>
          <p:cNvSpPr txBox="1">
            <a:spLocks/>
          </p:cNvSpPr>
          <p:nvPr/>
        </p:nvSpPr>
        <p:spPr>
          <a:xfrm>
            <a:off x="3083748" y="1333800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Font typeface="Noto Sans Symbols"/>
              <a:buNone/>
            </a:pPr>
            <a:r>
              <a:rPr lang="ko-KR" altLang="en-US" b="1" err="1">
                <a:latin typeface="HY신명조"/>
                <a:ea typeface="HY신명조"/>
              </a:rPr>
              <a:t>RandomForest</a:t>
            </a:r>
            <a:endParaRPr lang="en-US" altLang="ko-KR" b="1" err="1">
              <a:latin typeface="HY신명조"/>
              <a:ea typeface="HY신명조"/>
            </a:endParaRPr>
          </a:p>
        </p:txBody>
      </p:sp>
      <p:sp>
        <p:nvSpPr>
          <p:cNvPr id="12" name="Google Shape;184;p26">
            <a:extLst>
              <a:ext uri="{FF2B5EF4-FFF2-40B4-BE49-F238E27FC236}">
                <a16:creationId xmlns:a16="http://schemas.microsoft.com/office/drawing/2014/main" id="{F05EE4C1-BCBB-D90E-D946-CE9241DD507B}"/>
              </a:ext>
            </a:extLst>
          </p:cNvPr>
          <p:cNvSpPr txBox="1">
            <a:spLocks/>
          </p:cNvSpPr>
          <p:nvPr/>
        </p:nvSpPr>
        <p:spPr>
          <a:xfrm>
            <a:off x="6445086" y="1333799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Font typeface="Noto Sans Symbols"/>
              <a:buNone/>
            </a:pPr>
            <a:r>
              <a:rPr lang="ko-KR" altLang="en-US" b="1" err="1">
                <a:latin typeface="HY신명조"/>
                <a:ea typeface="HY신명조"/>
              </a:rPr>
              <a:t>Catboost</a:t>
            </a:r>
            <a:endParaRPr lang="en-US" altLang="ko-KR" b="1" err="1">
              <a:latin typeface="HY신명조"/>
              <a:ea typeface="HY신명조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7E3EC-98B4-5B6C-D243-A300E30EAB6B}"/>
              </a:ext>
            </a:extLst>
          </p:cNvPr>
          <p:cNvSpPr txBox="1"/>
          <p:nvPr/>
        </p:nvSpPr>
        <p:spPr>
          <a:xfrm>
            <a:off x="345503" y="4745822"/>
            <a:ext cx="8297656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ko-KR" altLang="en-US" sz="1600"/>
              <a:t>각 모델별로 그리드 </a:t>
            </a:r>
            <a:r>
              <a:rPr lang="ko-KR" altLang="en-US" sz="1600" err="1"/>
              <a:t>서치를</a:t>
            </a:r>
            <a:r>
              <a:rPr lang="ko-KR" altLang="en-US" sz="1600"/>
              <a:t> 이용하여 최적 </a:t>
            </a:r>
            <a:r>
              <a:rPr lang="ko-KR" altLang="en-US" sz="1600" err="1"/>
              <a:t>하이퍼</a:t>
            </a:r>
            <a:r>
              <a:rPr lang="ko-KR" altLang="en-US" sz="1600"/>
              <a:t> 파라미터를 찾아서 모델 학습</a:t>
            </a:r>
            <a:endParaRPr lang="ko-KR" sz="1600"/>
          </a:p>
          <a:p>
            <a:pPr marL="285750" indent="-285750">
              <a:buFont typeface="Wingdings"/>
              <a:buChar char="ü"/>
            </a:pPr>
            <a:endParaRPr lang="ko-KR" altLang="en-US" sz="1600"/>
          </a:p>
          <a:p>
            <a:pPr marL="285750" indent="-285750">
              <a:buFont typeface="Wingdings"/>
              <a:buChar char="ü"/>
            </a:pPr>
            <a:r>
              <a:rPr lang="ko-KR" sz="1600"/>
              <a:t>각 모델에서 </a:t>
            </a:r>
            <a:r>
              <a:rPr lang="ko-KR" sz="1600" err="1"/>
              <a:t>예측값을</a:t>
            </a:r>
            <a:r>
              <a:rPr lang="ko-KR" sz="1600"/>
              <a:t> </a:t>
            </a:r>
            <a:r>
              <a:rPr lang="ko-KR" altLang="en-US" sz="1600"/>
              <a:t>도출</a:t>
            </a:r>
            <a:endParaRPr lang="ko-KR" sz="1600"/>
          </a:p>
          <a:p>
            <a:pPr marL="285750" indent="-285750">
              <a:buFont typeface="Wingdings"/>
              <a:buChar char="ü"/>
            </a:pPr>
            <a:endParaRPr lang="ko-KR" altLang="en-US" sz="1600"/>
          </a:p>
          <a:p>
            <a:pPr marL="285750" indent="-285750">
              <a:buFont typeface="Wingdings"/>
              <a:buChar char="ü"/>
            </a:pPr>
            <a:r>
              <a:rPr lang="ko-KR" altLang="en-US" sz="1600"/>
              <a:t>도출된 </a:t>
            </a:r>
            <a:r>
              <a:rPr lang="ko-KR" altLang="en-US" sz="1600" err="1"/>
              <a:t>예측값들을</a:t>
            </a:r>
            <a:r>
              <a:rPr lang="ko-KR" altLang="en-US" sz="1600"/>
              <a:t> 결합하여 </a:t>
            </a:r>
            <a:r>
              <a:rPr lang="ko-KR" altLang="en-US" sz="1600" err="1"/>
              <a:t>ensamble</a:t>
            </a:r>
            <a:r>
              <a:rPr lang="ko-KR" altLang="en-US" sz="1600"/>
              <a:t> 하였음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머신러닝 모델 학습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2F01B86-4E93-C62A-5557-9C415042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8" y="1991314"/>
            <a:ext cx="5549872" cy="1294368"/>
          </a:xfrm>
          <a:prstGeom prst="rect">
            <a:avLst/>
          </a:prstGeom>
        </p:spPr>
      </p:pic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3AF531E6-BEEE-8F9A-3DC4-AEE89FE2B9C8}"/>
              </a:ext>
            </a:extLst>
          </p:cNvPr>
          <p:cNvSpPr txBox="1">
            <a:spLocks/>
          </p:cNvSpPr>
          <p:nvPr/>
        </p:nvSpPr>
        <p:spPr>
          <a:xfrm>
            <a:off x="47025" y="3626779"/>
            <a:ext cx="9754800" cy="16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7845" lvl="1" indent="-285750">
              <a:lnSpc>
                <a:spcPct val="100000"/>
              </a:lnSpc>
              <a:buFont typeface="Wingdings"/>
              <a:buChar char="ü"/>
            </a:pPr>
            <a:r>
              <a:rPr lang="en-US" altLang="ko-KR" sz="1600">
                <a:ea typeface="HY신명조"/>
              </a:rPr>
              <a:t>3가지의 </a:t>
            </a:r>
            <a:r>
              <a:rPr lang="en-US" altLang="ko-KR" sz="1600" err="1">
                <a:ea typeface="HY신명조"/>
              </a:rPr>
              <a:t>모델에서</a:t>
            </a:r>
            <a:r>
              <a:rPr lang="en-US" altLang="ko-KR" sz="1600">
                <a:ea typeface="HY신명조"/>
              </a:rPr>
              <a:t> </a:t>
            </a:r>
            <a:r>
              <a:rPr lang="en-US" altLang="ko-KR" sz="1600" err="1">
                <a:ea typeface="HY신명조"/>
              </a:rPr>
              <a:t>나온</a:t>
            </a:r>
            <a:r>
              <a:rPr lang="en-US" altLang="ko-KR" sz="1600">
                <a:ea typeface="HY신명조"/>
              </a:rPr>
              <a:t> </a:t>
            </a:r>
            <a:r>
              <a:rPr lang="ko-KR" sz="1600" err="1">
                <a:ea typeface="HY신명조"/>
              </a:rPr>
              <a:t>예측값들을</a:t>
            </a:r>
            <a:r>
              <a:rPr lang="ko-KR" sz="1600">
                <a:ea typeface="HY신명조"/>
              </a:rPr>
              <a:t> 각각 가중치를 곱해서 합한 값인 </a:t>
            </a:r>
            <a:r>
              <a:rPr lang="ko-KR" sz="1600" b="1" err="1">
                <a:latin typeface="Consolas"/>
                <a:ea typeface="HY신명조"/>
              </a:rPr>
              <a:t>ensemble_pred</a:t>
            </a:r>
            <a:r>
              <a:rPr lang="ko-KR" sz="1600">
                <a:ea typeface="HY신명조"/>
              </a:rPr>
              <a:t> 변수에 저장</a:t>
            </a:r>
            <a:endParaRPr lang="ko-KR" sz="1600"/>
          </a:p>
          <a:p>
            <a:pPr marL="537845" lvl="1" indent="-285750">
              <a:lnSpc>
                <a:spcPct val="100000"/>
              </a:lnSpc>
              <a:buFont typeface="Wingdings"/>
              <a:buChar char="ü"/>
            </a:pPr>
            <a:endParaRPr lang="ko-KR" sz="1600">
              <a:ea typeface="HY신명조"/>
            </a:endParaRPr>
          </a:p>
          <a:p>
            <a:pPr marL="537845" lvl="1" indent="-285750">
              <a:lnSpc>
                <a:spcPct val="100000"/>
              </a:lnSpc>
              <a:buFont typeface="Wingdings"/>
              <a:buChar char="ü"/>
            </a:pPr>
            <a:r>
              <a:rPr lang="ko-KR" altLang="en-US" sz="1600">
                <a:ea typeface="HY신명조"/>
              </a:rPr>
              <a:t>가중치는 모델 간의 성능을 고려하여 조정</a:t>
            </a:r>
          </a:p>
          <a:p>
            <a:pPr marL="537845" lvl="1" indent="-285750">
              <a:lnSpc>
                <a:spcPct val="100000"/>
              </a:lnSpc>
              <a:buFont typeface="Wingdings"/>
              <a:buChar char="ü"/>
            </a:pPr>
            <a:endParaRPr lang="ko-KR" altLang="en-US" sz="1600">
              <a:ea typeface="HY신명조"/>
            </a:endParaRPr>
          </a:p>
          <a:p>
            <a:pPr marL="537845" lvl="1" indent="-285750">
              <a:lnSpc>
                <a:spcPct val="100000"/>
              </a:lnSpc>
              <a:buFont typeface="Wingdings"/>
              <a:buChar char="ü"/>
            </a:pPr>
            <a:r>
              <a:rPr lang="ko-KR" altLang="en-US" sz="1600">
                <a:ea typeface="HY신명조"/>
              </a:rPr>
              <a:t>가중치를 곱한 값이 0.5보다 크면 1, 작으면 0으로 설정 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73E7660-4D91-6BF2-1FC6-76E786E9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54" y="1380334"/>
            <a:ext cx="8740142" cy="552932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err="1"/>
              <a:t>ensamble</a:t>
            </a:r>
          </a:p>
        </p:txBody>
      </p:sp>
      <p:sp>
        <p:nvSpPr>
          <p:cNvPr id="9" name="Google Shape;184;p26">
            <a:extLst>
              <a:ext uri="{FF2B5EF4-FFF2-40B4-BE49-F238E27FC236}">
                <a16:creationId xmlns:a16="http://schemas.microsoft.com/office/drawing/2014/main" id="{7A80D96F-80D0-7A0E-94F9-D4A33371768B}"/>
              </a:ext>
            </a:extLst>
          </p:cNvPr>
          <p:cNvSpPr txBox="1">
            <a:spLocks/>
          </p:cNvSpPr>
          <p:nvPr/>
        </p:nvSpPr>
        <p:spPr>
          <a:xfrm>
            <a:off x="47006" y="5605652"/>
            <a:ext cx="8740142" cy="4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7845" lvl="1" indent="-285750">
              <a:lnSpc>
                <a:spcPct val="100000"/>
              </a:lnSpc>
              <a:buFont typeface="Wingdings"/>
              <a:buChar char="Ø"/>
            </a:pPr>
            <a:r>
              <a:rPr lang="ko-KR" altLang="en-US" sz="1600">
                <a:ea typeface="HY신명조"/>
              </a:rPr>
              <a:t>제출 결과 : </a:t>
            </a:r>
            <a:r>
              <a:rPr lang="ko-KR" altLang="en-US" sz="1600" err="1">
                <a:ea typeface="HY신명조"/>
              </a:rPr>
              <a:t>f-score</a:t>
            </a:r>
            <a:r>
              <a:rPr lang="ko-KR" altLang="en-US" sz="1600">
                <a:ea typeface="HY신명조"/>
              </a:rPr>
              <a:t> 0.93936</a:t>
            </a:r>
            <a:endParaRPr lang="ko-KR" sz="1600">
              <a:ea typeface="HY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08561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19" y="2087266"/>
            <a:ext cx="652747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29260" lvl="1" indent="-177165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endParaRPr lang="ko-KR" altLang="en-US" sz="180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5A2A2D-6026-FF02-99BD-B5718A5B6396}"/>
              </a:ext>
            </a:extLst>
          </p:cNvPr>
          <p:cNvSpPr/>
          <p:nvPr/>
        </p:nvSpPr>
        <p:spPr>
          <a:xfrm>
            <a:off x="432916" y="2272867"/>
            <a:ext cx="6527473" cy="142090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37845" lvl="1" indent="-285750">
              <a:spcBef>
                <a:spcPts val="500"/>
              </a:spcBef>
              <a:buClr>
                <a:schemeClr val="dk1"/>
              </a:buClr>
              <a:buSzPts val="1800"/>
              <a:buFont typeface="Wingdings"/>
              <a:buChar char="Ø"/>
            </a:pPr>
            <a:r>
              <a:rPr lang="ko-KR" altLang="en-US" sz="2400" b="1">
                <a:solidFill>
                  <a:schemeClr val="dk1"/>
                </a:solidFill>
                <a:latin typeface="HY신명조"/>
                <a:ea typeface="HY신명조"/>
              </a:rPr>
              <a:t>앙상블 쓴 이유</a:t>
            </a:r>
            <a:endParaRPr lang="ko-KR" sz="2400" b="1">
              <a:solidFill>
                <a:schemeClr val="dk1"/>
              </a:solidFill>
            </a:endParaRPr>
          </a:p>
          <a:p>
            <a:pPr marL="537845" lvl="1" indent="-285750">
              <a:spcBef>
                <a:spcPts val="500"/>
              </a:spcBef>
              <a:buClr>
                <a:schemeClr val="dk1"/>
              </a:buClr>
              <a:buSzPts val="1800"/>
              <a:buFont typeface="Wingdings"/>
              <a:buChar char="Ø"/>
            </a:pPr>
            <a:endParaRPr lang="ko-KR" altLang="en-US" sz="1800" b="1">
              <a:solidFill>
                <a:schemeClr val="dk1"/>
              </a:solidFill>
              <a:latin typeface="HY신명조"/>
              <a:ea typeface="HY신명조"/>
            </a:endParaRPr>
          </a:p>
          <a:p>
            <a:pPr marL="537845" lvl="1" indent="-285750">
              <a:spcBef>
                <a:spcPts val="500"/>
              </a:spcBef>
              <a:buClr>
                <a:schemeClr val="dk1"/>
              </a:buClr>
              <a:buSzPts val="1800"/>
              <a:buFont typeface="Wingdings"/>
              <a:buChar char="ü"/>
            </a:pPr>
            <a:r>
              <a:rPr lang="ko-KR" altLang="en-US" sz="1800" dirty="0">
                <a:solidFill>
                  <a:schemeClr val="dk1"/>
                </a:solidFill>
                <a:latin typeface="HY신명조"/>
                <a:ea typeface="HY신명조"/>
              </a:rPr>
              <a:t>다양한 모델의 </a:t>
            </a:r>
            <a:r>
              <a:rPr lang="ko-KR" altLang="en-US" sz="1800" dirty="0" err="1">
                <a:solidFill>
                  <a:schemeClr val="dk1"/>
                </a:solidFill>
                <a:latin typeface="HY신명조"/>
                <a:ea typeface="HY신명조"/>
              </a:rPr>
              <a:t>예측값을</a:t>
            </a:r>
            <a:r>
              <a:rPr lang="ko-KR" altLang="en-US" sz="1800" dirty="0">
                <a:solidFill>
                  <a:schemeClr val="dk1"/>
                </a:solidFill>
                <a:latin typeface="HY신명조"/>
                <a:ea typeface="HY신명조"/>
              </a:rPr>
              <a:t> 결합하여 최종 </a:t>
            </a:r>
            <a:r>
              <a:rPr lang="ko-KR" altLang="en-US" sz="1800" dirty="0" err="1">
                <a:solidFill>
                  <a:schemeClr val="dk1"/>
                </a:solidFill>
                <a:latin typeface="HY신명조"/>
                <a:ea typeface="HY신명조"/>
              </a:rPr>
              <a:t>예측값을</a:t>
            </a:r>
            <a:r>
              <a:rPr lang="ko-KR" altLang="en-US" sz="1800" dirty="0">
                <a:solidFill>
                  <a:schemeClr val="dk1"/>
                </a:solidFill>
                <a:latin typeface="HY신명조"/>
                <a:ea typeface="HY신명조"/>
              </a:rPr>
              <a:t> 얻을 때, 더욱 강력한 성능을 가질 수 있기 때문</a:t>
            </a:r>
            <a:endParaRPr lang="ko-KR" altLang="en-US" sz="180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463B0-690C-7E6D-261E-A4BF791A4980}"/>
              </a:ext>
            </a:extLst>
          </p:cNvPr>
          <p:cNvSpPr/>
          <p:nvPr/>
        </p:nvSpPr>
        <p:spPr>
          <a:xfrm>
            <a:off x="432989" y="3943287"/>
            <a:ext cx="652747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37845" lvl="1" indent="-285750">
              <a:spcBef>
                <a:spcPts val="500"/>
              </a:spcBef>
              <a:buClr>
                <a:schemeClr val="dk1"/>
              </a:buClr>
              <a:buSzPts val="1800"/>
              <a:buFont typeface="Wingdings"/>
              <a:buChar char="ü"/>
            </a:pPr>
            <a:r>
              <a:rPr lang="ko-KR" altLang="en-US" sz="1800">
                <a:solidFill>
                  <a:schemeClr val="dk1"/>
                </a:solidFill>
                <a:latin typeface="HY신명조"/>
                <a:ea typeface="HY신명조"/>
              </a:rPr>
              <a:t>그리드 </a:t>
            </a:r>
            <a:r>
              <a:rPr lang="ko-KR" altLang="en-US" sz="1800" err="1">
                <a:solidFill>
                  <a:schemeClr val="dk1"/>
                </a:solidFill>
                <a:latin typeface="HY신명조"/>
                <a:ea typeface="HY신명조"/>
              </a:rPr>
              <a:t>서치를</a:t>
            </a:r>
            <a:r>
              <a:rPr lang="ko-KR" altLang="en-US" sz="1800">
                <a:solidFill>
                  <a:schemeClr val="dk1"/>
                </a:solidFill>
                <a:latin typeface="HY신명조"/>
                <a:ea typeface="HY신명조"/>
              </a:rPr>
              <a:t> 통해 </a:t>
            </a:r>
            <a:r>
              <a:rPr lang="ko-KR" altLang="en-US" sz="1800" err="1">
                <a:solidFill>
                  <a:schemeClr val="dk1"/>
                </a:solidFill>
                <a:latin typeface="HY신명조"/>
                <a:ea typeface="HY신명조"/>
              </a:rPr>
              <a:t>하이퍼</a:t>
            </a:r>
            <a:r>
              <a:rPr lang="ko-KR" altLang="en-US" sz="1800">
                <a:solidFill>
                  <a:schemeClr val="dk1"/>
                </a:solidFill>
                <a:latin typeface="HY신명조"/>
                <a:ea typeface="HY신명조"/>
              </a:rPr>
              <a:t> 파라미터 튜닝으로 성능을 향상시킬 수 있음</a:t>
            </a:r>
            <a:endParaRPr lang="ko-KR" altLang="en-US" sz="180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z="3200">
                <a:latin typeface="HY신명조" panose="02030600000101010101" pitchFamily="18" charset="-127"/>
                <a:ea typeface="HY신명조" panose="02030600000101010101" pitchFamily="18" charset="-127"/>
              </a:rPr>
              <a:t>문제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70FB7-A88D-4F8B-A02C-B42ED840865F}"/>
              </a:ext>
            </a:extLst>
          </p:cNvPr>
          <p:cNvSpPr/>
          <p:nvPr/>
        </p:nvSpPr>
        <p:spPr>
          <a:xfrm>
            <a:off x="432620" y="2069480"/>
            <a:ext cx="5535170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b="1">
                <a:latin typeface="HY신명조"/>
                <a:ea typeface="HY신명조"/>
              </a:rPr>
              <a:t>악성사이트를 판별할 수 있는 </a:t>
            </a:r>
            <a:r>
              <a:rPr lang="ko-KR" altLang="en-US" sz="1800" b="1" err="1">
                <a:latin typeface="HY신명조"/>
                <a:ea typeface="HY신명조"/>
              </a:rPr>
              <a:t>ML모델을</a:t>
            </a:r>
            <a:r>
              <a:rPr lang="ko-KR" altLang="en-US" sz="1800" b="1">
                <a:latin typeface="HY신명조"/>
                <a:ea typeface="HY신명조"/>
              </a:rPr>
              <a:t> 생성한다.</a:t>
            </a:r>
            <a:endParaRPr lang="ko-KR" altLang="en-US" sz="1800" b="1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432620" y="5108312"/>
            <a:ext cx="7118937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b="1">
                <a:latin typeface="HY신명조"/>
                <a:ea typeface="HY신명조"/>
              </a:rPr>
              <a:t> </a:t>
            </a:r>
            <a:r>
              <a:rPr lang="ko-KR" altLang="en-US" sz="1800" b="1">
                <a:latin typeface="HY신명조"/>
                <a:ea typeface="HY신명조"/>
              </a:rPr>
              <a:t>테스트 데이터에 대한 </a:t>
            </a:r>
            <a:r>
              <a:rPr lang="ko-KR" altLang="en-US" sz="1800" b="1" err="1">
                <a:latin typeface="HY신명조"/>
                <a:ea typeface="HY신명조"/>
              </a:rPr>
              <a:t>결측치를</a:t>
            </a:r>
            <a:r>
              <a:rPr lang="ko-KR" altLang="en-US" sz="1800" b="1">
                <a:latin typeface="HY신명조"/>
                <a:ea typeface="HY신명조"/>
              </a:rPr>
              <a:t> 보간 할 수 있는 방법을 알아본다.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932D0-F345-472D-B764-37C2D0A19E2B}"/>
              </a:ext>
            </a:extLst>
          </p:cNvPr>
          <p:cNvSpPr/>
          <p:nvPr/>
        </p:nvSpPr>
        <p:spPr>
          <a:xfrm>
            <a:off x="432620" y="3588896"/>
            <a:ext cx="8515152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b="1">
                <a:latin typeface="HY신명조"/>
                <a:ea typeface="HY신명조"/>
              </a:rPr>
              <a:t>악성 사이트를 </a:t>
            </a:r>
            <a:r>
              <a:rPr lang="ko-KR" altLang="en-US" sz="1800" b="1" err="1">
                <a:latin typeface="HY신명조"/>
                <a:ea typeface="HY신명조"/>
              </a:rPr>
              <a:t>판별할수</a:t>
            </a:r>
            <a:r>
              <a:rPr lang="ko-KR" altLang="en-US" sz="1800" b="1">
                <a:latin typeface="HY신명조"/>
                <a:ea typeface="HY신명조"/>
              </a:rPr>
              <a:t> 있는 HTML 데이터 도메인에 대해 확인하고 조사한다.</a:t>
            </a:r>
            <a:r>
              <a:rPr lang="ko-KR" altLang="en-US" b="1">
                <a:latin typeface="HY신명조"/>
                <a:ea typeface="HY신명조"/>
              </a:rPr>
              <a:t> </a:t>
            </a:r>
            <a:endParaRPr lang="ko-KR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200">
                <a:latin typeface="HY신명조"/>
                <a:ea typeface="HY신명조"/>
              </a:rPr>
              <a:t>도메인 배경</a:t>
            </a:r>
            <a:endParaRPr lang="ko-KR" altLang="en-US" sz="3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432620" y="5235675"/>
            <a:ext cx="7362593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Ø"/>
            </a:pPr>
            <a:r>
              <a:rPr lang="ko-KR" altLang="en-US" sz="1800" b="1" err="1">
                <a:latin typeface="HY신명조"/>
                <a:ea typeface="HY신명조"/>
              </a:rPr>
              <a:t>body</a:t>
            </a:r>
            <a:r>
              <a:rPr lang="ko-KR" altLang="en-US" sz="1800" b="1">
                <a:latin typeface="HY신명조"/>
                <a:ea typeface="HY신명조"/>
              </a:rPr>
              <a:t> 헤더의 </a:t>
            </a:r>
            <a:r>
              <a:rPr lang="ko-KR" altLang="en-US" sz="1800" b="1" err="1">
                <a:latin typeface="HY신명조"/>
                <a:ea typeface="HY신명조"/>
              </a:rPr>
              <a:t>form</a:t>
            </a:r>
            <a:r>
              <a:rPr lang="ko-KR" altLang="en-US" sz="1800" b="1">
                <a:latin typeface="HY신명조"/>
                <a:ea typeface="HY신명조"/>
              </a:rPr>
              <a:t> </a:t>
            </a:r>
            <a:r>
              <a:rPr lang="ko-KR" altLang="en-US" sz="1800" b="1" err="1">
                <a:latin typeface="HY신명조"/>
                <a:ea typeface="HY신명조"/>
              </a:rPr>
              <a:t>tag는</a:t>
            </a:r>
            <a:r>
              <a:rPr lang="ko-KR" altLang="en-US" sz="1800" b="1">
                <a:latin typeface="HY신명조"/>
                <a:ea typeface="HY신명조"/>
              </a:rPr>
              <a:t> 지정한 </a:t>
            </a:r>
            <a:r>
              <a:rPr lang="ko-KR" altLang="en-US" sz="1800" b="1" err="1">
                <a:latin typeface="HY신명조"/>
                <a:ea typeface="HY신명조"/>
              </a:rPr>
              <a:t>URL로</a:t>
            </a:r>
            <a:r>
              <a:rPr lang="ko-KR" altLang="en-US" sz="1800" b="1">
                <a:latin typeface="HY신명조"/>
                <a:ea typeface="HY신명조"/>
              </a:rPr>
              <a:t> 아이디와 비밀번호를 전송</a:t>
            </a:r>
            <a:endParaRPr lang="ko-KR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932D0-F345-472D-B764-37C2D0A19E2B}"/>
              </a:ext>
            </a:extLst>
          </p:cNvPr>
          <p:cNvSpPr/>
          <p:nvPr/>
        </p:nvSpPr>
        <p:spPr>
          <a:xfrm>
            <a:off x="432620" y="5685485"/>
            <a:ext cx="6497678" cy="3416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Ø"/>
            </a:pPr>
            <a:r>
              <a:rPr lang="ko-KR" altLang="en-US" sz="1800" b="1" err="1">
                <a:latin typeface="HY신명조"/>
                <a:ea typeface="HY신명조"/>
              </a:rPr>
              <a:t>div</a:t>
            </a:r>
            <a:r>
              <a:rPr lang="ko-KR" altLang="en-US" sz="1800" b="1">
                <a:latin typeface="HY신명조"/>
                <a:ea typeface="HY신명조"/>
              </a:rPr>
              <a:t> </a:t>
            </a:r>
            <a:r>
              <a:rPr lang="ko-KR" altLang="en-US" sz="1800" b="1" err="1">
                <a:latin typeface="HY신명조"/>
                <a:ea typeface="HY신명조"/>
              </a:rPr>
              <a:t>테그는</a:t>
            </a:r>
            <a:r>
              <a:rPr lang="ko-KR" altLang="en-US" sz="1800" b="1">
                <a:latin typeface="HY신명조"/>
                <a:ea typeface="HY신명조"/>
              </a:rPr>
              <a:t> 아이디와 비밀번호를 포함한 </a:t>
            </a:r>
            <a:r>
              <a:rPr lang="ko-KR" altLang="en-US" sz="1800" b="1" err="1">
                <a:latin typeface="HY신명조"/>
                <a:ea typeface="HY신명조"/>
              </a:rPr>
              <a:t>tag</a:t>
            </a:r>
            <a:endParaRPr lang="ko-KR" altLang="en-US" sz="1800" b="1">
              <a:latin typeface="HY신명조"/>
              <a:ea typeface="HY신명조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92383D-5D42-41D0-FDDD-CB1C8CAE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05" y="1285552"/>
            <a:ext cx="7270278" cy="37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데이터 전처리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70FB7-A88D-4F8B-A02C-B42ED840865F}"/>
              </a:ext>
            </a:extLst>
          </p:cNvPr>
          <p:cNvSpPr/>
          <p:nvPr/>
        </p:nvSpPr>
        <p:spPr>
          <a:xfrm>
            <a:off x="432620" y="1933367"/>
            <a:ext cx="3104890" cy="5632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Ø"/>
            </a:pPr>
            <a:r>
              <a:rPr lang="ko-KR" altLang="en-US" sz="2000" b="1" err="1">
                <a:latin typeface="HY신명조"/>
                <a:ea typeface="HY신명조"/>
              </a:rPr>
              <a:t>Train_Data</a:t>
            </a:r>
            <a:r>
              <a:rPr lang="ko-KR" altLang="en-US" sz="1600" b="1">
                <a:latin typeface="HY신명조"/>
                <a:ea typeface="HY신명조"/>
              </a:rPr>
              <a:t> 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Ø"/>
            </a:pPr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432620" y="5108312"/>
            <a:ext cx="439223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lvl="0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A599F-4C7E-E46A-CD62-DB511CD390E8}"/>
              </a:ext>
            </a:extLst>
          </p:cNvPr>
          <p:cNvSpPr txBox="1"/>
          <p:nvPr/>
        </p:nvSpPr>
        <p:spPr>
          <a:xfrm>
            <a:off x="654389" y="2565205"/>
            <a:ext cx="844162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sz="1800" b="1" dirty="0" err="1"/>
              <a:t>결측치</a:t>
            </a:r>
            <a:r>
              <a:rPr lang="ko-KR" sz="1800" b="1" dirty="0"/>
              <a:t> 확인</a:t>
            </a:r>
            <a:r>
              <a:rPr lang="ko-KR" altLang="en-US" sz="1800" b="1" dirty="0"/>
              <a:t> </a:t>
            </a:r>
            <a:r>
              <a:rPr lang="ko-KR" sz="1800" b="1" dirty="0"/>
              <a:t>:  </a:t>
            </a:r>
            <a:r>
              <a:rPr lang="ko-KR" altLang="en-US" sz="1800" b="1" dirty="0"/>
              <a:t> '</a:t>
            </a:r>
            <a:r>
              <a:rPr lang="ko-KR" altLang="en-US" sz="1800" b="1" dirty="0" err="1"/>
              <a:t>url_path_len</a:t>
            </a:r>
            <a:r>
              <a:rPr lang="ko-KR" altLang="en-US" sz="1800" b="1" dirty="0"/>
              <a:t>' 과 '</a:t>
            </a:r>
            <a:r>
              <a:rPr lang="ko-KR" altLang="en-US" sz="1800" b="1" dirty="0" err="1"/>
              <a:t>url_domain_len</a:t>
            </a:r>
            <a:r>
              <a:rPr lang="ko-KR" altLang="en-US" sz="1800" b="1" dirty="0"/>
              <a:t>'  </a:t>
            </a:r>
            <a:r>
              <a:rPr lang="ko-KR" altLang="en-US" sz="1800" b="1" dirty="0" err="1"/>
              <a:t>feature에서</a:t>
            </a:r>
            <a:r>
              <a:rPr lang="ko-KR" altLang="en-US" sz="1800" b="1" dirty="0"/>
              <a:t> 각각 한개의 </a:t>
            </a:r>
            <a:r>
              <a:rPr lang="ko-KR" altLang="en-US" sz="1800" b="1" dirty="0" err="1"/>
              <a:t>결측치만</a:t>
            </a:r>
            <a:r>
              <a:rPr lang="ko-KR" altLang="en-US" sz="1800" b="1" dirty="0"/>
              <a:t> 있기 때문에 </a:t>
            </a:r>
            <a:r>
              <a:rPr lang="ko-KR" altLang="en-US" sz="1800" b="1" dirty="0" err="1"/>
              <a:t>결측치가</a:t>
            </a:r>
            <a:r>
              <a:rPr lang="ko-KR" altLang="en-US" sz="1800" b="1" dirty="0"/>
              <a:t> 있는 행을 삭제하였다.</a:t>
            </a:r>
            <a:endParaRPr lang="ko-KR" sz="1800" b="1" dirty="0"/>
          </a:p>
          <a:p>
            <a:pPr marL="285750" indent="-285750">
              <a:buChar char="•"/>
            </a:pPr>
            <a:endParaRPr lang="ko-KR" altLang="en-US" sz="1800" b="1"/>
          </a:p>
          <a:p>
            <a:pPr marL="285750" indent="-285750">
              <a:buChar char="•"/>
            </a:pPr>
            <a:endParaRPr lang="ko-KR" altLang="en-US" sz="1800" b="1"/>
          </a:p>
          <a:p>
            <a:pPr marL="285750" indent="-285750">
              <a:buChar char="•"/>
            </a:pPr>
            <a:r>
              <a:rPr lang="ko-KR" altLang="en-US" sz="1800" b="1" dirty="0"/>
              <a:t>중복 데이터 제거 </a:t>
            </a:r>
            <a:endParaRPr lang="ko-KR" sz="1800" b="1" dirty="0"/>
          </a:p>
          <a:p>
            <a:pPr marL="285750" indent="-285750">
              <a:buChar char="•"/>
            </a:pPr>
            <a:endParaRPr lang="ko-KR" altLang="en-US" sz="1800" b="1" dirty="0"/>
          </a:p>
          <a:p>
            <a:pPr marL="285750" indent="-285750">
              <a:buChar char="•"/>
            </a:pPr>
            <a:endParaRPr lang="ko-KR" altLang="en-US" sz="1800" b="1" dirty="0"/>
          </a:p>
          <a:p>
            <a:pPr marL="285750" indent="-285750">
              <a:buChar char="•"/>
            </a:pPr>
            <a:endParaRPr lang="ko-KR" altLang="en-US" sz="1800" b="1"/>
          </a:p>
          <a:p>
            <a:pPr marL="342900" indent="-342900">
              <a:buAutoNum type="arabicPeriod"/>
            </a:pPr>
            <a:endParaRPr lang="ko-KR" altLang="en-US" sz="1800" b="1"/>
          </a:p>
          <a:p>
            <a:pPr marL="285750" indent="-285750">
              <a:buChar char="•"/>
            </a:pPr>
            <a:r>
              <a:rPr lang="ko-KR" altLang="en-US" sz="1800" b="1" dirty="0" err="1"/>
              <a:t>범주형이지만</a:t>
            </a:r>
            <a:r>
              <a:rPr lang="ko-KR" altLang="en-US" sz="1800" b="1" dirty="0"/>
              <a:t> 한가지 값만 가지고 있는 </a:t>
            </a:r>
            <a:r>
              <a:rPr lang="ko-KR" altLang="en-US" sz="1800" b="1" dirty="0" err="1"/>
              <a:t>feature</a:t>
            </a:r>
            <a:r>
              <a:rPr lang="ko-KR" altLang="en-US" sz="1800" b="1" dirty="0"/>
              <a:t> 삭제 : </a:t>
            </a:r>
            <a:r>
              <a:rPr lang="ko-KR" sz="1800" b="1" dirty="0" err="1"/>
              <a:t>url_chinese_present</a:t>
            </a:r>
            <a:r>
              <a:rPr lang="ko-KR" altLang="en-US" sz="1800" b="1" dirty="0"/>
              <a:t> </a:t>
            </a:r>
            <a:r>
              <a:rPr lang="en-US" altLang="ko-KR" sz="1800" b="1" dirty="0"/>
              <a:t>,</a:t>
            </a:r>
            <a:r>
              <a:rPr lang="ko-KR" sz="1800" b="1" dirty="0" err="1"/>
              <a:t>html_num_tags</a:t>
            </a:r>
            <a:r>
              <a:rPr lang="ko-KR" sz="1800" b="1" dirty="0"/>
              <a:t>('</a:t>
            </a:r>
            <a:r>
              <a:rPr lang="ko-KR" sz="1800" b="1" dirty="0" err="1"/>
              <a:t>applet</a:t>
            </a:r>
            <a:r>
              <a:rPr lang="ko-KR" sz="1800" b="1" dirty="0"/>
              <a:t>')</a:t>
            </a:r>
            <a:endParaRPr lang="ko-KR" altLang="en-US" sz="1800" b="1" dirty="0"/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2C4750CD-B080-F7E1-ADEE-09A994F8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3" y="4003816"/>
            <a:ext cx="8837911" cy="9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9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데이터 전처리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432620" y="5108312"/>
            <a:ext cx="439223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lvl="0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81C4D-03D5-AC81-07CC-FFDA72808C82}"/>
              </a:ext>
            </a:extLst>
          </p:cNvPr>
          <p:cNvSpPr txBox="1"/>
          <p:nvPr/>
        </p:nvSpPr>
        <p:spPr>
          <a:xfrm>
            <a:off x="654295" y="2481443"/>
            <a:ext cx="844162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 b="1" dirty="0" err="1"/>
              <a:t>결측치</a:t>
            </a:r>
            <a:r>
              <a:rPr lang="ko-KR" altLang="en-US" sz="1600" b="1" dirty="0"/>
              <a:t> 처리 방법1: </a:t>
            </a:r>
            <a:r>
              <a:rPr lang="ko-KR" altLang="en-US" sz="1600" b="1" dirty="0" err="1"/>
              <a:t>다변량</a:t>
            </a:r>
            <a:r>
              <a:rPr lang="ko-KR" altLang="en-US" sz="1600" b="1" dirty="0"/>
              <a:t> 대치</a:t>
            </a:r>
            <a:endParaRPr lang="ko-KR" dirty="0"/>
          </a:p>
          <a:p>
            <a:pPr marL="285750" indent="-285750">
              <a:buFont typeface="Arial"/>
              <a:buChar char="•"/>
            </a:pPr>
            <a:endParaRPr lang="ko-KR" altLang="en-US" sz="1600" b="1"/>
          </a:p>
          <a:p>
            <a:pPr marL="285750" indent="-285750">
              <a:buFont typeface="Arial"/>
              <a:buChar char="•"/>
            </a:pPr>
            <a:r>
              <a:rPr lang="ko-KR" altLang="en-US" sz="1600" b="1" dirty="0"/>
              <a:t>라운드</a:t>
            </a:r>
            <a:r>
              <a:rPr lang="ko-KR" sz="1600" b="1" dirty="0"/>
              <a:t> 로빈 방식으로 다른 </a:t>
            </a:r>
            <a:r>
              <a:rPr lang="ko-KR" sz="1600" b="1" dirty="0" err="1"/>
              <a:t>feature들로</a:t>
            </a:r>
            <a:r>
              <a:rPr lang="ko-KR" sz="1600" b="1" dirty="0"/>
              <a:t> </a:t>
            </a:r>
            <a:r>
              <a:rPr lang="ko-KR" sz="1600" b="1" dirty="0" err="1"/>
              <a:t>결측값이</a:t>
            </a:r>
            <a:r>
              <a:rPr lang="ko-KR" sz="1600" b="1" dirty="0"/>
              <a:t> 있는 </a:t>
            </a:r>
            <a:r>
              <a:rPr lang="ko-KR" sz="1600" b="1" dirty="0" err="1"/>
              <a:t>feature를</a:t>
            </a:r>
            <a:r>
              <a:rPr lang="ko-KR" sz="1600" b="1" dirty="0"/>
              <a:t> 모델링 하여 </a:t>
            </a:r>
            <a:r>
              <a:rPr lang="ko-KR" sz="1600" b="1" dirty="0" err="1"/>
              <a:t>결측값을</a:t>
            </a:r>
            <a:r>
              <a:rPr lang="ko-KR" sz="1600" b="1" dirty="0"/>
              <a:t> 대치하는 방법이다.</a:t>
            </a:r>
            <a:endParaRPr lang="ko-KR" altLang="en-US" sz="1600" b="1" dirty="0"/>
          </a:p>
        </p:txBody>
      </p:sp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8A2E53D-ADDA-5546-F507-BAAC3D86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4" y="3740283"/>
            <a:ext cx="8502824" cy="18588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A3755F-BC15-A703-B505-08EC95726D86}"/>
              </a:ext>
            </a:extLst>
          </p:cNvPr>
          <p:cNvSpPr/>
          <p:nvPr/>
        </p:nvSpPr>
        <p:spPr>
          <a:xfrm>
            <a:off x="432620" y="1671612"/>
            <a:ext cx="3104890" cy="5632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Ø"/>
            </a:pPr>
            <a:r>
              <a:rPr lang="ko-KR" altLang="en-US" sz="2000" b="1" dirty="0" err="1">
                <a:latin typeface="HY신명조"/>
                <a:ea typeface="HY신명조"/>
              </a:rPr>
              <a:t>Test_Data</a:t>
            </a:r>
            <a:r>
              <a:rPr lang="ko-KR" altLang="en-US" sz="1600" b="1" dirty="0">
                <a:latin typeface="HY신명조"/>
                <a:ea typeface="HY신명조"/>
              </a:rPr>
              <a:t> 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Ø"/>
            </a:pPr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09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데이터 전처리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432620" y="5108312"/>
            <a:ext cx="439223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lvl="0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2654013-7CA9-FF04-7FA8-6F71E4F8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4" y="2754637"/>
            <a:ext cx="2629955" cy="51601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E2777926-C537-C0C0-0A16-64553FE66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4" y="4611305"/>
            <a:ext cx="2760954" cy="491610"/>
          </a:xfrm>
          <a:prstGeom prst="rect">
            <a:avLst/>
          </a:prstGeom>
        </p:spPr>
      </p:pic>
      <p:pic>
        <p:nvPicPr>
          <p:cNvPr id="6" name="그림 8">
            <a:extLst>
              <a:ext uri="{FF2B5EF4-FFF2-40B4-BE49-F238E27FC236}">
                <a16:creationId xmlns:a16="http://schemas.microsoft.com/office/drawing/2014/main" id="{B8405026-1D72-4ADE-07C6-FFCBA9937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140" y="4603684"/>
            <a:ext cx="3760596" cy="1701163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181FB72-9DCB-EFD4-5163-B552CC793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138" y="2773407"/>
            <a:ext cx="3760596" cy="1689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BE5EE8-2607-5EC6-E0B2-85BACD3EE12B}"/>
              </a:ext>
            </a:extLst>
          </p:cNvPr>
          <p:cNvSpPr txBox="1"/>
          <p:nvPr/>
        </p:nvSpPr>
        <p:spPr>
          <a:xfrm>
            <a:off x="507695" y="1403009"/>
            <a:ext cx="844162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 b="1" dirty="0" err="1"/>
              <a:t>결측치</a:t>
            </a:r>
            <a:r>
              <a:rPr lang="ko-KR" altLang="en-US" sz="1600" b="1" dirty="0"/>
              <a:t> 처리 방법2: </a:t>
            </a:r>
            <a:r>
              <a:rPr lang="ko-KR" sz="1600" b="1" dirty="0"/>
              <a:t>높은 상관계수를 이용한 </a:t>
            </a:r>
            <a:r>
              <a:rPr lang="ko-KR" sz="1600" b="1" dirty="0" err="1"/>
              <a:t>결측치</a:t>
            </a:r>
            <a:r>
              <a:rPr lang="ko-KR" sz="1600" b="1" dirty="0"/>
              <a:t> 처리</a:t>
            </a:r>
            <a:endParaRPr lang="ko-KR" b="1"/>
          </a:p>
          <a:p>
            <a:pPr marL="285750" indent="-285750">
              <a:buFont typeface="Arial"/>
              <a:buChar char="•"/>
            </a:pPr>
            <a:endParaRPr lang="ko-KR" altLang="en-US" sz="1600" b="1" dirty="0"/>
          </a:p>
          <a:p>
            <a:pPr marL="285750" indent="-285750">
              <a:buFont typeface="Arial,Sans-Serif"/>
              <a:buChar char="•"/>
            </a:pPr>
            <a:r>
              <a:rPr lang="en-US" altLang="ko-KR" sz="1600" b="1" dirty="0"/>
              <a:t> </a:t>
            </a:r>
            <a:r>
              <a:rPr lang="ko-KR" altLang="en-US" sz="1600" b="1" dirty="0"/>
              <a:t>두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변수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간에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상관관계가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높을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경우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서로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선형상관관계를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가지는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것을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알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수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있다</a:t>
            </a:r>
            <a:r>
              <a:rPr lang="en-US" altLang="ko-KR" sz="1600" b="1" dirty="0"/>
              <a:t>.  </a:t>
            </a:r>
            <a:r>
              <a:rPr lang="ko-KR" altLang="en-US" sz="1600" b="1" dirty="0"/>
              <a:t>그리고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이를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활용하여</a:t>
            </a:r>
            <a:r>
              <a:rPr lang="en-US" altLang="ko-KR" sz="1600" b="1" dirty="0"/>
              <a:t> </a:t>
            </a:r>
            <a:r>
              <a:rPr lang="ko-KR" altLang="en-US" sz="1600" b="1" dirty="0" err="1"/>
              <a:t>결측치를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해결할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수</a:t>
            </a:r>
            <a:r>
              <a:rPr lang="en-US" altLang="ko-KR" sz="1600" b="1" dirty="0"/>
              <a:t> </a:t>
            </a:r>
            <a:r>
              <a:rPr lang="ko-KR" altLang="en-US" sz="1600" b="1" dirty="0"/>
              <a:t>있다</a:t>
            </a:r>
            <a:r>
              <a:rPr lang="en-US" altLang="ko-KR" sz="1600" b="1" dirty="0"/>
              <a:t>. </a:t>
            </a:r>
            <a:endParaRPr lang="ko-KR" b="1" dirty="0"/>
          </a:p>
        </p:txBody>
      </p:sp>
    </p:spTree>
    <p:extLst>
      <p:ext uri="{BB962C8B-B14F-4D97-AF65-F5344CB8AC3E}">
        <p14:creationId xmlns:p14="http://schemas.microsoft.com/office/powerpoint/2010/main" val="34671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데이터 분석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2917465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800" b="1">
                <a:latin typeface="HY신명조"/>
                <a:ea typeface="HY신명조"/>
              </a:rPr>
              <a:t>Target ='label' 의 </a:t>
            </a:r>
            <a:r>
              <a:rPr lang="en-US" altLang="ko-KR" sz="1800" b="1" err="1">
                <a:latin typeface="HY신명조"/>
                <a:ea typeface="HY신명조"/>
              </a:rPr>
              <a:t>분포</a:t>
            </a:r>
            <a:endParaRPr lang="ko-KR" altLang="en-US" sz="1800" b="1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4173543"/>
            <a:ext cx="4270400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b="1">
                <a:latin typeface="HY신명조"/>
                <a:ea typeface="HY신명조"/>
              </a:rPr>
              <a:t> </a:t>
            </a:r>
            <a:r>
              <a:rPr lang="ko-KR" altLang="en-US" sz="1600" b="1" err="1">
                <a:latin typeface="HY신명조"/>
                <a:ea typeface="HY신명조"/>
              </a:rPr>
              <a:t>Train</a:t>
            </a:r>
            <a:r>
              <a:rPr lang="ko-KR" altLang="en-US" sz="1600" b="1">
                <a:latin typeface="HY신명조"/>
                <a:ea typeface="HY신명조"/>
              </a:rPr>
              <a:t> </a:t>
            </a:r>
            <a:r>
              <a:rPr lang="ko-KR" altLang="en-US" sz="1800" b="1" err="1">
                <a:latin typeface="HY신명조"/>
                <a:ea typeface="HY신명조"/>
              </a:rPr>
              <a:t>data</a:t>
            </a:r>
            <a:r>
              <a:rPr lang="ko-KR" altLang="en-US" sz="1600" b="1">
                <a:latin typeface="HY신명조"/>
                <a:ea typeface="HY신명조"/>
              </a:rPr>
              <a:t> </a:t>
            </a:r>
            <a:r>
              <a:rPr lang="ko-KR" altLang="en-US" sz="1800" b="1" err="1">
                <a:latin typeface="HY신명조"/>
                <a:ea typeface="HY신명조"/>
              </a:rPr>
              <a:t>set</a:t>
            </a:r>
            <a:r>
              <a:rPr lang="ko-KR" altLang="en-US" sz="1600" b="1" err="1">
                <a:latin typeface="HY신명조"/>
                <a:ea typeface="HY신명조"/>
              </a:rPr>
              <a:t>의</a:t>
            </a:r>
            <a:r>
              <a:rPr lang="ko-KR" altLang="en-US" sz="1600" b="1">
                <a:latin typeface="HY신명조"/>
                <a:ea typeface="HY신명조"/>
              </a:rPr>
              <a:t> 변수 간 상관관계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321317" y="1166209"/>
            <a:ext cx="1975221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81280" indent="-285750">
              <a:spcBef>
                <a:spcPts val="500"/>
              </a:spcBef>
              <a:buSzPts val="1800"/>
              <a:buFont typeface="Wingdings"/>
              <a:buChar char="Ø"/>
            </a:pPr>
            <a:r>
              <a:rPr lang="ko-KR" altLang="en-US" sz="2400" err="1"/>
              <a:t>Train</a:t>
            </a:r>
            <a:r>
              <a:rPr lang="ko-KR" altLang="en-US" sz="2400"/>
              <a:t> </a:t>
            </a:r>
            <a:r>
              <a:rPr lang="ko-KR" altLang="en-US" sz="2400" err="1"/>
              <a:t>data</a:t>
            </a:r>
            <a:r>
              <a:rPr lang="ko-KR" altLang="en-US" sz="1800"/>
              <a:t> </a:t>
            </a:r>
            <a:endParaRPr lang="ko-KR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A9AD094-4A3E-E3C1-FEAF-165B8E59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51" y="1221042"/>
            <a:ext cx="3670897" cy="2254711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01437DD6-9066-4C94-8138-C414F47B9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05" y="3427261"/>
            <a:ext cx="3178740" cy="29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0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데이터 분석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6381" y="2133320"/>
            <a:ext cx="3365201" cy="9787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>
                <a:latin typeface="HY신명조"/>
                <a:ea typeface="HY신명조"/>
              </a:rPr>
              <a:t> </a:t>
            </a:r>
            <a:r>
              <a:rPr lang="ko-KR" altLang="en-US" sz="1600" err="1">
                <a:latin typeface="HY신명조"/>
                <a:ea typeface="HY신명조"/>
              </a:rPr>
              <a:t>Train</a:t>
            </a:r>
            <a:r>
              <a:rPr lang="ko-KR" altLang="en-US" sz="1600">
                <a:latin typeface="HY신명조"/>
                <a:ea typeface="HY신명조"/>
              </a:rPr>
              <a:t> </a:t>
            </a:r>
            <a:r>
              <a:rPr lang="ko-KR" altLang="en-US" sz="1600" err="1">
                <a:latin typeface="HY신명조"/>
                <a:ea typeface="HY신명조"/>
              </a:rPr>
              <a:t>data</a:t>
            </a:r>
            <a:r>
              <a:rPr lang="ko-KR" altLang="en-US" sz="1600">
                <a:latin typeface="HY신명조"/>
                <a:ea typeface="HY신명조"/>
              </a:rPr>
              <a:t> </a:t>
            </a:r>
            <a:r>
              <a:rPr lang="ko-KR" altLang="en-US" sz="1600" err="1">
                <a:latin typeface="HY신명조"/>
                <a:ea typeface="HY신명조"/>
              </a:rPr>
              <a:t>set</a:t>
            </a:r>
            <a:r>
              <a:rPr lang="ko-KR" altLang="en-US" sz="1600">
                <a:latin typeface="HY신명조"/>
                <a:ea typeface="HY신명조"/>
              </a:rPr>
              <a:t> 변수간 측정 데이터</a:t>
            </a:r>
            <a:endParaRPr lang="ko-KR"/>
          </a:p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ko-KR" altLang="en-US" sz="1600">
              <a:latin typeface="HY신명조"/>
              <a:ea typeface="HY신명조"/>
            </a:endParaRPr>
          </a:p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ko-KR" altLang="en-US" sz="1600" b="1">
              <a:latin typeface="HY신명조"/>
              <a:ea typeface="HY신명조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321317" y="1343932"/>
            <a:ext cx="165141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81280" indent="-285750">
              <a:spcBef>
                <a:spcPts val="500"/>
              </a:spcBef>
              <a:buSzPts val="1800"/>
              <a:buFont typeface="Wingdings"/>
              <a:buChar char="Ø"/>
            </a:pPr>
            <a:r>
              <a:rPr lang="ko-KR" altLang="en-US" sz="1800" b="1" err="1"/>
              <a:t>Train</a:t>
            </a:r>
            <a:r>
              <a:rPr lang="ko-KR" altLang="en-US" sz="1800" b="1"/>
              <a:t> Data</a:t>
            </a:r>
            <a:r>
              <a:rPr lang="ko-KR" altLang="en-US"/>
              <a:t> </a:t>
            </a:r>
            <a:endParaRPr lang="ko-KR"/>
          </a:p>
        </p:txBody>
      </p:sp>
      <p:pic>
        <p:nvPicPr>
          <p:cNvPr id="6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C953B7FD-578B-D663-C91E-564FF811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98" y="1220512"/>
            <a:ext cx="5199613" cy="51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43091" y="510866"/>
            <a:ext cx="700468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err="1">
                <a:latin typeface="HY신명조"/>
                <a:ea typeface="HY신명조"/>
              </a:rPr>
              <a:t>머신러닝</a:t>
            </a:r>
            <a:r>
              <a:rPr lang="ko-KR" altLang="en-US">
                <a:latin typeface="HY신명조"/>
                <a:ea typeface="HY신명조"/>
              </a:rPr>
              <a:t> 모델 학습 - </a:t>
            </a:r>
            <a:r>
              <a:rPr lang="ko-KR" altLang="en-US" err="1">
                <a:latin typeface="HY신명조"/>
                <a:ea typeface="HY신명조"/>
              </a:rPr>
              <a:t>pycaret</a:t>
            </a:r>
            <a:endParaRPr lang="ko-KR" altLang="en-US" err="1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7E3EC-98B4-5B6C-D243-A300E30EAB6B}"/>
              </a:ext>
            </a:extLst>
          </p:cNvPr>
          <p:cNvSpPr txBox="1"/>
          <p:nvPr/>
        </p:nvSpPr>
        <p:spPr>
          <a:xfrm>
            <a:off x="1204340" y="5342657"/>
            <a:ext cx="8297656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ko-KR" altLang="en-US" sz="1600" err="1"/>
              <a:t>Pycaret</a:t>
            </a:r>
            <a:r>
              <a:rPr lang="ko-KR" altLang="en-US" sz="1600"/>
              <a:t> 라이브러리를 이용하여 여러 모델들의 성능을 단편적으로 확인</a:t>
            </a:r>
            <a:endParaRPr lang="ko-KR"/>
          </a:p>
          <a:p>
            <a:pPr marL="342900" indent="-342900">
              <a:buFont typeface="Wingdings"/>
              <a:buChar char="ü"/>
            </a:pPr>
            <a:endParaRPr lang="ko-KR" altLang="en-US" sz="1600"/>
          </a:p>
          <a:p>
            <a:pPr marL="342900" indent="-342900">
              <a:buFont typeface="Wingdings"/>
              <a:buChar char="ü"/>
            </a:pPr>
            <a:r>
              <a:rPr lang="ko-KR" altLang="en-US" sz="1600" err="1"/>
              <a:t>Randomforest가</a:t>
            </a:r>
            <a:r>
              <a:rPr lang="ko-KR" altLang="en-US" sz="1600"/>
              <a:t> 정확도 0.95로 가장 좋은 성능을 보임을 확인</a:t>
            </a:r>
          </a:p>
          <a:p>
            <a:endParaRPr lang="ko-KR" altLang="en-US"/>
          </a:p>
        </p:txBody>
      </p:sp>
      <p:pic>
        <p:nvPicPr>
          <p:cNvPr id="6" name="그림 8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00B72956-7651-DC99-FF43-D5D4B49E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43" y="1521371"/>
            <a:ext cx="6429475" cy="35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9" ma:contentTypeDescription="새 문서를 만듭니다." ma:contentTypeScope="" ma:versionID="256d93ba704bf5f9707bd91fb2193dac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496cee2758ac29e8583fe3d42ce2cfe4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5E289-1FEC-48C8-83BF-5A3EECD0DBD2}">
  <ds:schemaRefs>
    <ds:schemaRef ds:uri="1857a468-9f2d-455b-8425-136ceb0ac2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EECE50-B11A-4BCA-BC0A-E0664799BA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18506-3A56-4031-B6AA-5897F7C50E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용지(210x297mm)</PresentationFormat>
  <Slides>13</Slides>
  <Notes>12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문제 정의</vt:lpstr>
      <vt:lpstr>도메인 배경</vt:lpstr>
      <vt:lpstr>데이터 전처리</vt:lpstr>
      <vt:lpstr>데이터 전처리</vt:lpstr>
      <vt:lpstr>데이터 전처리</vt:lpstr>
      <vt:lpstr>데이터 분석</vt:lpstr>
      <vt:lpstr>데이터 분석</vt:lpstr>
      <vt:lpstr>머신러닝 모델 학습 - pycaret</vt:lpstr>
      <vt:lpstr>머신러닝 모델 학습</vt:lpstr>
      <vt:lpstr>머신러닝 모델 학습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504</cp:revision>
  <dcterms:modified xsi:type="dcterms:W3CDTF">2023-03-08T06:57:39Z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