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9"/>
  </p:notesMasterIdLst>
  <p:sldIdLst>
    <p:sldId id="279" r:id="rId5"/>
    <p:sldId id="257" r:id="rId6"/>
    <p:sldId id="286" r:id="rId7"/>
    <p:sldId id="284" r:id="rId8"/>
    <p:sldId id="275" r:id="rId9"/>
    <p:sldId id="282" r:id="rId10"/>
    <p:sldId id="283" r:id="rId11"/>
    <p:sldId id="290" r:id="rId12"/>
    <p:sldId id="278" r:id="rId13"/>
    <p:sldId id="277" r:id="rId14"/>
    <p:sldId id="280" r:id="rId15"/>
    <p:sldId id="289" r:id="rId16"/>
    <p:sldId id="274" r:id="rId17"/>
    <p:sldId id="273" r:id="rId1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B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61334-BC91-4C7D-AC57-5EC06BB305D2}" v="338" dt="2023-04-07T06:56:14.515"/>
    <p1510:client id="{6D3E9864-6D44-4A15-A713-2D08E5F56968}" v="2" dt="2023-04-07T01:58:49.848"/>
    <p1510:client id="{711015C7-4457-46C3-8966-F27B81EFA2D3}" v="1099" dt="2023-04-07T06:49:25.117"/>
    <p1510:client id="{71F824F8-8DB9-463F-B84D-5846E5913340}" v="526" dt="2023-04-07T06:45:29.233"/>
    <p1510:client id="{96C95178-4407-4D2E-8946-30C37A988BD1}" v="1304" dt="2023-04-07T06:57:02.332"/>
    <p1510:client id="{C6B62AF0-C42B-4DFF-B10E-8487BA061906}" v="795" dt="2023-04-07T06:56:51.773"/>
    <p1510:client id="{C94BEE31-C9F6-48BB-BB85-5299DB1D1D3F}" v="611" dt="2023-04-07T06:47:43.066"/>
    <p1510:client id="{D5387748-E76A-410E-A733-D9630C457098}" v="17" dt="2023-04-07T01:17:11.190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31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6303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757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5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75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229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39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28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58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59BDB9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>
              <a:solidFill>
                <a:srgbClr val="59BDB9"/>
              </a:solidFill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ko-KR" sz="160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ake</a:t>
            </a: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it possible</a:t>
            </a:r>
            <a:endParaRPr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9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/>
          <p:cNvSpPr/>
          <p:nvPr/>
        </p:nvSpPr>
        <p:spPr>
          <a:xfrm>
            <a:off x="0" y="0"/>
            <a:ext cx="9903341" cy="6858000"/>
          </a:xfrm>
          <a:custGeom>
            <a:avLst/>
            <a:gdLst/>
            <a:ahLst/>
            <a:cxnLst/>
            <a:rect l="l" t="t" r="r" b="b"/>
            <a:pathLst>
              <a:path w="6477000" h="2619375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528943" y="2371623"/>
            <a:ext cx="3601277" cy="1724205"/>
          </a:xfrm>
          <a:prstGeom prst="round1Rect">
            <a:avLst/>
          </a:prstGeom>
          <a:solidFill>
            <a:srgbClr val="A5DD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20" name="object 9"/>
          <p:cNvSpPr/>
          <p:nvPr/>
        </p:nvSpPr>
        <p:spPr>
          <a:xfrm>
            <a:off x="5948759" y="1007405"/>
            <a:ext cx="3519739" cy="5207659"/>
          </a:xfrm>
          <a:custGeom>
            <a:avLst/>
            <a:gdLst/>
            <a:ahLst/>
            <a:cxnLst/>
            <a:rect l="l" t="t" r="r" b="b"/>
            <a:pathLst>
              <a:path w="1724025" h="255079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3427078" y="635929"/>
            <a:ext cx="1840499" cy="525024"/>
          </a:xfrm>
          <a:custGeom>
            <a:avLst/>
            <a:gdLst/>
            <a:ahLst/>
            <a:cxnLst/>
            <a:rect l="l" t="t" r="r" b="b"/>
            <a:pathLst>
              <a:path w="1202054" h="34290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3575542" y="635929"/>
            <a:ext cx="1542984" cy="438492"/>
          </a:xfrm>
          <a:custGeom>
            <a:avLst/>
            <a:gdLst/>
            <a:ahLst/>
            <a:cxnLst/>
            <a:rect l="l" t="t" r="r" b="b"/>
            <a:pathLst>
              <a:path w="1007745" h="286384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230738" y="803827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4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671796" y="1713866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174175" y="1848628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113686" y="4670350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1269632" y="5839857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6878909" y="3749403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3" name="object 22"/>
          <p:cNvSpPr/>
          <p:nvPr/>
        </p:nvSpPr>
        <p:spPr>
          <a:xfrm>
            <a:off x="2209349" y="2345720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4" name="object 23"/>
          <p:cNvSpPr/>
          <p:nvPr/>
        </p:nvSpPr>
        <p:spPr>
          <a:xfrm>
            <a:off x="1627540" y="6203975"/>
            <a:ext cx="156535" cy="3889"/>
          </a:xfrm>
          <a:custGeom>
            <a:avLst/>
            <a:gdLst/>
            <a:ahLst/>
            <a:cxnLst/>
            <a:rect l="l" t="t" r="r" b="b"/>
            <a:pathLst>
              <a:path w="102235" h="2539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5" name="object 24"/>
          <p:cNvSpPr/>
          <p:nvPr/>
        </p:nvSpPr>
        <p:spPr>
          <a:xfrm>
            <a:off x="756028" y="648096"/>
            <a:ext cx="1295056" cy="1076298"/>
          </a:xfrm>
          <a:custGeom>
            <a:avLst/>
            <a:gdLst/>
            <a:ahLst/>
            <a:cxnLst/>
            <a:rect l="l" t="t" r="r" b="b"/>
            <a:pathLst>
              <a:path w="845819" h="702944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6" name="object 25"/>
          <p:cNvSpPr/>
          <p:nvPr/>
        </p:nvSpPr>
        <p:spPr>
          <a:xfrm>
            <a:off x="-1" y="683809"/>
            <a:ext cx="3425292" cy="1954254"/>
          </a:xfrm>
          <a:custGeom>
            <a:avLst/>
            <a:gdLst/>
            <a:ahLst/>
            <a:cxnLst/>
            <a:rect l="l" t="t" r="r" b="b"/>
            <a:pathLst>
              <a:path w="2237105" h="127635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7" name="object 26"/>
          <p:cNvSpPr/>
          <p:nvPr/>
        </p:nvSpPr>
        <p:spPr>
          <a:xfrm>
            <a:off x="0" y="2046010"/>
            <a:ext cx="953793" cy="299457"/>
          </a:xfrm>
          <a:custGeom>
            <a:avLst/>
            <a:gdLst/>
            <a:ahLst/>
            <a:cxnLst/>
            <a:rect l="l" t="t" r="r" b="b"/>
            <a:pathLst>
              <a:path w="622935" h="19558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8" name="object 27"/>
          <p:cNvSpPr/>
          <p:nvPr/>
        </p:nvSpPr>
        <p:spPr>
          <a:xfrm>
            <a:off x="647732" y="2633110"/>
            <a:ext cx="3079165" cy="3575020"/>
          </a:xfrm>
          <a:custGeom>
            <a:avLst/>
            <a:gdLst/>
            <a:ahLst/>
            <a:cxnLst/>
            <a:rect l="l" t="t" r="r" b="b"/>
            <a:pathLst>
              <a:path w="2011045" h="233489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39" name="object 28"/>
          <p:cNvSpPr/>
          <p:nvPr/>
        </p:nvSpPr>
        <p:spPr>
          <a:xfrm>
            <a:off x="215007" y="4751573"/>
            <a:ext cx="932403" cy="1456454"/>
          </a:xfrm>
          <a:custGeom>
            <a:avLst/>
            <a:gdLst/>
            <a:ahLst/>
            <a:cxnLst/>
            <a:rect l="l" t="t" r="r" b="b"/>
            <a:pathLst>
              <a:path w="608965" h="951229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40" name="object 29"/>
          <p:cNvSpPr/>
          <p:nvPr/>
        </p:nvSpPr>
        <p:spPr>
          <a:xfrm>
            <a:off x="113685" y="2584253"/>
            <a:ext cx="2122844" cy="938602"/>
          </a:xfrm>
          <a:custGeom>
            <a:avLst/>
            <a:gdLst/>
            <a:ahLst/>
            <a:cxnLst/>
            <a:rect l="l" t="t" r="r" b="b"/>
            <a:pathLst>
              <a:path w="957580" h="394969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41" name="object 30"/>
          <p:cNvSpPr/>
          <p:nvPr/>
        </p:nvSpPr>
        <p:spPr>
          <a:xfrm>
            <a:off x="332053" y="833163"/>
            <a:ext cx="1375756" cy="368489"/>
          </a:xfrm>
          <a:custGeom>
            <a:avLst/>
            <a:gdLst/>
            <a:ahLst/>
            <a:cxnLst/>
            <a:rect l="l" t="t" r="r" b="b"/>
            <a:pathLst>
              <a:path w="898525" h="24066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8109309" y="2728893"/>
            <a:ext cx="1794098" cy="1380074"/>
            <a:chOff x="5305456" y="792504"/>
            <a:chExt cx="1171750" cy="901345"/>
          </a:xfrm>
        </p:grpSpPr>
        <p:sp>
          <p:nvSpPr>
            <p:cNvPr id="42" name="object 31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  <p:sp>
          <p:nvSpPr>
            <p:cNvPr id="43" name="object 32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  <p:sp>
          <p:nvSpPr>
            <p:cNvPr id="44" name="object 33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  <p:sp>
          <p:nvSpPr>
            <p:cNvPr id="45" name="object 34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  <p:sp>
          <p:nvSpPr>
            <p:cNvPr id="46" name="object 35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138">
                <a:latin typeface="+mn-ea"/>
              </a:endParaRPr>
            </a:p>
          </p:txBody>
        </p:sp>
      </p:grpSp>
      <p:sp>
        <p:nvSpPr>
          <p:cNvPr id="48" name="object 37"/>
          <p:cNvSpPr/>
          <p:nvPr/>
        </p:nvSpPr>
        <p:spPr>
          <a:xfrm>
            <a:off x="1062153" y="4893443"/>
            <a:ext cx="338347" cy="206121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894420" y="5079963"/>
            <a:ext cx="208065" cy="120561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1193531" y="4967987"/>
            <a:ext cx="338347" cy="206121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1" name="object 40"/>
          <p:cNvSpPr/>
          <p:nvPr/>
        </p:nvSpPr>
        <p:spPr>
          <a:xfrm>
            <a:off x="1025798" y="5154511"/>
            <a:ext cx="208065" cy="120561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2" name="object 41"/>
          <p:cNvSpPr/>
          <p:nvPr/>
        </p:nvSpPr>
        <p:spPr>
          <a:xfrm>
            <a:off x="1324910" y="5042538"/>
            <a:ext cx="338347" cy="206121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3" name="object 42"/>
          <p:cNvSpPr/>
          <p:nvPr/>
        </p:nvSpPr>
        <p:spPr>
          <a:xfrm>
            <a:off x="1353953" y="5339972"/>
            <a:ext cx="834204" cy="507522"/>
          </a:xfrm>
          <a:custGeom>
            <a:avLst/>
            <a:gdLst/>
            <a:ahLst/>
            <a:cxnLst/>
            <a:rect l="l" t="t" r="r" b="b"/>
            <a:pathLst>
              <a:path w="544830" h="33147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4" name="object 43"/>
          <p:cNvSpPr/>
          <p:nvPr/>
        </p:nvSpPr>
        <p:spPr>
          <a:xfrm>
            <a:off x="1157176" y="5229059"/>
            <a:ext cx="208065" cy="120561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5" name="object 44"/>
          <p:cNvSpPr/>
          <p:nvPr/>
        </p:nvSpPr>
        <p:spPr>
          <a:xfrm>
            <a:off x="275489" y="1877969"/>
            <a:ext cx="886706" cy="97226"/>
          </a:xfrm>
          <a:custGeom>
            <a:avLst/>
            <a:gdLst/>
            <a:ahLst/>
            <a:cxnLst/>
            <a:rect l="l" t="t" r="r" b="b"/>
            <a:pathLst>
              <a:path w="579119" h="6350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6" name="object 45"/>
          <p:cNvSpPr/>
          <p:nvPr/>
        </p:nvSpPr>
        <p:spPr>
          <a:xfrm>
            <a:off x="1707342" y="5458934"/>
            <a:ext cx="694198" cy="740867"/>
          </a:xfrm>
          <a:custGeom>
            <a:avLst/>
            <a:gdLst/>
            <a:ahLst/>
            <a:cxnLst/>
            <a:rect l="l" t="t" r="r" b="b"/>
            <a:pathLst>
              <a:path w="453389" h="48387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59" name="object 48"/>
          <p:cNvSpPr/>
          <p:nvPr/>
        </p:nvSpPr>
        <p:spPr>
          <a:xfrm>
            <a:off x="2272389" y="3800185"/>
            <a:ext cx="4623400" cy="1586685"/>
          </a:xfrm>
          <a:custGeom>
            <a:avLst/>
            <a:gdLst/>
            <a:ahLst/>
            <a:cxnLst/>
            <a:rect l="l" t="t" r="r" b="b"/>
            <a:pathLst>
              <a:path w="2080260" h="554989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0" name="object 49"/>
          <p:cNvSpPr/>
          <p:nvPr/>
        </p:nvSpPr>
        <p:spPr>
          <a:xfrm>
            <a:off x="215002" y="4571122"/>
            <a:ext cx="615444" cy="165285"/>
          </a:xfrm>
          <a:custGeom>
            <a:avLst/>
            <a:gdLst/>
            <a:ahLst/>
            <a:cxnLst/>
            <a:rect l="l" t="t" r="r" b="b"/>
            <a:pathLst>
              <a:path w="401955" h="10795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1" name="object 50"/>
          <p:cNvSpPr/>
          <p:nvPr/>
        </p:nvSpPr>
        <p:spPr>
          <a:xfrm>
            <a:off x="2165009" y="1603229"/>
            <a:ext cx="4667434" cy="527880"/>
          </a:xfrm>
          <a:custGeom>
            <a:avLst/>
            <a:gdLst/>
            <a:ahLst/>
            <a:cxnLst/>
            <a:rect l="l" t="t" r="r" b="b"/>
            <a:pathLst>
              <a:path w="3621404" h="409575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2" name="object 51"/>
          <p:cNvSpPr/>
          <p:nvPr/>
        </p:nvSpPr>
        <p:spPr>
          <a:xfrm>
            <a:off x="1738652" y="1235874"/>
            <a:ext cx="197238" cy="139949"/>
          </a:xfrm>
          <a:custGeom>
            <a:avLst/>
            <a:gdLst/>
            <a:ahLst/>
            <a:cxnLst/>
            <a:rect l="l" t="t" r="r" b="b"/>
            <a:pathLst>
              <a:path w="153034" h="10858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3" name="object 52"/>
          <p:cNvSpPr/>
          <p:nvPr/>
        </p:nvSpPr>
        <p:spPr>
          <a:xfrm>
            <a:off x="2391630" y="4386963"/>
            <a:ext cx="172686" cy="176778"/>
          </a:xfrm>
          <a:custGeom>
            <a:avLst/>
            <a:gdLst/>
            <a:ahLst/>
            <a:cxnLst/>
            <a:rect l="l" t="t" r="r" b="b"/>
            <a:pathLst>
              <a:path w="133984" h="13716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4" name="object 53"/>
          <p:cNvSpPr/>
          <p:nvPr/>
        </p:nvSpPr>
        <p:spPr>
          <a:xfrm>
            <a:off x="1164855" y="4504337"/>
            <a:ext cx="1636835" cy="831513"/>
          </a:xfrm>
          <a:custGeom>
            <a:avLst/>
            <a:gdLst/>
            <a:ahLst/>
            <a:cxnLst/>
            <a:rect l="l" t="t" r="r" b="b"/>
            <a:pathLst>
              <a:path w="1270000" h="64516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5" name="object 54"/>
          <p:cNvSpPr/>
          <p:nvPr/>
        </p:nvSpPr>
        <p:spPr>
          <a:xfrm>
            <a:off x="8388425" y="1805538"/>
            <a:ext cx="175960" cy="144860"/>
          </a:xfrm>
          <a:custGeom>
            <a:avLst/>
            <a:gdLst/>
            <a:ahLst/>
            <a:cxnLst/>
            <a:rect l="l" t="t" r="r" b="b"/>
            <a:pathLst>
              <a:path w="136525" h="112394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6" name="object 55"/>
          <p:cNvSpPr/>
          <p:nvPr/>
        </p:nvSpPr>
        <p:spPr>
          <a:xfrm>
            <a:off x="3790759" y="954412"/>
            <a:ext cx="197238" cy="140768"/>
          </a:xfrm>
          <a:custGeom>
            <a:avLst/>
            <a:gdLst/>
            <a:ahLst/>
            <a:cxnLst/>
            <a:rect l="l" t="t" r="r" b="b"/>
            <a:pathLst>
              <a:path w="153035" h="109219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7" name="object 56"/>
          <p:cNvSpPr/>
          <p:nvPr/>
        </p:nvSpPr>
        <p:spPr>
          <a:xfrm>
            <a:off x="692665" y="1432771"/>
            <a:ext cx="192329" cy="164502"/>
          </a:xfrm>
          <a:custGeom>
            <a:avLst/>
            <a:gdLst/>
            <a:ahLst/>
            <a:cxnLst/>
            <a:rect l="l" t="t" r="r" b="b"/>
            <a:pathLst>
              <a:path w="149225" h="12763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sp>
        <p:nvSpPr>
          <p:cNvPr id="68" name="object 57"/>
          <p:cNvSpPr/>
          <p:nvPr/>
        </p:nvSpPr>
        <p:spPr>
          <a:xfrm>
            <a:off x="7822433" y="913081"/>
            <a:ext cx="98210" cy="82661"/>
          </a:xfrm>
          <a:custGeom>
            <a:avLst/>
            <a:gdLst/>
            <a:ahLst/>
            <a:cxnLst/>
            <a:rect l="l" t="t" r="r" b="b"/>
            <a:pathLst>
              <a:path w="76200" h="64134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 sz="1138">
              <a:latin typeface="+mn-ea"/>
            </a:endParaRPr>
          </a:p>
        </p:txBody>
      </p:sp>
      <p:pic>
        <p:nvPicPr>
          <p:cNvPr id="69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2058" y="3182410"/>
            <a:ext cx="3422530" cy="3188796"/>
          </a:xfrm>
          <a:prstGeom prst="rect">
            <a:avLst/>
          </a:prstGeom>
        </p:spPr>
      </p:pic>
      <p:sp>
        <p:nvSpPr>
          <p:cNvPr id="76" name="한쪽 모서리가 둥근 사각형 75"/>
          <p:cNvSpPr/>
          <p:nvPr/>
        </p:nvSpPr>
        <p:spPr>
          <a:xfrm>
            <a:off x="1471067" y="2325284"/>
            <a:ext cx="3601277" cy="1724205"/>
          </a:xfrm>
          <a:prstGeom prst="round1Rect">
            <a:avLst/>
          </a:prstGeom>
          <a:solidFill>
            <a:srgbClr val="37B2A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18" name="TextBox 17"/>
          <p:cNvSpPr txBox="1"/>
          <p:nvPr/>
        </p:nvSpPr>
        <p:spPr>
          <a:xfrm>
            <a:off x="1531803" y="2694956"/>
            <a:ext cx="527063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미니프로젝트 </a:t>
            </a:r>
            <a:r>
              <a:rPr lang="en-US" altLang="ko-KR" sz="3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4</a:t>
            </a:r>
            <a:r>
              <a:rPr lang="ko-KR" altLang="en-US" sz="3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차</a:t>
            </a:r>
            <a:endParaRPr lang="en-US" altLang="ko-KR" sz="32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조별 발표 </a:t>
            </a:r>
            <a:endParaRPr lang="ko-KR" altLang="en-US" sz="32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252" y="817669"/>
            <a:ext cx="1210199" cy="277511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2885922" y="4322076"/>
            <a:ext cx="2758271" cy="457200"/>
          </a:xfrm>
          <a:prstGeom prst="rect">
            <a:avLst/>
          </a:prstGeom>
          <a:noFill/>
          <a:ln w="19050">
            <a:solidFill>
              <a:srgbClr val="37B2A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000" b="1">
                <a:ea typeface="맑은 고딕"/>
              </a:rPr>
              <a:t>AI 06</a:t>
            </a:r>
            <a:r>
              <a:rPr lang="ko-KR" altLang="en-US" sz="2000" b="1">
                <a:ea typeface="맑은 고딕"/>
              </a:rPr>
              <a:t>반 24조</a:t>
            </a:r>
          </a:p>
        </p:txBody>
      </p:sp>
    </p:spTree>
    <p:extLst>
      <p:ext uri="{BB962C8B-B14F-4D97-AF65-F5344CB8AC3E}">
        <p14:creationId xmlns:p14="http://schemas.microsoft.com/office/powerpoint/2010/main" val="76129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+mj-ea"/>
                <a:ea typeface="+mj-ea"/>
              </a:rPr>
              <a:t>머신러닝 모델 학습</a:t>
            </a:r>
            <a:endParaRPr>
              <a:latin typeface="+mj-ea"/>
              <a:ea typeface="+mj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260" lvl="1" indent="-177165">
              <a:lnSpc>
                <a:spcPct val="100000"/>
              </a:lnSpc>
            </a:pPr>
            <a:r>
              <a:rPr lang="en-US" altLang="ko-KR">
                <a:latin typeface="맑은 고딕"/>
                <a:ea typeface="맑은 고딕"/>
              </a:rPr>
              <a:t>Linear SVM</a:t>
            </a:r>
            <a:endParaRPr lang="ko-KR" altLang="en-US"/>
          </a:p>
          <a:p>
            <a:pPr lvl="1">
              <a:lnSpc>
                <a:spcPct val="100000"/>
              </a:lnSpc>
            </a:pPr>
            <a:r>
              <a:rPr lang="en-US" altLang="ko-KR">
                <a:latin typeface="맑은 고딕"/>
                <a:ea typeface="맑은 고딕"/>
              </a:rPr>
              <a:t>2-grams로 </a:t>
            </a:r>
            <a:r>
              <a:rPr lang="en-US" altLang="ko-KR" err="1">
                <a:latin typeface="맑은 고딕"/>
                <a:ea typeface="맑은 고딕"/>
              </a:rPr>
              <a:t>전처리한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데이터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사용</a:t>
            </a:r>
            <a:endParaRPr lang="en-US" altLang="ko-KR">
              <a:latin typeface="맑은 고딕"/>
              <a:ea typeface="맑은 고딕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541857A-9B4E-1436-4E65-56C4EF33C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352" y="3871608"/>
            <a:ext cx="2191600" cy="1657350"/>
          </a:xfrm>
          <a:prstGeom prst="rect">
            <a:avLst/>
          </a:prstGeom>
        </p:spPr>
      </p:pic>
      <p:pic>
        <p:nvPicPr>
          <p:cNvPr id="6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1BC314A3-9C51-B5A4-9873-C58D19C2F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53" y="2303754"/>
            <a:ext cx="3843009" cy="3789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10F038-76D0-D894-6C6D-EC91F1A6883A}"/>
              </a:ext>
            </a:extLst>
          </p:cNvPr>
          <p:cNvSpPr txBox="1"/>
          <p:nvPr/>
        </p:nvSpPr>
        <p:spPr>
          <a:xfrm>
            <a:off x="5595366" y="2793359"/>
            <a:ext cx="38147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/>
              <a:t>데이터가 적고, 불균등하게 분포 -&gt; </a:t>
            </a:r>
            <a:r>
              <a:rPr lang="ko-KR" altLang="en-US" err="1"/>
              <a:t>accuracy가</a:t>
            </a:r>
            <a:r>
              <a:rPr lang="ko-KR" altLang="en-US"/>
              <a:t> 변화 없이 유지됨</a:t>
            </a:r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딥러닝 모델 학습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A9142-2E15-E895-C5C1-3894D441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612" y="1338453"/>
            <a:ext cx="8740142" cy="442132"/>
          </a:xfrm>
        </p:spPr>
        <p:txBody>
          <a:bodyPr/>
          <a:lstStyle/>
          <a:p>
            <a:r>
              <a:rPr lang="ko-KR" altLang="en-US" sz="1600" b="0" err="1"/>
              <a:t>Huggingface에서</a:t>
            </a:r>
            <a:r>
              <a:rPr lang="ko-KR" altLang="en-US" sz="1600" b="0"/>
              <a:t> </a:t>
            </a:r>
            <a:r>
              <a:rPr lang="ko-KR" altLang="en-US" sz="1600" b="0" err="1"/>
              <a:t>tokenizer</a:t>
            </a:r>
            <a:r>
              <a:rPr lang="ko-KR" altLang="en-US" sz="1600" b="0"/>
              <a:t> 불러와서 수업시간에 배웠던 모델에 적용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50EEF-3920-3176-AE00-F4A91A465143}"/>
              </a:ext>
            </a:extLst>
          </p:cNvPr>
          <p:cNvSpPr txBox="1"/>
          <p:nvPr/>
        </p:nvSpPr>
        <p:spPr>
          <a:xfrm>
            <a:off x="977448" y="2706060"/>
            <a:ext cx="8625622" cy="38087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b="1" err="1">
                <a:latin typeface="Courier New"/>
                <a:cs typeface="Courier New"/>
              </a:rPr>
              <a:t>keras.backend.clear_session</a:t>
            </a:r>
            <a:r>
              <a:rPr lang="en-US" altLang="ko-KR" sz="1050" b="1">
                <a:latin typeface="Courier New"/>
                <a:cs typeface="Courier New"/>
              </a:rPr>
              <a:t>()</a:t>
            </a:r>
          </a:p>
          <a:p>
            <a:br>
              <a:rPr lang="en-US" altLang="ko-KR" sz="1050" b="1">
                <a:latin typeface="Courier New"/>
                <a:cs typeface="Courier New"/>
              </a:rPr>
            </a:br>
            <a:r>
              <a:rPr lang="en-US" altLang="ko-KR" sz="1050" b="1">
                <a:latin typeface="Courier New"/>
                <a:cs typeface="Courier New"/>
              </a:rPr>
              <a:t>model = Sequential()</a:t>
            </a:r>
          </a:p>
          <a:p>
            <a:br>
              <a:rPr lang="en-US" altLang="ko-KR" sz="1050" b="1">
                <a:latin typeface="Courier New"/>
                <a:cs typeface="Courier New"/>
              </a:rPr>
            </a:br>
            <a:r>
              <a:rPr lang="en-US" altLang="ko-KR" sz="1050" b="1" err="1">
                <a:latin typeface="Courier New"/>
                <a:cs typeface="Courier New"/>
              </a:rPr>
              <a:t>model.add</a:t>
            </a:r>
            <a:r>
              <a:rPr lang="en-US" altLang="ko-KR" sz="1050" b="1">
                <a:latin typeface="Courier New"/>
                <a:cs typeface="Courier New"/>
              </a:rPr>
              <a:t>(Embedding( </a:t>
            </a:r>
            <a:r>
              <a:rPr lang="en-US" altLang="ko-KR" sz="1050" b="1" err="1">
                <a:latin typeface="Courier New"/>
                <a:cs typeface="Courier New"/>
              </a:rPr>
              <a:t>max_words</a:t>
            </a:r>
            <a:r>
              <a:rPr lang="en-US" altLang="ko-KR" sz="1050" b="1">
                <a:latin typeface="Courier New"/>
                <a:cs typeface="Courier New"/>
              </a:rPr>
              <a:t>, 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# 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사용할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 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총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 token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수</a:t>
            </a:r>
            <a:endParaRPr lang="en-US" altLang="ko-KR" sz="1050" b="1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altLang="ko-KR" sz="1050" b="1">
                <a:latin typeface="Courier New"/>
                <a:cs typeface="Courier New"/>
              </a:rPr>
              <a:t>                    </a:t>
            </a:r>
            <a:r>
              <a:rPr lang="en-US" altLang="ko-KR" sz="1050" b="1" err="1">
                <a:latin typeface="Courier New"/>
                <a:cs typeface="Courier New"/>
              </a:rPr>
              <a:t>embedding_dim</a:t>
            </a:r>
            <a:r>
              <a:rPr lang="en-US" altLang="ko-KR" sz="1050" b="1">
                <a:latin typeface="Courier New"/>
                <a:cs typeface="Courier New"/>
              </a:rPr>
              <a:t>, 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한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 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토큰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 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당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 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몇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 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차원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몇개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의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 </a:t>
            </a:r>
            <a:r>
              <a:rPr lang="ko-KR" altLang="en-US" sz="1050" b="1" err="1">
                <a:solidFill>
                  <a:srgbClr val="008000"/>
                </a:solidFill>
                <a:latin typeface="Courier New"/>
                <a:cs typeface="Courier New"/>
              </a:rPr>
              <a:t>특정값으로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 </a:t>
            </a:r>
            <a:r>
              <a:rPr lang="ko-KR" altLang="en-US" sz="1050" b="1" err="1">
                <a:solidFill>
                  <a:srgbClr val="008000"/>
                </a:solidFill>
                <a:latin typeface="Courier New"/>
                <a:cs typeface="Courier New"/>
              </a:rPr>
              <a:t>바꾸어낼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 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것인가</a:t>
            </a:r>
            <a:endParaRPr lang="en-US" altLang="ko-KR" sz="1050" b="1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altLang="ko-KR" sz="1050" b="1">
                <a:latin typeface="Courier New"/>
                <a:cs typeface="Courier New"/>
              </a:rPr>
              <a:t>                    </a:t>
            </a:r>
            <a:r>
              <a:rPr lang="en-US" altLang="ko-KR" sz="1050" b="1" err="1">
                <a:latin typeface="Courier New"/>
                <a:cs typeface="Courier New"/>
              </a:rPr>
              <a:t>input_length</a:t>
            </a:r>
            <a:r>
              <a:rPr lang="en-US" altLang="ko-KR" sz="1050" b="1">
                <a:latin typeface="Courier New"/>
                <a:cs typeface="Courier New"/>
              </a:rPr>
              <a:t>=</a:t>
            </a:r>
            <a:r>
              <a:rPr lang="en-US" altLang="ko-KR" sz="1050" b="1" err="1">
                <a:latin typeface="Courier New"/>
                <a:cs typeface="Courier New"/>
              </a:rPr>
              <a:t>max_len</a:t>
            </a:r>
            <a:r>
              <a:rPr lang="en-US" altLang="ko-KR" sz="1050" b="1">
                <a:latin typeface="Courier New"/>
                <a:cs typeface="Courier New"/>
              </a:rPr>
              <a:t> 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동일한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 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문장</a:t>
            </a:r>
            <a:r>
              <a:rPr lang="en-US" altLang="ko-KR" sz="1050" b="1">
                <a:solidFill>
                  <a:srgbClr val="008000"/>
                </a:solidFill>
                <a:latin typeface="Courier New"/>
                <a:cs typeface="Courier New"/>
              </a:rPr>
              <a:t> </a:t>
            </a:r>
            <a:r>
              <a:rPr lang="ko-KR" altLang="en-US" sz="1050" b="1">
                <a:solidFill>
                  <a:srgbClr val="008000"/>
                </a:solidFill>
                <a:latin typeface="Courier New"/>
                <a:cs typeface="Courier New"/>
              </a:rPr>
              <a:t>길이</a:t>
            </a:r>
            <a:endParaRPr lang="en-US" altLang="ko-KR" sz="1050" b="1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altLang="ko-KR" sz="1050" b="1">
                <a:latin typeface="Courier New"/>
                <a:cs typeface="Courier New"/>
              </a:rPr>
              <a:t>                    ))</a:t>
            </a:r>
          </a:p>
          <a:p>
            <a:br>
              <a:rPr lang="en-US" altLang="ko-KR" sz="1050" b="1">
                <a:latin typeface="Courier New"/>
                <a:cs typeface="Courier New"/>
              </a:rPr>
            </a:br>
            <a:r>
              <a:rPr lang="en-US" altLang="ko-KR" sz="1050" b="1" err="1">
                <a:latin typeface="Courier New"/>
                <a:cs typeface="Courier New"/>
              </a:rPr>
              <a:t>model.add</a:t>
            </a:r>
            <a:r>
              <a:rPr lang="en-US" altLang="ko-KR" sz="1050" b="1">
                <a:latin typeface="Courier New"/>
                <a:cs typeface="Courier New"/>
              </a:rPr>
              <a:t>(Conv1D(</a:t>
            </a:r>
            <a:r>
              <a:rPr lang="en-US" altLang="ko-KR" sz="1050" b="1">
                <a:solidFill>
                  <a:srgbClr val="098156"/>
                </a:solidFill>
                <a:latin typeface="Courier New"/>
                <a:cs typeface="Courier New"/>
              </a:rPr>
              <a:t>128</a:t>
            </a:r>
            <a:r>
              <a:rPr lang="en-US" altLang="ko-KR" sz="1050" b="1">
                <a:latin typeface="Courier New"/>
                <a:cs typeface="Courier New"/>
              </a:rPr>
              <a:t>, </a:t>
            </a:r>
            <a:r>
              <a:rPr lang="en-US" altLang="ko-KR" sz="1050" b="1">
                <a:solidFill>
                  <a:srgbClr val="098156"/>
                </a:solidFill>
                <a:latin typeface="Courier New"/>
                <a:cs typeface="Courier New"/>
              </a:rPr>
              <a:t>5</a:t>
            </a:r>
            <a:r>
              <a:rPr lang="en-US" altLang="ko-KR" sz="1050" b="1">
                <a:latin typeface="Courier New"/>
                <a:cs typeface="Courier New"/>
              </a:rPr>
              <a:t>, activation=</a:t>
            </a:r>
            <a:r>
              <a:rPr lang="en-US" altLang="ko-KR" sz="1050" b="1">
                <a:solidFill>
                  <a:srgbClr val="A31515"/>
                </a:solidFill>
                <a:latin typeface="Courier New"/>
                <a:cs typeface="Courier New"/>
              </a:rPr>
              <a:t>'swish'</a:t>
            </a:r>
            <a:r>
              <a:rPr lang="en-US" altLang="ko-KR" sz="1050" b="1">
                <a:latin typeface="Courier New"/>
                <a:cs typeface="Courier New"/>
              </a:rPr>
              <a:t>))</a:t>
            </a:r>
          </a:p>
          <a:p>
            <a:r>
              <a:rPr lang="en-US" altLang="ko-KR" sz="1050" b="1" err="1">
                <a:latin typeface="Courier New"/>
                <a:cs typeface="Courier New"/>
              </a:rPr>
              <a:t>forward_layer</a:t>
            </a:r>
            <a:r>
              <a:rPr lang="en-US" altLang="ko-KR" sz="1050" b="1">
                <a:latin typeface="Courier New"/>
                <a:cs typeface="Courier New"/>
              </a:rPr>
              <a:t> = LSTM(</a:t>
            </a:r>
            <a:r>
              <a:rPr lang="en-US" altLang="ko-KR" sz="1050" b="1">
                <a:solidFill>
                  <a:srgbClr val="098156"/>
                </a:solidFill>
                <a:latin typeface="Courier New"/>
                <a:cs typeface="Courier New"/>
              </a:rPr>
              <a:t>48</a:t>
            </a:r>
            <a:r>
              <a:rPr lang="en-US" altLang="ko-KR" sz="1050" b="1">
                <a:latin typeface="Courier New"/>
                <a:cs typeface="Courier New"/>
              </a:rPr>
              <a:t>, </a:t>
            </a:r>
            <a:r>
              <a:rPr lang="en-US" altLang="ko-KR" sz="1050" b="1" err="1">
                <a:latin typeface="Courier New"/>
                <a:cs typeface="Courier New"/>
              </a:rPr>
              <a:t>return_sequences</a:t>
            </a:r>
            <a:r>
              <a:rPr lang="en-US" altLang="ko-KR" sz="1050" b="1">
                <a:latin typeface="Courier New"/>
                <a:cs typeface="Courier New"/>
              </a:rPr>
              <a:t>=</a:t>
            </a:r>
            <a:r>
              <a:rPr lang="en-US" altLang="ko-KR" sz="1050" b="1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lang="en-US" altLang="ko-KR" sz="1050" b="1">
                <a:latin typeface="Courier New"/>
                <a:cs typeface="Courier New"/>
              </a:rPr>
              <a:t> )</a:t>
            </a:r>
          </a:p>
          <a:p>
            <a:r>
              <a:rPr lang="en-US" altLang="ko-KR" sz="1050" b="1" err="1">
                <a:latin typeface="Courier New"/>
                <a:cs typeface="Courier New"/>
              </a:rPr>
              <a:t>backward_layer</a:t>
            </a:r>
            <a:r>
              <a:rPr lang="en-US" altLang="ko-KR" sz="1050" b="1">
                <a:latin typeface="Courier New"/>
                <a:cs typeface="Courier New"/>
              </a:rPr>
              <a:t> = GRU(</a:t>
            </a:r>
            <a:r>
              <a:rPr lang="en-US" altLang="ko-KR" sz="1050" b="1">
                <a:solidFill>
                  <a:srgbClr val="098156"/>
                </a:solidFill>
                <a:latin typeface="Courier New"/>
                <a:cs typeface="Courier New"/>
              </a:rPr>
              <a:t>48</a:t>
            </a:r>
            <a:r>
              <a:rPr lang="en-US" altLang="ko-KR" sz="1050" b="1">
                <a:latin typeface="Courier New"/>
                <a:cs typeface="Courier New"/>
              </a:rPr>
              <a:t>, </a:t>
            </a:r>
            <a:r>
              <a:rPr lang="en-US" altLang="ko-KR" sz="1050" b="1" err="1">
                <a:latin typeface="Courier New"/>
                <a:cs typeface="Courier New"/>
              </a:rPr>
              <a:t>return_sequences</a:t>
            </a:r>
            <a:r>
              <a:rPr lang="en-US" altLang="ko-KR" sz="1050" b="1">
                <a:latin typeface="Courier New"/>
                <a:cs typeface="Courier New"/>
              </a:rPr>
              <a:t>=</a:t>
            </a:r>
            <a:r>
              <a:rPr lang="en-US" altLang="ko-KR" sz="1050" b="1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lang="en-US" altLang="ko-KR" sz="1050" b="1">
                <a:latin typeface="Courier New"/>
                <a:cs typeface="Courier New"/>
              </a:rPr>
              <a:t>, </a:t>
            </a:r>
            <a:r>
              <a:rPr lang="en-US" altLang="ko-KR" sz="1050" b="1" err="1">
                <a:latin typeface="Courier New"/>
                <a:cs typeface="Courier New"/>
              </a:rPr>
              <a:t>go_backwards</a:t>
            </a:r>
            <a:r>
              <a:rPr lang="en-US" altLang="ko-KR" sz="1050" b="1">
                <a:latin typeface="Courier New"/>
                <a:cs typeface="Courier New"/>
              </a:rPr>
              <a:t>=</a:t>
            </a:r>
            <a:r>
              <a:rPr lang="en-US" altLang="ko-KR" sz="1050" b="1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lang="en-US" altLang="ko-KR" sz="1050" b="1">
                <a:latin typeface="Courier New"/>
                <a:cs typeface="Courier New"/>
              </a:rPr>
              <a:t>)</a:t>
            </a:r>
          </a:p>
          <a:p>
            <a:r>
              <a:rPr lang="en-US" altLang="ko-KR" sz="1050" b="1" err="1">
                <a:latin typeface="Courier New"/>
                <a:cs typeface="Courier New"/>
              </a:rPr>
              <a:t>model.add</a:t>
            </a:r>
            <a:r>
              <a:rPr lang="en-US" altLang="ko-KR" sz="1050" b="1">
                <a:latin typeface="Courier New"/>
                <a:cs typeface="Courier New"/>
              </a:rPr>
              <a:t>(Bidirectional(</a:t>
            </a:r>
            <a:r>
              <a:rPr lang="en-US" altLang="ko-KR" sz="1050" b="1" err="1">
                <a:latin typeface="Courier New"/>
                <a:cs typeface="Courier New"/>
              </a:rPr>
              <a:t>forward_layer</a:t>
            </a:r>
            <a:r>
              <a:rPr lang="en-US" altLang="ko-KR" sz="1050" b="1">
                <a:latin typeface="Courier New"/>
                <a:cs typeface="Courier New"/>
              </a:rPr>
              <a:t>, </a:t>
            </a:r>
            <a:r>
              <a:rPr lang="en-US" altLang="ko-KR" sz="1050" b="1" err="1">
                <a:latin typeface="Courier New"/>
                <a:cs typeface="Courier New"/>
              </a:rPr>
              <a:t>backward_layer</a:t>
            </a:r>
            <a:r>
              <a:rPr lang="en-US" altLang="ko-KR" sz="1050" b="1">
                <a:latin typeface="Courier New"/>
                <a:cs typeface="Courier New"/>
              </a:rPr>
              <a:t>=</a:t>
            </a:r>
            <a:r>
              <a:rPr lang="en-US" altLang="ko-KR" sz="1050" b="1" err="1">
                <a:latin typeface="Courier New"/>
                <a:cs typeface="Courier New"/>
              </a:rPr>
              <a:t>backward_layer</a:t>
            </a:r>
            <a:r>
              <a:rPr lang="en-US" altLang="ko-KR" sz="1050" b="1">
                <a:latin typeface="Courier New"/>
                <a:cs typeface="Courier New"/>
              </a:rPr>
              <a:t>))</a:t>
            </a:r>
          </a:p>
          <a:p>
            <a:r>
              <a:rPr lang="en-US" altLang="ko-KR" sz="1050" b="1" err="1">
                <a:latin typeface="Courier New"/>
                <a:cs typeface="Courier New"/>
              </a:rPr>
              <a:t>model.add</a:t>
            </a:r>
            <a:r>
              <a:rPr lang="en-US" altLang="ko-KR" sz="1050" b="1">
                <a:latin typeface="Courier New"/>
                <a:cs typeface="Courier New"/>
              </a:rPr>
              <a:t>(Bidirectional(GRU(</a:t>
            </a:r>
            <a:r>
              <a:rPr lang="en-US" altLang="ko-KR" sz="1050" b="1">
                <a:solidFill>
                  <a:srgbClr val="098156"/>
                </a:solidFill>
                <a:latin typeface="Courier New"/>
                <a:cs typeface="Courier New"/>
              </a:rPr>
              <a:t>64</a:t>
            </a:r>
            <a:r>
              <a:rPr lang="en-US" altLang="ko-KR" sz="1050" b="1">
                <a:latin typeface="Courier New"/>
                <a:cs typeface="Courier New"/>
              </a:rPr>
              <a:t>, </a:t>
            </a:r>
            <a:r>
              <a:rPr lang="en-US" altLang="ko-KR" sz="1050" b="1" err="1">
                <a:latin typeface="Courier New"/>
                <a:cs typeface="Courier New"/>
              </a:rPr>
              <a:t>return_sequences</a:t>
            </a:r>
            <a:r>
              <a:rPr lang="en-US" altLang="ko-KR" sz="1050" b="1">
                <a:latin typeface="Courier New"/>
                <a:cs typeface="Courier New"/>
              </a:rPr>
              <a:t>=</a:t>
            </a:r>
            <a:r>
              <a:rPr lang="en-US" altLang="ko-KR" sz="1050" b="1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lang="en-US" altLang="ko-KR" sz="1050" b="1">
                <a:latin typeface="Courier New"/>
                <a:cs typeface="Courier New"/>
              </a:rPr>
              <a:t>)))</a:t>
            </a:r>
          </a:p>
          <a:p>
            <a:r>
              <a:rPr lang="en-US" altLang="ko-KR" sz="1050" b="1" err="1">
                <a:latin typeface="Courier New"/>
                <a:cs typeface="Courier New"/>
              </a:rPr>
              <a:t>model.add</a:t>
            </a:r>
            <a:r>
              <a:rPr lang="en-US" altLang="ko-KR" sz="1050" b="1">
                <a:latin typeface="Courier New"/>
                <a:cs typeface="Courier New"/>
              </a:rPr>
              <a:t>(Flatten())</a:t>
            </a:r>
          </a:p>
          <a:p>
            <a:r>
              <a:rPr lang="en-US" altLang="ko-KR" sz="1050" b="1" err="1">
                <a:latin typeface="Courier New"/>
                <a:cs typeface="Courier New"/>
              </a:rPr>
              <a:t>model.add</a:t>
            </a:r>
            <a:r>
              <a:rPr lang="en-US" altLang="ko-KR" sz="1050" b="1">
                <a:latin typeface="Courier New"/>
                <a:cs typeface="Courier New"/>
              </a:rPr>
              <a:t>(Dense(</a:t>
            </a:r>
            <a:r>
              <a:rPr lang="en-US" altLang="ko-KR" sz="1050" b="1">
                <a:solidFill>
                  <a:srgbClr val="098156"/>
                </a:solidFill>
                <a:latin typeface="Courier New"/>
                <a:cs typeface="Courier New"/>
              </a:rPr>
              <a:t>1024</a:t>
            </a:r>
            <a:r>
              <a:rPr lang="en-US" altLang="ko-KR" sz="1050" b="1">
                <a:latin typeface="Courier New"/>
                <a:cs typeface="Courier New"/>
              </a:rPr>
              <a:t>, activation=</a:t>
            </a:r>
            <a:r>
              <a:rPr lang="en-US" altLang="ko-KR" sz="1050" b="1">
                <a:solidFill>
                  <a:srgbClr val="A31515"/>
                </a:solidFill>
                <a:latin typeface="Courier New"/>
                <a:cs typeface="Courier New"/>
              </a:rPr>
              <a:t>'swish'</a:t>
            </a:r>
            <a:r>
              <a:rPr lang="en-US" altLang="ko-KR" sz="1050" b="1">
                <a:latin typeface="Courier New"/>
                <a:cs typeface="Courier New"/>
              </a:rPr>
              <a:t>))</a:t>
            </a:r>
          </a:p>
          <a:p>
            <a:r>
              <a:rPr lang="en-US" altLang="ko-KR" sz="1050" b="1" err="1">
                <a:latin typeface="Courier New"/>
                <a:cs typeface="Courier New"/>
              </a:rPr>
              <a:t>model.add</a:t>
            </a:r>
            <a:r>
              <a:rPr lang="en-US" altLang="ko-KR" sz="1050" b="1">
                <a:latin typeface="Courier New"/>
                <a:cs typeface="Courier New"/>
              </a:rPr>
              <a:t>(Dense(</a:t>
            </a:r>
            <a:r>
              <a:rPr lang="en-US" altLang="ko-KR" sz="1050" b="1">
                <a:solidFill>
                  <a:srgbClr val="098156"/>
                </a:solidFill>
                <a:latin typeface="Courier New"/>
                <a:cs typeface="Courier New"/>
              </a:rPr>
              <a:t>1024</a:t>
            </a:r>
            <a:r>
              <a:rPr lang="en-US" altLang="ko-KR" sz="1050" b="1">
                <a:latin typeface="Courier New"/>
                <a:cs typeface="Courier New"/>
              </a:rPr>
              <a:t>, activation=</a:t>
            </a:r>
            <a:r>
              <a:rPr lang="en-US" altLang="ko-KR" sz="1050" b="1">
                <a:solidFill>
                  <a:srgbClr val="A31515"/>
                </a:solidFill>
                <a:latin typeface="Courier New"/>
                <a:cs typeface="Courier New"/>
              </a:rPr>
              <a:t>'swish'</a:t>
            </a:r>
            <a:r>
              <a:rPr lang="en-US" altLang="ko-KR" sz="1050" b="1">
                <a:latin typeface="Courier New"/>
                <a:cs typeface="Courier New"/>
              </a:rPr>
              <a:t>))</a:t>
            </a:r>
          </a:p>
          <a:p>
            <a:r>
              <a:rPr lang="en-US" altLang="ko-KR" sz="1050" b="1" err="1">
                <a:latin typeface="Courier New"/>
                <a:cs typeface="Courier New"/>
              </a:rPr>
              <a:t>model.add</a:t>
            </a:r>
            <a:r>
              <a:rPr lang="en-US" altLang="ko-KR" sz="1050" b="1">
                <a:latin typeface="Courier New"/>
                <a:cs typeface="Courier New"/>
              </a:rPr>
              <a:t>(Dense(</a:t>
            </a:r>
            <a:r>
              <a:rPr lang="en-US" altLang="ko-KR" sz="1050" b="1">
                <a:solidFill>
                  <a:srgbClr val="098156"/>
                </a:solidFill>
                <a:latin typeface="Courier New"/>
                <a:cs typeface="Courier New"/>
              </a:rPr>
              <a:t>5</a:t>
            </a:r>
            <a:r>
              <a:rPr lang="en-US" altLang="ko-KR" sz="1050" b="1">
                <a:latin typeface="Courier New"/>
                <a:cs typeface="Courier New"/>
              </a:rPr>
              <a:t>, activation=</a:t>
            </a:r>
            <a:r>
              <a:rPr lang="en-US" altLang="ko-KR" sz="1050" b="1">
                <a:solidFill>
                  <a:srgbClr val="A31515"/>
                </a:solidFill>
                <a:latin typeface="Courier New"/>
                <a:cs typeface="Courier New"/>
              </a:rPr>
              <a:t>'</a:t>
            </a:r>
            <a:r>
              <a:rPr lang="en-US" altLang="ko-KR" sz="1050" b="1" err="1">
                <a:solidFill>
                  <a:srgbClr val="A31515"/>
                </a:solidFill>
                <a:latin typeface="Courier New"/>
                <a:cs typeface="Courier New"/>
              </a:rPr>
              <a:t>softmax</a:t>
            </a:r>
            <a:r>
              <a:rPr lang="en-US" altLang="ko-KR" sz="1050" b="1">
                <a:solidFill>
                  <a:srgbClr val="A31515"/>
                </a:solidFill>
                <a:latin typeface="Courier New"/>
                <a:cs typeface="Courier New"/>
              </a:rPr>
              <a:t>'</a:t>
            </a:r>
            <a:r>
              <a:rPr lang="en-US" altLang="ko-KR" sz="1050" b="1">
                <a:latin typeface="Courier New"/>
                <a:cs typeface="Courier New"/>
              </a:rPr>
              <a:t>))</a:t>
            </a:r>
          </a:p>
          <a:p>
            <a:br>
              <a:rPr lang="en-US" altLang="ko-KR" sz="1050" b="1">
                <a:latin typeface="Courier New"/>
                <a:cs typeface="Courier New"/>
              </a:rPr>
            </a:br>
            <a:r>
              <a:rPr lang="en-US" altLang="ko-KR" sz="1050" b="1" err="1">
                <a:latin typeface="Courier New"/>
                <a:cs typeface="Courier New"/>
              </a:rPr>
              <a:t>model.</a:t>
            </a:r>
            <a:r>
              <a:rPr lang="en-US" altLang="ko-KR" sz="1050" b="1" err="1">
                <a:solidFill>
                  <a:srgbClr val="795E26"/>
                </a:solidFill>
                <a:latin typeface="Courier New"/>
                <a:cs typeface="Courier New"/>
              </a:rPr>
              <a:t>compile</a:t>
            </a:r>
            <a:r>
              <a:rPr lang="en-US" altLang="ko-KR" sz="1050" b="1">
                <a:latin typeface="Courier New"/>
                <a:cs typeface="Courier New"/>
              </a:rPr>
              <a:t>(loss = </a:t>
            </a:r>
            <a:r>
              <a:rPr lang="en-US" altLang="ko-KR" sz="1050" b="1">
                <a:solidFill>
                  <a:srgbClr val="A31515"/>
                </a:solidFill>
                <a:latin typeface="Courier New"/>
                <a:cs typeface="Courier New"/>
              </a:rPr>
              <a:t>'</a:t>
            </a:r>
            <a:r>
              <a:rPr lang="en-US" altLang="ko-KR" sz="1050" b="1" err="1">
                <a:solidFill>
                  <a:srgbClr val="A31515"/>
                </a:solidFill>
                <a:latin typeface="Courier New"/>
                <a:cs typeface="Courier New"/>
              </a:rPr>
              <a:t>sparse_categorical_crossentropy</a:t>
            </a:r>
            <a:r>
              <a:rPr lang="en-US" altLang="ko-KR" sz="1050" b="1">
                <a:solidFill>
                  <a:srgbClr val="A31515"/>
                </a:solidFill>
                <a:latin typeface="Courier New"/>
                <a:cs typeface="Courier New"/>
              </a:rPr>
              <a:t>'</a:t>
            </a:r>
            <a:r>
              <a:rPr lang="en-US" altLang="ko-KR" sz="1050" b="1">
                <a:latin typeface="Courier New"/>
                <a:cs typeface="Courier New"/>
              </a:rPr>
              <a:t>,</a:t>
            </a:r>
          </a:p>
          <a:p>
            <a:r>
              <a:rPr lang="en-US" altLang="ko-KR" sz="1050" b="1">
                <a:latin typeface="Courier New"/>
                <a:cs typeface="Courier New"/>
              </a:rPr>
              <a:t>              optimizer = </a:t>
            </a:r>
            <a:r>
              <a:rPr lang="en-US" altLang="ko-KR" sz="1050" b="1" err="1">
                <a:latin typeface="Courier New"/>
                <a:cs typeface="Courier New"/>
              </a:rPr>
              <a:t>keras.optimizers.Adam</a:t>
            </a:r>
            <a:r>
              <a:rPr lang="en-US" altLang="ko-KR" sz="1050" b="1">
                <a:latin typeface="Courier New"/>
                <a:cs typeface="Courier New"/>
              </a:rPr>
              <a:t>(),</a:t>
            </a:r>
          </a:p>
          <a:p>
            <a:r>
              <a:rPr lang="en-US" altLang="ko-KR" sz="1050" b="1">
                <a:latin typeface="Courier New"/>
                <a:cs typeface="Courier New"/>
              </a:rPr>
              <a:t>              metrics = </a:t>
            </a:r>
            <a:r>
              <a:rPr lang="en-US" altLang="ko-KR" sz="1050" b="1">
                <a:solidFill>
                  <a:srgbClr val="A31515"/>
                </a:solidFill>
                <a:latin typeface="Courier New"/>
                <a:cs typeface="Courier New"/>
              </a:rPr>
              <a:t>'accuracy'</a:t>
            </a:r>
            <a:r>
              <a:rPr lang="en-US" altLang="ko-KR" sz="1050" b="1">
                <a:latin typeface="Courier New"/>
                <a:cs typeface="Courier New"/>
              </a:rPr>
              <a:t>)</a:t>
            </a:r>
          </a:p>
          <a:p>
            <a:endParaRPr lang="en-US" altLang="ko-KR" sz="1050" b="1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7EDB0-304F-AE87-6048-E2040BED7E8B}"/>
              </a:ext>
            </a:extLst>
          </p:cNvPr>
          <p:cNvSpPr txBox="1"/>
          <p:nvPr/>
        </p:nvSpPr>
        <p:spPr>
          <a:xfrm>
            <a:off x="944598" y="1873114"/>
            <a:ext cx="47712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accuracy</a:t>
            </a:r>
            <a:r>
              <a:rPr lang="ko-KR" altLang="en-US"/>
              <a:t>: 0.73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ED38C-7F25-00D8-5136-3D646B07F765}"/>
              </a:ext>
            </a:extLst>
          </p:cNvPr>
          <p:cNvSpPr txBox="1"/>
          <p:nvPr/>
        </p:nvSpPr>
        <p:spPr>
          <a:xfrm>
            <a:off x="946076" y="2298033"/>
            <a:ext cx="86256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latin typeface="Courier New"/>
                <a:cs typeface="Courier New"/>
              </a:rPr>
              <a:t>tokenizer = </a:t>
            </a:r>
            <a:r>
              <a:rPr lang="en-US" altLang="ko-KR" b="1" err="1">
                <a:latin typeface="Courier New"/>
                <a:cs typeface="Courier New"/>
              </a:rPr>
              <a:t>BertWordPieceTokenizer</a:t>
            </a:r>
            <a:r>
              <a:rPr lang="en-US" altLang="ko-KR" b="1">
                <a:latin typeface="Courier New"/>
                <a:cs typeface="Courier New"/>
              </a:rPr>
              <a:t>(lowercase=</a:t>
            </a:r>
            <a:r>
              <a:rPr lang="en-US" altLang="ko-KR" b="1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lang="en-US" altLang="ko-KR" b="1">
                <a:latin typeface="Courier New"/>
                <a:cs typeface="Courier New"/>
              </a:rPr>
              <a:t>, </a:t>
            </a:r>
            <a:r>
              <a:rPr lang="en-US" altLang="ko-KR" b="1" err="1">
                <a:latin typeface="Courier New"/>
                <a:cs typeface="Courier New"/>
              </a:rPr>
              <a:t>strip_accents</a:t>
            </a:r>
            <a:r>
              <a:rPr lang="en-US" altLang="ko-KR" b="1">
                <a:latin typeface="Courier New"/>
                <a:cs typeface="Courier New"/>
              </a:rPr>
              <a:t>=</a:t>
            </a:r>
            <a:r>
              <a:rPr lang="en-US" altLang="ko-KR" b="1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lang="en-US" altLang="ko-KR" b="1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11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219279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>
                <a:latin typeface="+mn-ea"/>
                <a:ea typeface="+mn-ea"/>
              </a:rPr>
              <a:t>Pre-trained</a:t>
            </a:r>
            <a:r>
              <a:rPr lang="ko-KR" altLang="en-US">
                <a:latin typeface="+mn-ea"/>
                <a:ea typeface="+mn-ea"/>
              </a:rPr>
              <a:t> 모델 사용</a:t>
            </a:r>
            <a:endParaRPr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260" lvl="1" indent="-177165">
              <a:lnSpc>
                <a:spcPct val="100000"/>
              </a:lnSpc>
            </a:pPr>
            <a:r>
              <a:rPr lang="ko-KR" altLang="en-US" err="1">
                <a:latin typeface="맑은 고딕"/>
                <a:ea typeface="맑은 고딕"/>
              </a:rPr>
              <a:t>Huggingface</a:t>
            </a:r>
            <a:r>
              <a:rPr lang="ko-KR" altLang="en-US">
                <a:latin typeface="맑은 고딕"/>
                <a:ea typeface="맑은 고딕"/>
              </a:rPr>
              <a:t> - '</a:t>
            </a:r>
            <a:r>
              <a:rPr lang="ko-KR" altLang="en-US" err="1">
                <a:latin typeface="맑은 고딕"/>
                <a:ea typeface="맑은 고딕"/>
              </a:rPr>
              <a:t>klue-bert</a:t>
            </a:r>
            <a:r>
              <a:rPr lang="ko-KR" altLang="en-US">
                <a:latin typeface="맑은 고딕"/>
                <a:ea typeface="맑은 고딕"/>
              </a:rPr>
              <a:t>'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2EFD4-12ED-F04B-69A0-4BEB0ACD0B16}"/>
              </a:ext>
            </a:extLst>
          </p:cNvPr>
          <p:cNvSpPr txBox="1"/>
          <p:nvPr/>
        </p:nvSpPr>
        <p:spPr>
          <a:xfrm>
            <a:off x="942930" y="2505206"/>
            <a:ext cx="7841738" cy="3339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1828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>
              <a:lnSpc>
                <a:spcPct val="150000"/>
              </a:lnSpc>
              <a:spcAft>
                <a:spcPts val="300"/>
              </a:spcAft>
              <a:buChar char="•"/>
            </a:pPr>
            <a:r>
              <a:rPr lang="en-US" altLang="ko-KR">
                <a:solidFill>
                  <a:srgbClr val="555555"/>
                </a:solidFill>
                <a:latin typeface="Spoqa Han Sans"/>
              </a:rPr>
              <a:t>Optimizer: Rectified Adam</a:t>
            </a:r>
            <a:endParaRPr lang="ko-KR" altLang="en-US"/>
          </a:p>
          <a:p>
            <a:pPr lvl="2">
              <a:lnSpc>
                <a:spcPct val="150000"/>
              </a:lnSpc>
              <a:spcAft>
                <a:spcPts val="300"/>
              </a:spcAft>
            </a:pPr>
            <a:r>
              <a:rPr lang="en-US" altLang="ko-KR">
                <a:solidFill>
                  <a:srgbClr val="555555"/>
                </a:solidFill>
                <a:latin typeface="Spoqa Han Sans"/>
              </a:rPr>
              <a:t>         - </a:t>
            </a:r>
            <a:r>
              <a:rPr lang="en-US" altLang="ko-KR" err="1">
                <a:solidFill>
                  <a:srgbClr val="555555"/>
                </a:solidFill>
                <a:latin typeface="Spoqa Han Sans"/>
              </a:rPr>
              <a:t>학습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 </a:t>
            </a:r>
            <a:r>
              <a:rPr lang="en-US" altLang="ko-KR" err="1">
                <a:solidFill>
                  <a:srgbClr val="555555"/>
                </a:solidFill>
                <a:latin typeface="Spoqa Han Sans"/>
              </a:rPr>
              <a:t>초기의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 bad local optima </a:t>
            </a:r>
            <a:r>
              <a:rPr lang="en-US" altLang="ko-KR" err="1">
                <a:solidFill>
                  <a:srgbClr val="555555"/>
                </a:solidFill>
                <a:latin typeface="Spoqa Han Sans"/>
              </a:rPr>
              <a:t>문제를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 </a:t>
            </a:r>
            <a:r>
              <a:rPr lang="en-US" altLang="ko-KR" err="1">
                <a:solidFill>
                  <a:srgbClr val="555555"/>
                </a:solidFill>
                <a:latin typeface="Spoqa Han Sans"/>
              </a:rPr>
              <a:t>해결하며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 </a:t>
            </a:r>
            <a:r>
              <a:rPr lang="en-US" altLang="ko-KR" err="1">
                <a:solidFill>
                  <a:srgbClr val="555555"/>
                </a:solidFill>
                <a:latin typeface="Spoqa Han Sans"/>
              </a:rPr>
              <a:t>학습의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 </a:t>
            </a:r>
            <a:r>
              <a:rPr lang="en-US" altLang="ko-KR" err="1">
                <a:solidFill>
                  <a:srgbClr val="555555"/>
                </a:solidFill>
                <a:latin typeface="Spoqa Han Sans"/>
              </a:rPr>
              <a:t>안정성을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 </a:t>
            </a:r>
            <a:r>
              <a:rPr lang="en-US" altLang="ko-KR" err="1">
                <a:solidFill>
                  <a:srgbClr val="555555"/>
                </a:solidFill>
                <a:latin typeface="Spoqa Han Sans"/>
              </a:rPr>
              <a:t>높일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 수 </a:t>
            </a:r>
            <a:r>
              <a:rPr lang="en-US" altLang="ko-KR" err="1">
                <a:solidFill>
                  <a:srgbClr val="555555"/>
                </a:solidFill>
                <a:latin typeface="Spoqa Han Sans"/>
              </a:rPr>
              <a:t>있다고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 </a:t>
            </a:r>
            <a:r>
              <a:rPr lang="en-US" altLang="ko-KR" err="1">
                <a:solidFill>
                  <a:srgbClr val="555555"/>
                </a:solidFill>
                <a:latin typeface="Spoqa Han Sans"/>
              </a:rPr>
              <a:t>하여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 </a:t>
            </a:r>
            <a:r>
              <a:rPr lang="en-US" altLang="ko-KR" err="1">
                <a:solidFill>
                  <a:srgbClr val="555555"/>
                </a:solidFill>
                <a:latin typeface="Spoqa Han Sans"/>
              </a:rPr>
              <a:t>선택</a:t>
            </a:r>
            <a:endParaRPr lang="en-US" altLang="ko-KR">
              <a:solidFill>
                <a:srgbClr val="555555"/>
              </a:solidFill>
              <a:latin typeface="Spoqa Han Sans"/>
            </a:endParaRPr>
          </a:p>
          <a:p>
            <a:pPr marL="285750">
              <a:lnSpc>
                <a:spcPct val="150000"/>
              </a:lnSpc>
              <a:spcAft>
                <a:spcPts val="300"/>
              </a:spcAft>
              <a:buChar char="•"/>
            </a:pPr>
            <a:r>
              <a:rPr lang="en-US" altLang="ko-KR">
                <a:solidFill>
                  <a:srgbClr val="555555"/>
                </a:solidFill>
                <a:latin typeface="Spoqa Han Sans"/>
              </a:rPr>
              <a:t>Learning Rate: 5e-5</a:t>
            </a:r>
          </a:p>
          <a:p>
            <a:pPr marL="285750">
              <a:lnSpc>
                <a:spcPct val="150000"/>
              </a:lnSpc>
              <a:spcAft>
                <a:spcPts val="300"/>
              </a:spcAft>
              <a:buChar char="•"/>
            </a:pPr>
            <a:r>
              <a:rPr lang="en-US" altLang="ko-KR">
                <a:solidFill>
                  <a:srgbClr val="555555"/>
                </a:solidFill>
                <a:latin typeface="Spoqa Han Sans"/>
              </a:rPr>
              <a:t>Loss function: sparse categorical cross entropy</a:t>
            </a:r>
          </a:p>
          <a:p>
            <a:pPr marL="285750">
              <a:lnSpc>
                <a:spcPct val="150000"/>
              </a:lnSpc>
              <a:spcAft>
                <a:spcPts val="300"/>
              </a:spcAft>
              <a:buChar char="•"/>
            </a:pPr>
            <a:r>
              <a:rPr lang="en-US" altLang="ko-KR" err="1">
                <a:solidFill>
                  <a:srgbClr val="555555"/>
                </a:solidFill>
                <a:latin typeface="Spoqa Han Sans"/>
              </a:rPr>
              <a:t>EarlyStopping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: validation accuracy </a:t>
            </a:r>
            <a:r>
              <a:rPr lang="en-US" altLang="ko-KR" err="1">
                <a:solidFill>
                  <a:srgbClr val="555555"/>
                </a:solidFill>
                <a:latin typeface="Spoqa Han Sans"/>
              </a:rPr>
              <a:t>기준</a:t>
            </a:r>
            <a:endParaRPr lang="en-US" altLang="ko-KR">
              <a:solidFill>
                <a:srgbClr val="555555"/>
              </a:solidFill>
              <a:latin typeface="Spoqa Han Sans"/>
            </a:endParaRPr>
          </a:p>
          <a:p>
            <a:pPr marL="285750">
              <a:lnSpc>
                <a:spcPct val="150000"/>
              </a:lnSpc>
              <a:spcAft>
                <a:spcPts val="300"/>
              </a:spcAft>
              <a:buChar char="•"/>
            </a:pPr>
            <a:r>
              <a:rPr lang="en-US" altLang="ko-KR" err="1">
                <a:solidFill>
                  <a:srgbClr val="555555"/>
                </a:solidFill>
                <a:latin typeface="Spoqa Han Sans"/>
              </a:rPr>
              <a:t>ModelCheckpoint</a:t>
            </a:r>
            <a:r>
              <a:rPr lang="en-US" altLang="ko-KR">
                <a:solidFill>
                  <a:srgbClr val="555555"/>
                </a:solidFill>
                <a:latin typeface="Spoqa Han Sans"/>
              </a:rPr>
              <a:t>: validation accuracy</a:t>
            </a:r>
          </a:p>
          <a:p>
            <a:pPr marL="285750">
              <a:lnSpc>
                <a:spcPct val="150000"/>
              </a:lnSpc>
              <a:spcAft>
                <a:spcPts val="300"/>
              </a:spcAft>
              <a:buChar char="•"/>
            </a:pPr>
            <a:r>
              <a:rPr lang="en-US" altLang="ko-KR">
                <a:solidFill>
                  <a:srgbClr val="555555"/>
                </a:solidFill>
                <a:latin typeface="Spoqa Han Sans"/>
              </a:rPr>
              <a:t>Batch size=32</a:t>
            </a:r>
          </a:p>
          <a:p>
            <a:pPr marL="285750">
              <a:lnSpc>
                <a:spcPct val="150000"/>
              </a:lnSpc>
              <a:spcAft>
                <a:spcPts val="300"/>
              </a:spcAft>
              <a:buChar char="•"/>
            </a:pPr>
            <a:r>
              <a:rPr lang="en-US" altLang="ko-KR">
                <a:solidFill>
                  <a:srgbClr val="555555"/>
                </a:solidFill>
                <a:latin typeface="Spoqa Han Sans"/>
              </a:rPr>
              <a:t>Epochs = 100</a:t>
            </a:r>
          </a:p>
          <a:p>
            <a:pPr marL="285750" indent="-285750">
              <a:buChar char="•"/>
            </a:pPr>
            <a:endParaRPr lang="en-US" altLang="ko-KR">
              <a:solidFill>
                <a:srgbClr val="555555"/>
              </a:solidFill>
              <a:latin typeface="Spoqa Ha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9B766-8DB1-CB73-379F-B6A468214EF1}"/>
              </a:ext>
            </a:extLst>
          </p:cNvPr>
          <p:cNvSpPr txBox="1"/>
          <p:nvPr/>
        </p:nvSpPr>
        <p:spPr>
          <a:xfrm>
            <a:off x="943791" y="2096610"/>
            <a:ext cx="36167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/>
              <a:t>실험 환경</a:t>
            </a:r>
          </a:p>
        </p:txBody>
      </p:sp>
    </p:spTree>
    <p:extLst>
      <p:ext uri="{BB962C8B-B14F-4D97-AF65-F5344CB8AC3E}">
        <p14:creationId xmlns:p14="http://schemas.microsoft.com/office/powerpoint/2010/main" val="371435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+mj-ea"/>
                <a:ea typeface="+mj-ea"/>
              </a:rPr>
              <a:t>결 론</a:t>
            </a:r>
            <a:endParaRPr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19" y="1354137"/>
            <a:ext cx="652747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37845" lvl="1" indent="-285750">
              <a:spcBef>
                <a:spcPts val="500"/>
              </a:spcBef>
              <a:buClr>
                <a:schemeClr val="dk1"/>
              </a:buClr>
              <a:buSzPts val="1800"/>
              <a:buChar char="•"/>
            </a:pPr>
            <a:r>
              <a:rPr lang="ko-KR" altLang="en-US" sz="1800" b="1" dirty="0">
                <a:solidFill>
                  <a:schemeClr val="dk1"/>
                </a:solidFill>
                <a:latin typeface="맑은 고딕"/>
                <a:ea typeface="맑은 고딕"/>
              </a:rPr>
              <a:t>데이터 </a:t>
            </a:r>
            <a:r>
              <a:rPr lang="ko-KR" altLang="en-US" sz="1800" b="1" dirty="0" err="1">
                <a:solidFill>
                  <a:schemeClr val="dk1"/>
                </a:solidFill>
                <a:latin typeface="맑은 고딕"/>
                <a:ea typeface="맑은 고딕"/>
              </a:rPr>
              <a:t>전처리</a:t>
            </a:r>
            <a:r>
              <a:rPr lang="en-US" altLang="ko-KR" sz="1800" b="1" dirty="0">
                <a:solidFill>
                  <a:schemeClr val="dk1"/>
                </a:solidFill>
                <a:latin typeface="맑은 고딕"/>
                <a:ea typeface="맑은 고딕"/>
              </a:rPr>
              <a:t>, </a:t>
            </a:r>
            <a:r>
              <a:rPr lang="ko-KR" altLang="en-US" sz="1800" b="1" dirty="0" err="1">
                <a:solidFill>
                  <a:schemeClr val="dk1"/>
                </a:solidFill>
                <a:latin typeface="맑은 고딕"/>
                <a:ea typeface="맑은 고딕"/>
              </a:rPr>
              <a:t>모델별</a:t>
            </a:r>
            <a:r>
              <a:rPr lang="ko-KR" altLang="en-US" sz="1800" b="1" dirty="0">
                <a:solidFill>
                  <a:schemeClr val="dk1"/>
                </a:solidFill>
                <a:latin typeface="맑은 고딕"/>
                <a:ea typeface="맑은 고딕"/>
              </a:rPr>
              <a:t> 성능 분석 및 최적 모델 선정</a:t>
            </a:r>
            <a:endParaRPr lang="en-US" altLang="ko-KR" sz="1800" b="1" dirty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34EBE-14B8-A7A7-12EF-252D71AC124B}"/>
              </a:ext>
            </a:extLst>
          </p:cNvPr>
          <p:cNvSpPr txBox="1"/>
          <p:nvPr/>
        </p:nvSpPr>
        <p:spPr>
          <a:xfrm>
            <a:off x="771869" y="3300740"/>
            <a:ext cx="75014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sz="1800" b="1" err="1">
                <a:latin typeface="Malgun Gothic"/>
                <a:ea typeface="Malgun Gothic"/>
              </a:rPr>
              <a:t>Train</a:t>
            </a:r>
            <a:r>
              <a:rPr lang="ko-KR" altLang="en-US" sz="1800" b="1" dirty="0">
                <a:latin typeface="Malgun Gothic"/>
                <a:ea typeface="Malgun Gothic"/>
              </a:rPr>
              <a:t> 데이터를 분석해보니 코드 부분이랑 웹 부분 분류가 애매한 부분이 많았다.</a:t>
            </a:r>
            <a:endParaRPr lang="ko-KR" sz="1800" b="1">
              <a:latin typeface="Malgun Gothic"/>
              <a:ea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5884B-2607-1F2A-56A8-27FD01A4CD78}"/>
              </a:ext>
            </a:extLst>
          </p:cNvPr>
          <p:cNvSpPr txBox="1"/>
          <p:nvPr/>
        </p:nvSpPr>
        <p:spPr>
          <a:xfrm>
            <a:off x="863735" y="2483986"/>
            <a:ext cx="67784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+mn-ea"/>
                <a:ea typeface="+mn-ea"/>
              </a:rPr>
              <a:t>문제 정의</a:t>
            </a:r>
            <a:endParaRPr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D70FB7-A88D-4F8B-A02C-B42ED840865F}"/>
              </a:ext>
            </a:extLst>
          </p:cNvPr>
          <p:cNvSpPr/>
          <p:nvPr/>
        </p:nvSpPr>
        <p:spPr>
          <a:xfrm>
            <a:off x="365721" y="1767457"/>
            <a:ext cx="8223405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b="1">
                <a:latin typeface="맑은 고딕"/>
                <a:ea typeface="맑은 고딕"/>
              </a:rPr>
              <a:t>AIVLE SCHOOL 1:1 </a:t>
            </a:r>
            <a:r>
              <a:rPr lang="en-US" altLang="ko-KR" b="1" err="1">
                <a:latin typeface="맑은 고딕"/>
                <a:ea typeface="맑은 고딕"/>
              </a:rPr>
              <a:t>질문</a:t>
            </a:r>
            <a:r>
              <a:rPr lang="en-US" altLang="ko-KR" b="1">
                <a:latin typeface="맑은 고딕"/>
                <a:ea typeface="맑은 고딕"/>
              </a:rPr>
              <a:t> </a:t>
            </a:r>
            <a:r>
              <a:rPr lang="en-US" altLang="ko-KR" b="1" err="1">
                <a:latin typeface="맑은 고딕"/>
                <a:ea typeface="맑은 고딕"/>
              </a:rPr>
              <a:t>게시판에</a:t>
            </a:r>
            <a:r>
              <a:rPr lang="en-US" altLang="ko-KR" b="1">
                <a:latin typeface="맑은 고딕"/>
                <a:ea typeface="맑은 고딕"/>
              </a:rPr>
              <a:t> </a:t>
            </a:r>
            <a:r>
              <a:rPr lang="en-US" altLang="ko-KR" b="1" err="1">
                <a:latin typeface="맑은 고딕"/>
                <a:ea typeface="맑은 고딕"/>
              </a:rPr>
              <a:t>업로드</a:t>
            </a:r>
            <a:r>
              <a:rPr lang="en-US" altLang="ko-KR" b="1">
                <a:latin typeface="맑은 고딕"/>
                <a:ea typeface="맑은 고딕"/>
              </a:rPr>
              <a:t> </a:t>
            </a:r>
            <a:r>
              <a:rPr lang="en-US" altLang="ko-KR" b="1" err="1">
                <a:latin typeface="맑은 고딕"/>
                <a:ea typeface="맑은 고딕"/>
              </a:rPr>
              <a:t>되는</a:t>
            </a:r>
            <a:r>
              <a:rPr lang="en-US" altLang="ko-KR" b="1">
                <a:latin typeface="맑은 고딕"/>
                <a:ea typeface="맑은 고딕"/>
              </a:rPr>
              <a:t> </a:t>
            </a:r>
            <a:r>
              <a:rPr lang="en-US" altLang="ko-KR" b="1" err="1">
                <a:latin typeface="맑은 고딕"/>
                <a:ea typeface="맑은 고딕"/>
              </a:rPr>
              <a:t>질문</a:t>
            </a:r>
            <a:r>
              <a:rPr lang="en-US" altLang="ko-KR" b="1">
                <a:latin typeface="맑은 고딕"/>
                <a:ea typeface="맑은 고딕"/>
              </a:rPr>
              <a:t> </a:t>
            </a:r>
            <a:r>
              <a:rPr lang="en-US" altLang="ko-KR" b="1" err="1">
                <a:latin typeface="맑은 고딕"/>
                <a:ea typeface="맑은 고딕"/>
              </a:rPr>
              <a:t>유형을</a:t>
            </a:r>
            <a:r>
              <a:rPr lang="en-US" altLang="ko-KR" b="1">
                <a:latin typeface="맑은 고딕"/>
                <a:ea typeface="맑은 고딕"/>
              </a:rPr>
              <a:t> </a:t>
            </a:r>
            <a:r>
              <a:rPr lang="en-US" altLang="ko-KR" b="1" err="1">
                <a:latin typeface="맑은 고딕"/>
                <a:ea typeface="맑은 고딕"/>
              </a:rPr>
              <a:t>자동으로</a:t>
            </a:r>
            <a:r>
              <a:rPr lang="en-US" altLang="ko-KR" b="1">
                <a:latin typeface="맑은 고딕"/>
                <a:ea typeface="맑은 고딕"/>
              </a:rPr>
              <a:t> </a:t>
            </a:r>
            <a:r>
              <a:rPr lang="en-US" altLang="ko-KR" b="1" err="1">
                <a:latin typeface="맑은 고딕"/>
                <a:ea typeface="맑은 고딕"/>
              </a:rPr>
              <a:t>분류해주는</a:t>
            </a:r>
            <a:r>
              <a:rPr lang="en-US" altLang="ko-KR" b="1">
                <a:latin typeface="맑은 고딕"/>
                <a:ea typeface="맑은 고딕"/>
              </a:rPr>
              <a:t> </a:t>
            </a:r>
            <a:r>
              <a:rPr lang="en-US" altLang="ko-KR" b="1" err="1">
                <a:latin typeface="맑은 고딕"/>
                <a:ea typeface="맑은 고딕"/>
              </a:rPr>
              <a:t>모델을</a:t>
            </a:r>
            <a:r>
              <a:rPr lang="en-US" altLang="ko-KR" b="1">
                <a:latin typeface="맑은 고딕"/>
                <a:ea typeface="맑은 고딕"/>
              </a:rPr>
              <a:t> </a:t>
            </a:r>
            <a:r>
              <a:rPr lang="en-US" altLang="ko-KR" b="1" err="1">
                <a:latin typeface="맑은 고딕"/>
                <a:ea typeface="맑은 고딕"/>
              </a:rPr>
              <a:t>만들기</a:t>
            </a:r>
            <a:r>
              <a:rPr lang="en-US" altLang="ko-KR" b="1">
                <a:latin typeface="맑은 고딕"/>
                <a:ea typeface="맑은 고딕"/>
              </a:rPr>
              <a:t>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6DD63C-2B7A-4617-BF0C-79951D950EC6}"/>
              </a:ext>
            </a:extLst>
          </p:cNvPr>
          <p:cNvSpPr/>
          <p:nvPr/>
        </p:nvSpPr>
        <p:spPr>
          <a:xfrm>
            <a:off x="365721" y="4556162"/>
            <a:ext cx="1864293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b="1" err="1"/>
              <a:t>모델</a:t>
            </a:r>
            <a:r>
              <a:rPr lang="en-US" altLang="ko-KR" b="1"/>
              <a:t> </a:t>
            </a:r>
            <a:r>
              <a:rPr lang="en-US" altLang="ko-KR" b="1" err="1"/>
              <a:t>성능</a:t>
            </a:r>
            <a:r>
              <a:rPr lang="en-US" altLang="ko-KR" b="1"/>
              <a:t> </a:t>
            </a:r>
            <a:r>
              <a:rPr lang="en-US" altLang="ko-KR" b="1" err="1"/>
              <a:t>비교</a:t>
            </a:r>
            <a:r>
              <a:rPr lang="en-US" altLang="ko-KR" b="1"/>
              <a:t>   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6A831E-7C45-10DA-191F-518115B591F1}"/>
              </a:ext>
            </a:extLst>
          </p:cNvPr>
          <p:cNvSpPr/>
          <p:nvPr/>
        </p:nvSpPr>
        <p:spPr>
          <a:xfrm>
            <a:off x="370123" y="3362299"/>
            <a:ext cx="439223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5F26E2-CE6D-FA32-9D56-F6B371B76FF1}"/>
              </a:ext>
            </a:extLst>
          </p:cNvPr>
          <p:cNvSpPr/>
          <p:nvPr/>
        </p:nvSpPr>
        <p:spPr>
          <a:xfrm>
            <a:off x="366892" y="2834079"/>
            <a:ext cx="2430152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b="1" err="1">
                <a:latin typeface="맑은 고딕"/>
                <a:ea typeface="맑은 고딕"/>
              </a:rPr>
              <a:t>데이터</a:t>
            </a:r>
            <a:r>
              <a:rPr lang="en-US" altLang="ko-KR" b="1">
                <a:latin typeface="맑은 고딕"/>
                <a:ea typeface="맑은 고딕"/>
              </a:rPr>
              <a:t> </a:t>
            </a:r>
            <a:r>
              <a:rPr lang="en-US" altLang="ko-KR" b="1" err="1">
                <a:latin typeface="맑은 고딕"/>
                <a:ea typeface="맑은 고딕"/>
              </a:rPr>
              <a:t>탐색</a:t>
            </a:r>
            <a:r>
              <a:rPr lang="en-US" altLang="ko-KR" b="1">
                <a:latin typeface="맑은 고딕"/>
                <a:ea typeface="맑은 고딕"/>
              </a:rPr>
              <a:t> 및 </a:t>
            </a:r>
            <a:r>
              <a:rPr lang="en-US" altLang="ko-KR" b="1" err="1">
                <a:latin typeface="맑은 고딕"/>
                <a:ea typeface="맑은 고딕"/>
              </a:rPr>
              <a:t>전처리</a:t>
            </a:r>
            <a:r>
              <a:rPr lang="en-US" altLang="ko-KR" b="1">
                <a:latin typeface="맑은 고딕"/>
                <a:ea typeface="맑은 고딕"/>
              </a:rPr>
              <a:t> 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E59552-7203-AB81-4EAE-9222EDF7A68B}"/>
              </a:ext>
            </a:extLst>
          </p:cNvPr>
          <p:cNvSpPr/>
          <p:nvPr/>
        </p:nvSpPr>
        <p:spPr>
          <a:xfrm>
            <a:off x="365720" y="5784047"/>
            <a:ext cx="2479846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b="1"/>
              <a:t>Pre-training model </a:t>
            </a:r>
            <a:r>
              <a:rPr lang="en-US" altLang="ko-KR" b="1" err="1"/>
              <a:t>활용</a:t>
            </a:r>
            <a:r>
              <a:rPr lang="en-US" altLang="ko-KR" b="1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98CD79-3A83-E832-EA1C-F761C23EE2C0}"/>
              </a:ext>
            </a:extLst>
          </p:cNvPr>
          <p:cNvSpPr/>
          <p:nvPr/>
        </p:nvSpPr>
        <p:spPr>
          <a:xfrm>
            <a:off x="3006166" y="2824683"/>
            <a:ext cx="2656496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2167"/>
              <a:buFont typeface="Wingdings"/>
              <a:buChar char="§"/>
            </a:pPr>
            <a:r>
              <a:rPr lang="en-US" altLang="ko-KR" b="1" err="1">
                <a:latin typeface="맑은 고딕"/>
                <a:ea typeface="맑은 고딕"/>
              </a:rPr>
              <a:t>형태소</a:t>
            </a:r>
            <a:r>
              <a:rPr lang="en-US" altLang="ko-KR" b="1">
                <a:latin typeface="맑은 고딕"/>
                <a:ea typeface="맑은 고딕"/>
              </a:rPr>
              <a:t> </a:t>
            </a:r>
            <a:r>
              <a:rPr lang="en-US" altLang="ko-KR" b="1" err="1">
                <a:latin typeface="맑은 고딕"/>
                <a:ea typeface="맑은 고딕"/>
              </a:rPr>
              <a:t>분석</a:t>
            </a:r>
            <a:r>
              <a:rPr lang="en-US" altLang="ko-KR" b="1">
                <a:latin typeface="맑은 고딕"/>
                <a:ea typeface="맑은 고딕"/>
              </a:rPr>
              <a:t>(Tokenization)</a:t>
            </a:r>
            <a:endParaRPr lang="ko-KR" altLang="en-US" err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13D55A-F02E-BBA5-06FC-A80739AF89E7}"/>
              </a:ext>
            </a:extLst>
          </p:cNvPr>
          <p:cNvSpPr/>
          <p:nvPr/>
        </p:nvSpPr>
        <p:spPr>
          <a:xfrm>
            <a:off x="3006165" y="3227249"/>
            <a:ext cx="2994731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2167"/>
              <a:buFont typeface="Wingdings"/>
              <a:buChar char="§"/>
            </a:pPr>
            <a:r>
              <a:rPr lang="en-US" altLang="ko-KR" b="1">
                <a:latin typeface="맑은 고딕"/>
                <a:ea typeface="맑은 고딕"/>
              </a:rPr>
              <a:t>N-gram </a:t>
            </a:r>
            <a:r>
              <a:rPr lang="en-US" altLang="ko-KR" b="1" err="1">
                <a:latin typeface="맑은 고딕"/>
                <a:ea typeface="맑은 고딕"/>
              </a:rPr>
              <a:t>전처리</a:t>
            </a:r>
            <a:r>
              <a:rPr lang="en-US" altLang="ko-KR" b="1">
                <a:latin typeface="맑은 고딕"/>
                <a:ea typeface="맑은 고딕"/>
              </a:rPr>
              <a:t>(Vectorization)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795061-F917-789E-A41A-B2D33E2F7F0A}"/>
              </a:ext>
            </a:extLst>
          </p:cNvPr>
          <p:cNvSpPr/>
          <p:nvPr/>
        </p:nvSpPr>
        <p:spPr>
          <a:xfrm>
            <a:off x="3006164" y="3601060"/>
            <a:ext cx="3150221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2167"/>
              <a:buFont typeface="Wingdings"/>
              <a:buChar char="§"/>
            </a:pPr>
            <a:r>
              <a:rPr lang="en-US" altLang="ko-KR" b="1">
                <a:latin typeface="맑은 고딕"/>
                <a:ea typeface="맑은 고딕"/>
              </a:rPr>
              <a:t>Sequence </a:t>
            </a:r>
            <a:r>
              <a:rPr lang="en-US" altLang="ko-KR" b="1" err="1">
                <a:latin typeface="맑은 고딕"/>
                <a:ea typeface="맑은 고딕"/>
              </a:rPr>
              <a:t>전처리</a:t>
            </a:r>
            <a:r>
              <a:rPr lang="en-US" altLang="ko-KR" b="1">
                <a:latin typeface="맑은 고딕"/>
                <a:ea typeface="맑은 고딕"/>
              </a:rPr>
              <a:t>(Vectorization)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878A49-1E6E-B64C-3BE5-550AE9C41900}"/>
              </a:ext>
            </a:extLst>
          </p:cNvPr>
          <p:cNvSpPr/>
          <p:nvPr/>
        </p:nvSpPr>
        <p:spPr>
          <a:xfrm>
            <a:off x="431720" y="5420457"/>
            <a:ext cx="184731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2509F1-0080-2360-3DDB-2365C80AC614}"/>
              </a:ext>
            </a:extLst>
          </p:cNvPr>
          <p:cNvSpPr/>
          <p:nvPr/>
        </p:nvSpPr>
        <p:spPr>
          <a:xfrm>
            <a:off x="2998432" y="4521722"/>
            <a:ext cx="3147015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2167"/>
              <a:buFont typeface="Wingdings"/>
              <a:buChar char="§"/>
            </a:pPr>
            <a:r>
              <a:rPr lang="en-US" altLang="ko-KR" b="1">
                <a:latin typeface="맑은 고딕"/>
                <a:ea typeface="맑은 고딕"/>
              </a:rPr>
              <a:t>N-gram </a:t>
            </a:r>
            <a:r>
              <a:rPr lang="en-US" altLang="ko-KR" b="1" err="1">
                <a:latin typeface="맑은 고딕"/>
                <a:ea typeface="맑은 고딕"/>
              </a:rPr>
              <a:t>기반</a:t>
            </a:r>
            <a:r>
              <a:rPr lang="en-US" altLang="ko-KR" b="1">
                <a:latin typeface="맑은 고딕"/>
                <a:ea typeface="맑은 고딕"/>
              </a:rPr>
              <a:t> Machine Learning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D970AD-F371-38EA-E483-6A9965E65B84}"/>
              </a:ext>
            </a:extLst>
          </p:cNvPr>
          <p:cNvSpPr/>
          <p:nvPr/>
        </p:nvSpPr>
        <p:spPr>
          <a:xfrm>
            <a:off x="2998507" y="4897503"/>
            <a:ext cx="3021981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2167"/>
              <a:buFont typeface="Wingdings"/>
              <a:buChar char="§"/>
            </a:pPr>
            <a:r>
              <a:rPr lang="en-US" altLang="ko-KR" b="1">
                <a:latin typeface="맑은 고딕"/>
                <a:ea typeface="맑은 고딕"/>
              </a:rPr>
              <a:t>Sequence </a:t>
            </a:r>
            <a:r>
              <a:rPr lang="en-US" altLang="ko-KR" b="1" err="1">
                <a:latin typeface="맑은 고딕"/>
                <a:ea typeface="맑은 고딕"/>
              </a:rPr>
              <a:t>기반</a:t>
            </a:r>
            <a:r>
              <a:rPr lang="en-US" altLang="ko-KR" b="1">
                <a:latin typeface="맑은 고딕"/>
                <a:ea typeface="맑은 고딕"/>
              </a:rPr>
              <a:t> Deep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573DC-C6EE-18F3-A490-E60AD3ECBDFE}"/>
              </a:ext>
            </a:extLst>
          </p:cNvPr>
          <p:cNvSpPr txBox="1"/>
          <p:nvPr/>
        </p:nvSpPr>
        <p:spPr>
          <a:xfrm>
            <a:off x="3916846" y="5535184"/>
            <a:ext cx="4315567" cy="5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맑은 고딕"/>
                <a:ea typeface="맑은 고딕"/>
              </a:rPr>
              <a:t>데이터 설명</a:t>
            </a:r>
            <a:endParaRPr dirty="0">
              <a:latin typeface="맑은 고딕"/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1314462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04470">
              <a:spcBef>
                <a:spcPts val="500"/>
              </a:spcBef>
              <a:buSzPts val="1800"/>
              <a:buChar char="▪"/>
            </a:pPr>
            <a:r>
              <a:rPr lang="ko-KR" sz="1800" b="1">
                <a:solidFill>
                  <a:srgbClr val="111111"/>
                </a:solidFill>
                <a:ea typeface="맑은 고딕"/>
              </a:rPr>
              <a:t>질문유형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481E6-0352-6423-FC46-D2EECDF62D16}"/>
              </a:ext>
            </a:extLst>
          </p:cNvPr>
          <p:cNvSpPr txBox="1"/>
          <p:nvPr/>
        </p:nvSpPr>
        <p:spPr>
          <a:xfrm>
            <a:off x="417704" y="235786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7382B-F72A-4F60-4B12-2E4E89CA509C}"/>
              </a:ext>
            </a:extLst>
          </p:cNvPr>
          <p:cNvSpPr txBox="1"/>
          <p:nvPr/>
        </p:nvSpPr>
        <p:spPr>
          <a:xfrm>
            <a:off x="691804" y="2087844"/>
            <a:ext cx="67537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111111"/>
                </a:solidFill>
              </a:rPr>
              <a:t>코드 : 코드 및 코딩 </a:t>
            </a:r>
            <a:r>
              <a:rPr lang="ko-KR" altLang="en-US" dirty="0" err="1">
                <a:solidFill>
                  <a:srgbClr val="111111"/>
                </a:solidFill>
              </a:rPr>
              <a:t>마스터즈</a:t>
            </a:r>
            <a:r>
              <a:rPr lang="ko-KR" altLang="en-US" dirty="0">
                <a:solidFill>
                  <a:srgbClr val="111111"/>
                </a:solidFill>
              </a:rPr>
              <a:t> 질문</a:t>
            </a:r>
            <a:r>
              <a:rPr lang="en-US" altLang="ko-KR" dirty="0">
                <a:solidFill>
                  <a:srgbClr val="111111"/>
                </a:solidFill>
              </a:rPr>
              <a:t>(</a:t>
            </a:r>
            <a:r>
              <a:rPr lang="ko-KR" altLang="en-US" dirty="0">
                <a:solidFill>
                  <a:srgbClr val="111111"/>
                </a:solidFill>
              </a:rPr>
              <a:t>단</a:t>
            </a:r>
            <a:r>
              <a:rPr lang="en-US" altLang="ko-KR" dirty="0">
                <a:solidFill>
                  <a:srgbClr val="111111"/>
                </a:solidFill>
              </a:rPr>
              <a:t>,  </a:t>
            </a:r>
            <a:r>
              <a:rPr lang="ko-KR" altLang="en-US" dirty="0" err="1">
                <a:solidFill>
                  <a:srgbClr val="111111"/>
                </a:solidFill>
              </a:rPr>
              <a:t>깃허브</a:t>
            </a:r>
            <a:r>
              <a:rPr lang="en-US" altLang="ko-KR" dirty="0">
                <a:solidFill>
                  <a:srgbClr val="111111"/>
                </a:solidFill>
              </a:rPr>
              <a:t>, </a:t>
            </a:r>
            <a:r>
              <a:rPr lang="ko-KR" altLang="en-US" dirty="0">
                <a:solidFill>
                  <a:srgbClr val="111111"/>
                </a:solidFill>
              </a:rPr>
              <a:t>웹</a:t>
            </a:r>
            <a:r>
              <a:rPr lang="en-US" altLang="ko-KR" dirty="0">
                <a:solidFill>
                  <a:srgbClr val="111111"/>
                </a:solidFill>
              </a:rPr>
              <a:t>,  </a:t>
            </a:r>
            <a:r>
              <a:rPr lang="ko-KR" altLang="en-US" dirty="0">
                <a:solidFill>
                  <a:srgbClr val="111111"/>
                </a:solidFill>
              </a:rPr>
              <a:t>파일첨부 관련  질문제외</a:t>
            </a:r>
            <a:r>
              <a:rPr lang="en-US" altLang="ko-KR" dirty="0">
                <a:solidFill>
                  <a:srgbClr val="111111"/>
                </a:solidFill>
              </a:rPr>
              <a:t>)</a:t>
            </a:r>
            <a:endParaRPr lang="ko-KR" altLang="en-US" dirty="0">
              <a:solidFill>
                <a:srgbClr val="111111"/>
              </a:solidFill>
            </a:endParaRPr>
          </a:p>
          <a:p>
            <a:endParaRPr lang="en-US" altLang="ko-KR">
              <a:solidFill>
                <a:srgbClr val="111111"/>
              </a:solidFill>
              <a:latin typeface="S-Core Drea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6365B-3CD2-4B54-8EE6-C3F2DB57A7AA}"/>
              </a:ext>
            </a:extLst>
          </p:cNvPr>
          <p:cNvSpPr txBox="1"/>
          <p:nvPr/>
        </p:nvSpPr>
        <p:spPr>
          <a:xfrm>
            <a:off x="691804" y="2943018"/>
            <a:ext cx="60977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111111"/>
                </a:solidFill>
              </a:rPr>
              <a:t>웹 : </a:t>
            </a:r>
            <a:r>
              <a:rPr lang="en-US" altLang="ko-KR" dirty="0">
                <a:solidFill>
                  <a:srgbClr val="111111"/>
                </a:solidFill>
              </a:rPr>
              <a:t>IT </a:t>
            </a:r>
            <a:r>
              <a:rPr lang="ko-KR" altLang="en-US" dirty="0">
                <a:solidFill>
                  <a:srgbClr val="111111"/>
                </a:solidFill>
              </a:rPr>
              <a:t>인프라</a:t>
            </a:r>
            <a:r>
              <a:rPr lang="en-US" altLang="ko-KR" dirty="0">
                <a:solidFill>
                  <a:srgbClr val="111111"/>
                </a:solidFill>
              </a:rPr>
              <a:t>, </a:t>
            </a:r>
            <a:r>
              <a:rPr lang="ko-KR" altLang="en-US" dirty="0">
                <a:solidFill>
                  <a:srgbClr val="111111"/>
                </a:solidFill>
              </a:rPr>
              <a:t>웹 </a:t>
            </a:r>
            <a:r>
              <a:rPr lang="ko-KR" altLang="en-US" dirty="0" err="1">
                <a:solidFill>
                  <a:srgbClr val="111111"/>
                </a:solidFill>
              </a:rPr>
              <a:t>크롤링</a:t>
            </a:r>
            <a:r>
              <a:rPr lang="en-US" altLang="ko-KR" dirty="0">
                <a:solidFill>
                  <a:srgbClr val="111111"/>
                </a:solidFill>
              </a:rPr>
              <a:t>, SQL, Diango</a:t>
            </a:r>
            <a:r>
              <a:rPr lang="ko-KR" altLang="en-US" dirty="0">
                <a:solidFill>
                  <a:srgbClr val="111111"/>
                </a:solidFill>
              </a:rPr>
              <a:t>관련 내용이 포함된 질문</a:t>
            </a:r>
          </a:p>
          <a:p>
            <a:endParaRPr lang="en-US" altLang="ko-KR">
              <a:solidFill>
                <a:srgbClr val="111111"/>
              </a:solidFill>
              <a:latin typeface="S-Core Dream"/>
            </a:endParaRPr>
          </a:p>
          <a:p>
            <a:endParaRPr lang="en-US" altLang="ko-KR">
              <a:solidFill>
                <a:srgbClr val="111111"/>
              </a:solidFill>
              <a:latin typeface="S-Core Drea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3E949-376C-BB89-E47B-D83C1A8134A6}"/>
              </a:ext>
            </a:extLst>
          </p:cNvPr>
          <p:cNvSpPr txBox="1"/>
          <p:nvPr/>
        </p:nvSpPr>
        <p:spPr>
          <a:xfrm>
            <a:off x="417713" y="4628458"/>
            <a:ext cx="6803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 sz="1800" dirty="0">
                <a:solidFill>
                  <a:srgbClr val="111111"/>
                </a:solidFill>
              </a:rPr>
              <a:t>웹을  코드로 분류 할 가능성이 높다고 가설을 세움</a:t>
            </a:r>
          </a:p>
        </p:txBody>
      </p:sp>
    </p:spTree>
    <p:extLst>
      <p:ext uri="{BB962C8B-B14F-4D97-AF65-F5344CB8AC3E}">
        <p14:creationId xmlns:p14="http://schemas.microsoft.com/office/powerpoint/2010/main" val="412987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+mn-ea"/>
                <a:ea typeface="+mn-ea"/>
              </a:rPr>
              <a:t>데이터 분석</a:t>
            </a:r>
            <a:endParaRPr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743793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04470">
              <a:spcBef>
                <a:spcPts val="500"/>
              </a:spcBef>
              <a:buSzPts val="1800"/>
              <a:buChar char="▪"/>
            </a:pPr>
            <a:r>
              <a:rPr lang="ko-KR" altLang="en-US" b="1">
                <a:latin typeface="맑은 고딕"/>
                <a:ea typeface="맑은 고딕"/>
              </a:rPr>
              <a:t>LDA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A11AF7-3456-7A92-4161-4FDF22E72500}"/>
              </a:ext>
            </a:extLst>
          </p:cNvPr>
          <p:cNvSpPr/>
          <p:nvPr/>
        </p:nvSpPr>
        <p:spPr>
          <a:xfrm>
            <a:off x="856772" y="1713576"/>
            <a:ext cx="5975995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b="1" err="1">
                <a:ea typeface="맑은 고딕"/>
              </a:rPr>
              <a:t>텍스트</a:t>
            </a:r>
            <a:r>
              <a:rPr lang="en-US" b="1">
                <a:ea typeface="맑은 고딕"/>
              </a:rPr>
              <a:t> </a:t>
            </a:r>
            <a:r>
              <a:rPr lang="en-US" b="1" err="1">
                <a:ea typeface="맑은 고딕"/>
              </a:rPr>
              <a:t>기반의</a:t>
            </a:r>
            <a:r>
              <a:rPr lang="en-US" b="1">
                <a:ea typeface="맑은 고딕"/>
              </a:rPr>
              <a:t> </a:t>
            </a:r>
            <a:r>
              <a:rPr lang="en-US" b="1" err="1">
                <a:ea typeface="맑은 고딕"/>
              </a:rPr>
              <a:t>문서</a:t>
            </a:r>
            <a:r>
              <a:rPr lang="en-US" b="1">
                <a:ea typeface="맑은 고딕"/>
              </a:rPr>
              <a:t> </a:t>
            </a:r>
            <a:r>
              <a:rPr lang="en-US" b="1" err="1">
                <a:ea typeface="맑은 고딕"/>
              </a:rPr>
              <a:t>데이터에서</a:t>
            </a:r>
            <a:r>
              <a:rPr lang="en-US" b="1">
                <a:ea typeface="맑은 고딕"/>
              </a:rPr>
              <a:t> </a:t>
            </a:r>
            <a:r>
              <a:rPr lang="en-US" b="1" err="1">
                <a:ea typeface="맑은 고딕"/>
              </a:rPr>
              <a:t>핵심</a:t>
            </a:r>
            <a:r>
              <a:rPr lang="en-US" b="1">
                <a:ea typeface="맑은 고딕"/>
              </a:rPr>
              <a:t> </a:t>
            </a:r>
            <a:r>
              <a:rPr lang="en-US" b="1" err="1">
                <a:ea typeface="맑은 고딕"/>
              </a:rPr>
              <a:t>주제를</a:t>
            </a:r>
            <a:r>
              <a:rPr lang="en-US" b="1">
                <a:ea typeface="맑은 고딕"/>
              </a:rPr>
              <a:t> </a:t>
            </a:r>
            <a:r>
              <a:rPr lang="en-US" b="1" err="1">
                <a:ea typeface="맑은 고딕"/>
              </a:rPr>
              <a:t>찾는</a:t>
            </a:r>
            <a:r>
              <a:rPr lang="en-US" b="1">
                <a:ea typeface="맑은 고딕"/>
              </a:rPr>
              <a:t> </a:t>
            </a:r>
            <a:r>
              <a:rPr lang="en-US" b="1" err="1">
                <a:ea typeface="맑은 고딕"/>
              </a:rPr>
              <a:t>데이터</a:t>
            </a:r>
            <a:r>
              <a:rPr lang="en-US" b="1">
                <a:ea typeface="맑은 고딕"/>
              </a:rPr>
              <a:t> </a:t>
            </a:r>
            <a:r>
              <a:rPr lang="en-US" b="1" err="1">
                <a:ea typeface="맑은 고딕"/>
              </a:rPr>
              <a:t>분석</a:t>
            </a:r>
            <a:r>
              <a:rPr lang="en-US" b="1">
                <a:ea typeface="맑은 고딕"/>
              </a:rPr>
              <a:t> </a:t>
            </a:r>
            <a:r>
              <a:rPr lang="en-US" b="1" err="1">
                <a:ea typeface="맑은 고딕"/>
              </a:rPr>
              <a:t>방법론</a:t>
            </a:r>
            <a:r>
              <a:rPr lang="en-US" altLang="ko-KR">
                <a:latin typeface="맑은 고딕"/>
                <a:ea typeface="맑은 고딕"/>
              </a:rPr>
              <a:t>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375BF0-BEC8-87F8-D2B0-FC65C1EEF5F9}"/>
              </a:ext>
            </a:extLst>
          </p:cNvPr>
          <p:cNvSpPr/>
          <p:nvPr/>
        </p:nvSpPr>
        <p:spPr>
          <a:xfrm>
            <a:off x="857229" y="2178989"/>
            <a:ext cx="4749698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err="1">
                <a:latin typeface="맑은 고딕"/>
                <a:ea typeface="맑은 고딕"/>
              </a:rPr>
              <a:t>문서</a:t>
            </a:r>
            <a:r>
              <a:rPr lang="en-US" altLang="ko-KR">
                <a:latin typeface="맑은 고딕"/>
                <a:ea typeface="맑은 고딕"/>
              </a:rPr>
              <a:t> 내 </a:t>
            </a:r>
            <a:r>
              <a:rPr lang="en-US" altLang="ko-KR" err="1">
                <a:latin typeface="맑은 고딕"/>
                <a:ea typeface="맑은 고딕"/>
              </a:rPr>
              <a:t>어떤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토픽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en-US" altLang="ko-KR" err="1">
                <a:latin typeface="맑은 고딕"/>
                <a:ea typeface="맑은 고딕"/>
              </a:rPr>
              <a:t>어떤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비율로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구성되어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있는지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분석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89AA30-6614-D055-80B6-BA0C97A82935}"/>
              </a:ext>
            </a:extLst>
          </p:cNvPr>
          <p:cNvSpPr/>
          <p:nvPr/>
        </p:nvSpPr>
        <p:spPr>
          <a:xfrm>
            <a:off x="857293" y="2644402"/>
            <a:ext cx="6387967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err="1">
                <a:latin typeface="맑은 고딕"/>
                <a:ea typeface="맑은 고딕"/>
              </a:rPr>
              <a:t>토픽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별로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단어들이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어떻게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구성되어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있는지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분석하여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인사이트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도출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가능</a:t>
            </a:r>
          </a:p>
        </p:txBody>
      </p:sp>
      <p:pic>
        <p:nvPicPr>
          <p:cNvPr id="15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61734C8C-0C51-9366-2CF8-864BE84D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63" y="3193662"/>
            <a:ext cx="6764539" cy="908709"/>
          </a:xfrm>
          <a:prstGeom prst="rect">
            <a:avLst/>
          </a:prstGeom>
        </p:spPr>
      </p:pic>
      <p:pic>
        <p:nvPicPr>
          <p:cNvPr id="20" name="그림 20" descr="텍스트, 전자제품이(가) 표시된 사진&#10;&#10;자동 생성된 설명">
            <a:extLst>
              <a:ext uri="{FF2B5EF4-FFF2-40B4-BE49-F238E27FC236}">
                <a16:creationId xmlns:a16="http://schemas.microsoft.com/office/drawing/2014/main" id="{CB0899E3-BA01-BE0B-BD69-24431BB7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63" y="4109662"/>
            <a:ext cx="6764539" cy="199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2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+mn-ea"/>
                <a:ea typeface="+mn-ea"/>
              </a:rPr>
              <a:t>데이터 분석</a:t>
            </a:r>
            <a:endParaRPr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856772" y="1713576"/>
            <a:ext cx="2733121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err="1">
                <a:latin typeface="맑은 고딕"/>
                <a:ea typeface="맑은 고딕"/>
              </a:rPr>
              <a:t>Label별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en-US" altLang="ko-KR" err="1">
                <a:latin typeface="맑은 고딕"/>
                <a:ea typeface="맑은 고딕"/>
              </a:rPr>
              <a:t>데이터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불균형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존재</a:t>
            </a:r>
            <a:r>
              <a:rPr lang="en-US" altLang="ko-KR">
                <a:latin typeface="맑은 고딕"/>
                <a:ea typeface="맑은 고딕"/>
              </a:rPr>
              <a:t>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1952458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04470">
              <a:spcBef>
                <a:spcPts val="500"/>
              </a:spcBef>
              <a:buSzPts val="1800"/>
              <a:buChar char="▪"/>
            </a:pPr>
            <a:r>
              <a:rPr lang="ko-KR" altLang="en-US" b="1">
                <a:latin typeface="맑은 고딕"/>
                <a:ea typeface="맑은 고딕"/>
              </a:rPr>
              <a:t>데이터 불균형 문제</a:t>
            </a:r>
          </a:p>
        </p:txBody>
      </p:sp>
      <p:pic>
        <p:nvPicPr>
          <p:cNvPr id="4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6E0FD27E-F7D4-BD69-6156-0B8522FFB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05" y="2383789"/>
            <a:ext cx="2741937" cy="2993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481E6-0352-6423-FC46-D2EECDF62D16}"/>
              </a:ext>
            </a:extLst>
          </p:cNvPr>
          <p:cNvSpPr txBox="1"/>
          <p:nvPr/>
        </p:nvSpPr>
        <p:spPr>
          <a:xfrm>
            <a:off x="417704" y="235786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F7942202-3ECB-2DED-1F6F-F7FA9CE6F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797" y="2593571"/>
            <a:ext cx="2741755" cy="2748810"/>
          </a:xfrm>
          <a:prstGeom prst="rect">
            <a:avLst/>
          </a:prstGeom>
        </p:spPr>
      </p:pic>
      <p:pic>
        <p:nvPicPr>
          <p:cNvPr id="8" name="그래픽 8" descr="직선 화살표 단색으로 채워진">
            <a:extLst>
              <a:ext uri="{FF2B5EF4-FFF2-40B4-BE49-F238E27FC236}">
                <a16:creationId xmlns:a16="http://schemas.microsoft.com/office/drawing/2014/main" id="{75B8015B-0C84-4C98-4BC1-7443F91BD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857380" y="3279999"/>
            <a:ext cx="1712031" cy="6983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A0E3DE-3A51-B436-37DA-DD59DA913742}"/>
              </a:ext>
            </a:extLst>
          </p:cNvPr>
          <p:cNvSpPr txBox="1"/>
          <p:nvPr/>
        </p:nvSpPr>
        <p:spPr>
          <a:xfrm>
            <a:off x="4276454" y="2847804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019A1-6036-DC7D-D4C6-981687C04B28}"/>
              </a:ext>
            </a:extLst>
          </p:cNvPr>
          <p:cNvSpPr txBox="1"/>
          <p:nvPr/>
        </p:nvSpPr>
        <p:spPr>
          <a:xfrm>
            <a:off x="3668785" y="3973348"/>
            <a:ext cx="338626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/>
              <a:t>SMOTE : </a:t>
            </a:r>
            <a:r>
              <a:rPr lang="ko-KR" altLang="en-US" sz="1800" err="1"/>
              <a:t>Over</a:t>
            </a:r>
            <a:r>
              <a:rPr lang="ko-KR" altLang="en-US" sz="1800"/>
              <a:t> </a:t>
            </a:r>
            <a:r>
              <a:rPr lang="ko-KR" altLang="en-US" sz="1800" err="1"/>
              <a:t>Sampling</a:t>
            </a:r>
            <a:endParaRPr lang="ko-KR" altLang="en-US" sz="1800"/>
          </a:p>
          <a:p>
            <a:pPr marL="285750" indent="-285750">
              <a:buFont typeface="Calibri"/>
              <a:buChar char="-"/>
            </a:pPr>
            <a:r>
              <a:rPr lang="ko-KR"/>
              <a:t>불균형 데이터의 문제를 </a:t>
            </a:r>
            <a:r>
              <a:rPr lang="ko-KR" altLang="en-US"/>
              <a:t>해결</a:t>
            </a:r>
          </a:p>
          <a:p>
            <a:pPr marL="285750" indent="-285750">
              <a:buFont typeface="Calibri"/>
              <a:buChar char="-"/>
            </a:pPr>
            <a:r>
              <a:rPr lang="ko-KR" altLang="en-US"/>
              <a:t>소수</a:t>
            </a:r>
            <a:r>
              <a:rPr lang="ko-KR"/>
              <a:t> 클래스 데이터 사이에 새로운 데이터를 생성하는 방식</a:t>
            </a:r>
          </a:p>
        </p:txBody>
      </p:sp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+mn-ea"/>
                <a:ea typeface="+mn-ea"/>
              </a:rPr>
              <a:t>데이터 분석</a:t>
            </a:r>
            <a:endParaRPr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1772921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04470">
              <a:spcBef>
                <a:spcPts val="500"/>
              </a:spcBef>
              <a:buSzPts val="1800"/>
              <a:buChar char="▪"/>
            </a:pPr>
            <a:r>
              <a:rPr lang="ko-KR" altLang="en-US" b="1">
                <a:latin typeface="맑은 고딕"/>
                <a:ea typeface="맑은 고딕"/>
              </a:rPr>
              <a:t>문장 길이의 분포</a:t>
            </a:r>
          </a:p>
        </p:txBody>
      </p:sp>
      <p:pic>
        <p:nvPicPr>
          <p:cNvPr id="6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9F293A23-127C-2DAC-B0EC-A4F009ED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00" y="2546070"/>
            <a:ext cx="4474570" cy="3417660"/>
          </a:xfrm>
          <a:prstGeom prst="rect">
            <a:avLst/>
          </a:prstGeom>
        </p:spPr>
      </p:pic>
      <p:pic>
        <p:nvPicPr>
          <p:cNvPr id="7" name="그림 7" descr="차트이(가) 표시된 사진&#10;&#10;자동 생성된 설명">
            <a:extLst>
              <a:ext uri="{FF2B5EF4-FFF2-40B4-BE49-F238E27FC236}">
                <a16:creationId xmlns:a16="http://schemas.microsoft.com/office/drawing/2014/main" id="{0B4EC7E9-3ABD-9E66-CE32-C67D1DFFF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473" y="2528665"/>
            <a:ext cx="4180418" cy="34611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FB2205-5711-58EF-48BB-E1F320EDBDC1}"/>
              </a:ext>
            </a:extLst>
          </p:cNvPr>
          <p:cNvSpPr/>
          <p:nvPr/>
        </p:nvSpPr>
        <p:spPr>
          <a:xfrm>
            <a:off x="778322" y="2060831"/>
            <a:ext cx="6125624" cy="2862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877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+mn-ea"/>
                <a:ea typeface="+mn-ea"/>
              </a:rPr>
              <a:t>데이터 분석</a:t>
            </a:r>
            <a:endParaRPr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1335302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04470">
              <a:spcBef>
                <a:spcPts val="500"/>
              </a:spcBef>
              <a:buSzPts val="1800"/>
              <a:buChar char="▪"/>
            </a:pPr>
            <a:r>
              <a:rPr lang="ko-KR" altLang="en-US" b="1" err="1">
                <a:latin typeface="맑은 고딕"/>
                <a:ea typeface="맑은 고딕"/>
              </a:rPr>
              <a:t>Wordcloud</a:t>
            </a:r>
            <a:endParaRPr lang="ko-KR" altLang="en-US" b="1">
              <a:latin typeface="맑은 고딕"/>
              <a:ea typeface="맑은 고딕"/>
            </a:endParaRPr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96921A5-2759-B0A8-9FBF-3F9AA994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71" y="2293271"/>
            <a:ext cx="2741937" cy="1406149"/>
          </a:xfrm>
          <a:prstGeom prst="rect">
            <a:avLst/>
          </a:prstGeom>
        </p:spPr>
      </p:pic>
      <p:pic>
        <p:nvPicPr>
          <p:cNvPr id="7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23F2B27A-39EA-8CB3-E964-53E6BE4FC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746" y="2293271"/>
            <a:ext cx="2741937" cy="1406149"/>
          </a:xfrm>
          <a:prstGeom prst="rect">
            <a:avLst/>
          </a:prstGeom>
        </p:spPr>
      </p:pic>
      <p:pic>
        <p:nvPicPr>
          <p:cNvPr id="8" name="그림 8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3A47515E-0446-B640-85CA-56C002265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857" y="2293271"/>
            <a:ext cx="2741937" cy="1406149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083D67BF-1A0E-3B22-A0F0-23545BFE7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71" y="4195989"/>
            <a:ext cx="2741937" cy="1406149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3B1718C-BB80-E240-0021-622E67499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3016" y="4278120"/>
            <a:ext cx="2741937" cy="1406149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8B63553F-8D81-9A18-795D-8384F390FF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271" y="2067555"/>
            <a:ext cx="2741937" cy="187569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18F91E14-4129-B620-E897-156E8DFC7D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7317" y="2052947"/>
            <a:ext cx="2713375" cy="228600"/>
          </a:xfrm>
          <a:prstGeom prst="rect">
            <a:avLst/>
          </a:prstGeom>
        </p:spPr>
      </p:pic>
      <p:pic>
        <p:nvPicPr>
          <p:cNvPr id="13" name="그림 15">
            <a:extLst>
              <a:ext uri="{FF2B5EF4-FFF2-40B4-BE49-F238E27FC236}">
                <a16:creationId xmlns:a16="http://schemas.microsoft.com/office/drawing/2014/main" id="{6A60E761-EDF2-0498-54C6-8BF02B14C1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0787" y="2042876"/>
            <a:ext cx="2618169" cy="209550"/>
          </a:xfrm>
          <a:prstGeom prst="rect">
            <a:avLst/>
          </a:prstGeom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A45D43A4-4C83-26D1-8F49-CC64BB6CDA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271" y="3918581"/>
            <a:ext cx="2741937" cy="208825"/>
          </a:xfrm>
          <a:prstGeom prst="rect">
            <a:avLst/>
          </a:prstGeom>
        </p:spPr>
      </p:pic>
      <p:pic>
        <p:nvPicPr>
          <p:cNvPr id="17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9C9E855-513F-3CF7-9D41-BB05BE1CD0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7857" y="4195989"/>
            <a:ext cx="2741937" cy="1406149"/>
          </a:xfrm>
          <a:prstGeom prst="rect">
            <a:avLst/>
          </a:prstGeom>
        </p:spPr>
      </p:pic>
      <p:pic>
        <p:nvPicPr>
          <p:cNvPr id="18" name="그림 18">
            <a:extLst>
              <a:ext uri="{FF2B5EF4-FFF2-40B4-BE49-F238E27FC236}">
                <a16:creationId xmlns:a16="http://schemas.microsoft.com/office/drawing/2014/main" id="{B9CC366C-2250-FAC8-A55A-4C9341C3A7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7746" y="3918532"/>
            <a:ext cx="2741937" cy="208919"/>
          </a:xfrm>
          <a:prstGeom prst="rect">
            <a:avLst/>
          </a:prstGeom>
        </p:spPr>
      </p:pic>
      <p:pic>
        <p:nvPicPr>
          <p:cNvPr id="19" name="그림 19">
            <a:extLst>
              <a:ext uri="{FF2B5EF4-FFF2-40B4-BE49-F238E27FC236}">
                <a16:creationId xmlns:a16="http://schemas.microsoft.com/office/drawing/2014/main" id="{35A1C982-55F5-08F0-225C-2B854F7D61E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87315" y="3957509"/>
            <a:ext cx="2741937" cy="2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맑은 고딕"/>
                <a:ea typeface="맑은 고딕"/>
              </a:rPr>
              <a:t>데이터 </a:t>
            </a:r>
            <a:r>
              <a:rPr lang="ko-KR" altLang="en-US" dirty="0" err="1">
                <a:latin typeface="맑은 고딕"/>
                <a:ea typeface="맑은 고딕"/>
              </a:rPr>
              <a:t>전처리</a:t>
            </a:r>
            <a:endParaRPr lang="ko-KR" altLang="en-US" err="1">
              <a:latin typeface="맑은 고딕"/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570669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04470">
              <a:spcBef>
                <a:spcPts val="500"/>
              </a:spcBef>
              <a:buSzPts val="1800"/>
              <a:buChar char="▪"/>
            </a:pPr>
            <a:r>
              <a:rPr lang="ko-KR" altLang="en-US" b="1" dirty="0">
                <a:latin typeface="맑은 고딕"/>
                <a:ea typeface="맑은 고딕"/>
              </a:rPr>
              <a:t>웹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A11AF7-3456-7A92-4161-4FDF22E72500}"/>
              </a:ext>
            </a:extLst>
          </p:cNvPr>
          <p:cNvSpPr/>
          <p:nvPr/>
        </p:nvSpPr>
        <p:spPr>
          <a:xfrm>
            <a:off x="856772" y="1696971"/>
            <a:ext cx="7533220" cy="4801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 err="1">
                <a:latin typeface="맑은 고딕"/>
                <a:ea typeface="맑은 고딕"/>
              </a:rPr>
              <a:t>Train.csv에서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en-US" altLang="ko-KR" dirty="0" err="1">
                <a:latin typeface="맑은 고딕"/>
                <a:ea typeface="맑은 고딕"/>
              </a:rPr>
              <a:t>label이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웹인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en-US" altLang="ko-KR" dirty="0" err="1">
                <a:latin typeface="맑은 고딕"/>
                <a:ea typeface="맑은 고딕"/>
              </a:rPr>
              <a:t>text부분만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코드로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인식하지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않게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하기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위해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en-US" altLang="ko-KR" dirty="0" err="1">
                <a:latin typeface="맑은 고딕"/>
                <a:ea typeface="맑은 고딕"/>
              </a:rPr>
              <a:t>text의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영어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부분을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모두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삭제하여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진행하였다</a:t>
            </a:r>
            <a:r>
              <a:rPr lang="en-US" altLang="ko-KR" dirty="0">
                <a:latin typeface="맑은 고딕"/>
                <a:ea typeface="맑은 고딕"/>
              </a:rPr>
              <a:t>.</a:t>
            </a:r>
            <a:endParaRPr lang="en-US"/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61DF19C-01AC-BACF-135B-63C519A01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06" y="2505649"/>
            <a:ext cx="7202399" cy="16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9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+mn-ea"/>
                <a:ea typeface="+mn-ea"/>
              </a:rPr>
              <a:t>데이터 전처리</a:t>
            </a:r>
            <a:endParaRPr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514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>
                <a:latin typeface="+mn-ea"/>
                <a:ea typeface="+mn-ea"/>
              </a:rPr>
              <a:t>조에서 선택한 데이터 전처리 방법을 작성해주세요</a:t>
            </a:r>
            <a:r>
              <a:rPr lang="en-US" altLang="ko-KR">
                <a:latin typeface="+mn-ea"/>
                <a:ea typeface="+mn-ea"/>
              </a:rPr>
              <a:t>.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D70FB7-A88D-4F8B-A02C-B42ED840865F}"/>
              </a:ext>
            </a:extLst>
          </p:cNvPr>
          <p:cNvSpPr/>
          <p:nvPr/>
        </p:nvSpPr>
        <p:spPr>
          <a:xfrm>
            <a:off x="432620" y="2069480"/>
            <a:ext cx="7530908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en-US" altLang="ko-KR" err="1">
                <a:latin typeface="맑은 고딕"/>
                <a:ea typeface="맑은 고딕"/>
              </a:rPr>
              <a:t>정규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표현식을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이용하여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한국어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en-US" altLang="ko-KR" err="1">
                <a:latin typeface="맑은 고딕"/>
                <a:ea typeface="맑은 고딕"/>
              </a:rPr>
              <a:t>영어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en-US" altLang="ko-KR" err="1">
                <a:latin typeface="맑은 고딕"/>
                <a:ea typeface="맑은 고딕"/>
              </a:rPr>
              <a:t>특수기호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en-US" altLang="ko-KR" err="1">
                <a:latin typeface="맑은 고딕"/>
                <a:ea typeface="맑은 고딕"/>
              </a:rPr>
              <a:t>띄어쓰기를</a:t>
            </a:r>
            <a:r>
              <a:rPr lang="en-US" altLang="ko-KR">
                <a:latin typeface="맑은 고딕"/>
                <a:ea typeface="맑은 고딕"/>
              </a:rPr>
              <a:t> 뺀 </a:t>
            </a:r>
            <a:r>
              <a:rPr lang="en-US" altLang="ko-KR" err="1">
                <a:latin typeface="맑은 고딕"/>
                <a:ea typeface="맑은 고딕"/>
              </a:rPr>
              <a:t>나머지는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공백으로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C932D0-F345-472D-B764-37C2D0A19E2B}"/>
              </a:ext>
            </a:extLst>
          </p:cNvPr>
          <p:cNvSpPr/>
          <p:nvPr/>
        </p:nvSpPr>
        <p:spPr>
          <a:xfrm>
            <a:off x="432620" y="3588896"/>
            <a:ext cx="439223" cy="2862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C7FABC-AC77-3C7C-1876-8CB9EB8E2796}"/>
              </a:ext>
            </a:extLst>
          </p:cNvPr>
          <p:cNvSpPr txBox="1"/>
          <p:nvPr/>
        </p:nvSpPr>
        <p:spPr>
          <a:xfrm>
            <a:off x="588691" y="2579914"/>
            <a:ext cx="8565261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solidFill>
                  <a:srgbClr val="AF00DB"/>
                </a:solidFill>
                <a:latin typeface="Courier New"/>
                <a:cs typeface="Courier New"/>
              </a:rPr>
              <a:t>import</a:t>
            </a:r>
            <a:r>
              <a:rPr lang="en-US" altLang="ko-KR">
                <a:latin typeface="Courier New"/>
                <a:cs typeface="Courier New"/>
              </a:rPr>
              <a:t> re</a:t>
            </a:r>
          </a:p>
          <a:p>
            <a:br>
              <a:rPr lang="en-US" altLang="ko-KR">
                <a:latin typeface="Courier New"/>
                <a:cs typeface="Courier New"/>
              </a:rPr>
            </a:br>
            <a:r>
              <a:rPr lang="en-US" altLang="ko-KR" b="1">
                <a:solidFill>
                  <a:srgbClr val="008000"/>
                </a:solidFill>
                <a:latin typeface="Courier New"/>
                <a:cs typeface="Courier New"/>
              </a:rPr>
              <a:t># str = "AA**BB#@$CC </a:t>
            </a:r>
            <a:r>
              <a:rPr lang="ko-KR" altLang="en-US" b="1">
                <a:solidFill>
                  <a:srgbClr val="008000"/>
                </a:solidFill>
                <a:latin typeface="Courier New"/>
                <a:cs typeface="Courier New"/>
              </a:rPr>
              <a:t>가나다</a:t>
            </a:r>
            <a:r>
              <a:rPr lang="en-US" altLang="ko-KR" b="1">
                <a:solidFill>
                  <a:srgbClr val="008000"/>
                </a:solidFill>
                <a:latin typeface="Courier New"/>
                <a:cs typeface="Courier New"/>
              </a:rPr>
              <a:t>-123"</a:t>
            </a:r>
          </a:p>
          <a:p>
            <a:r>
              <a:rPr lang="en-US" altLang="ko-KR" b="1" err="1">
                <a:latin typeface="Courier New"/>
                <a:cs typeface="Courier New"/>
              </a:rPr>
              <a:t>x_train</a:t>
            </a:r>
            <a:r>
              <a:rPr lang="en-US" altLang="ko-KR" b="1">
                <a:latin typeface="Courier New"/>
                <a:cs typeface="Courier New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Courier New"/>
                <a:cs typeface="Courier New"/>
              </a:rPr>
              <a:t>'text'</a:t>
            </a:r>
            <a:r>
              <a:rPr lang="en-US" altLang="ko-KR" b="1">
                <a:latin typeface="Courier New"/>
                <a:cs typeface="Courier New"/>
              </a:rPr>
              <a:t>] = </a:t>
            </a:r>
            <a:r>
              <a:rPr lang="en-US" altLang="ko-KR" b="1" err="1">
                <a:latin typeface="Courier New"/>
                <a:cs typeface="Courier New"/>
              </a:rPr>
              <a:t>x_train</a:t>
            </a:r>
            <a:r>
              <a:rPr lang="en-US" altLang="ko-KR" b="1">
                <a:latin typeface="Courier New"/>
                <a:cs typeface="Courier New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Courier New"/>
                <a:cs typeface="Courier New"/>
              </a:rPr>
              <a:t>'text'</a:t>
            </a:r>
            <a:r>
              <a:rPr lang="en-US" altLang="ko-KR" b="1">
                <a:latin typeface="Courier New"/>
                <a:cs typeface="Courier New"/>
              </a:rPr>
              <a:t>].</a:t>
            </a:r>
            <a:r>
              <a:rPr lang="en-US" altLang="ko-KR" b="1" err="1">
                <a:solidFill>
                  <a:srgbClr val="257693"/>
                </a:solidFill>
                <a:latin typeface="Courier New"/>
                <a:cs typeface="Courier New"/>
              </a:rPr>
              <a:t>str</a:t>
            </a:r>
            <a:r>
              <a:rPr lang="en-US" altLang="ko-KR" b="1" err="1">
                <a:latin typeface="Courier New"/>
                <a:cs typeface="Courier New"/>
              </a:rPr>
              <a:t>.replace</a:t>
            </a:r>
            <a:r>
              <a:rPr lang="en-US" altLang="ko-KR" b="1">
                <a:latin typeface="Courier New"/>
                <a:cs typeface="Courier New"/>
              </a:rPr>
              <a:t>(</a:t>
            </a:r>
            <a:r>
              <a:rPr lang="en-US" altLang="ko-KR" b="1">
                <a:solidFill>
                  <a:srgbClr val="A31515"/>
                </a:solidFill>
                <a:latin typeface="Courier New"/>
                <a:cs typeface="Courier New"/>
              </a:rPr>
              <a:t>"[^\uAC00-\uD7A30-9a-zA-Z\s]"</a:t>
            </a:r>
            <a:r>
              <a:rPr lang="en-US" altLang="ko-KR" b="1">
                <a:latin typeface="Courier New"/>
                <a:cs typeface="Courier New"/>
              </a:rPr>
              <a:t>,</a:t>
            </a:r>
            <a:r>
              <a:rPr lang="en-US" altLang="ko-KR" b="1">
                <a:solidFill>
                  <a:srgbClr val="A31515"/>
                </a:solidFill>
                <a:latin typeface="Courier New"/>
                <a:cs typeface="Courier New"/>
              </a:rPr>
              <a:t>" "</a:t>
            </a:r>
            <a:r>
              <a:rPr lang="en-US" altLang="ko-KR" b="1">
                <a:latin typeface="Courier New"/>
                <a:cs typeface="Courier New"/>
              </a:rPr>
              <a:t>)</a:t>
            </a:r>
          </a:p>
          <a:p>
            <a:r>
              <a:rPr lang="en-US" altLang="ko-KR" b="1" err="1">
                <a:latin typeface="Courier New"/>
                <a:cs typeface="Courier New"/>
              </a:rPr>
              <a:t>x_train</a:t>
            </a:r>
            <a:r>
              <a:rPr lang="en-US" altLang="ko-KR" b="1">
                <a:latin typeface="Courier New"/>
                <a:cs typeface="Courier New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Courier New"/>
                <a:cs typeface="Courier New"/>
              </a:rPr>
              <a:t>'text'</a:t>
            </a:r>
            <a:r>
              <a:rPr lang="en-US" altLang="ko-KR" b="1">
                <a:latin typeface="Courier New"/>
                <a:cs typeface="Courier New"/>
              </a:rPr>
              <a:t>].replace(</a:t>
            </a:r>
            <a:r>
              <a:rPr lang="en-US" altLang="ko-KR" b="1">
                <a:solidFill>
                  <a:srgbClr val="A31515"/>
                </a:solidFill>
                <a:latin typeface="Courier New"/>
                <a:cs typeface="Courier New"/>
              </a:rPr>
              <a:t>''</a:t>
            </a:r>
            <a:r>
              <a:rPr lang="en-US" altLang="ko-KR" b="1">
                <a:latin typeface="Courier New"/>
                <a:cs typeface="Courier New"/>
              </a:rPr>
              <a:t>, </a:t>
            </a:r>
            <a:r>
              <a:rPr lang="en-US" altLang="ko-KR" b="1" err="1">
                <a:latin typeface="Courier New"/>
                <a:cs typeface="Courier New"/>
              </a:rPr>
              <a:t>np.nan</a:t>
            </a:r>
            <a:r>
              <a:rPr lang="en-US" altLang="ko-KR" b="1">
                <a:latin typeface="Courier New"/>
                <a:cs typeface="Courier New"/>
              </a:rPr>
              <a:t>, </a:t>
            </a:r>
            <a:r>
              <a:rPr lang="en-US" altLang="ko-KR" b="1" err="1">
                <a:latin typeface="Courier New"/>
                <a:cs typeface="Courier New"/>
              </a:rPr>
              <a:t>inplace</a:t>
            </a:r>
            <a:r>
              <a:rPr lang="en-US" altLang="ko-KR" b="1">
                <a:latin typeface="Courier New"/>
                <a:cs typeface="Courier New"/>
              </a:rPr>
              <a:t>=</a:t>
            </a:r>
            <a:r>
              <a:rPr lang="en-US" altLang="ko-KR" b="1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lang="en-US" altLang="ko-KR" b="1">
                <a:latin typeface="Courier New"/>
                <a:cs typeface="Courier New"/>
              </a:rPr>
              <a:t>)</a:t>
            </a:r>
          </a:p>
          <a:p>
            <a:endParaRPr lang="en-US" altLang="ko-KR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329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2" ma:contentTypeDescription="새 문서를 만듭니다." ma:contentTypeScope="" ma:versionID="ae588953561332fa52b805fd7a067813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2defeca00819384b699b04da4667d12f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FEECE50-B11A-4BCA-BC0A-E0664799BA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F0739-A7A3-4355-8B84-98D6D8F99D85}">
  <ds:schemaRefs>
    <ds:schemaRef ds:uri="1857a468-9f2d-455b-8425-136ceb0ac253"/>
    <ds:schemaRef ds:uri="9114dcef-bd0d-459c-b9d7-fc63398cdb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2E18506-3A56-4031-B6AA-5897F7C50EEF}">
  <ds:schemaRefs>
    <ds:schemaRef ds:uri="1857a468-9f2d-455b-8425-136ceb0ac253"/>
    <ds:schemaRef ds:uri="9114dcef-bd0d-459c-b9d7-fc63398cdbee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A4 용지(210x297mm)</PresentationFormat>
  <Slides>14</Slides>
  <Notes>13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문제 정의</vt:lpstr>
      <vt:lpstr>데이터 설명</vt:lpstr>
      <vt:lpstr>데이터 분석</vt:lpstr>
      <vt:lpstr>데이터 분석</vt:lpstr>
      <vt:lpstr>데이터 분석</vt:lpstr>
      <vt:lpstr>데이터 분석</vt:lpstr>
      <vt:lpstr>데이터 전처리</vt:lpstr>
      <vt:lpstr>데이터 전처리</vt:lpstr>
      <vt:lpstr>머신러닝 모델 학습</vt:lpstr>
      <vt:lpstr>딥러닝 모델 학습</vt:lpstr>
      <vt:lpstr>Pre-trained 모델 사용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revision>349</cp:revision>
  <dcterms:modified xsi:type="dcterms:W3CDTF">2023-04-07T06:58:23Z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