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356" r:id="rId2"/>
    <p:sldId id="1365" r:id="rId3"/>
    <p:sldId id="1358" r:id="rId4"/>
    <p:sldId id="1364" r:id="rId5"/>
    <p:sldId id="1363" r:id="rId6"/>
    <p:sldId id="1361" r:id="rId7"/>
    <p:sldId id="1371" r:id="rId8"/>
    <p:sldId id="1372" r:id="rId9"/>
    <p:sldId id="1373" r:id="rId10"/>
    <p:sldId id="1369" r:id="rId11"/>
    <p:sldId id="1375" r:id="rId12"/>
    <p:sldId id="1378" r:id="rId13"/>
    <p:sldId id="1379" r:id="rId14"/>
    <p:sldId id="1374" r:id="rId15"/>
    <p:sldId id="1380" r:id="rId16"/>
    <p:sldId id="1376" r:id="rId17"/>
    <p:sldId id="1377" r:id="rId18"/>
  </p:sldIdLst>
  <p:sldSz cx="24377650" cy="13716000"/>
  <p:notesSz cx="6858000" cy="9144000"/>
  <p:defaultTextStyle>
    <a:defPPr>
      <a:defRPr lang="en-US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1pPr>
    <a:lvl2pPr marL="912813" indent="-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2pPr>
    <a:lvl3pPr marL="1827213" indent="-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3pPr>
    <a:lvl4pPr marL="2741613" indent="-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4pPr>
    <a:lvl5pPr marL="3656013" indent="-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5pPr>
    <a:lvl6pPr marL="22860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6pPr>
    <a:lvl7pPr marL="27432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7pPr>
    <a:lvl8pPr marL="32004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8pPr>
    <a:lvl9pPr marL="36576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70">
          <p15:clr>
            <a:srgbClr val="A4A3A4"/>
          </p15:clr>
        </p15:guide>
        <p15:guide id="2" pos="14432">
          <p15:clr>
            <a:srgbClr val="A4A3A4"/>
          </p15:clr>
        </p15:guide>
        <p15:guide id="3" pos="918">
          <p15:clr>
            <a:srgbClr val="A4A3A4"/>
          </p15:clr>
        </p15:guide>
        <p15:guide id="4" pos="7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5F8"/>
    <a:srgbClr val="BDCC00"/>
    <a:srgbClr val="E8FA00"/>
    <a:srgbClr val="000000"/>
    <a:srgbClr val="404140"/>
    <a:srgbClr val="3E3F41"/>
    <a:srgbClr val="DFDFDF"/>
    <a:srgbClr val="0A4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5" d="100"/>
          <a:sy n="35" d="100"/>
        </p:scale>
        <p:origin x="108" y="528"/>
      </p:cViewPr>
      <p:guideLst>
        <p:guide orient="horz" pos="4370"/>
        <p:guide pos="14432"/>
        <p:guide pos="918"/>
        <p:guide pos="76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 Ligh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53184161-7854-428E-9D2B-AD87B1F7C22D}" type="datetimeFigureOut">
              <a:rPr lang="en-US" altLang="ko-KR"/>
              <a:pPr>
                <a:defRPr/>
              </a:pPr>
              <a:t>4/3/2020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 Ligh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948E54D0-311C-4C7C-B8B9-D9D4E2B973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1pPr>
    <a:lvl2pPr marL="9128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2pPr>
    <a:lvl3pPr marL="18272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3pPr>
    <a:lvl4pPr marL="27416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4pPr>
    <a:lvl5pPr marL="36560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8E54D0-311C-4C7C-B8B9-D9D4E2B973A8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384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46336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135797" y="4072637"/>
            <a:ext cx="4295048" cy="5573543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455805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2137368" y="4263075"/>
            <a:ext cx="4184644" cy="5577461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8845140" y="5122029"/>
            <a:ext cx="2614331" cy="4639653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511003" y="4040479"/>
            <a:ext cx="7416128" cy="4271369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760999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426546" cy="137160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855186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43528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9501075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887101" y="8864212"/>
            <a:ext cx="4879954" cy="4839091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4621121" y="8864212"/>
            <a:ext cx="4879954" cy="4839091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91981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863574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43528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4623482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4623482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9497696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9497696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743528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863574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-16380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-16380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8370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3365236" y="3486211"/>
            <a:ext cx="9121014" cy="5465258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0764346" y="7416425"/>
            <a:ext cx="5201777" cy="3916945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7074065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428750" y="4477612"/>
            <a:ext cx="7537740" cy="4580045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902938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928191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6249946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10589235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14910990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19218168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091247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23043" y="4058644"/>
            <a:ext cx="3631906" cy="6407976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527680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00312" y="5781237"/>
            <a:ext cx="3226795" cy="4187306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2093575" y="5781237"/>
            <a:ext cx="3226795" cy="4187306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4538996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709188" y="750888"/>
            <a:ext cx="687387" cy="6873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dirty="0">
              <a:solidFill>
                <a:schemeClr val="tx1"/>
              </a:solidFill>
              <a:cs typeface="Lato Light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676400" y="730250"/>
            <a:ext cx="2102485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76400" y="3651250"/>
            <a:ext cx="21024850" cy="870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9" name="TextBox 11"/>
          <p:cNvSpPr txBox="1">
            <a:spLocks noChangeArrowheads="1"/>
          </p:cNvSpPr>
          <p:nvPr userDrawn="1"/>
        </p:nvSpPr>
        <p:spPr bwMode="auto">
          <a:xfrm>
            <a:off x="22679025" y="819150"/>
            <a:ext cx="7381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D1449DF4-D4D2-4813-ACF6-F99D9FA93E6A}" type="slidenum">
              <a:rPr lang="id-ID" altLang="ko-KR" sz="2400" b="1" smtClean="0"/>
              <a:pPr algn="ctr" eaLnBrk="1" hangingPunct="1">
                <a:defRPr/>
              </a:pPr>
              <a:t>‹#›</a:t>
            </a:fld>
            <a:endParaRPr lang="id-ID" altLang="ko-KR" sz="24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6000" kern="120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1pPr>
      <a:lvl2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  <a:cs typeface="Lato Light" pitchFamily="-65" charset="0"/>
        </a:defRPr>
      </a:lvl2pPr>
      <a:lvl3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  <a:cs typeface="Lato Light" pitchFamily="-65" charset="0"/>
        </a:defRPr>
      </a:lvl3pPr>
      <a:lvl4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  <a:cs typeface="Lato Light" pitchFamily="-65" charset="0"/>
        </a:defRPr>
      </a:lvl4pPr>
      <a:lvl5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  <a:cs typeface="Lato Light" pitchFamily="-65" charset="0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9pPr>
    </p:titleStyle>
    <p:bodyStyle>
      <a:lvl1pPr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48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1pPr>
      <a:lvl2pPr marL="9128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2pPr>
      <a:lvl3pPr marL="18272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3pPr>
      <a:lvl4pPr marL="27416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4pPr>
      <a:lvl5pPr marL="36560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77" name="Rectangle 56"/>
          <p:cNvSpPr/>
          <p:nvPr/>
        </p:nvSpPr>
        <p:spPr>
          <a:xfrm>
            <a:off x="4510324" y="3254332"/>
            <a:ext cx="15357002" cy="2215949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4000" dirty="0" err="1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</a:rPr>
              <a:t>소프트웨어공학캡스톤프로젝트</a:t>
            </a:r>
            <a:endParaRPr lang="en-US" altLang="ko-KR" sz="4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8800" dirty="0" err="1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브레인스토밍</a:t>
            </a:r>
            <a:r>
              <a:rPr lang="ko-KR" altLang="en-US" sz="8800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 </a:t>
            </a:r>
            <a:r>
              <a:rPr lang="ko-KR" altLang="en-US" sz="8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결과</a:t>
            </a:r>
            <a:r>
              <a:rPr lang="en-US" altLang="ko-KR" sz="8800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 </a:t>
            </a:r>
            <a:r>
              <a:rPr lang="ko-KR" altLang="en-US" sz="72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및</a:t>
            </a:r>
            <a:r>
              <a:rPr lang="ko-KR" altLang="en-US" sz="8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 주제 선정</a:t>
            </a:r>
            <a:endParaRPr lang="en-US" sz="8800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78" name="Rectangle 56"/>
          <p:cNvSpPr/>
          <p:nvPr/>
        </p:nvSpPr>
        <p:spPr>
          <a:xfrm>
            <a:off x="8161163" y="8852932"/>
            <a:ext cx="8055323" cy="2462170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ea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201715575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소프트웨어공학과 남수진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201715570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소프트웨어공학과 김민지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201711368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소프트웨어공학과 문지현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201715591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소프트웨어공학과 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주예나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1267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05E94DC-7C20-412E-96D3-A0B782DFEDB3}"/>
              </a:ext>
            </a:extLst>
          </p:cNvPr>
          <p:cNvSpPr/>
          <p:nvPr/>
        </p:nvSpPr>
        <p:spPr>
          <a:xfrm>
            <a:off x="6047579" y="2639755"/>
            <a:ext cx="2686050" cy="2350770"/>
          </a:xfrm>
          <a:prstGeom prst="ellipse">
            <a:avLst/>
          </a:prstGeom>
          <a:solidFill>
            <a:srgbClr val="A7EB52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운동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49B93E4-290E-40A4-95E1-D2CE3E473214}"/>
              </a:ext>
            </a:extLst>
          </p:cNvPr>
          <p:cNvSpPr/>
          <p:nvPr/>
        </p:nvSpPr>
        <p:spPr>
          <a:xfrm>
            <a:off x="12173304" y="4194703"/>
            <a:ext cx="2686050" cy="2350770"/>
          </a:xfrm>
          <a:prstGeom prst="ellipse">
            <a:avLst/>
          </a:prstGeom>
          <a:solidFill>
            <a:srgbClr val="A7EB52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9F46747-8E60-4177-AE73-D9C446F70A78}"/>
              </a:ext>
            </a:extLst>
          </p:cNvPr>
          <p:cNvSpPr/>
          <p:nvPr/>
        </p:nvSpPr>
        <p:spPr>
          <a:xfrm>
            <a:off x="5116133" y="10998313"/>
            <a:ext cx="2686050" cy="2350770"/>
          </a:xfrm>
          <a:prstGeom prst="ellipse">
            <a:avLst/>
          </a:prstGeom>
          <a:solidFill>
            <a:srgbClr val="A7EB52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식습관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1CD342-CA86-4A03-BEF8-02CD002DE526}"/>
              </a:ext>
            </a:extLst>
          </p:cNvPr>
          <p:cNvSpPr/>
          <p:nvPr/>
        </p:nvSpPr>
        <p:spPr>
          <a:xfrm>
            <a:off x="8760209" y="3194272"/>
            <a:ext cx="6364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아두이노를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이용한 운동 코치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F7CE55-E296-4B1C-977E-6863B643DC45}"/>
              </a:ext>
            </a:extLst>
          </p:cNvPr>
          <p:cNvSpPr/>
          <p:nvPr/>
        </p:nvSpPr>
        <p:spPr>
          <a:xfrm>
            <a:off x="15047845" y="4083181"/>
            <a:ext cx="90850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개인의 체질과 습관에 맞는 식단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기반의 붐빔 정도를 나타내는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확진자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외출안내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자가진단 응급 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자동연결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6CA4B5-98F4-4775-941A-699D5715E9BD}"/>
              </a:ext>
            </a:extLst>
          </p:cNvPr>
          <p:cNvSpPr/>
          <p:nvPr/>
        </p:nvSpPr>
        <p:spPr>
          <a:xfrm>
            <a:off x="7978746" y="11961361"/>
            <a:ext cx="7927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개인의 체질과 습관에 맞는 식단 추천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5" name="그룹 1"/>
          <p:cNvGrpSpPr>
            <a:grpSpLocks/>
          </p:cNvGrpSpPr>
          <p:nvPr/>
        </p:nvGrpSpPr>
        <p:grpSpPr bwMode="auto">
          <a:xfrm>
            <a:off x="-525632" y="4711933"/>
            <a:ext cx="5758982" cy="5753822"/>
            <a:chOff x="5087691" y="9426873"/>
            <a:chExt cx="2303463" cy="2301875"/>
          </a:xfrm>
        </p:grpSpPr>
        <p:sp>
          <p:nvSpPr>
            <p:cNvPr id="30" name="Oval 34"/>
            <p:cNvSpPr>
              <a:spLocks noChangeAspect="1"/>
            </p:cNvSpPr>
            <p:nvPr/>
          </p:nvSpPr>
          <p:spPr>
            <a:xfrm>
              <a:off x="5087691" y="9426873"/>
              <a:ext cx="2303463" cy="2301875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Rectangle 47"/>
            <p:cNvSpPr/>
            <p:nvPr/>
          </p:nvSpPr>
          <p:spPr>
            <a:xfrm>
              <a:off x="5897839" y="10899975"/>
              <a:ext cx="717557" cy="430935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243797" tIns="121899" rIns="243797" bIns="121899" anchor="ctr"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54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Lato Regular"/>
                </a:rPr>
                <a:t>건강</a:t>
              </a:r>
              <a:endParaRPr lang="en-US" altLang="ko-KR" sz="54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Lato Regular"/>
              </a:endParaRPr>
            </a:p>
          </p:txBody>
        </p:sp>
        <p:sp>
          <p:nvSpPr>
            <p:cNvPr id="34" name="Freeform 1"/>
            <p:cNvSpPr>
              <a:spLocks noChangeArrowheads="1"/>
            </p:cNvSpPr>
            <p:nvPr/>
          </p:nvSpPr>
          <p:spPr bwMode="auto">
            <a:xfrm>
              <a:off x="5784142" y="10030283"/>
              <a:ext cx="949800" cy="763232"/>
            </a:xfrm>
            <a:custGeom>
              <a:avLst/>
              <a:gdLst>
                <a:gd name="T0" fmla="*/ 1025129408 w 444"/>
                <a:gd name="T1" fmla="*/ 92696242 h 356"/>
                <a:gd name="T2" fmla="*/ 1025129408 w 444"/>
                <a:gd name="T3" fmla="*/ 92696242 h 356"/>
                <a:gd name="T4" fmla="*/ 637172474 w 444"/>
                <a:gd name="T5" fmla="*/ 92696242 h 356"/>
                <a:gd name="T6" fmla="*/ 567802847 w 444"/>
                <a:gd name="T7" fmla="*/ 159644123 h 356"/>
                <a:gd name="T8" fmla="*/ 501002386 w 444"/>
                <a:gd name="T9" fmla="*/ 92696242 h 356"/>
                <a:gd name="T10" fmla="*/ 115616758 w 444"/>
                <a:gd name="T11" fmla="*/ 92696242 h 356"/>
                <a:gd name="T12" fmla="*/ 115616758 w 444"/>
                <a:gd name="T13" fmla="*/ 478930224 h 356"/>
                <a:gd name="T14" fmla="*/ 567802847 w 444"/>
                <a:gd name="T15" fmla="*/ 914086091 h 356"/>
                <a:gd name="T16" fmla="*/ 1025129408 w 444"/>
                <a:gd name="T17" fmla="*/ 478930224 h 356"/>
                <a:gd name="T18" fmla="*/ 1025129408 w 444"/>
                <a:gd name="T19" fmla="*/ 92696242 h 3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4" h="356">
                  <a:moveTo>
                    <a:pt x="399" y="36"/>
                  </a:moveTo>
                  <a:lnTo>
                    <a:pt x="399" y="36"/>
                  </a:lnTo>
                  <a:cubicBezTo>
                    <a:pt x="355" y="0"/>
                    <a:pt x="293" y="0"/>
                    <a:pt x="248" y="36"/>
                  </a:cubicBezTo>
                  <a:cubicBezTo>
                    <a:pt x="221" y="62"/>
                    <a:pt x="221" y="62"/>
                    <a:pt x="221" y="62"/>
                  </a:cubicBezTo>
                  <a:cubicBezTo>
                    <a:pt x="195" y="36"/>
                    <a:pt x="195" y="36"/>
                    <a:pt x="195" y="36"/>
                  </a:cubicBezTo>
                  <a:cubicBezTo>
                    <a:pt x="151" y="0"/>
                    <a:pt x="89" y="0"/>
                    <a:pt x="45" y="36"/>
                  </a:cubicBezTo>
                  <a:cubicBezTo>
                    <a:pt x="0" y="80"/>
                    <a:pt x="0" y="151"/>
                    <a:pt x="45" y="186"/>
                  </a:cubicBezTo>
                  <a:cubicBezTo>
                    <a:pt x="221" y="355"/>
                    <a:pt x="221" y="355"/>
                    <a:pt x="221" y="355"/>
                  </a:cubicBezTo>
                  <a:cubicBezTo>
                    <a:pt x="399" y="186"/>
                    <a:pt x="399" y="186"/>
                    <a:pt x="399" y="186"/>
                  </a:cubicBezTo>
                  <a:cubicBezTo>
                    <a:pt x="443" y="151"/>
                    <a:pt x="443" y="80"/>
                    <a:pt x="399" y="3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4" tIns="45712" rIns="91424" bIns="45712" anchor="ctr"/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36" name="Straight Connector 102">
            <a:extLst>
              <a:ext uri="{FF2B5EF4-FFF2-40B4-BE49-F238E27FC236}">
                <a16:creationId xmlns:a16="http://schemas.microsoft.com/office/drawing/2014/main" id="{DD280624-6FA5-46D5-BFC5-2B87DC416DEE}"/>
              </a:ext>
            </a:extLst>
          </p:cNvPr>
          <p:cNvCxnSpPr>
            <a:cxnSpLocks/>
          </p:cNvCxnSpPr>
          <p:nvPr/>
        </p:nvCxnSpPr>
        <p:spPr>
          <a:xfrm flipH="1" flipV="1">
            <a:off x="3796367" y="10010797"/>
            <a:ext cx="1643364" cy="144848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02">
            <a:extLst>
              <a:ext uri="{FF2B5EF4-FFF2-40B4-BE49-F238E27FC236}">
                <a16:creationId xmlns:a16="http://schemas.microsoft.com/office/drawing/2014/main" id="{DD280624-6FA5-46D5-BFC5-2B87DC416DEE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5116133" y="5370088"/>
            <a:ext cx="7057171" cy="1867147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02">
            <a:extLst>
              <a:ext uri="{FF2B5EF4-FFF2-40B4-BE49-F238E27FC236}">
                <a16:creationId xmlns:a16="http://schemas.microsoft.com/office/drawing/2014/main" id="{DD280624-6FA5-46D5-BFC5-2B87DC416DEE}"/>
              </a:ext>
            </a:extLst>
          </p:cNvPr>
          <p:cNvCxnSpPr>
            <a:cxnSpLocks/>
          </p:cNvCxnSpPr>
          <p:nvPr/>
        </p:nvCxnSpPr>
        <p:spPr>
          <a:xfrm flipH="1">
            <a:off x="4633282" y="4608143"/>
            <a:ext cx="1825876" cy="175829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56"/>
          <p:cNvSpPr/>
          <p:nvPr/>
        </p:nvSpPr>
        <p:spPr>
          <a:xfrm>
            <a:off x="9017654" y="1025100"/>
            <a:ext cx="632170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MINDMAP DETAIL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39760A3-4850-4C8E-9C73-A8D08EE8DD9A}"/>
              </a:ext>
            </a:extLst>
          </p:cNvPr>
          <p:cNvSpPr/>
          <p:nvPr/>
        </p:nvSpPr>
        <p:spPr>
          <a:xfrm>
            <a:off x="7211314" y="7055584"/>
            <a:ext cx="2686050" cy="2350770"/>
          </a:xfrm>
          <a:prstGeom prst="ellipse">
            <a:avLst/>
          </a:prstGeom>
          <a:solidFill>
            <a:srgbClr val="A7EB52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정신</a:t>
            </a:r>
            <a:endParaRPr lang="en-US" altLang="ko-KR" sz="4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건강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2D039CA-A3DC-40A8-B218-B20D52D1356B}"/>
              </a:ext>
            </a:extLst>
          </p:cNvPr>
          <p:cNvSpPr/>
          <p:nvPr/>
        </p:nvSpPr>
        <p:spPr>
          <a:xfrm>
            <a:off x="11579482" y="9487656"/>
            <a:ext cx="2686050" cy="2350770"/>
          </a:xfrm>
          <a:prstGeom prst="ellipse">
            <a:avLst/>
          </a:prstGeom>
          <a:solidFill>
            <a:srgbClr val="A7EB52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의학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0019273-BA8B-46F8-B6A8-DDD0B64FB7B0}"/>
              </a:ext>
            </a:extLst>
          </p:cNvPr>
          <p:cNvSpPr/>
          <p:nvPr/>
        </p:nvSpPr>
        <p:spPr>
          <a:xfrm>
            <a:off x="13666633" y="10140091"/>
            <a:ext cx="7104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4313" lvl="1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함께 복용 시 좋은 약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484313" lvl="1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약 성분 분류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2284A34-D78F-4809-9EB4-E7580E972985}"/>
              </a:ext>
            </a:extLst>
          </p:cNvPr>
          <p:cNvSpPr/>
          <p:nvPr/>
        </p:nvSpPr>
        <p:spPr>
          <a:xfrm>
            <a:off x="10144080" y="7262302"/>
            <a:ext cx="71048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사용기록 기반 우울증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자가진단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익명 고민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상담사 매칭</a:t>
            </a:r>
          </a:p>
        </p:txBody>
      </p:sp>
      <p:cxnSp>
        <p:nvCxnSpPr>
          <p:cNvPr id="58" name="Straight Connector 102">
            <a:extLst>
              <a:ext uri="{FF2B5EF4-FFF2-40B4-BE49-F238E27FC236}">
                <a16:creationId xmlns:a16="http://schemas.microsoft.com/office/drawing/2014/main" id="{DD280624-6FA5-46D5-BFC5-2B87DC416DEE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5116133" y="8230969"/>
            <a:ext cx="2095181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02">
            <a:extLst>
              <a:ext uri="{FF2B5EF4-FFF2-40B4-BE49-F238E27FC236}">
                <a16:creationId xmlns:a16="http://schemas.microsoft.com/office/drawing/2014/main" id="{DD280624-6FA5-46D5-BFC5-2B87DC416DEE}"/>
              </a:ext>
            </a:extLst>
          </p:cNvPr>
          <p:cNvCxnSpPr>
            <a:cxnSpLocks/>
            <a:stCxn id="52" idx="2"/>
          </p:cNvCxnSpPr>
          <p:nvPr/>
        </p:nvCxnSpPr>
        <p:spPr>
          <a:xfrm flipH="1" flipV="1">
            <a:off x="4633282" y="9115540"/>
            <a:ext cx="6946200" cy="154750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26"/>
          <p:cNvSpPr/>
          <p:nvPr/>
        </p:nvSpPr>
        <p:spPr>
          <a:xfrm>
            <a:off x="9847626" y="1963700"/>
            <a:ext cx="466176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마인드맵 자세히 보기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618761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6" name="Rectangle 56"/>
          <p:cNvSpPr/>
          <p:nvPr/>
        </p:nvSpPr>
        <p:spPr>
          <a:xfrm>
            <a:off x="8859053" y="1025100"/>
            <a:ext cx="6638911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TOPIC SECLECTION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8" name="Freeform 127"/>
          <p:cNvSpPr>
            <a:spLocks/>
          </p:cNvSpPr>
          <p:nvPr/>
        </p:nvSpPr>
        <p:spPr bwMode="auto">
          <a:xfrm>
            <a:off x="7839443" y="4287049"/>
            <a:ext cx="4002087" cy="4002088"/>
          </a:xfrm>
          <a:custGeom>
            <a:avLst/>
            <a:gdLst>
              <a:gd name="T0" fmla="*/ 0 w 2528"/>
              <a:gd name="T1" fmla="*/ 1263 h 2527"/>
              <a:gd name="T2" fmla="*/ 0 w 2528"/>
              <a:gd name="T3" fmla="*/ 1263 h 2527"/>
              <a:gd name="T4" fmla="*/ 1264 w 2528"/>
              <a:gd name="T5" fmla="*/ 2527 h 2527"/>
              <a:gd name="T6" fmla="*/ 2528 w 2528"/>
              <a:gd name="T7" fmla="*/ 1263 h 2527"/>
              <a:gd name="T8" fmla="*/ 1264 w 2528"/>
              <a:gd name="T9" fmla="*/ 0 h 2527"/>
              <a:gd name="T10" fmla="*/ 0 w 2528"/>
              <a:gd name="T11" fmla="*/ 1263 h 2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28" h="2527">
                <a:moveTo>
                  <a:pt x="0" y="1263"/>
                </a:moveTo>
                <a:lnTo>
                  <a:pt x="0" y="1263"/>
                </a:lnTo>
                <a:cubicBezTo>
                  <a:pt x="0" y="1961"/>
                  <a:pt x="566" y="2527"/>
                  <a:pt x="1264" y="2527"/>
                </a:cubicBezTo>
                <a:cubicBezTo>
                  <a:pt x="1962" y="2527"/>
                  <a:pt x="2528" y="1961"/>
                  <a:pt x="2528" y="1263"/>
                </a:cubicBezTo>
                <a:cubicBezTo>
                  <a:pt x="2528" y="565"/>
                  <a:pt x="1962" y="0"/>
                  <a:pt x="1264" y="0"/>
                </a:cubicBezTo>
                <a:cubicBezTo>
                  <a:pt x="566" y="0"/>
                  <a:pt x="0" y="565"/>
                  <a:pt x="0" y="1263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>
              <a:latin typeface="나눔고딕 ExtraBold" panose="020D0904000000000000" pitchFamily="50" charset="-127"/>
              <a:ea typeface="나눔고딕 ExtraBold" panose="020D0904000000000000" pitchFamily="50" charset="-127"/>
              <a:cs typeface="Lato Light"/>
            </a:endParaRPr>
          </a:p>
        </p:txBody>
      </p:sp>
      <p:sp>
        <p:nvSpPr>
          <p:cNvPr id="9" name="Freeform 127"/>
          <p:cNvSpPr>
            <a:spLocks/>
          </p:cNvSpPr>
          <p:nvPr/>
        </p:nvSpPr>
        <p:spPr bwMode="auto">
          <a:xfrm flipH="1">
            <a:off x="11738343" y="5355437"/>
            <a:ext cx="3687762" cy="3689350"/>
          </a:xfrm>
          <a:custGeom>
            <a:avLst/>
            <a:gdLst>
              <a:gd name="T0" fmla="*/ 0 w 2528"/>
              <a:gd name="T1" fmla="*/ 1263 h 2527"/>
              <a:gd name="T2" fmla="*/ 0 w 2528"/>
              <a:gd name="T3" fmla="*/ 1263 h 2527"/>
              <a:gd name="T4" fmla="*/ 1264 w 2528"/>
              <a:gd name="T5" fmla="*/ 2527 h 2527"/>
              <a:gd name="T6" fmla="*/ 2528 w 2528"/>
              <a:gd name="T7" fmla="*/ 1263 h 2527"/>
              <a:gd name="T8" fmla="*/ 1264 w 2528"/>
              <a:gd name="T9" fmla="*/ 0 h 2527"/>
              <a:gd name="T10" fmla="*/ 0 w 2528"/>
              <a:gd name="T11" fmla="*/ 1263 h 2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28" h="2527">
                <a:moveTo>
                  <a:pt x="0" y="1263"/>
                </a:moveTo>
                <a:lnTo>
                  <a:pt x="0" y="1263"/>
                </a:lnTo>
                <a:cubicBezTo>
                  <a:pt x="0" y="1961"/>
                  <a:pt x="566" y="2527"/>
                  <a:pt x="1264" y="2527"/>
                </a:cubicBezTo>
                <a:cubicBezTo>
                  <a:pt x="1962" y="2527"/>
                  <a:pt x="2528" y="1961"/>
                  <a:pt x="2528" y="1263"/>
                </a:cubicBezTo>
                <a:cubicBezTo>
                  <a:pt x="2528" y="565"/>
                  <a:pt x="1962" y="0"/>
                  <a:pt x="1264" y="0"/>
                </a:cubicBezTo>
                <a:cubicBezTo>
                  <a:pt x="566" y="0"/>
                  <a:pt x="0" y="565"/>
                  <a:pt x="0" y="1263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>
              <a:latin typeface="나눔고딕" panose="020D0604000000000000" pitchFamily="50" charset="-127"/>
              <a:ea typeface="나눔고딕" panose="020D0604000000000000" pitchFamily="50" charset="-127"/>
              <a:cs typeface="Lato Light"/>
            </a:endParaRPr>
          </a:p>
        </p:txBody>
      </p:sp>
      <p:sp>
        <p:nvSpPr>
          <p:cNvPr id="10" name="Freeform 128"/>
          <p:cNvSpPr>
            <a:spLocks/>
          </p:cNvSpPr>
          <p:nvPr/>
        </p:nvSpPr>
        <p:spPr bwMode="auto">
          <a:xfrm>
            <a:off x="9625380" y="6896899"/>
            <a:ext cx="349250" cy="346075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ko-KR" altLang="ko-KR" sz="4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Freeform 129"/>
          <p:cNvSpPr>
            <a:spLocks/>
          </p:cNvSpPr>
          <p:nvPr/>
        </p:nvSpPr>
        <p:spPr bwMode="auto">
          <a:xfrm rot="2925807">
            <a:off x="10029399" y="7602543"/>
            <a:ext cx="139700" cy="814388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ko-KR" altLang="ko-KR" sz="48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Freeform 130"/>
          <p:cNvSpPr>
            <a:spLocks/>
          </p:cNvSpPr>
          <p:nvPr/>
        </p:nvSpPr>
        <p:spPr bwMode="auto">
          <a:xfrm rot="18703107">
            <a:off x="9323755" y="7160424"/>
            <a:ext cx="120650" cy="11049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ko-KR" altLang="ko-KR" sz="48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Freeform 128"/>
          <p:cNvSpPr>
            <a:spLocks/>
          </p:cNvSpPr>
          <p:nvPr/>
        </p:nvSpPr>
        <p:spPr bwMode="auto">
          <a:xfrm flipH="1">
            <a:off x="13473480" y="7668424"/>
            <a:ext cx="282575" cy="268922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ko-KR" altLang="ko-KR" sz="4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Freeform 129"/>
          <p:cNvSpPr>
            <a:spLocks/>
          </p:cNvSpPr>
          <p:nvPr/>
        </p:nvSpPr>
        <p:spPr bwMode="auto">
          <a:xfrm rot="18674193" flipH="1">
            <a:off x="13178205" y="8046249"/>
            <a:ext cx="76200" cy="99695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ko-KR" altLang="ko-KR" sz="4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Freeform 130"/>
          <p:cNvSpPr>
            <a:spLocks/>
          </p:cNvSpPr>
          <p:nvPr/>
        </p:nvSpPr>
        <p:spPr bwMode="auto">
          <a:xfrm rot="2896893" flipH="1">
            <a:off x="13898136" y="7772406"/>
            <a:ext cx="106363" cy="89535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ko-KR" altLang="ko-KR" sz="4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Freeform 127"/>
          <p:cNvSpPr>
            <a:spLocks/>
          </p:cNvSpPr>
          <p:nvPr/>
        </p:nvSpPr>
        <p:spPr bwMode="auto">
          <a:xfrm flipH="1">
            <a:off x="15408643" y="4437862"/>
            <a:ext cx="4462462" cy="4464050"/>
          </a:xfrm>
          <a:custGeom>
            <a:avLst/>
            <a:gdLst>
              <a:gd name="T0" fmla="*/ 0 w 2528"/>
              <a:gd name="T1" fmla="*/ 1263 h 2527"/>
              <a:gd name="T2" fmla="*/ 0 w 2528"/>
              <a:gd name="T3" fmla="*/ 1263 h 2527"/>
              <a:gd name="T4" fmla="*/ 1264 w 2528"/>
              <a:gd name="T5" fmla="*/ 2527 h 2527"/>
              <a:gd name="T6" fmla="*/ 2528 w 2528"/>
              <a:gd name="T7" fmla="*/ 1263 h 2527"/>
              <a:gd name="T8" fmla="*/ 1264 w 2528"/>
              <a:gd name="T9" fmla="*/ 0 h 2527"/>
              <a:gd name="T10" fmla="*/ 0 w 2528"/>
              <a:gd name="T11" fmla="*/ 1263 h 2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28" h="2527">
                <a:moveTo>
                  <a:pt x="0" y="1263"/>
                </a:moveTo>
                <a:lnTo>
                  <a:pt x="0" y="1263"/>
                </a:lnTo>
                <a:cubicBezTo>
                  <a:pt x="0" y="1961"/>
                  <a:pt x="566" y="2527"/>
                  <a:pt x="1264" y="2527"/>
                </a:cubicBezTo>
                <a:cubicBezTo>
                  <a:pt x="1962" y="2527"/>
                  <a:pt x="2528" y="1961"/>
                  <a:pt x="2528" y="1263"/>
                </a:cubicBezTo>
                <a:cubicBezTo>
                  <a:pt x="2528" y="565"/>
                  <a:pt x="1962" y="0"/>
                  <a:pt x="1264" y="0"/>
                </a:cubicBezTo>
                <a:cubicBezTo>
                  <a:pt x="566" y="0"/>
                  <a:pt x="0" y="565"/>
                  <a:pt x="0" y="1263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>
              <a:latin typeface="나눔고딕" panose="020D0604000000000000" pitchFamily="50" charset="-127"/>
              <a:ea typeface="나눔고딕" panose="020D0604000000000000" pitchFamily="50" charset="-127"/>
              <a:cs typeface="Lato Light"/>
            </a:endParaRPr>
          </a:p>
        </p:txBody>
      </p:sp>
      <p:sp>
        <p:nvSpPr>
          <p:cNvPr id="17" name="Freeform 128"/>
          <p:cNvSpPr>
            <a:spLocks/>
          </p:cNvSpPr>
          <p:nvPr/>
        </p:nvSpPr>
        <p:spPr bwMode="auto">
          <a:xfrm flipH="1">
            <a:off x="17531130" y="7668424"/>
            <a:ext cx="282575" cy="268922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ko-KR" altLang="ko-KR" sz="4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Freeform 129"/>
          <p:cNvSpPr>
            <a:spLocks/>
          </p:cNvSpPr>
          <p:nvPr/>
        </p:nvSpPr>
        <p:spPr bwMode="auto">
          <a:xfrm rot="18674193" flipH="1">
            <a:off x="17235855" y="8046249"/>
            <a:ext cx="76200" cy="99695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ko-KR" altLang="ko-KR" sz="4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Freeform 130"/>
          <p:cNvSpPr>
            <a:spLocks/>
          </p:cNvSpPr>
          <p:nvPr/>
        </p:nvSpPr>
        <p:spPr bwMode="auto">
          <a:xfrm rot="2896893" flipH="1">
            <a:off x="17955786" y="7772406"/>
            <a:ext cx="106363" cy="89535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ko-KR" altLang="ko-KR" sz="4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Freeform 127"/>
          <p:cNvSpPr>
            <a:spLocks/>
          </p:cNvSpPr>
          <p:nvPr/>
        </p:nvSpPr>
        <p:spPr bwMode="auto">
          <a:xfrm>
            <a:off x="4640630" y="5607849"/>
            <a:ext cx="3363913" cy="3363913"/>
          </a:xfrm>
          <a:custGeom>
            <a:avLst/>
            <a:gdLst>
              <a:gd name="T0" fmla="*/ 0 w 2528"/>
              <a:gd name="T1" fmla="*/ 1263 h 2527"/>
              <a:gd name="T2" fmla="*/ 0 w 2528"/>
              <a:gd name="T3" fmla="*/ 1263 h 2527"/>
              <a:gd name="T4" fmla="*/ 1264 w 2528"/>
              <a:gd name="T5" fmla="*/ 2527 h 2527"/>
              <a:gd name="T6" fmla="*/ 2528 w 2528"/>
              <a:gd name="T7" fmla="*/ 1263 h 2527"/>
              <a:gd name="T8" fmla="*/ 1264 w 2528"/>
              <a:gd name="T9" fmla="*/ 0 h 2527"/>
              <a:gd name="T10" fmla="*/ 0 w 2528"/>
              <a:gd name="T11" fmla="*/ 1263 h 2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28" h="2527">
                <a:moveTo>
                  <a:pt x="0" y="1263"/>
                </a:moveTo>
                <a:lnTo>
                  <a:pt x="0" y="1263"/>
                </a:lnTo>
                <a:cubicBezTo>
                  <a:pt x="0" y="1961"/>
                  <a:pt x="566" y="2527"/>
                  <a:pt x="1264" y="2527"/>
                </a:cubicBezTo>
                <a:cubicBezTo>
                  <a:pt x="1962" y="2527"/>
                  <a:pt x="2528" y="1961"/>
                  <a:pt x="2528" y="1263"/>
                </a:cubicBezTo>
                <a:cubicBezTo>
                  <a:pt x="2528" y="565"/>
                  <a:pt x="1962" y="0"/>
                  <a:pt x="1264" y="0"/>
                </a:cubicBezTo>
                <a:cubicBezTo>
                  <a:pt x="566" y="0"/>
                  <a:pt x="0" y="565"/>
                  <a:pt x="0" y="1263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>
              <a:latin typeface="나눔고딕" panose="020D0604000000000000" pitchFamily="50" charset="-127"/>
              <a:ea typeface="나눔고딕" panose="020D0604000000000000" pitchFamily="50" charset="-127"/>
              <a:cs typeface="Lato Light"/>
            </a:endParaRPr>
          </a:p>
        </p:txBody>
      </p:sp>
      <p:sp>
        <p:nvSpPr>
          <p:cNvPr id="26" name="Freeform 128"/>
          <p:cNvSpPr>
            <a:spLocks/>
          </p:cNvSpPr>
          <p:nvPr/>
        </p:nvSpPr>
        <p:spPr bwMode="auto">
          <a:xfrm>
            <a:off x="6118593" y="7958937"/>
            <a:ext cx="330200" cy="2398712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ko-KR" altLang="ko-KR" sz="4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Freeform 129"/>
          <p:cNvSpPr>
            <a:spLocks/>
          </p:cNvSpPr>
          <p:nvPr/>
        </p:nvSpPr>
        <p:spPr bwMode="auto">
          <a:xfrm rot="2925807">
            <a:off x="6513881" y="8233574"/>
            <a:ext cx="131762" cy="769937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ko-KR" altLang="ko-KR" sz="4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Freeform 130"/>
          <p:cNvSpPr>
            <a:spLocks/>
          </p:cNvSpPr>
          <p:nvPr/>
        </p:nvSpPr>
        <p:spPr bwMode="auto">
          <a:xfrm rot="18703107">
            <a:off x="5809030" y="7857337"/>
            <a:ext cx="147638" cy="1046162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ko-KR" altLang="ko-KR" sz="4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8524449" y="5346508"/>
            <a:ext cx="2860675" cy="158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43" tIns="91422" rIns="182843" bIns="91422"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한글 문장으로</a:t>
            </a:r>
            <a:endParaRPr lang="en-US" altLang="ko-KR" sz="32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95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작성하는</a:t>
            </a:r>
            <a:endParaRPr lang="en-US" altLang="ko-KR" sz="32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95000"/>
              </a:lnSpc>
            </a:pPr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SQL</a:t>
            </a: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</a:t>
            </a:r>
            <a:endParaRPr lang="en-US" altLang="ko-KR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Rectangle 53"/>
          <p:cNvSpPr>
            <a:spLocks noChangeArrowheads="1"/>
          </p:cNvSpPr>
          <p:nvPr/>
        </p:nvSpPr>
        <p:spPr bwMode="auto">
          <a:xfrm>
            <a:off x="4988802" y="6505719"/>
            <a:ext cx="2862262" cy="158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43" tIns="91422" rIns="182843" bIns="91422"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온라인 쇼핑몰</a:t>
            </a:r>
            <a:endParaRPr lang="en-US" altLang="ko-KR" sz="32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95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가상 피팅</a:t>
            </a:r>
            <a:endParaRPr lang="en-US" altLang="ko-KR" sz="32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95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</a:t>
            </a:r>
            <a:endParaRPr lang="en-US" altLang="ko-KR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Rectangle 59"/>
          <p:cNvSpPr>
            <a:spLocks noChangeArrowheads="1"/>
          </p:cNvSpPr>
          <p:nvPr/>
        </p:nvSpPr>
        <p:spPr bwMode="auto">
          <a:xfrm>
            <a:off x="12157127" y="6061636"/>
            <a:ext cx="2862263" cy="2055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43" tIns="91422" rIns="182843" bIns="91422"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조별과제</a:t>
            </a:r>
            <a:endParaRPr lang="en-US" altLang="ko-KR" sz="32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95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</a:t>
            </a:r>
            <a:endParaRPr lang="en-US" altLang="ko-KR" sz="32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95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관리</a:t>
            </a:r>
            <a:endParaRPr lang="en-US" altLang="ko-KR" sz="32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95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플랫폼</a:t>
            </a:r>
            <a:endParaRPr lang="en-US" altLang="ko-KR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Rectangle 61"/>
          <p:cNvSpPr>
            <a:spLocks noChangeArrowheads="1"/>
          </p:cNvSpPr>
          <p:nvPr/>
        </p:nvSpPr>
        <p:spPr bwMode="auto">
          <a:xfrm>
            <a:off x="16256014" y="5605370"/>
            <a:ext cx="2862263" cy="2055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43" tIns="91422" rIns="182843" bIns="91422"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ko-KR" altLang="en-US" sz="32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아두이노를</a:t>
            </a:r>
            <a:endParaRPr lang="en-US" altLang="ko-KR" sz="32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95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이용한</a:t>
            </a:r>
            <a:endParaRPr lang="en-US" altLang="ko-KR" sz="32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95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운동 코치</a:t>
            </a:r>
            <a:endParaRPr lang="en-US" altLang="ko-KR" sz="32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95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</a:t>
            </a:r>
            <a:endParaRPr lang="en-US" altLang="ko-KR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Rectangle 26"/>
          <p:cNvSpPr/>
          <p:nvPr/>
        </p:nvSpPr>
        <p:spPr>
          <a:xfrm>
            <a:off x="10998583" y="1963700"/>
            <a:ext cx="2359855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주제 선정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  <p:sp>
        <p:nvSpPr>
          <p:cNvPr id="45" name="Rectangle 51"/>
          <p:cNvSpPr>
            <a:spLocks noChangeArrowheads="1"/>
          </p:cNvSpPr>
          <p:nvPr/>
        </p:nvSpPr>
        <p:spPr bwMode="auto">
          <a:xfrm>
            <a:off x="7249813" y="11880822"/>
            <a:ext cx="98780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ko-KR" altLang="en-US" sz="3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브레인스토밍</a:t>
            </a:r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종료 후 회의를 통해 선별한 </a:t>
            </a:r>
            <a:r>
              <a:rPr lang="ko-KR" altLang="en-US" sz="3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캡스톤</a:t>
            </a:r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주제들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377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6" name="Rectangle 56"/>
          <p:cNvSpPr/>
          <p:nvPr/>
        </p:nvSpPr>
        <p:spPr>
          <a:xfrm>
            <a:off x="7828776" y="1025100"/>
            <a:ext cx="869947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BRAINSTORMING RESULT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12" name="Rectangle 26"/>
          <p:cNvSpPr/>
          <p:nvPr/>
        </p:nvSpPr>
        <p:spPr>
          <a:xfrm>
            <a:off x="10129757" y="1963700"/>
            <a:ext cx="4097510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브레인스토밍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 결과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7EA591-B234-4736-97BF-A036AD9BE192}"/>
              </a:ext>
            </a:extLst>
          </p:cNvPr>
          <p:cNvSpPr txBox="1"/>
          <p:nvPr/>
        </p:nvSpPr>
        <p:spPr>
          <a:xfrm>
            <a:off x="12178512" y="4158269"/>
            <a:ext cx="13086027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스마트폰 카메라를 이용해 본인의 사진을 촬영하고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선택한 온라인 쇼핑몰의 복장을 사진에 입혀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본인에게 잘 어울리는지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맞는 사이즈인지 보여줌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스마트폰 전면 카메라를 이용해 촬영되고 있는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본인의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모습에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선택한 온라인 쇼핑몰의 복장을 입혀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동작에 따라 옷이 입고 있는 것 처럼 움직이게 함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→</a:t>
            </a:r>
            <a:r>
              <a:rPr lang="en-US" altLang="ko-KR" sz="4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기술적 한계가 있을 것이라고 판단</a:t>
            </a:r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69983" y="2763877"/>
            <a:ext cx="11775630" cy="10135090"/>
            <a:chOff x="12602020" y="3040876"/>
            <a:chExt cx="11775630" cy="10135090"/>
          </a:xfrm>
        </p:grpSpPr>
        <p:grpSp>
          <p:nvGrpSpPr>
            <p:cNvPr id="2" name="그룹 1"/>
            <p:cNvGrpSpPr/>
            <p:nvPr/>
          </p:nvGrpSpPr>
          <p:grpSpPr>
            <a:xfrm>
              <a:off x="12602020" y="3040876"/>
              <a:ext cx="11775630" cy="10135090"/>
              <a:chOff x="5270283" y="2102276"/>
              <a:chExt cx="13816446" cy="11891586"/>
            </a:xfrm>
          </p:grpSpPr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>
                <a:off x="5270283" y="2102276"/>
                <a:ext cx="13816446" cy="11891586"/>
                <a:chOff x="2323609" y="594889"/>
                <a:chExt cx="4515737" cy="3886016"/>
              </a:xfrm>
            </p:grpSpPr>
            <p:pic>
              <p:nvPicPr>
                <p:cNvPr id="10" name="Picture 3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1" r="4791"/>
                <a:stretch>
                  <a:fillRect/>
                </a:stretch>
              </p:blipFill>
              <p:spPr bwMode="auto">
                <a:xfrm>
                  <a:off x="2323609" y="594889"/>
                  <a:ext cx="4515737" cy="38860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" name="Rectangle 36"/>
                <p:cNvSpPr/>
                <p:nvPr/>
              </p:nvSpPr>
              <p:spPr>
                <a:xfrm>
                  <a:off x="2908236" y="1313569"/>
                  <a:ext cx="3309640" cy="20490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828434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sp>
            <p:nvSpPr>
              <p:cNvPr id="8" name="Rectangle 56"/>
              <p:cNvSpPr/>
              <p:nvPr/>
            </p:nvSpPr>
            <p:spPr>
              <a:xfrm>
                <a:off x="8847447" y="5335896"/>
                <a:ext cx="6662129" cy="2238874"/>
              </a:xfrm>
              <a:prstGeom prst="rect">
                <a:avLst/>
              </a:prstGeom>
              <a:noFill/>
              <a:ln w="63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243797" tIns="121899" rIns="243797" bIns="121899" anchor="ctr">
                <a:spAutoFit/>
              </a:bodyPr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38138" algn="l"/>
                  </a:tabLst>
                  <a:defRPr/>
                </a:pPr>
                <a:r>
                  <a:rPr lang="en-US" altLang="ko-KR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“</a:t>
                </a:r>
                <a:r>
                  <a:rPr lang="ko-KR" altLang="en-US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온라인 쇼핑몰</a:t>
                </a:r>
                <a:endParaRPr lang="en-US" altLang="ko-KR" sz="54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맑은 고딕 Semilight" panose="020B0502040204020203" pitchFamily="50" charset="-127"/>
                </a:endParaRPr>
              </a:p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38138" algn="l"/>
                  </a:tabLst>
                  <a:defRPr/>
                </a:pPr>
                <a:r>
                  <a:rPr lang="ko-KR" altLang="en-US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가상 피팅 시스템</a:t>
                </a:r>
                <a:r>
                  <a:rPr lang="en-US" altLang="ko-KR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”</a:t>
                </a:r>
                <a:endParaRPr lang="en-US" sz="5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sp>
          <p:nvSpPr>
            <p:cNvPr id="14" name="Rectangle 26"/>
            <p:cNvSpPr/>
            <p:nvPr/>
          </p:nvSpPr>
          <p:spPr>
            <a:xfrm>
              <a:off x="14570396" y="8073260"/>
              <a:ext cx="7742802" cy="1231064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243797" tIns="121899" rIns="243797" bIns="121899" anchor="ctr">
              <a:spAutoFit/>
            </a:bodyPr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32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 Light"/>
                </a:rPr>
                <a:t>온라인으로 주문하기 전에</a:t>
              </a:r>
              <a:endParaRPr lang="en-US" altLang="ko-KR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32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 Light"/>
                </a:rPr>
                <a:t>직접 입어보기</a:t>
              </a:r>
              <a:endParaRPr 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882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6" name="Rectangle 56"/>
          <p:cNvSpPr/>
          <p:nvPr/>
        </p:nvSpPr>
        <p:spPr>
          <a:xfrm>
            <a:off x="7828776" y="1025100"/>
            <a:ext cx="869947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BRAINSTORMING RESULT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12" name="Rectangle 26"/>
          <p:cNvSpPr/>
          <p:nvPr/>
        </p:nvSpPr>
        <p:spPr>
          <a:xfrm>
            <a:off x="10129757" y="1963700"/>
            <a:ext cx="4097510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브레인스토밍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 결과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7EA591-B234-4736-97BF-A036AD9BE192}"/>
              </a:ext>
            </a:extLst>
          </p:cNvPr>
          <p:cNvSpPr txBox="1"/>
          <p:nvPr/>
        </p:nvSpPr>
        <p:spPr>
          <a:xfrm>
            <a:off x="11568714" y="4427212"/>
            <a:ext cx="1308602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데이터베이스를 잘 다룰 줄 몰라 작업에 애를 먹는 사람 타겟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자연어 형식으로 입력한 문장을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문으로 해석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그에 따른 데이터베이스 관리 작업을 수행해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용자에게 결과를 출력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음성 인식 기능도 제공해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구어로도 데이터베이스 관리 가능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</a:t>
            </a:r>
            <a:r>
              <a:rPr lang="en-US" altLang="ko-KR" sz="4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다수결 찬성으로 주제로 선정됨</a:t>
            </a:r>
            <a:r>
              <a:rPr lang="en-US" altLang="ko-KR" sz="4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!!</a:t>
            </a:r>
            <a:endParaRPr lang="ko-KR" altLang="en-US" sz="40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69983" y="2763877"/>
            <a:ext cx="11775630" cy="10135090"/>
            <a:chOff x="12602020" y="3040876"/>
            <a:chExt cx="11775630" cy="10135090"/>
          </a:xfrm>
        </p:grpSpPr>
        <p:grpSp>
          <p:nvGrpSpPr>
            <p:cNvPr id="2" name="그룹 1"/>
            <p:cNvGrpSpPr/>
            <p:nvPr/>
          </p:nvGrpSpPr>
          <p:grpSpPr>
            <a:xfrm>
              <a:off x="12602020" y="3040876"/>
              <a:ext cx="11775630" cy="10135090"/>
              <a:chOff x="5270283" y="2102276"/>
              <a:chExt cx="13816446" cy="11891586"/>
            </a:xfrm>
          </p:grpSpPr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>
                <a:off x="5270283" y="2102276"/>
                <a:ext cx="13816446" cy="11891586"/>
                <a:chOff x="2323609" y="594889"/>
                <a:chExt cx="4515737" cy="3886016"/>
              </a:xfrm>
            </p:grpSpPr>
            <p:pic>
              <p:nvPicPr>
                <p:cNvPr id="10" name="Picture 3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1" r="4791"/>
                <a:stretch>
                  <a:fillRect/>
                </a:stretch>
              </p:blipFill>
              <p:spPr bwMode="auto">
                <a:xfrm>
                  <a:off x="2323609" y="594889"/>
                  <a:ext cx="4515737" cy="38860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" name="Rectangle 36"/>
                <p:cNvSpPr/>
                <p:nvPr/>
              </p:nvSpPr>
              <p:spPr>
                <a:xfrm>
                  <a:off x="2908236" y="1313569"/>
                  <a:ext cx="3309640" cy="204900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828434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sp>
            <p:nvSpPr>
              <p:cNvPr id="8" name="Rectangle 56"/>
              <p:cNvSpPr/>
              <p:nvPr/>
            </p:nvSpPr>
            <p:spPr>
              <a:xfrm>
                <a:off x="7702034" y="5335896"/>
                <a:ext cx="8952962" cy="2238874"/>
              </a:xfrm>
              <a:prstGeom prst="rect">
                <a:avLst/>
              </a:prstGeom>
              <a:noFill/>
              <a:ln w="63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243797" tIns="121899" rIns="243797" bIns="121899" anchor="ctr">
                <a:spAutoFit/>
              </a:bodyPr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38138" algn="l"/>
                  </a:tabLst>
                  <a:defRPr/>
                </a:pPr>
                <a:r>
                  <a:rPr lang="en-US" altLang="ko-KR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“</a:t>
                </a:r>
                <a:r>
                  <a:rPr lang="ko-KR" altLang="en-US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한글 문장으로 작성하는</a:t>
                </a:r>
                <a:endParaRPr lang="en-US" altLang="ko-KR" sz="54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맑은 고딕 Semilight" panose="020B0502040204020203" pitchFamily="50" charset="-127"/>
                </a:endParaRPr>
              </a:p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38138" algn="l"/>
                  </a:tabLst>
                  <a:defRPr/>
                </a:pPr>
                <a:r>
                  <a:rPr lang="en-US" altLang="ko-KR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SQL</a:t>
                </a:r>
                <a:r>
                  <a:rPr lang="ko-KR" altLang="en-US" sz="5400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문</a:t>
                </a:r>
                <a:r>
                  <a:rPr lang="en-US" altLang="ko-KR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”</a:t>
                </a:r>
                <a:endParaRPr lang="en-US" sz="5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sp>
          <p:nvSpPr>
            <p:cNvPr id="14" name="Rectangle 26"/>
            <p:cNvSpPr/>
            <p:nvPr/>
          </p:nvSpPr>
          <p:spPr>
            <a:xfrm>
              <a:off x="14570396" y="8073260"/>
              <a:ext cx="7742802" cy="1231064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243797" tIns="121899" rIns="243797" bIns="121899" anchor="ctr">
              <a:spAutoFit/>
            </a:bodyPr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32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 Light"/>
                </a:rPr>
                <a:t>데이터베이스 관리를</a:t>
              </a:r>
              <a:endParaRPr lang="en-US" altLang="ko-KR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en-US" sz="32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 Light"/>
                </a:rPr>
                <a:t>SQL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 Light"/>
                </a:rPr>
                <a:t>문 없이 일상 대화 하듯이</a:t>
              </a:r>
              <a:endParaRPr 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472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6" name="Rectangle 56"/>
          <p:cNvSpPr/>
          <p:nvPr/>
        </p:nvSpPr>
        <p:spPr>
          <a:xfrm>
            <a:off x="7828776" y="1025100"/>
            <a:ext cx="869947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BRAINSTORMING RESULT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12" name="Rectangle 26"/>
          <p:cNvSpPr/>
          <p:nvPr/>
        </p:nvSpPr>
        <p:spPr>
          <a:xfrm>
            <a:off x="10129757" y="1963700"/>
            <a:ext cx="4097510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브레인스토밍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 결과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7EA591-B234-4736-97BF-A036AD9BE192}"/>
              </a:ext>
            </a:extLst>
          </p:cNvPr>
          <p:cNvSpPr txBox="1"/>
          <p:nvPr/>
        </p:nvSpPr>
        <p:spPr>
          <a:xfrm>
            <a:off x="12489465" y="3318112"/>
            <a:ext cx="13086027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 및 팀원 관리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팀원 일정 공유 캘린더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팀원 업무 할당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작업량 관리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공유 문서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공유 드라이브 기능 제공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용도에 맞는 여러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게시판 개설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유사한 과제 수행한 다른 팀의 참고자료 검색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내용 입력 시 보고서 양식 자동 채우기 기능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발표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보고서 등 다양한 조별과제 형식 보조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앱 지원으로 접근성 향상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ect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4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→</a:t>
            </a:r>
            <a:r>
              <a:rPr lang="en-US" altLang="ko-KR" sz="4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 단순함</a:t>
            </a:r>
            <a:r>
              <a:rPr lang="en-US" altLang="ko-KR" sz="4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4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기존 제품들과 차별성 찾기 어려움</a:t>
            </a:r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69983" y="2763877"/>
            <a:ext cx="11775630" cy="10135090"/>
            <a:chOff x="12602020" y="3040876"/>
            <a:chExt cx="11775630" cy="10135090"/>
          </a:xfrm>
        </p:grpSpPr>
        <p:grpSp>
          <p:nvGrpSpPr>
            <p:cNvPr id="2" name="그룹 1"/>
            <p:cNvGrpSpPr/>
            <p:nvPr/>
          </p:nvGrpSpPr>
          <p:grpSpPr>
            <a:xfrm>
              <a:off x="12602020" y="3040876"/>
              <a:ext cx="11775630" cy="10135090"/>
              <a:chOff x="5270283" y="2102276"/>
              <a:chExt cx="13816446" cy="11891586"/>
            </a:xfrm>
          </p:grpSpPr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>
                <a:off x="5270283" y="2102276"/>
                <a:ext cx="13816446" cy="11891586"/>
                <a:chOff x="2323609" y="594889"/>
                <a:chExt cx="4515737" cy="3886016"/>
              </a:xfrm>
            </p:grpSpPr>
            <p:pic>
              <p:nvPicPr>
                <p:cNvPr id="10" name="Picture 3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1" r="4791"/>
                <a:stretch>
                  <a:fillRect/>
                </a:stretch>
              </p:blipFill>
              <p:spPr bwMode="auto">
                <a:xfrm>
                  <a:off x="2323609" y="594889"/>
                  <a:ext cx="4515737" cy="38860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" name="Rectangle 36"/>
                <p:cNvSpPr/>
                <p:nvPr/>
              </p:nvSpPr>
              <p:spPr>
                <a:xfrm>
                  <a:off x="2908236" y="1313569"/>
                  <a:ext cx="3309640" cy="204900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828434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sp>
            <p:nvSpPr>
              <p:cNvPr id="8" name="Rectangle 56"/>
              <p:cNvSpPr/>
              <p:nvPr/>
            </p:nvSpPr>
            <p:spPr>
              <a:xfrm>
                <a:off x="8579428" y="5335896"/>
                <a:ext cx="7198160" cy="2238874"/>
              </a:xfrm>
              <a:prstGeom prst="rect">
                <a:avLst/>
              </a:prstGeom>
              <a:noFill/>
              <a:ln w="63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243797" tIns="121899" rIns="243797" bIns="121899" anchor="ctr">
                <a:spAutoFit/>
              </a:bodyPr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38138" algn="l"/>
                  </a:tabLst>
                  <a:defRPr/>
                </a:pPr>
                <a:r>
                  <a:rPr lang="en-US" altLang="ko-KR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“</a:t>
                </a:r>
                <a:r>
                  <a:rPr lang="ko-KR" altLang="en-US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조별과제 프로젝트</a:t>
                </a:r>
                <a:endParaRPr lang="en-US" altLang="ko-KR" sz="54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맑은 고딕 Semilight" panose="020B0502040204020203" pitchFamily="50" charset="-127"/>
                </a:endParaRPr>
              </a:p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38138" algn="l"/>
                  </a:tabLst>
                  <a:defRPr/>
                </a:pPr>
                <a:r>
                  <a:rPr lang="ko-KR" altLang="en-US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관리 플랫폼</a:t>
                </a:r>
                <a:r>
                  <a:rPr lang="en-US" altLang="ko-KR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”</a:t>
                </a:r>
                <a:endParaRPr lang="en-US" sz="5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sp>
          <p:nvSpPr>
            <p:cNvPr id="14" name="Rectangle 26"/>
            <p:cNvSpPr/>
            <p:nvPr/>
          </p:nvSpPr>
          <p:spPr>
            <a:xfrm>
              <a:off x="14570396" y="7796261"/>
              <a:ext cx="7742802" cy="1785062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243797" tIns="121899" rIns="243797" bIns="121899" anchor="ctr">
              <a:spAutoFit/>
            </a:bodyPr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32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 Light"/>
                </a:rPr>
                <a:t>팀 프로젝트 관리 툴을</a:t>
              </a:r>
              <a:endParaRPr lang="en-US" altLang="ko-KR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32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 Light"/>
                </a:rPr>
                <a:t>대학생에게 맞게 경량화 한</a:t>
              </a:r>
              <a:endParaRPr lang="en-US" altLang="ko-KR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32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 Light"/>
                </a:rPr>
                <a:t>조별과제 특화 플랫폼</a:t>
              </a:r>
              <a:endParaRPr 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026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6" name="Rectangle 56"/>
          <p:cNvSpPr/>
          <p:nvPr/>
        </p:nvSpPr>
        <p:spPr>
          <a:xfrm>
            <a:off x="7828776" y="1025100"/>
            <a:ext cx="869947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BRAINSTORMING RESULT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12" name="Rectangle 26"/>
          <p:cNvSpPr/>
          <p:nvPr/>
        </p:nvSpPr>
        <p:spPr>
          <a:xfrm>
            <a:off x="10129757" y="1963700"/>
            <a:ext cx="4097510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브레인스토밍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 결과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7EA591-B234-4736-97BF-A036AD9BE192}"/>
              </a:ext>
            </a:extLst>
          </p:cNvPr>
          <p:cNvSpPr txBox="1"/>
          <p:nvPr/>
        </p:nvSpPr>
        <p:spPr>
          <a:xfrm>
            <a:off x="12045613" y="4876767"/>
            <a:ext cx="1308602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닌텐도 스위치의 게임 타이틀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링피트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어드벤처에서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아이디어 획득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 감지 센서를 이용해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아두이노로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사용자의 자세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감지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정확한 운동 자세가 아니면 사용자에게 알림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사회적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거리두기로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인해 하드웨어를 사용한 작품은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팀원이 다같이 참여해 진행하기는 힘들 것이라고 판단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69983" y="2763877"/>
            <a:ext cx="11775630" cy="10135090"/>
            <a:chOff x="12602020" y="3040876"/>
            <a:chExt cx="11775630" cy="10135090"/>
          </a:xfrm>
        </p:grpSpPr>
        <p:grpSp>
          <p:nvGrpSpPr>
            <p:cNvPr id="2" name="그룹 1"/>
            <p:cNvGrpSpPr/>
            <p:nvPr/>
          </p:nvGrpSpPr>
          <p:grpSpPr>
            <a:xfrm>
              <a:off x="12602020" y="3040876"/>
              <a:ext cx="11775630" cy="10135090"/>
              <a:chOff x="5270283" y="2102276"/>
              <a:chExt cx="13816446" cy="11891586"/>
            </a:xfrm>
          </p:grpSpPr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>
                <a:off x="5270283" y="2102276"/>
                <a:ext cx="13816446" cy="11891586"/>
                <a:chOff x="2323609" y="594889"/>
                <a:chExt cx="4515737" cy="3886016"/>
              </a:xfrm>
            </p:grpSpPr>
            <p:pic>
              <p:nvPicPr>
                <p:cNvPr id="10" name="Picture 3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1" r="4791"/>
                <a:stretch>
                  <a:fillRect/>
                </a:stretch>
              </p:blipFill>
              <p:spPr bwMode="auto">
                <a:xfrm>
                  <a:off x="2323609" y="594889"/>
                  <a:ext cx="4515737" cy="38860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" name="Rectangle 36"/>
                <p:cNvSpPr/>
                <p:nvPr/>
              </p:nvSpPr>
              <p:spPr>
                <a:xfrm>
                  <a:off x="2908236" y="1313569"/>
                  <a:ext cx="3309640" cy="204900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828434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sp>
            <p:nvSpPr>
              <p:cNvPr id="8" name="Rectangle 56"/>
              <p:cNvSpPr/>
              <p:nvPr/>
            </p:nvSpPr>
            <p:spPr>
              <a:xfrm>
                <a:off x="8579432" y="5335896"/>
                <a:ext cx="7198160" cy="2238874"/>
              </a:xfrm>
              <a:prstGeom prst="rect">
                <a:avLst/>
              </a:prstGeom>
              <a:noFill/>
              <a:ln w="63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243797" tIns="121899" rIns="243797" bIns="121899" anchor="ctr">
                <a:spAutoFit/>
              </a:bodyPr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38138" algn="l"/>
                  </a:tabLst>
                  <a:defRPr/>
                </a:pPr>
                <a:r>
                  <a:rPr lang="en-US" altLang="ko-KR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“</a:t>
                </a:r>
                <a:r>
                  <a:rPr lang="ko-KR" altLang="en-US" sz="5400" dirty="0" err="1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아두이노를</a:t>
                </a:r>
                <a:r>
                  <a:rPr lang="ko-KR" altLang="en-US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 이용한</a:t>
                </a:r>
                <a:endParaRPr lang="en-US" altLang="ko-KR" sz="54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맑은 고딕 Semilight" panose="020B0502040204020203" pitchFamily="50" charset="-127"/>
                </a:endParaRPr>
              </a:p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38138" algn="l"/>
                  </a:tabLst>
                  <a:defRPr/>
                </a:pPr>
                <a:r>
                  <a:rPr lang="ko-KR" altLang="en-US" sz="5400" dirty="0" err="1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운동코치</a:t>
                </a:r>
                <a:r>
                  <a:rPr lang="ko-KR" altLang="en-US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 프로그램</a:t>
                </a:r>
                <a:r>
                  <a:rPr lang="en-US" altLang="ko-KR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”</a:t>
                </a:r>
                <a:endParaRPr lang="en-US" sz="5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sp>
          <p:nvSpPr>
            <p:cNvPr id="14" name="Rectangle 26"/>
            <p:cNvSpPr/>
            <p:nvPr/>
          </p:nvSpPr>
          <p:spPr>
            <a:xfrm>
              <a:off x="14570396" y="7827039"/>
              <a:ext cx="7742802" cy="1723506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243797" tIns="121899" rIns="243797" bIns="121899" anchor="ctr">
              <a:spAutoFit/>
            </a:bodyPr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32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 Light"/>
                </a:rPr>
                <a:t>센서를 이용해</a:t>
              </a:r>
              <a:endParaRPr lang="en-US" altLang="ko-KR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32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 Light"/>
                </a:rPr>
                <a:t>운동 자세를 교정해주는</a:t>
              </a:r>
              <a:endParaRPr lang="en-US" altLang="ko-KR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32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 Light"/>
                </a:rPr>
                <a:t>프로그램</a:t>
              </a:r>
              <a:endParaRPr 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0612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6" name="Rectangle 56"/>
          <p:cNvSpPr/>
          <p:nvPr/>
        </p:nvSpPr>
        <p:spPr>
          <a:xfrm>
            <a:off x="7953681" y="1025100"/>
            <a:ext cx="8449662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ONLINE MEETING LOG 1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31" y="3013795"/>
            <a:ext cx="9002469" cy="93377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610" y="2984886"/>
            <a:ext cx="6859055" cy="93666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6275" y="3006817"/>
            <a:ext cx="7356763" cy="9344735"/>
          </a:xfrm>
          <a:prstGeom prst="rect">
            <a:avLst/>
          </a:prstGeom>
        </p:spPr>
      </p:pic>
      <p:sp>
        <p:nvSpPr>
          <p:cNvPr id="15" name="Rectangle 26"/>
          <p:cNvSpPr/>
          <p:nvPr/>
        </p:nvSpPr>
        <p:spPr>
          <a:xfrm>
            <a:off x="10793400" y="1963700"/>
            <a:ext cx="2770223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회의 기록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1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  <p:sp>
        <p:nvSpPr>
          <p:cNvPr id="16" name="Rectangle 51"/>
          <p:cNvSpPr>
            <a:spLocks noChangeArrowheads="1"/>
          </p:cNvSpPr>
          <p:nvPr/>
        </p:nvSpPr>
        <p:spPr bwMode="auto">
          <a:xfrm>
            <a:off x="2458545" y="12678296"/>
            <a:ext cx="194399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ko-KR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0317 – 0321</a:t>
            </a:r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거쳐</a:t>
            </a:r>
            <a:r>
              <a:rPr lang="en-US" altLang="ko-KR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MindMeister</a:t>
            </a:r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</a:t>
            </a:r>
            <a:r>
              <a:rPr lang="ko-KR" altLang="en-US" sz="3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브레인스토밍</a:t>
            </a:r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진행</a:t>
            </a:r>
            <a:r>
              <a:rPr lang="en-US" altLang="ko-KR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Slack</a:t>
            </a:r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이용해 주제 선별 회의를 진행하였다</a:t>
            </a:r>
            <a:r>
              <a:rPr lang="en-US" altLang="ko-KR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535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6" name="Rectangle 56"/>
          <p:cNvSpPr/>
          <p:nvPr/>
        </p:nvSpPr>
        <p:spPr>
          <a:xfrm>
            <a:off x="7953681" y="1025100"/>
            <a:ext cx="8449662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ONLINE MEETING LOG 2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84" y="3016552"/>
            <a:ext cx="7044254" cy="56009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399" y="3799020"/>
            <a:ext cx="8744751" cy="40360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0083" y="8791381"/>
            <a:ext cx="7098038" cy="40933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6498" y="3016552"/>
            <a:ext cx="6128341" cy="560097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0793" y="8791381"/>
            <a:ext cx="11063100" cy="4093347"/>
          </a:xfrm>
          <a:prstGeom prst="rect">
            <a:avLst/>
          </a:prstGeom>
        </p:spPr>
      </p:pic>
      <p:sp>
        <p:nvSpPr>
          <p:cNvPr id="14" name="Rectangle 26"/>
          <p:cNvSpPr/>
          <p:nvPr/>
        </p:nvSpPr>
        <p:spPr>
          <a:xfrm>
            <a:off x="10793400" y="1963700"/>
            <a:ext cx="2770223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회의 기록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2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15250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0"/>
            <a:ext cx="11999913" cy="13716000"/>
          </a:xfrm>
          <a:prstGeom prst="rect">
            <a:avLst/>
          </a:prstGeom>
          <a:solidFill>
            <a:srgbClr val="F0F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2292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57" name="Rectangle 56"/>
          <p:cNvSpPr/>
          <p:nvPr/>
        </p:nvSpPr>
        <p:spPr>
          <a:xfrm>
            <a:off x="14016038" y="1025525"/>
            <a:ext cx="7662862" cy="107632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MINDMAP DIAGRAM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12294" name="Rectangle 51"/>
          <p:cNvSpPr>
            <a:spLocks noChangeArrowheads="1"/>
          </p:cNvSpPr>
          <p:nvPr/>
        </p:nvSpPr>
        <p:spPr bwMode="auto">
          <a:xfrm>
            <a:off x="13944798" y="11656295"/>
            <a:ext cx="780534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 툴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3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Mindmeister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(mindmeister.com</a:t>
            </a:r>
            <a:r>
              <a:rPr lang="en-US" altLang="ko-KR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just" eaLnBrk="1" hangingPunct="1"/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참여자</a:t>
            </a:r>
            <a:r>
              <a:rPr lang="en-US" altLang="ko-KR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김민지</a:t>
            </a:r>
            <a:r>
              <a:rPr lang="en-US" altLang="ko-KR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남수진</a:t>
            </a:r>
            <a:r>
              <a:rPr lang="en-US" altLang="ko-KR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문지현</a:t>
            </a:r>
            <a:r>
              <a:rPr lang="en-US" altLang="ko-KR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주예나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6"/>
          <p:cNvSpPr/>
          <p:nvPr/>
        </p:nvSpPr>
        <p:spPr>
          <a:xfrm>
            <a:off x="15516588" y="1963700"/>
            <a:ext cx="466176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완성된 마인드맵 보기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>
            <a:endCxn id="60" idx="1"/>
          </p:cNvCxnSpPr>
          <p:nvPr/>
        </p:nvCxnSpPr>
        <p:spPr>
          <a:xfrm>
            <a:off x="8347075" y="4148138"/>
            <a:ext cx="2640013" cy="181292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9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4100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cxnSp>
        <p:nvCxnSpPr>
          <p:cNvPr id="103" name="Straight Connector 102"/>
          <p:cNvCxnSpPr>
            <a:stCxn id="32" idx="2"/>
          </p:cNvCxnSpPr>
          <p:nvPr/>
        </p:nvCxnSpPr>
        <p:spPr>
          <a:xfrm flipH="1" flipV="1">
            <a:off x="13787438" y="6916738"/>
            <a:ext cx="4419600" cy="24447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7391400" y="7835900"/>
            <a:ext cx="3335338" cy="243046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3650913" y="7848600"/>
            <a:ext cx="3684587" cy="225266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>
            <a:spLocks noChangeAspect="1"/>
          </p:cNvSpPr>
          <p:nvPr/>
        </p:nvSpPr>
        <p:spPr>
          <a:xfrm>
            <a:off x="10488613" y="5459413"/>
            <a:ext cx="3400425" cy="342265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303963" y="2339975"/>
            <a:ext cx="2301875" cy="2303463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18207038" y="6010275"/>
            <a:ext cx="2301875" cy="2301875"/>
          </a:xfrm>
          <a:prstGeom prst="ellipse">
            <a:avLst/>
          </a:prstGeom>
          <a:solidFill>
            <a:srgbClr val="BDCC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5087938" y="9426575"/>
            <a:ext cx="2303462" cy="2301875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17300575" y="9312275"/>
            <a:ext cx="2362200" cy="2362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09" name="Freeform 110"/>
          <p:cNvSpPr>
            <a:spLocks noChangeArrowheads="1"/>
          </p:cNvSpPr>
          <p:nvPr/>
        </p:nvSpPr>
        <p:spPr bwMode="auto">
          <a:xfrm>
            <a:off x="6929438" y="2873375"/>
            <a:ext cx="892175" cy="722313"/>
          </a:xfrm>
          <a:custGeom>
            <a:avLst/>
            <a:gdLst>
              <a:gd name="T0" fmla="*/ 1657112713 w 462"/>
              <a:gd name="T1" fmla="*/ 33768570 h 373"/>
              <a:gd name="T2" fmla="*/ 1657112713 w 462"/>
              <a:gd name="T3" fmla="*/ 33768570 h 373"/>
              <a:gd name="T4" fmla="*/ 33589809 w 462"/>
              <a:gd name="T5" fmla="*/ 600314859 h 373"/>
              <a:gd name="T6" fmla="*/ 33589809 w 462"/>
              <a:gd name="T7" fmla="*/ 634081492 h 373"/>
              <a:gd name="T8" fmla="*/ 365758921 w 462"/>
              <a:gd name="T9" fmla="*/ 799167546 h 373"/>
              <a:gd name="T10" fmla="*/ 365758921 w 462"/>
              <a:gd name="T11" fmla="*/ 799167546 h 373"/>
              <a:gd name="T12" fmla="*/ 597156673 w 462"/>
              <a:gd name="T13" fmla="*/ 862951762 h 373"/>
              <a:gd name="T14" fmla="*/ 1619790059 w 462"/>
              <a:gd name="T15" fmla="*/ 131319420 h 373"/>
              <a:gd name="T16" fmla="*/ 1619790059 w 462"/>
              <a:gd name="T17" fmla="*/ 131319420 h 373"/>
              <a:gd name="T18" fmla="*/ 895735976 w 462"/>
              <a:gd name="T19" fmla="*/ 930486966 h 373"/>
              <a:gd name="T20" fmla="*/ 895735976 w 462"/>
              <a:gd name="T21" fmla="*/ 930486966 h 373"/>
              <a:gd name="T22" fmla="*/ 862146166 w 462"/>
              <a:gd name="T23" fmla="*/ 964255536 h 373"/>
              <a:gd name="T24" fmla="*/ 895735976 w 462"/>
              <a:gd name="T25" fmla="*/ 998022170 h 373"/>
              <a:gd name="T26" fmla="*/ 895735976 w 462"/>
              <a:gd name="T27" fmla="*/ 998022170 h 373"/>
              <a:gd name="T28" fmla="*/ 1354800566 w 462"/>
              <a:gd name="T29" fmla="*/ 1264411997 h 373"/>
              <a:gd name="T30" fmla="*/ 1455571926 w 462"/>
              <a:gd name="T31" fmla="*/ 1230643427 h 373"/>
              <a:gd name="T32" fmla="*/ 1720559488 w 462"/>
              <a:gd name="T33" fmla="*/ 67535204 h 373"/>
              <a:gd name="T34" fmla="*/ 1657112713 w 462"/>
              <a:gd name="T35" fmla="*/ 33768570 h 373"/>
              <a:gd name="T36" fmla="*/ 597156673 w 462"/>
              <a:gd name="T37" fmla="*/ 1361962847 h 373"/>
              <a:gd name="T38" fmla="*/ 597156673 w 462"/>
              <a:gd name="T39" fmla="*/ 1361962847 h 373"/>
              <a:gd name="T40" fmla="*/ 630748414 w 462"/>
              <a:gd name="T41" fmla="*/ 1395729481 h 373"/>
              <a:gd name="T42" fmla="*/ 895735976 w 462"/>
              <a:gd name="T43" fmla="*/ 1163108223 h 373"/>
              <a:gd name="T44" fmla="*/ 597156673 w 462"/>
              <a:gd name="T45" fmla="*/ 998022170 h 373"/>
              <a:gd name="T46" fmla="*/ 597156673 w 462"/>
              <a:gd name="T47" fmla="*/ 1361962847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4" tIns="45712" rIns="91424" bIns="45712" anchor="ctr"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901363" y="7531100"/>
            <a:ext cx="2670175" cy="73977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CAPSTONE</a:t>
            </a:r>
          </a:p>
        </p:txBody>
      </p:sp>
      <p:sp>
        <p:nvSpPr>
          <p:cNvPr id="4111" name="Rectangle 51"/>
          <p:cNvSpPr>
            <a:spLocks noChangeArrowheads="1"/>
          </p:cNvSpPr>
          <p:nvPr/>
        </p:nvSpPr>
        <p:spPr bwMode="auto">
          <a:xfrm>
            <a:off x="3135045" y="9690100"/>
            <a:ext cx="180049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운동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식습관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의학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정신건강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347075" y="1025525"/>
            <a:ext cx="7662863" cy="107632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MINDMAP DIAGRAM</a:t>
            </a:r>
          </a:p>
        </p:txBody>
      </p:sp>
      <p:sp>
        <p:nvSpPr>
          <p:cNvPr id="4113" name="Freeform 96"/>
          <p:cNvSpPr>
            <a:spLocks noChangeArrowheads="1"/>
          </p:cNvSpPr>
          <p:nvPr/>
        </p:nvSpPr>
        <p:spPr bwMode="auto">
          <a:xfrm>
            <a:off x="11604625" y="6056313"/>
            <a:ext cx="1168400" cy="1128712"/>
          </a:xfrm>
          <a:custGeom>
            <a:avLst/>
            <a:gdLst>
              <a:gd name="T0" fmla="*/ 2147483646 w 602"/>
              <a:gd name="T1" fmla="*/ 2147483646 h 580"/>
              <a:gd name="T2" fmla="*/ 2147483646 w 602"/>
              <a:gd name="T3" fmla="*/ 2147483646 h 580"/>
              <a:gd name="T4" fmla="*/ 2147483646 w 602"/>
              <a:gd name="T5" fmla="*/ 2147483646 h 580"/>
              <a:gd name="T6" fmla="*/ 2147483646 w 602"/>
              <a:gd name="T7" fmla="*/ 2147483646 h 580"/>
              <a:gd name="T8" fmla="*/ 2147483646 w 602"/>
              <a:gd name="T9" fmla="*/ 2147483646 h 580"/>
              <a:gd name="T10" fmla="*/ 0 w 602"/>
              <a:gd name="T11" fmla="*/ 2147483646 h 580"/>
              <a:gd name="T12" fmla="*/ 0 w 602"/>
              <a:gd name="T13" fmla="*/ 2147483646 h 580"/>
              <a:gd name="T14" fmla="*/ 0 w 602"/>
              <a:gd name="T15" fmla="*/ 2147483646 h 580"/>
              <a:gd name="T16" fmla="*/ 2147483646 w 602"/>
              <a:gd name="T17" fmla="*/ 2147483646 h 580"/>
              <a:gd name="T18" fmla="*/ 2147483646 w 602"/>
              <a:gd name="T19" fmla="*/ 2147483646 h 580"/>
              <a:gd name="T20" fmla="*/ 2147483646 w 602"/>
              <a:gd name="T21" fmla="*/ 2147483646 h 580"/>
              <a:gd name="T22" fmla="*/ 2147483646 w 602"/>
              <a:gd name="T23" fmla="*/ 2147483646 h 580"/>
              <a:gd name="T24" fmla="*/ 2147483646 w 602"/>
              <a:gd name="T25" fmla="*/ 2147483646 h 580"/>
              <a:gd name="T26" fmla="*/ 2147483646 w 602"/>
              <a:gd name="T27" fmla="*/ 2147483646 h 580"/>
              <a:gd name="T28" fmla="*/ 2147483646 w 602"/>
              <a:gd name="T29" fmla="*/ 2147483646 h 580"/>
              <a:gd name="T30" fmla="*/ 2147483646 w 602"/>
              <a:gd name="T31" fmla="*/ 2147483646 h 580"/>
              <a:gd name="T32" fmla="*/ 2147483646 w 602"/>
              <a:gd name="T33" fmla="*/ 0 h 580"/>
              <a:gd name="T34" fmla="*/ 2147483646 w 602"/>
              <a:gd name="T35" fmla="*/ 2147483646 h 580"/>
              <a:gd name="T36" fmla="*/ 2147483646 w 602"/>
              <a:gd name="T37" fmla="*/ 2147483646 h 580"/>
              <a:gd name="T38" fmla="*/ 2147483646 w 602"/>
              <a:gd name="T39" fmla="*/ 2147483646 h 580"/>
              <a:gd name="T40" fmla="*/ 2147483646 w 602"/>
              <a:gd name="T41" fmla="*/ 2147483646 h 580"/>
              <a:gd name="T42" fmla="*/ 2147483646 w 602"/>
              <a:gd name="T43" fmla="*/ 2147483646 h 580"/>
              <a:gd name="T44" fmla="*/ 2147483646 w 602"/>
              <a:gd name="T45" fmla="*/ 2147483646 h 580"/>
              <a:gd name="T46" fmla="*/ 2147483646 w 602"/>
              <a:gd name="T47" fmla="*/ 2147483646 h 580"/>
              <a:gd name="T48" fmla="*/ 2147483646 w 602"/>
              <a:gd name="T49" fmla="*/ 2147483646 h 580"/>
              <a:gd name="T50" fmla="*/ 2147483646 w 602"/>
              <a:gd name="T51" fmla="*/ 2147483646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Rectangle 47"/>
          <p:cNvSpPr/>
          <p:nvPr/>
        </p:nvSpPr>
        <p:spPr>
          <a:xfrm>
            <a:off x="6788150" y="3694113"/>
            <a:ext cx="1312863" cy="73977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복지</a:t>
            </a:r>
            <a:endParaRPr lang="en-US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sp>
        <p:nvSpPr>
          <p:cNvPr id="33" name="Rectangle 47"/>
          <p:cNvSpPr/>
          <p:nvPr/>
        </p:nvSpPr>
        <p:spPr>
          <a:xfrm>
            <a:off x="5600700" y="10745788"/>
            <a:ext cx="1312863" cy="73818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건강</a:t>
            </a:r>
            <a:endParaRPr lang="en-US" altLang="ko-KR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sp>
        <p:nvSpPr>
          <p:cNvPr id="34" name="Rectangle 47"/>
          <p:cNvSpPr/>
          <p:nvPr/>
        </p:nvSpPr>
        <p:spPr>
          <a:xfrm>
            <a:off x="17795875" y="10712450"/>
            <a:ext cx="1346200" cy="754063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안전</a:t>
            </a:r>
            <a:endParaRPr lang="en-US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sp>
        <p:nvSpPr>
          <p:cNvPr id="36" name="Rectangle 47"/>
          <p:cNvSpPr/>
          <p:nvPr/>
        </p:nvSpPr>
        <p:spPr>
          <a:xfrm>
            <a:off x="18719800" y="7432675"/>
            <a:ext cx="1312863" cy="73818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여가</a:t>
            </a:r>
            <a:endParaRPr lang="en-US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cxnSp>
        <p:nvCxnSpPr>
          <p:cNvPr id="37" name="Straight Connector 104"/>
          <p:cNvCxnSpPr>
            <a:stCxn id="60" idx="4"/>
            <a:endCxn id="39" idx="0"/>
          </p:cNvCxnSpPr>
          <p:nvPr/>
        </p:nvCxnSpPr>
        <p:spPr>
          <a:xfrm flipH="1">
            <a:off x="11826875" y="8882063"/>
            <a:ext cx="361950" cy="194627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7"/>
          <p:cNvSpPr>
            <a:spLocks noChangeAspect="1"/>
          </p:cNvSpPr>
          <p:nvPr/>
        </p:nvSpPr>
        <p:spPr>
          <a:xfrm>
            <a:off x="10674350" y="10828338"/>
            <a:ext cx="2303463" cy="23034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Rectangle 47"/>
          <p:cNvSpPr/>
          <p:nvPr/>
        </p:nvSpPr>
        <p:spPr>
          <a:xfrm>
            <a:off x="11169650" y="12212638"/>
            <a:ext cx="1312863" cy="73818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기술</a:t>
            </a:r>
            <a:endParaRPr lang="en-US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cxnSp>
        <p:nvCxnSpPr>
          <p:cNvPr id="41" name="Straight Connector 104"/>
          <p:cNvCxnSpPr/>
          <p:nvPr/>
        </p:nvCxnSpPr>
        <p:spPr>
          <a:xfrm flipV="1">
            <a:off x="13281025" y="4283075"/>
            <a:ext cx="2749550" cy="163353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37"/>
          <p:cNvSpPr>
            <a:spLocks noChangeAspect="1"/>
          </p:cNvSpPr>
          <p:nvPr/>
        </p:nvSpPr>
        <p:spPr>
          <a:xfrm>
            <a:off x="15903575" y="2597150"/>
            <a:ext cx="2303463" cy="2303463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Rectangle 47"/>
          <p:cNvSpPr/>
          <p:nvPr/>
        </p:nvSpPr>
        <p:spPr>
          <a:xfrm>
            <a:off x="16398875" y="3981450"/>
            <a:ext cx="1312863" cy="73818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자연</a:t>
            </a:r>
            <a:endParaRPr lang="en-US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cxnSp>
        <p:nvCxnSpPr>
          <p:cNvPr id="44" name="Straight Connector 104"/>
          <p:cNvCxnSpPr>
            <a:endCxn id="45" idx="6"/>
          </p:cNvCxnSpPr>
          <p:nvPr/>
        </p:nvCxnSpPr>
        <p:spPr>
          <a:xfrm flipH="1" flipV="1">
            <a:off x="5741988" y="6515100"/>
            <a:ext cx="4694237" cy="39052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37"/>
          <p:cNvSpPr>
            <a:spLocks noChangeAspect="1"/>
          </p:cNvSpPr>
          <p:nvPr/>
        </p:nvSpPr>
        <p:spPr>
          <a:xfrm>
            <a:off x="3438525" y="5362575"/>
            <a:ext cx="2303463" cy="230346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Rectangle 47"/>
          <p:cNvSpPr/>
          <p:nvPr/>
        </p:nvSpPr>
        <p:spPr>
          <a:xfrm>
            <a:off x="3425825" y="6673850"/>
            <a:ext cx="2339975" cy="615950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2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학습 및 교육</a:t>
            </a:r>
            <a:endParaRPr lang="en-US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sp>
        <p:nvSpPr>
          <p:cNvPr id="4127" name="Freeform 14"/>
          <p:cNvSpPr>
            <a:spLocks noChangeArrowheads="1"/>
          </p:cNvSpPr>
          <p:nvPr/>
        </p:nvSpPr>
        <p:spPr bwMode="auto">
          <a:xfrm>
            <a:off x="4192588" y="5824538"/>
            <a:ext cx="795337" cy="795337"/>
          </a:xfrm>
          <a:custGeom>
            <a:avLst/>
            <a:gdLst>
              <a:gd name="T0" fmla="*/ 2147483646 w 609"/>
              <a:gd name="T1" fmla="*/ 2147483646 h 609"/>
              <a:gd name="T2" fmla="*/ 2147483646 w 609"/>
              <a:gd name="T3" fmla="*/ 2147483646 h 609"/>
              <a:gd name="T4" fmla="*/ 2147483646 w 609"/>
              <a:gd name="T5" fmla="*/ 2147483646 h 609"/>
              <a:gd name="T6" fmla="*/ 0 w 609"/>
              <a:gd name="T7" fmla="*/ 2147483646 h 609"/>
              <a:gd name="T8" fmla="*/ 2147483646 w 609"/>
              <a:gd name="T9" fmla="*/ 2147483646 h 609"/>
              <a:gd name="T10" fmla="*/ 2147483646 w 609"/>
              <a:gd name="T11" fmla="*/ 2147483646 h 609"/>
              <a:gd name="T12" fmla="*/ 2147483646 w 609"/>
              <a:gd name="T13" fmla="*/ 2147483646 h 609"/>
              <a:gd name="T14" fmla="*/ 2147483646 w 609"/>
              <a:gd name="T15" fmla="*/ 2147483646 h 609"/>
              <a:gd name="T16" fmla="*/ 2147483646 w 609"/>
              <a:gd name="T17" fmla="*/ 2147483646 h 609"/>
              <a:gd name="T18" fmla="*/ 2147483646 w 609"/>
              <a:gd name="T19" fmla="*/ 2147483646 h 609"/>
              <a:gd name="T20" fmla="*/ 2147483646 w 609"/>
              <a:gd name="T21" fmla="*/ 2147483646 h 609"/>
              <a:gd name="T22" fmla="*/ 2147483646 w 609"/>
              <a:gd name="T23" fmla="*/ 2147483646 h 609"/>
              <a:gd name="T24" fmla="*/ 2147483646 w 609"/>
              <a:gd name="T25" fmla="*/ 2147483646 h 609"/>
              <a:gd name="T26" fmla="*/ 2147483646 w 609"/>
              <a:gd name="T27" fmla="*/ 2147483646 h 609"/>
              <a:gd name="T28" fmla="*/ 2147483646 w 609"/>
              <a:gd name="T29" fmla="*/ 2147483646 h 609"/>
              <a:gd name="T30" fmla="*/ 2147483646 w 609"/>
              <a:gd name="T31" fmla="*/ 2147483646 h 609"/>
              <a:gd name="T32" fmla="*/ 2147483646 w 609"/>
              <a:gd name="T33" fmla="*/ 2147483646 h 609"/>
              <a:gd name="T34" fmla="*/ 2147483646 w 609"/>
              <a:gd name="T35" fmla="*/ 2147483646 h 609"/>
              <a:gd name="T36" fmla="*/ 2147483646 w 609"/>
              <a:gd name="T37" fmla="*/ 2147483646 h 609"/>
              <a:gd name="T38" fmla="*/ 2147483646 w 609"/>
              <a:gd name="T39" fmla="*/ 2147483646 h 609"/>
              <a:gd name="T40" fmla="*/ 2147483646 w 609"/>
              <a:gd name="T41" fmla="*/ 2147483646 h 609"/>
              <a:gd name="T42" fmla="*/ 2147483646 w 609"/>
              <a:gd name="T43" fmla="*/ 2147483646 h 609"/>
              <a:gd name="T44" fmla="*/ 2147483646 w 609"/>
              <a:gd name="T45" fmla="*/ 2147483646 h 609"/>
              <a:gd name="T46" fmla="*/ 2147483646 w 609"/>
              <a:gd name="T47" fmla="*/ 2147483646 h 609"/>
              <a:gd name="T48" fmla="*/ 2147483646 w 609"/>
              <a:gd name="T49" fmla="*/ 2147483646 h 609"/>
              <a:gd name="T50" fmla="*/ 2147483646 w 609"/>
              <a:gd name="T51" fmla="*/ 2147483646 h 609"/>
              <a:gd name="T52" fmla="*/ 2147483646 w 609"/>
              <a:gd name="T53" fmla="*/ 2147483646 h 609"/>
              <a:gd name="T54" fmla="*/ 2147483646 w 609"/>
              <a:gd name="T55" fmla="*/ 2147483646 h 609"/>
              <a:gd name="T56" fmla="*/ 2147483646 w 609"/>
              <a:gd name="T57" fmla="*/ 2147483646 h 609"/>
              <a:gd name="T58" fmla="*/ 2147483646 w 609"/>
              <a:gd name="T59" fmla="*/ 2147483646 h 609"/>
              <a:gd name="T60" fmla="*/ 2147483646 w 609"/>
              <a:gd name="T61" fmla="*/ 2147483646 h 609"/>
              <a:gd name="T62" fmla="*/ 2147483646 w 609"/>
              <a:gd name="T63" fmla="*/ 2147483646 h 609"/>
              <a:gd name="T64" fmla="*/ 2147483646 w 609"/>
              <a:gd name="T65" fmla="*/ 2147483646 h 609"/>
              <a:gd name="T66" fmla="*/ 2147483646 w 609"/>
              <a:gd name="T67" fmla="*/ 2147483646 h 609"/>
              <a:gd name="T68" fmla="*/ 2147483646 w 609"/>
              <a:gd name="T69" fmla="*/ 2147483646 h 609"/>
              <a:gd name="T70" fmla="*/ 2147483646 w 609"/>
              <a:gd name="T71" fmla="*/ 2147483646 h 609"/>
              <a:gd name="T72" fmla="*/ 2147483646 w 609"/>
              <a:gd name="T73" fmla="*/ 2147483646 h 609"/>
              <a:gd name="T74" fmla="*/ 2147483646 w 609"/>
              <a:gd name="T75" fmla="*/ 2147483646 h 609"/>
              <a:gd name="T76" fmla="*/ 2147483646 w 609"/>
              <a:gd name="T77" fmla="*/ 2147483646 h 609"/>
              <a:gd name="T78" fmla="*/ 2147483646 w 609"/>
              <a:gd name="T79" fmla="*/ 2147483646 h 609"/>
              <a:gd name="T80" fmla="*/ 2147483646 w 609"/>
              <a:gd name="T81" fmla="*/ 2147483646 h 609"/>
              <a:gd name="T82" fmla="*/ 2147483646 w 609"/>
              <a:gd name="T83" fmla="*/ 2147483646 h 609"/>
              <a:gd name="T84" fmla="*/ 2147483646 w 609"/>
              <a:gd name="T85" fmla="*/ 2147483646 h 609"/>
              <a:gd name="T86" fmla="*/ 2147483646 w 609"/>
              <a:gd name="T87" fmla="*/ 2147483646 h 609"/>
              <a:gd name="T88" fmla="*/ 2147483646 w 609"/>
              <a:gd name="T89" fmla="*/ 2147483646 h 609"/>
              <a:gd name="T90" fmla="*/ 2147483646 w 609"/>
              <a:gd name="T91" fmla="*/ 2147483646 h 609"/>
              <a:gd name="T92" fmla="*/ 2147483646 w 609"/>
              <a:gd name="T93" fmla="*/ 2147483646 h 609"/>
              <a:gd name="T94" fmla="*/ 2147483646 w 609"/>
              <a:gd name="T95" fmla="*/ 2147483646 h 609"/>
              <a:gd name="T96" fmla="*/ 2147483646 w 609"/>
              <a:gd name="T97" fmla="*/ 2147483646 h 609"/>
              <a:gd name="T98" fmla="*/ 2147483646 w 609"/>
              <a:gd name="T99" fmla="*/ 2147483646 h 609"/>
              <a:gd name="T100" fmla="*/ 2147483646 w 609"/>
              <a:gd name="T101" fmla="*/ 2147483646 h 609"/>
              <a:gd name="T102" fmla="*/ 2147483646 w 609"/>
              <a:gd name="T103" fmla="*/ 2147483646 h 609"/>
              <a:gd name="T104" fmla="*/ 2147483646 w 609"/>
              <a:gd name="T105" fmla="*/ 2147483646 h 609"/>
              <a:gd name="T106" fmla="*/ 2147483646 w 609"/>
              <a:gd name="T107" fmla="*/ 2147483646 h 609"/>
              <a:gd name="T108" fmla="*/ 2147483646 w 609"/>
              <a:gd name="T109" fmla="*/ 2147483646 h 609"/>
              <a:gd name="T110" fmla="*/ 2147483646 w 609"/>
              <a:gd name="T111" fmla="*/ 2147483646 h 609"/>
              <a:gd name="T112" fmla="*/ 2147483646 w 609"/>
              <a:gd name="T113" fmla="*/ 2147483646 h 609"/>
              <a:gd name="T114" fmla="*/ 2147483646 w 609"/>
              <a:gd name="T115" fmla="*/ 2147483646 h 60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09" h="609">
                <a:moveTo>
                  <a:pt x="587" y="488"/>
                </a:moveTo>
                <a:lnTo>
                  <a:pt x="587" y="488"/>
                </a:lnTo>
                <a:cubicBezTo>
                  <a:pt x="318" y="601"/>
                  <a:pt x="318" y="601"/>
                  <a:pt x="318" y="601"/>
                </a:cubicBezTo>
                <a:cubicBezTo>
                  <a:pt x="311" y="608"/>
                  <a:pt x="311" y="608"/>
                  <a:pt x="304" y="608"/>
                </a:cubicBezTo>
                <a:cubicBezTo>
                  <a:pt x="297" y="608"/>
                  <a:pt x="297" y="608"/>
                  <a:pt x="290" y="601"/>
                </a:cubicBezTo>
                <a:cubicBezTo>
                  <a:pt x="21" y="488"/>
                  <a:pt x="21" y="488"/>
                  <a:pt x="21" y="488"/>
                </a:cubicBezTo>
                <a:cubicBezTo>
                  <a:pt x="7" y="488"/>
                  <a:pt x="0" y="474"/>
                  <a:pt x="0" y="46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14" y="0"/>
                  <a:pt x="28" y="0"/>
                </a:cubicBezTo>
                <a:cubicBezTo>
                  <a:pt x="35" y="0"/>
                  <a:pt x="35" y="0"/>
                  <a:pt x="42" y="8"/>
                </a:cubicBezTo>
                <a:cubicBezTo>
                  <a:pt x="304" y="114"/>
                  <a:pt x="304" y="114"/>
                  <a:pt x="304" y="114"/>
                </a:cubicBezTo>
                <a:cubicBezTo>
                  <a:pt x="565" y="8"/>
                  <a:pt x="565" y="8"/>
                  <a:pt x="565" y="8"/>
                </a:cubicBezTo>
                <a:cubicBezTo>
                  <a:pt x="572" y="0"/>
                  <a:pt x="572" y="0"/>
                  <a:pt x="579" y="0"/>
                </a:cubicBezTo>
                <a:cubicBezTo>
                  <a:pt x="594" y="0"/>
                  <a:pt x="608" y="15"/>
                  <a:pt x="608" y="29"/>
                </a:cubicBezTo>
                <a:cubicBezTo>
                  <a:pt x="608" y="467"/>
                  <a:pt x="608" y="467"/>
                  <a:pt x="608" y="467"/>
                </a:cubicBezTo>
                <a:cubicBezTo>
                  <a:pt x="608" y="474"/>
                  <a:pt x="601" y="488"/>
                  <a:pt x="587" y="488"/>
                </a:cubicBezTo>
                <a:close/>
                <a:moveTo>
                  <a:pt x="276" y="163"/>
                </a:moveTo>
                <a:lnTo>
                  <a:pt x="276" y="163"/>
                </a:lnTo>
                <a:cubicBezTo>
                  <a:pt x="56" y="71"/>
                  <a:pt x="56" y="71"/>
                  <a:pt x="56" y="71"/>
                </a:cubicBezTo>
                <a:cubicBezTo>
                  <a:pt x="56" y="446"/>
                  <a:pt x="56" y="446"/>
                  <a:pt x="56" y="446"/>
                </a:cubicBezTo>
                <a:cubicBezTo>
                  <a:pt x="276" y="538"/>
                  <a:pt x="276" y="538"/>
                  <a:pt x="276" y="538"/>
                </a:cubicBezTo>
                <a:lnTo>
                  <a:pt x="276" y="163"/>
                </a:lnTo>
                <a:close/>
                <a:moveTo>
                  <a:pt x="551" y="71"/>
                </a:moveTo>
                <a:lnTo>
                  <a:pt x="551" y="71"/>
                </a:lnTo>
                <a:cubicBezTo>
                  <a:pt x="332" y="163"/>
                  <a:pt x="332" y="163"/>
                  <a:pt x="332" y="163"/>
                </a:cubicBezTo>
                <a:cubicBezTo>
                  <a:pt x="332" y="538"/>
                  <a:pt x="332" y="538"/>
                  <a:pt x="332" y="538"/>
                </a:cubicBezTo>
                <a:cubicBezTo>
                  <a:pt x="551" y="446"/>
                  <a:pt x="551" y="446"/>
                  <a:pt x="551" y="446"/>
                </a:cubicBezTo>
                <a:lnTo>
                  <a:pt x="551" y="71"/>
                </a:lnTo>
                <a:close/>
                <a:moveTo>
                  <a:pt x="375" y="206"/>
                </a:moveTo>
                <a:lnTo>
                  <a:pt x="375" y="206"/>
                </a:lnTo>
                <a:cubicBezTo>
                  <a:pt x="480" y="156"/>
                  <a:pt x="480" y="156"/>
                  <a:pt x="480" y="156"/>
                </a:cubicBezTo>
                <a:cubicBezTo>
                  <a:pt x="488" y="156"/>
                  <a:pt x="488" y="156"/>
                  <a:pt x="495" y="156"/>
                </a:cubicBezTo>
                <a:cubicBezTo>
                  <a:pt x="509" y="156"/>
                  <a:pt x="523" y="163"/>
                  <a:pt x="523" y="184"/>
                </a:cubicBezTo>
                <a:cubicBezTo>
                  <a:pt x="523" y="191"/>
                  <a:pt x="516" y="206"/>
                  <a:pt x="502" y="206"/>
                </a:cubicBezTo>
                <a:cubicBezTo>
                  <a:pt x="403" y="255"/>
                  <a:pt x="403" y="255"/>
                  <a:pt x="403" y="255"/>
                </a:cubicBezTo>
                <a:cubicBezTo>
                  <a:pt x="396" y="255"/>
                  <a:pt x="396" y="255"/>
                  <a:pt x="389" y="255"/>
                </a:cubicBezTo>
                <a:cubicBezTo>
                  <a:pt x="375" y="255"/>
                  <a:pt x="360" y="248"/>
                  <a:pt x="360" y="227"/>
                </a:cubicBezTo>
                <a:cubicBezTo>
                  <a:pt x="360" y="220"/>
                  <a:pt x="367" y="206"/>
                  <a:pt x="375" y="206"/>
                </a:cubicBezTo>
                <a:close/>
                <a:moveTo>
                  <a:pt x="375" y="304"/>
                </a:moveTo>
                <a:lnTo>
                  <a:pt x="375" y="304"/>
                </a:lnTo>
                <a:cubicBezTo>
                  <a:pt x="480" y="262"/>
                  <a:pt x="480" y="262"/>
                  <a:pt x="480" y="262"/>
                </a:cubicBezTo>
                <a:cubicBezTo>
                  <a:pt x="488" y="255"/>
                  <a:pt x="488" y="255"/>
                  <a:pt x="495" y="255"/>
                </a:cubicBezTo>
                <a:cubicBezTo>
                  <a:pt x="509" y="255"/>
                  <a:pt x="523" y="269"/>
                  <a:pt x="523" y="283"/>
                </a:cubicBezTo>
                <a:cubicBezTo>
                  <a:pt x="523" y="297"/>
                  <a:pt x="516" y="304"/>
                  <a:pt x="502" y="311"/>
                </a:cubicBezTo>
                <a:cubicBezTo>
                  <a:pt x="403" y="361"/>
                  <a:pt x="403" y="361"/>
                  <a:pt x="403" y="361"/>
                </a:cubicBezTo>
                <a:cubicBezTo>
                  <a:pt x="396" y="361"/>
                  <a:pt x="396" y="361"/>
                  <a:pt x="389" y="361"/>
                </a:cubicBezTo>
                <a:cubicBezTo>
                  <a:pt x="375" y="361"/>
                  <a:pt x="360" y="347"/>
                  <a:pt x="360" y="333"/>
                </a:cubicBezTo>
                <a:cubicBezTo>
                  <a:pt x="360" y="319"/>
                  <a:pt x="367" y="311"/>
                  <a:pt x="375" y="304"/>
                </a:cubicBezTo>
                <a:close/>
                <a:moveTo>
                  <a:pt x="375" y="410"/>
                </a:moveTo>
                <a:lnTo>
                  <a:pt x="375" y="410"/>
                </a:lnTo>
                <a:cubicBezTo>
                  <a:pt x="480" y="361"/>
                  <a:pt x="480" y="361"/>
                  <a:pt x="480" y="361"/>
                </a:cubicBezTo>
                <a:cubicBezTo>
                  <a:pt x="488" y="361"/>
                  <a:pt x="488" y="361"/>
                  <a:pt x="495" y="361"/>
                </a:cubicBezTo>
                <a:cubicBezTo>
                  <a:pt x="509" y="361"/>
                  <a:pt x="523" y="375"/>
                  <a:pt x="523" y="389"/>
                </a:cubicBezTo>
                <a:cubicBezTo>
                  <a:pt x="523" y="403"/>
                  <a:pt x="516" y="410"/>
                  <a:pt x="502" y="417"/>
                </a:cubicBezTo>
                <a:cubicBezTo>
                  <a:pt x="403" y="460"/>
                  <a:pt x="403" y="460"/>
                  <a:pt x="403" y="460"/>
                </a:cubicBezTo>
                <a:cubicBezTo>
                  <a:pt x="396" y="467"/>
                  <a:pt x="396" y="467"/>
                  <a:pt x="389" y="467"/>
                </a:cubicBezTo>
                <a:cubicBezTo>
                  <a:pt x="375" y="467"/>
                  <a:pt x="360" y="453"/>
                  <a:pt x="360" y="439"/>
                </a:cubicBezTo>
                <a:cubicBezTo>
                  <a:pt x="360" y="425"/>
                  <a:pt x="367" y="417"/>
                  <a:pt x="375" y="410"/>
                </a:cubicBezTo>
                <a:close/>
                <a:moveTo>
                  <a:pt x="113" y="156"/>
                </a:moveTo>
                <a:lnTo>
                  <a:pt x="113" y="156"/>
                </a:lnTo>
                <a:cubicBezTo>
                  <a:pt x="120" y="156"/>
                  <a:pt x="120" y="156"/>
                  <a:pt x="127" y="156"/>
                </a:cubicBezTo>
                <a:cubicBezTo>
                  <a:pt x="233" y="206"/>
                  <a:pt x="233" y="206"/>
                  <a:pt x="233" y="206"/>
                </a:cubicBezTo>
                <a:cubicBezTo>
                  <a:pt x="240" y="206"/>
                  <a:pt x="247" y="220"/>
                  <a:pt x="247" y="227"/>
                </a:cubicBezTo>
                <a:cubicBezTo>
                  <a:pt x="247" y="248"/>
                  <a:pt x="233" y="255"/>
                  <a:pt x="219" y="255"/>
                </a:cubicBezTo>
                <a:cubicBezTo>
                  <a:pt x="212" y="255"/>
                  <a:pt x="212" y="255"/>
                  <a:pt x="205" y="255"/>
                </a:cubicBezTo>
                <a:cubicBezTo>
                  <a:pt x="106" y="206"/>
                  <a:pt x="106" y="206"/>
                  <a:pt x="106" y="206"/>
                </a:cubicBezTo>
                <a:cubicBezTo>
                  <a:pt x="92" y="206"/>
                  <a:pt x="85" y="191"/>
                  <a:pt x="85" y="184"/>
                </a:cubicBezTo>
                <a:cubicBezTo>
                  <a:pt x="85" y="163"/>
                  <a:pt x="99" y="156"/>
                  <a:pt x="113" y="156"/>
                </a:cubicBezTo>
                <a:close/>
                <a:moveTo>
                  <a:pt x="113" y="255"/>
                </a:moveTo>
                <a:lnTo>
                  <a:pt x="113" y="255"/>
                </a:lnTo>
                <a:cubicBezTo>
                  <a:pt x="120" y="255"/>
                  <a:pt x="120" y="255"/>
                  <a:pt x="127" y="262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0" y="311"/>
                  <a:pt x="247" y="319"/>
                  <a:pt x="247" y="333"/>
                </a:cubicBezTo>
                <a:cubicBezTo>
                  <a:pt x="247" y="347"/>
                  <a:pt x="233" y="361"/>
                  <a:pt x="219" y="361"/>
                </a:cubicBezTo>
                <a:cubicBezTo>
                  <a:pt x="212" y="361"/>
                  <a:pt x="212" y="361"/>
                  <a:pt x="205" y="361"/>
                </a:cubicBezTo>
                <a:cubicBezTo>
                  <a:pt x="106" y="311"/>
                  <a:pt x="106" y="311"/>
                  <a:pt x="106" y="311"/>
                </a:cubicBezTo>
                <a:cubicBezTo>
                  <a:pt x="92" y="304"/>
                  <a:pt x="85" y="297"/>
                  <a:pt x="85" y="283"/>
                </a:cubicBezTo>
                <a:cubicBezTo>
                  <a:pt x="85" y="269"/>
                  <a:pt x="99" y="255"/>
                  <a:pt x="113" y="255"/>
                </a:cubicBezTo>
                <a:close/>
                <a:moveTo>
                  <a:pt x="113" y="361"/>
                </a:moveTo>
                <a:lnTo>
                  <a:pt x="113" y="361"/>
                </a:lnTo>
                <a:cubicBezTo>
                  <a:pt x="120" y="361"/>
                  <a:pt x="120" y="361"/>
                  <a:pt x="127" y="361"/>
                </a:cubicBezTo>
                <a:cubicBezTo>
                  <a:pt x="233" y="410"/>
                  <a:pt x="233" y="410"/>
                  <a:pt x="233" y="410"/>
                </a:cubicBezTo>
                <a:cubicBezTo>
                  <a:pt x="240" y="417"/>
                  <a:pt x="247" y="425"/>
                  <a:pt x="247" y="439"/>
                </a:cubicBezTo>
                <a:cubicBezTo>
                  <a:pt x="247" y="453"/>
                  <a:pt x="233" y="467"/>
                  <a:pt x="219" y="467"/>
                </a:cubicBezTo>
                <a:cubicBezTo>
                  <a:pt x="212" y="467"/>
                  <a:pt x="212" y="467"/>
                  <a:pt x="205" y="460"/>
                </a:cubicBezTo>
                <a:cubicBezTo>
                  <a:pt x="106" y="417"/>
                  <a:pt x="106" y="417"/>
                  <a:pt x="106" y="417"/>
                </a:cubicBezTo>
                <a:cubicBezTo>
                  <a:pt x="92" y="410"/>
                  <a:pt x="85" y="403"/>
                  <a:pt x="85" y="389"/>
                </a:cubicBezTo>
                <a:cubicBezTo>
                  <a:pt x="85" y="375"/>
                  <a:pt x="99" y="361"/>
                  <a:pt x="113" y="3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28" name="Freeform 28"/>
          <p:cNvSpPr>
            <a:spLocks noChangeArrowheads="1"/>
          </p:cNvSpPr>
          <p:nvPr/>
        </p:nvSpPr>
        <p:spPr bwMode="auto">
          <a:xfrm>
            <a:off x="16606838" y="3097213"/>
            <a:ext cx="962025" cy="803275"/>
          </a:xfrm>
          <a:custGeom>
            <a:avLst/>
            <a:gdLst>
              <a:gd name="T0" fmla="*/ 462278126 w 498"/>
              <a:gd name="T1" fmla="*/ 299588906 h 418"/>
              <a:gd name="T2" fmla="*/ 462278126 w 498"/>
              <a:gd name="T3" fmla="*/ 299588906 h 418"/>
              <a:gd name="T4" fmla="*/ 134210215 w 498"/>
              <a:gd name="T5" fmla="*/ 954242657 h 418"/>
              <a:gd name="T6" fmla="*/ 1289903597 w 498"/>
              <a:gd name="T7" fmla="*/ 429039170 h 418"/>
              <a:gd name="T8" fmla="*/ 33553037 w 498"/>
              <a:gd name="T9" fmla="*/ 1412872326 h 418"/>
              <a:gd name="T10" fmla="*/ 164032990 w 498"/>
              <a:gd name="T11" fmla="*/ 1479446144 h 418"/>
              <a:gd name="T12" fmla="*/ 361620948 w 498"/>
              <a:gd name="T13" fmla="*/ 1150270583 h 418"/>
              <a:gd name="T14" fmla="*/ 1092315639 w 498"/>
              <a:gd name="T15" fmla="*/ 1150270583 h 418"/>
              <a:gd name="T16" fmla="*/ 1748451461 w 498"/>
              <a:gd name="T17" fmla="*/ 266301036 h 418"/>
              <a:gd name="T18" fmla="*/ 462278126 w 498"/>
              <a:gd name="T19" fmla="*/ 299588906 h 4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98" h="418">
                <a:moveTo>
                  <a:pt x="124" y="81"/>
                </a:moveTo>
                <a:lnTo>
                  <a:pt x="124" y="81"/>
                </a:lnTo>
                <a:cubicBezTo>
                  <a:pt x="27" y="134"/>
                  <a:pt x="36" y="222"/>
                  <a:pt x="36" y="258"/>
                </a:cubicBezTo>
                <a:cubicBezTo>
                  <a:pt x="159" y="107"/>
                  <a:pt x="346" y="116"/>
                  <a:pt x="346" y="116"/>
                </a:cubicBezTo>
                <a:cubicBezTo>
                  <a:pt x="346" y="116"/>
                  <a:pt x="80" y="204"/>
                  <a:pt x="9" y="382"/>
                </a:cubicBezTo>
                <a:cubicBezTo>
                  <a:pt x="0" y="400"/>
                  <a:pt x="36" y="417"/>
                  <a:pt x="44" y="400"/>
                </a:cubicBezTo>
                <a:cubicBezTo>
                  <a:pt x="62" y="355"/>
                  <a:pt x="97" y="311"/>
                  <a:pt x="97" y="311"/>
                </a:cubicBezTo>
                <a:cubicBezTo>
                  <a:pt x="151" y="329"/>
                  <a:pt x="230" y="355"/>
                  <a:pt x="293" y="311"/>
                </a:cubicBezTo>
                <a:cubicBezTo>
                  <a:pt x="363" y="258"/>
                  <a:pt x="363" y="134"/>
                  <a:pt x="469" y="72"/>
                </a:cubicBezTo>
                <a:cubicBezTo>
                  <a:pt x="497" y="63"/>
                  <a:pt x="249" y="0"/>
                  <a:pt x="124" y="8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4" tIns="45712" rIns="91424" bIns="45712" anchor="ctr"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29" name="Freeform 1"/>
          <p:cNvSpPr>
            <a:spLocks noChangeArrowheads="1"/>
          </p:cNvSpPr>
          <p:nvPr/>
        </p:nvSpPr>
        <p:spPr bwMode="auto">
          <a:xfrm>
            <a:off x="5784850" y="9940925"/>
            <a:ext cx="949325" cy="763588"/>
          </a:xfrm>
          <a:custGeom>
            <a:avLst/>
            <a:gdLst>
              <a:gd name="T0" fmla="*/ 1025129408 w 444"/>
              <a:gd name="T1" fmla="*/ 92696242 h 356"/>
              <a:gd name="T2" fmla="*/ 1025129408 w 444"/>
              <a:gd name="T3" fmla="*/ 92696242 h 356"/>
              <a:gd name="T4" fmla="*/ 637172474 w 444"/>
              <a:gd name="T5" fmla="*/ 92696242 h 356"/>
              <a:gd name="T6" fmla="*/ 567802847 w 444"/>
              <a:gd name="T7" fmla="*/ 159644123 h 356"/>
              <a:gd name="T8" fmla="*/ 501002386 w 444"/>
              <a:gd name="T9" fmla="*/ 92696242 h 356"/>
              <a:gd name="T10" fmla="*/ 115616758 w 444"/>
              <a:gd name="T11" fmla="*/ 92696242 h 356"/>
              <a:gd name="T12" fmla="*/ 115616758 w 444"/>
              <a:gd name="T13" fmla="*/ 478930224 h 356"/>
              <a:gd name="T14" fmla="*/ 567802847 w 444"/>
              <a:gd name="T15" fmla="*/ 914086091 h 356"/>
              <a:gd name="T16" fmla="*/ 1025129408 w 444"/>
              <a:gd name="T17" fmla="*/ 478930224 h 356"/>
              <a:gd name="T18" fmla="*/ 1025129408 w 444"/>
              <a:gd name="T19" fmla="*/ 92696242 h 3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44" h="356">
                <a:moveTo>
                  <a:pt x="399" y="36"/>
                </a:moveTo>
                <a:lnTo>
                  <a:pt x="399" y="36"/>
                </a:lnTo>
                <a:cubicBezTo>
                  <a:pt x="355" y="0"/>
                  <a:pt x="293" y="0"/>
                  <a:pt x="248" y="36"/>
                </a:cubicBezTo>
                <a:cubicBezTo>
                  <a:pt x="221" y="62"/>
                  <a:pt x="221" y="62"/>
                  <a:pt x="221" y="62"/>
                </a:cubicBezTo>
                <a:cubicBezTo>
                  <a:pt x="195" y="36"/>
                  <a:pt x="195" y="36"/>
                  <a:pt x="195" y="36"/>
                </a:cubicBezTo>
                <a:cubicBezTo>
                  <a:pt x="151" y="0"/>
                  <a:pt x="89" y="0"/>
                  <a:pt x="45" y="36"/>
                </a:cubicBezTo>
                <a:cubicBezTo>
                  <a:pt x="0" y="80"/>
                  <a:pt x="0" y="151"/>
                  <a:pt x="45" y="186"/>
                </a:cubicBezTo>
                <a:cubicBezTo>
                  <a:pt x="221" y="355"/>
                  <a:pt x="221" y="355"/>
                  <a:pt x="221" y="355"/>
                </a:cubicBezTo>
                <a:cubicBezTo>
                  <a:pt x="399" y="186"/>
                  <a:pt x="399" y="186"/>
                  <a:pt x="399" y="186"/>
                </a:cubicBezTo>
                <a:cubicBezTo>
                  <a:pt x="443" y="151"/>
                  <a:pt x="443" y="80"/>
                  <a:pt x="399" y="3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4" tIns="45712" rIns="91424" bIns="45712" anchor="ctr"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30" name="Freeform 123"/>
          <p:cNvSpPr>
            <a:spLocks noChangeArrowheads="1"/>
          </p:cNvSpPr>
          <p:nvPr/>
        </p:nvSpPr>
        <p:spPr bwMode="auto">
          <a:xfrm>
            <a:off x="11356975" y="11358563"/>
            <a:ext cx="873125" cy="893762"/>
          </a:xfrm>
          <a:custGeom>
            <a:avLst/>
            <a:gdLst>
              <a:gd name="T0" fmla="*/ 1025357821 w 452"/>
              <a:gd name="T1" fmla="*/ 1125696433 h 462"/>
              <a:gd name="T2" fmla="*/ 1025357821 w 452"/>
              <a:gd name="T3" fmla="*/ 1125696433 h 462"/>
              <a:gd name="T4" fmla="*/ 1618200037 w 452"/>
              <a:gd name="T5" fmla="*/ 97236385 h 462"/>
              <a:gd name="T6" fmla="*/ 1618200037 w 452"/>
              <a:gd name="T7" fmla="*/ 67316604 h 462"/>
              <a:gd name="T8" fmla="*/ 1584642676 w 452"/>
              <a:gd name="T9" fmla="*/ 67316604 h 462"/>
              <a:gd name="T10" fmla="*/ 592842217 w 452"/>
              <a:gd name="T11" fmla="*/ 665694802 h 462"/>
              <a:gd name="T12" fmla="*/ 33557362 w 452"/>
              <a:gd name="T13" fmla="*/ 1125696433 h 462"/>
              <a:gd name="T14" fmla="*/ 130499349 w 452"/>
              <a:gd name="T15" fmla="*/ 1226672307 h 462"/>
              <a:gd name="T16" fmla="*/ 328113421 w 452"/>
              <a:gd name="T17" fmla="*/ 1159353768 h 462"/>
              <a:gd name="T18" fmla="*/ 563014953 w 452"/>
              <a:gd name="T19" fmla="*/ 1391225295 h 462"/>
              <a:gd name="T20" fmla="*/ 495900230 w 452"/>
              <a:gd name="T21" fmla="*/ 1589437553 h 462"/>
              <a:gd name="T22" fmla="*/ 563014953 w 452"/>
              <a:gd name="T23" fmla="*/ 1690413427 h 462"/>
              <a:gd name="T24" fmla="*/ 1025357821 w 452"/>
              <a:gd name="T25" fmla="*/ 1125696433 h 462"/>
              <a:gd name="T26" fmla="*/ 1122299808 w 452"/>
              <a:gd name="T27" fmla="*/ 560977505 h 462"/>
              <a:gd name="T28" fmla="*/ 1122299808 w 452"/>
              <a:gd name="T29" fmla="*/ 560977505 h 462"/>
              <a:gd name="T30" fmla="*/ 1122299808 w 452"/>
              <a:gd name="T31" fmla="*/ 362765247 h 462"/>
              <a:gd name="T32" fmla="*/ 1319913880 w 452"/>
              <a:gd name="T33" fmla="*/ 362765247 h 462"/>
              <a:gd name="T34" fmla="*/ 1319913880 w 452"/>
              <a:gd name="T35" fmla="*/ 560977505 h 462"/>
              <a:gd name="T36" fmla="*/ 1122299808 w 452"/>
              <a:gd name="T37" fmla="*/ 560977505 h 4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4" tIns="45712" rIns="91424" bIns="45712" anchor="ctr"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31" name="Freeform 30"/>
          <p:cNvSpPr>
            <a:spLocks noChangeArrowheads="1"/>
          </p:cNvSpPr>
          <p:nvPr/>
        </p:nvSpPr>
        <p:spPr bwMode="auto">
          <a:xfrm>
            <a:off x="18975388" y="6473825"/>
            <a:ext cx="1003300" cy="955675"/>
          </a:xfrm>
          <a:custGeom>
            <a:avLst/>
            <a:gdLst>
              <a:gd name="T0" fmla="*/ 319149854 w 498"/>
              <a:gd name="T1" fmla="*/ 1142708196 h 470"/>
              <a:gd name="T2" fmla="*/ 319149854 w 498"/>
              <a:gd name="T3" fmla="*/ 1142708196 h 470"/>
              <a:gd name="T4" fmla="*/ 446330994 w 498"/>
              <a:gd name="T5" fmla="*/ 1142708196 h 470"/>
              <a:gd name="T6" fmla="*/ 703089301 w 498"/>
              <a:gd name="T7" fmla="*/ 645666313 h 470"/>
              <a:gd name="T8" fmla="*/ 1022241172 w 498"/>
              <a:gd name="T9" fmla="*/ 645666313 h 470"/>
              <a:gd name="T10" fmla="*/ 1192613356 w 498"/>
              <a:gd name="T11" fmla="*/ 560389400 h 470"/>
              <a:gd name="T12" fmla="*/ 1022241172 w 498"/>
              <a:gd name="T13" fmla="*/ 475112487 h 470"/>
              <a:gd name="T14" fmla="*/ 703089301 w 498"/>
              <a:gd name="T15" fmla="*/ 475112487 h 470"/>
              <a:gd name="T16" fmla="*/ 446330994 w 498"/>
              <a:gd name="T17" fmla="*/ 0 h 470"/>
              <a:gd name="T18" fmla="*/ 319149854 w 498"/>
              <a:gd name="T19" fmla="*/ 0 h 470"/>
              <a:gd name="T20" fmla="*/ 467927524 w 498"/>
              <a:gd name="T21" fmla="*/ 475112487 h 470"/>
              <a:gd name="T22" fmla="*/ 256760324 w 498"/>
              <a:gd name="T23" fmla="*/ 475112487 h 470"/>
              <a:gd name="T24" fmla="*/ 127181139 w 498"/>
              <a:gd name="T25" fmla="*/ 365471613 h 470"/>
              <a:gd name="T26" fmla="*/ 0 w 498"/>
              <a:gd name="T27" fmla="*/ 365471613 h 470"/>
              <a:gd name="T28" fmla="*/ 86386123 w 498"/>
              <a:gd name="T29" fmla="*/ 560389400 h 470"/>
              <a:gd name="T30" fmla="*/ 0 w 498"/>
              <a:gd name="T31" fmla="*/ 777236582 h 470"/>
              <a:gd name="T32" fmla="*/ 127181139 w 498"/>
              <a:gd name="T33" fmla="*/ 777236582 h 470"/>
              <a:gd name="T34" fmla="*/ 256760324 w 498"/>
              <a:gd name="T35" fmla="*/ 645666313 h 470"/>
              <a:gd name="T36" fmla="*/ 467927524 w 498"/>
              <a:gd name="T37" fmla="*/ 645666313 h 470"/>
              <a:gd name="T38" fmla="*/ 319149854 w 498"/>
              <a:gd name="T39" fmla="*/ 1142708196 h 47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98" h="470">
                <a:moveTo>
                  <a:pt x="133" y="469"/>
                </a:moveTo>
                <a:lnTo>
                  <a:pt x="133" y="469"/>
                </a:lnTo>
                <a:cubicBezTo>
                  <a:pt x="186" y="469"/>
                  <a:pt x="186" y="469"/>
                  <a:pt x="186" y="469"/>
                </a:cubicBezTo>
                <a:cubicBezTo>
                  <a:pt x="293" y="265"/>
                  <a:pt x="293" y="265"/>
                  <a:pt x="293" y="265"/>
                </a:cubicBezTo>
                <a:cubicBezTo>
                  <a:pt x="426" y="265"/>
                  <a:pt x="426" y="265"/>
                  <a:pt x="426" y="265"/>
                </a:cubicBezTo>
                <a:cubicBezTo>
                  <a:pt x="426" y="265"/>
                  <a:pt x="497" y="265"/>
                  <a:pt x="497" y="230"/>
                </a:cubicBezTo>
                <a:cubicBezTo>
                  <a:pt x="497" y="195"/>
                  <a:pt x="426" y="195"/>
                  <a:pt x="426" y="195"/>
                </a:cubicBezTo>
                <a:cubicBezTo>
                  <a:pt x="293" y="195"/>
                  <a:pt x="293" y="195"/>
                  <a:pt x="293" y="195"/>
                </a:cubicBezTo>
                <a:cubicBezTo>
                  <a:pt x="186" y="0"/>
                  <a:pt x="186" y="0"/>
                  <a:pt x="186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95" y="195"/>
                  <a:pt x="195" y="195"/>
                  <a:pt x="195" y="195"/>
                </a:cubicBezTo>
                <a:cubicBezTo>
                  <a:pt x="107" y="195"/>
                  <a:pt x="107" y="195"/>
                  <a:pt x="107" y="195"/>
                </a:cubicBezTo>
                <a:cubicBezTo>
                  <a:pt x="53" y="150"/>
                  <a:pt x="53" y="150"/>
                  <a:pt x="53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36" y="230"/>
                  <a:pt x="36" y="230"/>
                  <a:pt x="36" y="230"/>
                </a:cubicBezTo>
                <a:cubicBezTo>
                  <a:pt x="0" y="319"/>
                  <a:pt x="0" y="319"/>
                  <a:pt x="0" y="319"/>
                </a:cubicBezTo>
                <a:cubicBezTo>
                  <a:pt x="53" y="319"/>
                  <a:pt x="53" y="319"/>
                  <a:pt x="53" y="319"/>
                </a:cubicBezTo>
                <a:cubicBezTo>
                  <a:pt x="107" y="265"/>
                  <a:pt x="107" y="265"/>
                  <a:pt x="107" y="265"/>
                </a:cubicBezTo>
                <a:cubicBezTo>
                  <a:pt x="195" y="265"/>
                  <a:pt x="195" y="265"/>
                  <a:pt x="195" y="265"/>
                </a:cubicBezTo>
                <a:lnTo>
                  <a:pt x="133" y="469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4" tIns="45712" rIns="91424" bIns="45712" anchor="ctr"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32" name="Freeform 155"/>
          <p:cNvSpPr>
            <a:spLocks noChangeArrowheads="1"/>
          </p:cNvSpPr>
          <p:nvPr/>
        </p:nvSpPr>
        <p:spPr bwMode="auto">
          <a:xfrm>
            <a:off x="18045113" y="9740900"/>
            <a:ext cx="750887" cy="917575"/>
          </a:xfrm>
          <a:custGeom>
            <a:avLst/>
            <a:gdLst>
              <a:gd name="T0" fmla="*/ 766240856 w 501"/>
              <a:gd name="T1" fmla="*/ 224903966 h 619"/>
              <a:gd name="T2" fmla="*/ 766240856 w 501"/>
              <a:gd name="T3" fmla="*/ 224903966 h 619"/>
              <a:gd name="T4" fmla="*/ 613339189 w 501"/>
              <a:gd name="T5" fmla="*/ 449806448 h 619"/>
              <a:gd name="T6" fmla="*/ 510826236 w 501"/>
              <a:gd name="T7" fmla="*/ 0 h 619"/>
              <a:gd name="T8" fmla="*/ 229350249 w 501"/>
              <a:gd name="T9" fmla="*/ 601446310 h 619"/>
              <a:gd name="T10" fmla="*/ 126837296 w 501"/>
              <a:gd name="T11" fmla="*/ 349281663 h 619"/>
              <a:gd name="T12" fmla="*/ 0 w 501"/>
              <a:gd name="T13" fmla="*/ 625299222 h 619"/>
              <a:gd name="T14" fmla="*/ 434376153 w 501"/>
              <a:gd name="T15" fmla="*/ 1052956644 h 619"/>
              <a:gd name="T16" fmla="*/ 868753808 w 501"/>
              <a:gd name="T17" fmla="*/ 625299222 h 619"/>
              <a:gd name="T18" fmla="*/ 766240856 w 501"/>
              <a:gd name="T19" fmla="*/ 224903966 h 619"/>
              <a:gd name="T20" fmla="*/ 460439023 w 501"/>
              <a:gd name="T21" fmla="*/ 1001843050 h 619"/>
              <a:gd name="T22" fmla="*/ 460439023 w 501"/>
              <a:gd name="T23" fmla="*/ 1001843050 h 619"/>
              <a:gd name="T24" fmla="*/ 50387213 w 501"/>
              <a:gd name="T25" fmla="*/ 601446310 h 619"/>
              <a:gd name="T26" fmla="*/ 102512952 w 501"/>
              <a:gd name="T27" fmla="*/ 500921525 h 619"/>
              <a:gd name="T28" fmla="*/ 307538857 w 501"/>
              <a:gd name="T29" fmla="*/ 676414299 h 619"/>
              <a:gd name="T30" fmla="*/ 434376153 w 501"/>
              <a:gd name="T31" fmla="*/ 98820900 h 619"/>
              <a:gd name="T32" fmla="*/ 663727903 w 501"/>
              <a:gd name="T33" fmla="*/ 550331234 h 619"/>
              <a:gd name="T34" fmla="*/ 715852141 w 501"/>
              <a:gd name="T35" fmla="*/ 349281663 h 619"/>
              <a:gd name="T36" fmla="*/ 818365093 w 501"/>
              <a:gd name="T37" fmla="*/ 625299222 h 619"/>
              <a:gd name="T38" fmla="*/ 460439023 w 501"/>
              <a:gd name="T39" fmla="*/ 1001843050 h 61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01" h="619">
                <a:moveTo>
                  <a:pt x="441" y="132"/>
                </a:moveTo>
                <a:lnTo>
                  <a:pt x="441" y="132"/>
                </a:lnTo>
                <a:cubicBezTo>
                  <a:pt x="353" y="162"/>
                  <a:pt x="339" y="220"/>
                  <a:pt x="353" y="264"/>
                </a:cubicBezTo>
                <a:cubicBezTo>
                  <a:pt x="280" y="191"/>
                  <a:pt x="294" y="117"/>
                  <a:pt x="294" y="0"/>
                </a:cubicBezTo>
                <a:cubicBezTo>
                  <a:pt x="88" y="73"/>
                  <a:pt x="132" y="279"/>
                  <a:pt x="132" y="353"/>
                </a:cubicBezTo>
                <a:cubicBezTo>
                  <a:pt x="88" y="309"/>
                  <a:pt x="73" y="205"/>
                  <a:pt x="73" y="205"/>
                </a:cubicBezTo>
                <a:cubicBezTo>
                  <a:pt x="14" y="235"/>
                  <a:pt x="0" y="309"/>
                  <a:pt x="0" y="367"/>
                </a:cubicBezTo>
                <a:cubicBezTo>
                  <a:pt x="0" y="515"/>
                  <a:pt x="103" y="618"/>
                  <a:pt x="250" y="618"/>
                </a:cubicBezTo>
                <a:cubicBezTo>
                  <a:pt x="397" y="618"/>
                  <a:pt x="500" y="515"/>
                  <a:pt x="500" y="367"/>
                </a:cubicBezTo>
                <a:cubicBezTo>
                  <a:pt x="500" y="279"/>
                  <a:pt x="441" y="250"/>
                  <a:pt x="441" y="132"/>
                </a:cubicBezTo>
                <a:close/>
                <a:moveTo>
                  <a:pt x="265" y="588"/>
                </a:moveTo>
                <a:lnTo>
                  <a:pt x="265" y="588"/>
                </a:lnTo>
                <a:cubicBezTo>
                  <a:pt x="132" y="588"/>
                  <a:pt x="29" y="485"/>
                  <a:pt x="29" y="353"/>
                </a:cubicBezTo>
                <a:cubicBezTo>
                  <a:pt x="29" y="338"/>
                  <a:pt x="29" y="309"/>
                  <a:pt x="59" y="294"/>
                </a:cubicBezTo>
                <a:cubicBezTo>
                  <a:pt x="59" y="309"/>
                  <a:pt x="88" y="412"/>
                  <a:pt x="177" y="397"/>
                </a:cubicBezTo>
                <a:cubicBezTo>
                  <a:pt x="177" y="323"/>
                  <a:pt x="147" y="117"/>
                  <a:pt x="250" y="58"/>
                </a:cubicBezTo>
                <a:cubicBezTo>
                  <a:pt x="250" y="162"/>
                  <a:pt x="265" y="309"/>
                  <a:pt x="382" y="323"/>
                </a:cubicBezTo>
                <a:cubicBezTo>
                  <a:pt x="382" y="279"/>
                  <a:pt x="382" y="220"/>
                  <a:pt x="412" y="205"/>
                </a:cubicBezTo>
                <a:cubicBezTo>
                  <a:pt x="412" y="264"/>
                  <a:pt x="471" y="309"/>
                  <a:pt x="471" y="367"/>
                </a:cubicBezTo>
                <a:cubicBezTo>
                  <a:pt x="471" y="485"/>
                  <a:pt x="353" y="588"/>
                  <a:pt x="265" y="5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33" name="Rectangle 51"/>
          <p:cNvSpPr>
            <a:spLocks noChangeArrowheads="1"/>
          </p:cNvSpPr>
          <p:nvPr/>
        </p:nvSpPr>
        <p:spPr bwMode="auto">
          <a:xfrm>
            <a:off x="19853275" y="9896475"/>
            <a:ext cx="1293813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범죄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사고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보안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34" name="Rectangle 51"/>
          <p:cNvSpPr>
            <a:spLocks noChangeArrowheads="1"/>
          </p:cNvSpPr>
          <p:nvPr/>
        </p:nvSpPr>
        <p:spPr bwMode="auto">
          <a:xfrm>
            <a:off x="3213620" y="2657475"/>
            <a:ext cx="286809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사회적 약자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농업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지역 활성화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교통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35" name="Rectangle 51"/>
          <p:cNvSpPr>
            <a:spLocks noChangeArrowheads="1"/>
          </p:cNvSpPr>
          <p:nvPr/>
        </p:nvSpPr>
        <p:spPr bwMode="auto">
          <a:xfrm>
            <a:off x="1922463" y="5740400"/>
            <a:ext cx="12620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학교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코딩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영어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시사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36" name="Rectangle 51"/>
          <p:cNvSpPr>
            <a:spLocks noChangeArrowheads="1"/>
          </p:cNvSpPr>
          <p:nvPr/>
        </p:nvSpPr>
        <p:spPr bwMode="auto">
          <a:xfrm>
            <a:off x="20861338" y="6473825"/>
            <a:ext cx="180049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게임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여행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일정관리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37" name="Rectangle 51"/>
          <p:cNvSpPr>
            <a:spLocks noChangeArrowheads="1"/>
          </p:cNvSpPr>
          <p:nvPr/>
        </p:nvSpPr>
        <p:spPr bwMode="auto">
          <a:xfrm>
            <a:off x="13288963" y="10828338"/>
            <a:ext cx="22044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사진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음악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미술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언어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영상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38" name="Rectangle 51"/>
          <p:cNvSpPr>
            <a:spLocks noChangeArrowheads="1"/>
          </p:cNvSpPr>
          <p:nvPr/>
        </p:nvSpPr>
        <p:spPr bwMode="auto">
          <a:xfrm>
            <a:off x="18429288" y="3201988"/>
            <a:ext cx="12620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동물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Rectangle 26"/>
          <p:cNvSpPr/>
          <p:nvPr/>
        </p:nvSpPr>
        <p:spPr>
          <a:xfrm>
            <a:off x="9847626" y="1963700"/>
            <a:ext cx="466176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마인드맵 간략히 보기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5123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57" name="Rectangle 56"/>
          <p:cNvSpPr/>
          <p:nvPr/>
        </p:nvSpPr>
        <p:spPr>
          <a:xfrm>
            <a:off x="9017654" y="1025100"/>
            <a:ext cx="632170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MINDMAP DETAIL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grpSp>
        <p:nvGrpSpPr>
          <p:cNvPr id="5125" name="그룹 1"/>
          <p:cNvGrpSpPr>
            <a:grpSpLocks/>
          </p:cNvGrpSpPr>
          <p:nvPr/>
        </p:nvGrpSpPr>
        <p:grpSpPr bwMode="auto">
          <a:xfrm>
            <a:off x="-541338" y="4749848"/>
            <a:ext cx="5786438" cy="5697537"/>
            <a:chOff x="3425499" y="5362826"/>
            <a:chExt cx="2339974" cy="2303463"/>
          </a:xfrm>
        </p:grpSpPr>
        <p:sp>
          <p:nvSpPr>
            <p:cNvPr id="45" name="Oval 37"/>
            <p:cNvSpPr>
              <a:spLocks noChangeAspect="1"/>
            </p:cNvSpPr>
            <p:nvPr/>
          </p:nvSpPr>
          <p:spPr>
            <a:xfrm>
              <a:off x="3438980" y="5362826"/>
              <a:ext cx="2303382" cy="230346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Rectangle 47"/>
            <p:cNvSpPr/>
            <p:nvPr/>
          </p:nvSpPr>
          <p:spPr>
            <a:xfrm>
              <a:off x="3425499" y="6763901"/>
              <a:ext cx="2339974" cy="435149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54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Lato Regular"/>
                </a:rPr>
                <a:t>학습 및 교육</a:t>
              </a:r>
              <a:endParaRPr lang="en-US" sz="54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Lato Regular"/>
              </a:endParaRPr>
            </a:p>
          </p:txBody>
        </p:sp>
        <p:sp>
          <p:nvSpPr>
            <p:cNvPr id="5131" name="Freeform 14"/>
            <p:cNvSpPr>
              <a:spLocks noChangeArrowheads="1"/>
            </p:cNvSpPr>
            <p:nvPr/>
          </p:nvSpPr>
          <p:spPr bwMode="auto">
            <a:xfrm>
              <a:off x="4192829" y="5824363"/>
              <a:ext cx="795873" cy="795873"/>
            </a:xfrm>
            <a:custGeom>
              <a:avLst/>
              <a:gdLst>
                <a:gd name="T0" fmla="*/ 2147483646 w 609"/>
                <a:gd name="T1" fmla="*/ 2147483646 h 609"/>
                <a:gd name="T2" fmla="*/ 2147483646 w 609"/>
                <a:gd name="T3" fmla="*/ 2147483646 h 609"/>
                <a:gd name="T4" fmla="*/ 2147483646 w 609"/>
                <a:gd name="T5" fmla="*/ 2147483646 h 609"/>
                <a:gd name="T6" fmla="*/ 0 w 609"/>
                <a:gd name="T7" fmla="*/ 2147483646 h 609"/>
                <a:gd name="T8" fmla="*/ 2147483646 w 609"/>
                <a:gd name="T9" fmla="*/ 2147483646 h 609"/>
                <a:gd name="T10" fmla="*/ 2147483646 w 609"/>
                <a:gd name="T11" fmla="*/ 2147483646 h 609"/>
                <a:gd name="T12" fmla="*/ 2147483646 w 609"/>
                <a:gd name="T13" fmla="*/ 2147483646 h 609"/>
                <a:gd name="T14" fmla="*/ 2147483646 w 609"/>
                <a:gd name="T15" fmla="*/ 2147483646 h 609"/>
                <a:gd name="T16" fmla="*/ 2147483646 w 609"/>
                <a:gd name="T17" fmla="*/ 2147483646 h 609"/>
                <a:gd name="T18" fmla="*/ 2147483646 w 609"/>
                <a:gd name="T19" fmla="*/ 2147483646 h 609"/>
                <a:gd name="T20" fmla="*/ 2147483646 w 609"/>
                <a:gd name="T21" fmla="*/ 2147483646 h 609"/>
                <a:gd name="T22" fmla="*/ 2147483646 w 609"/>
                <a:gd name="T23" fmla="*/ 2147483646 h 609"/>
                <a:gd name="T24" fmla="*/ 2147483646 w 609"/>
                <a:gd name="T25" fmla="*/ 2147483646 h 609"/>
                <a:gd name="T26" fmla="*/ 2147483646 w 609"/>
                <a:gd name="T27" fmla="*/ 2147483646 h 609"/>
                <a:gd name="T28" fmla="*/ 2147483646 w 609"/>
                <a:gd name="T29" fmla="*/ 2147483646 h 609"/>
                <a:gd name="T30" fmla="*/ 2147483646 w 609"/>
                <a:gd name="T31" fmla="*/ 2147483646 h 609"/>
                <a:gd name="T32" fmla="*/ 2147483646 w 609"/>
                <a:gd name="T33" fmla="*/ 2147483646 h 609"/>
                <a:gd name="T34" fmla="*/ 2147483646 w 609"/>
                <a:gd name="T35" fmla="*/ 2147483646 h 609"/>
                <a:gd name="T36" fmla="*/ 2147483646 w 609"/>
                <a:gd name="T37" fmla="*/ 2147483646 h 609"/>
                <a:gd name="T38" fmla="*/ 2147483646 w 609"/>
                <a:gd name="T39" fmla="*/ 2147483646 h 609"/>
                <a:gd name="T40" fmla="*/ 2147483646 w 609"/>
                <a:gd name="T41" fmla="*/ 2147483646 h 609"/>
                <a:gd name="T42" fmla="*/ 2147483646 w 609"/>
                <a:gd name="T43" fmla="*/ 2147483646 h 609"/>
                <a:gd name="T44" fmla="*/ 2147483646 w 609"/>
                <a:gd name="T45" fmla="*/ 2147483646 h 609"/>
                <a:gd name="T46" fmla="*/ 2147483646 w 609"/>
                <a:gd name="T47" fmla="*/ 2147483646 h 609"/>
                <a:gd name="T48" fmla="*/ 2147483646 w 609"/>
                <a:gd name="T49" fmla="*/ 2147483646 h 609"/>
                <a:gd name="T50" fmla="*/ 2147483646 w 609"/>
                <a:gd name="T51" fmla="*/ 2147483646 h 609"/>
                <a:gd name="T52" fmla="*/ 2147483646 w 609"/>
                <a:gd name="T53" fmla="*/ 2147483646 h 609"/>
                <a:gd name="T54" fmla="*/ 2147483646 w 609"/>
                <a:gd name="T55" fmla="*/ 2147483646 h 609"/>
                <a:gd name="T56" fmla="*/ 2147483646 w 609"/>
                <a:gd name="T57" fmla="*/ 2147483646 h 609"/>
                <a:gd name="T58" fmla="*/ 2147483646 w 609"/>
                <a:gd name="T59" fmla="*/ 2147483646 h 609"/>
                <a:gd name="T60" fmla="*/ 2147483646 w 609"/>
                <a:gd name="T61" fmla="*/ 2147483646 h 609"/>
                <a:gd name="T62" fmla="*/ 2147483646 w 609"/>
                <a:gd name="T63" fmla="*/ 2147483646 h 609"/>
                <a:gd name="T64" fmla="*/ 2147483646 w 609"/>
                <a:gd name="T65" fmla="*/ 2147483646 h 609"/>
                <a:gd name="T66" fmla="*/ 2147483646 w 609"/>
                <a:gd name="T67" fmla="*/ 2147483646 h 609"/>
                <a:gd name="T68" fmla="*/ 2147483646 w 609"/>
                <a:gd name="T69" fmla="*/ 2147483646 h 609"/>
                <a:gd name="T70" fmla="*/ 2147483646 w 609"/>
                <a:gd name="T71" fmla="*/ 2147483646 h 609"/>
                <a:gd name="T72" fmla="*/ 2147483646 w 609"/>
                <a:gd name="T73" fmla="*/ 2147483646 h 609"/>
                <a:gd name="T74" fmla="*/ 2147483646 w 609"/>
                <a:gd name="T75" fmla="*/ 2147483646 h 609"/>
                <a:gd name="T76" fmla="*/ 2147483646 w 609"/>
                <a:gd name="T77" fmla="*/ 2147483646 h 609"/>
                <a:gd name="T78" fmla="*/ 2147483646 w 609"/>
                <a:gd name="T79" fmla="*/ 2147483646 h 609"/>
                <a:gd name="T80" fmla="*/ 2147483646 w 609"/>
                <a:gd name="T81" fmla="*/ 2147483646 h 609"/>
                <a:gd name="T82" fmla="*/ 2147483646 w 609"/>
                <a:gd name="T83" fmla="*/ 2147483646 h 609"/>
                <a:gd name="T84" fmla="*/ 2147483646 w 609"/>
                <a:gd name="T85" fmla="*/ 2147483646 h 609"/>
                <a:gd name="T86" fmla="*/ 2147483646 w 609"/>
                <a:gd name="T87" fmla="*/ 2147483646 h 609"/>
                <a:gd name="T88" fmla="*/ 2147483646 w 609"/>
                <a:gd name="T89" fmla="*/ 2147483646 h 609"/>
                <a:gd name="T90" fmla="*/ 2147483646 w 609"/>
                <a:gd name="T91" fmla="*/ 2147483646 h 609"/>
                <a:gd name="T92" fmla="*/ 2147483646 w 609"/>
                <a:gd name="T93" fmla="*/ 2147483646 h 609"/>
                <a:gd name="T94" fmla="*/ 2147483646 w 609"/>
                <a:gd name="T95" fmla="*/ 2147483646 h 609"/>
                <a:gd name="T96" fmla="*/ 2147483646 w 609"/>
                <a:gd name="T97" fmla="*/ 2147483646 h 609"/>
                <a:gd name="T98" fmla="*/ 2147483646 w 609"/>
                <a:gd name="T99" fmla="*/ 2147483646 h 609"/>
                <a:gd name="T100" fmla="*/ 2147483646 w 609"/>
                <a:gd name="T101" fmla="*/ 2147483646 h 609"/>
                <a:gd name="T102" fmla="*/ 2147483646 w 609"/>
                <a:gd name="T103" fmla="*/ 2147483646 h 609"/>
                <a:gd name="T104" fmla="*/ 2147483646 w 609"/>
                <a:gd name="T105" fmla="*/ 2147483646 h 609"/>
                <a:gd name="T106" fmla="*/ 2147483646 w 609"/>
                <a:gd name="T107" fmla="*/ 2147483646 h 609"/>
                <a:gd name="T108" fmla="*/ 2147483646 w 609"/>
                <a:gd name="T109" fmla="*/ 2147483646 h 609"/>
                <a:gd name="T110" fmla="*/ 2147483646 w 609"/>
                <a:gd name="T111" fmla="*/ 2147483646 h 609"/>
                <a:gd name="T112" fmla="*/ 2147483646 w 609"/>
                <a:gd name="T113" fmla="*/ 2147483646 h 609"/>
                <a:gd name="T114" fmla="*/ 2147483646 w 609"/>
                <a:gd name="T115" fmla="*/ 2147483646 h 60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609" h="609">
                  <a:moveTo>
                    <a:pt x="587" y="488"/>
                  </a:moveTo>
                  <a:lnTo>
                    <a:pt x="587" y="488"/>
                  </a:lnTo>
                  <a:cubicBezTo>
                    <a:pt x="318" y="601"/>
                    <a:pt x="318" y="601"/>
                    <a:pt x="318" y="601"/>
                  </a:cubicBezTo>
                  <a:cubicBezTo>
                    <a:pt x="311" y="608"/>
                    <a:pt x="311" y="608"/>
                    <a:pt x="304" y="608"/>
                  </a:cubicBezTo>
                  <a:cubicBezTo>
                    <a:pt x="297" y="608"/>
                    <a:pt x="297" y="608"/>
                    <a:pt x="290" y="601"/>
                  </a:cubicBezTo>
                  <a:cubicBezTo>
                    <a:pt x="21" y="488"/>
                    <a:pt x="21" y="488"/>
                    <a:pt x="21" y="488"/>
                  </a:cubicBezTo>
                  <a:cubicBezTo>
                    <a:pt x="7" y="488"/>
                    <a:pt x="0" y="474"/>
                    <a:pt x="0" y="46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35" y="0"/>
                    <a:pt x="35" y="0"/>
                    <a:pt x="42" y="8"/>
                  </a:cubicBezTo>
                  <a:cubicBezTo>
                    <a:pt x="304" y="114"/>
                    <a:pt x="304" y="114"/>
                    <a:pt x="304" y="114"/>
                  </a:cubicBezTo>
                  <a:cubicBezTo>
                    <a:pt x="565" y="8"/>
                    <a:pt x="565" y="8"/>
                    <a:pt x="565" y="8"/>
                  </a:cubicBezTo>
                  <a:cubicBezTo>
                    <a:pt x="572" y="0"/>
                    <a:pt x="572" y="0"/>
                    <a:pt x="579" y="0"/>
                  </a:cubicBezTo>
                  <a:cubicBezTo>
                    <a:pt x="594" y="0"/>
                    <a:pt x="608" y="15"/>
                    <a:pt x="608" y="29"/>
                  </a:cubicBezTo>
                  <a:cubicBezTo>
                    <a:pt x="608" y="467"/>
                    <a:pt x="608" y="467"/>
                    <a:pt x="608" y="467"/>
                  </a:cubicBezTo>
                  <a:cubicBezTo>
                    <a:pt x="608" y="474"/>
                    <a:pt x="601" y="488"/>
                    <a:pt x="587" y="488"/>
                  </a:cubicBezTo>
                  <a:close/>
                  <a:moveTo>
                    <a:pt x="276" y="163"/>
                  </a:moveTo>
                  <a:lnTo>
                    <a:pt x="276" y="163"/>
                  </a:lnTo>
                  <a:cubicBezTo>
                    <a:pt x="56" y="71"/>
                    <a:pt x="56" y="71"/>
                    <a:pt x="56" y="71"/>
                  </a:cubicBezTo>
                  <a:cubicBezTo>
                    <a:pt x="56" y="446"/>
                    <a:pt x="56" y="446"/>
                    <a:pt x="56" y="446"/>
                  </a:cubicBezTo>
                  <a:cubicBezTo>
                    <a:pt x="276" y="538"/>
                    <a:pt x="276" y="538"/>
                    <a:pt x="276" y="538"/>
                  </a:cubicBezTo>
                  <a:lnTo>
                    <a:pt x="276" y="163"/>
                  </a:lnTo>
                  <a:close/>
                  <a:moveTo>
                    <a:pt x="551" y="71"/>
                  </a:moveTo>
                  <a:lnTo>
                    <a:pt x="551" y="71"/>
                  </a:lnTo>
                  <a:cubicBezTo>
                    <a:pt x="332" y="163"/>
                    <a:pt x="332" y="163"/>
                    <a:pt x="332" y="163"/>
                  </a:cubicBezTo>
                  <a:cubicBezTo>
                    <a:pt x="332" y="538"/>
                    <a:pt x="332" y="538"/>
                    <a:pt x="332" y="538"/>
                  </a:cubicBezTo>
                  <a:cubicBezTo>
                    <a:pt x="551" y="446"/>
                    <a:pt x="551" y="446"/>
                    <a:pt x="551" y="446"/>
                  </a:cubicBezTo>
                  <a:lnTo>
                    <a:pt x="551" y="71"/>
                  </a:lnTo>
                  <a:close/>
                  <a:moveTo>
                    <a:pt x="375" y="206"/>
                  </a:moveTo>
                  <a:lnTo>
                    <a:pt x="375" y="206"/>
                  </a:lnTo>
                  <a:cubicBezTo>
                    <a:pt x="480" y="156"/>
                    <a:pt x="480" y="156"/>
                    <a:pt x="480" y="156"/>
                  </a:cubicBezTo>
                  <a:cubicBezTo>
                    <a:pt x="488" y="156"/>
                    <a:pt x="488" y="156"/>
                    <a:pt x="495" y="156"/>
                  </a:cubicBezTo>
                  <a:cubicBezTo>
                    <a:pt x="509" y="156"/>
                    <a:pt x="523" y="163"/>
                    <a:pt x="523" y="184"/>
                  </a:cubicBezTo>
                  <a:cubicBezTo>
                    <a:pt x="523" y="191"/>
                    <a:pt x="516" y="206"/>
                    <a:pt x="502" y="206"/>
                  </a:cubicBezTo>
                  <a:cubicBezTo>
                    <a:pt x="403" y="255"/>
                    <a:pt x="403" y="255"/>
                    <a:pt x="403" y="255"/>
                  </a:cubicBezTo>
                  <a:cubicBezTo>
                    <a:pt x="396" y="255"/>
                    <a:pt x="396" y="255"/>
                    <a:pt x="389" y="255"/>
                  </a:cubicBezTo>
                  <a:cubicBezTo>
                    <a:pt x="375" y="255"/>
                    <a:pt x="360" y="248"/>
                    <a:pt x="360" y="227"/>
                  </a:cubicBezTo>
                  <a:cubicBezTo>
                    <a:pt x="360" y="220"/>
                    <a:pt x="367" y="206"/>
                    <a:pt x="375" y="206"/>
                  </a:cubicBezTo>
                  <a:close/>
                  <a:moveTo>
                    <a:pt x="375" y="304"/>
                  </a:moveTo>
                  <a:lnTo>
                    <a:pt x="375" y="304"/>
                  </a:lnTo>
                  <a:cubicBezTo>
                    <a:pt x="480" y="262"/>
                    <a:pt x="480" y="262"/>
                    <a:pt x="480" y="262"/>
                  </a:cubicBezTo>
                  <a:cubicBezTo>
                    <a:pt x="488" y="255"/>
                    <a:pt x="488" y="255"/>
                    <a:pt x="495" y="255"/>
                  </a:cubicBezTo>
                  <a:cubicBezTo>
                    <a:pt x="509" y="255"/>
                    <a:pt x="523" y="269"/>
                    <a:pt x="523" y="283"/>
                  </a:cubicBezTo>
                  <a:cubicBezTo>
                    <a:pt x="523" y="297"/>
                    <a:pt x="516" y="304"/>
                    <a:pt x="502" y="311"/>
                  </a:cubicBezTo>
                  <a:cubicBezTo>
                    <a:pt x="403" y="361"/>
                    <a:pt x="403" y="361"/>
                    <a:pt x="403" y="361"/>
                  </a:cubicBezTo>
                  <a:cubicBezTo>
                    <a:pt x="396" y="361"/>
                    <a:pt x="396" y="361"/>
                    <a:pt x="389" y="361"/>
                  </a:cubicBezTo>
                  <a:cubicBezTo>
                    <a:pt x="375" y="361"/>
                    <a:pt x="360" y="347"/>
                    <a:pt x="360" y="333"/>
                  </a:cubicBezTo>
                  <a:cubicBezTo>
                    <a:pt x="360" y="319"/>
                    <a:pt x="367" y="311"/>
                    <a:pt x="375" y="304"/>
                  </a:cubicBezTo>
                  <a:close/>
                  <a:moveTo>
                    <a:pt x="375" y="410"/>
                  </a:moveTo>
                  <a:lnTo>
                    <a:pt x="375" y="410"/>
                  </a:lnTo>
                  <a:cubicBezTo>
                    <a:pt x="480" y="361"/>
                    <a:pt x="480" y="361"/>
                    <a:pt x="480" y="361"/>
                  </a:cubicBezTo>
                  <a:cubicBezTo>
                    <a:pt x="488" y="361"/>
                    <a:pt x="488" y="361"/>
                    <a:pt x="495" y="361"/>
                  </a:cubicBezTo>
                  <a:cubicBezTo>
                    <a:pt x="509" y="361"/>
                    <a:pt x="523" y="375"/>
                    <a:pt x="523" y="389"/>
                  </a:cubicBezTo>
                  <a:cubicBezTo>
                    <a:pt x="523" y="403"/>
                    <a:pt x="516" y="410"/>
                    <a:pt x="502" y="417"/>
                  </a:cubicBezTo>
                  <a:cubicBezTo>
                    <a:pt x="403" y="460"/>
                    <a:pt x="403" y="460"/>
                    <a:pt x="403" y="460"/>
                  </a:cubicBezTo>
                  <a:cubicBezTo>
                    <a:pt x="396" y="467"/>
                    <a:pt x="396" y="467"/>
                    <a:pt x="389" y="467"/>
                  </a:cubicBezTo>
                  <a:cubicBezTo>
                    <a:pt x="375" y="467"/>
                    <a:pt x="360" y="453"/>
                    <a:pt x="360" y="439"/>
                  </a:cubicBezTo>
                  <a:cubicBezTo>
                    <a:pt x="360" y="425"/>
                    <a:pt x="367" y="417"/>
                    <a:pt x="375" y="410"/>
                  </a:cubicBezTo>
                  <a:close/>
                  <a:moveTo>
                    <a:pt x="113" y="156"/>
                  </a:moveTo>
                  <a:lnTo>
                    <a:pt x="113" y="156"/>
                  </a:lnTo>
                  <a:cubicBezTo>
                    <a:pt x="120" y="156"/>
                    <a:pt x="120" y="156"/>
                    <a:pt x="127" y="156"/>
                  </a:cubicBezTo>
                  <a:cubicBezTo>
                    <a:pt x="233" y="206"/>
                    <a:pt x="233" y="206"/>
                    <a:pt x="233" y="206"/>
                  </a:cubicBezTo>
                  <a:cubicBezTo>
                    <a:pt x="240" y="206"/>
                    <a:pt x="247" y="220"/>
                    <a:pt x="247" y="227"/>
                  </a:cubicBezTo>
                  <a:cubicBezTo>
                    <a:pt x="247" y="248"/>
                    <a:pt x="233" y="255"/>
                    <a:pt x="219" y="255"/>
                  </a:cubicBezTo>
                  <a:cubicBezTo>
                    <a:pt x="212" y="255"/>
                    <a:pt x="212" y="255"/>
                    <a:pt x="205" y="255"/>
                  </a:cubicBezTo>
                  <a:cubicBezTo>
                    <a:pt x="106" y="206"/>
                    <a:pt x="106" y="206"/>
                    <a:pt x="106" y="206"/>
                  </a:cubicBezTo>
                  <a:cubicBezTo>
                    <a:pt x="92" y="206"/>
                    <a:pt x="85" y="191"/>
                    <a:pt x="85" y="184"/>
                  </a:cubicBezTo>
                  <a:cubicBezTo>
                    <a:pt x="85" y="163"/>
                    <a:pt x="99" y="156"/>
                    <a:pt x="113" y="156"/>
                  </a:cubicBezTo>
                  <a:close/>
                  <a:moveTo>
                    <a:pt x="113" y="255"/>
                  </a:moveTo>
                  <a:lnTo>
                    <a:pt x="113" y="255"/>
                  </a:lnTo>
                  <a:cubicBezTo>
                    <a:pt x="120" y="255"/>
                    <a:pt x="120" y="255"/>
                    <a:pt x="127" y="262"/>
                  </a:cubicBezTo>
                  <a:cubicBezTo>
                    <a:pt x="233" y="304"/>
                    <a:pt x="233" y="304"/>
                    <a:pt x="233" y="304"/>
                  </a:cubicBezTo>
                  <a:cubicBezTo>
                    <a:pt x="240" y="311"/>
                    <a:pt x="247" y="319"/>
                    <a:pt x="247" y="333"/>
                  </a:cubicBezTo>
                  <a:cubicBezTo>
                    <a:pt x="247" y="347"/>
                    <a:pt x="233" y="361"/>
                    <a:pt x="219" y="361"/>
                  </a:cubicBezTo>
                  <a:cubicBezTo>
                    <a:pt x="212" y="361"/>
                    <a:pt x="212" y="361"/>
                    <a:pt x="205" y="361"/>
                  </a:cubicBezTo>
                  <a:cubicBezTo>
                    <a:pt x="106" y="311"/>
                    <a:pt x="106" y="311"/>
                    <a:pt x="106" y="311"/>
                  </a:cubicBezTo>
                  <a:cubicBezTo>
                    <a:pt x="92" y="304"/>
                    <a:pt x="85" y="297"/>
                    <a:pt x="85" y="283"/>
                  </a:cubicBezTo>
                  <a:cubicBezTo>
                    <a:pt x="85" y="269"/>
                    <a:pt x="99" y="255"/>
                    <a:pt x="113" y="255"/>
                  </a:cubicBezTo>
                  <a:close/>
                  <a:moveTo>
                    <a:pt x="113" y="361"/>
                  </a:moveTo>
                  <a:lnTo>
                    <a:pt x="113" y="361"/>
                  </a:lnTo>
                  <a:cubicBezTo>
                    <a:pt x="120" y="361"/>
                    <a:pt x="120" y="361"/>
                    <a:pt x="127" y="361"/>
                  </a:cubicBezTo>
                  <a:cubicBezTo>
                    <a:pt x="233" y="410"/>
                    <a:pt x="233" y="410"/>
                    <a:pt x="233" y="410"/>
                  </a:cubicBezTo>
                  <a:cubicBezTo>
                    <a:pt x="240" y="417"/>
                    <a:pt x="247" y="425"/>
                    <a:pt x="247" y="439"/>
                  </a:cubicBezTo>
                  <a:cubicBezTo>
                    <a:pt x="247" y="453"/>
                    <a:pt x="233" y="467"/>
                    <a:pt x="219" y="467"/>
                  </a:cubicBezTo>
                  <a:cubicBezTo>
                    <a:pt x="212" y="467"/>
                    <a:pt x="212" y="467"/>
                    <a:pt x="205" y="460"/>
                  </a:cubicBezTo>
                  <a:cubicBezTo>
                    <a:pt x="106" y="417"/>
                    <a:pt x="106" y="417"/>
                    <a:pt x="106" y="417"/>
                  </a:cubicBezTo>
                  <a:cubicBezTo>
                    <a:pt x="92" y="410"/>
                    <a:pt x="85" y="403"/>
                    <a:pt x="85" y="389"/>
                  </a:cubicBezTo>
                  <a:cubicBezTo>
                    <a:pt x="85" y="375"/>
                    <a:pt x="99" y="361"/>
                    <a:pt x="113" y="3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52" name="Straight Connector 102"/>
          <p:cNvCxnSpPr>
            <a:stCxn id="53" idx="2"/>
            <a:endCxn id="45" idx="6"/>
          </p:cNvCxnSpPr>
          <p:nvPr/>
        </p:nvCxnSpPr>
        <p:spPr>
          <a:xfrm flipH="1" flipV="1">
            <a:off x="5187950" y="7598617"/>
            <a:ext cx="3768010" cy="1775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31"/>
          <p:cNvSpPr>
            <a:spLocks noChangeAspect="1"/>
          </p:cNvSpPr>
          <p:nvPr/>
        </p:nvSpPr>
        <p:spPr>
          <a:xfrm>
            <a:off x="8955960" y="6465432"/>
            <a:ext cx="2301875" cy="23018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Rectangle 47"/>
          <p:cNvSpPr/>
          <p:nvPr/>
        </p:nvSpPr>
        <p:spPr>
          <a:xfrm>
            <a:off x="9449672" y="7247276"/>
            <a:ext cx="1314450" cy="73818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학교</a:t>
            </a:r>
            <a:endParaRPr lang="en-US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sp>
        <p:nvSpPr>
          <p:cNvPr id="14" name="Oval 31"/>
          <p:cNvSpPr>
            <a:spLocks noChangeAspect="1"/>
          </p:cNvSpPr>
          <p:nvPr/>
        </p:nvSpPr>
        <p:spPr>
          <a:xfrm>
            <a:off x="5427720" y="3021066"/>
            <a:ext cx="2301875" cy="23018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Rectangle 47"/>
          <p:cNvSpPr/>
          <p:nvPr/>
        </p:nvSpPr>
        <p:spPr>
          <a:xfrm>
            <a:off x="5922111" y="3768898"/>
            <a:ext cx="1313093" cy="73862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코딩</a:t>
            </a:r>
            <a:endParaRPr lang="en-US" altLang="ko-KR" sz="320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sp>
        <p:nvSpPr>
          <p:cNvPr id="20" name="Oval 31"/>
          <p:cNvSpPr>
            <a:spLocks noChangeAspect="1"/>
          </p:cNvSpPr>
          <p:nvPr/>
        </p:nvSpPr>
        <p:spPr>
          <a:xfrm>
            <a:off x="7259962" y="10261139"/>
            <a:ext cx="2301875" cy="23018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Rectangle 47"/>
          <p:cNvSpPr/>
          <p:nvPr/>
        </p:nvSpPr>
        <p:spPr>
          <a:xfrm>
            <a:off x="7754353" y="11042766"/>
            <a:ext cx="1313093" cy="73862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영어</a:t>
            </a:r>
            <a:endParaRPr lang="en-US" altLang="ko-KR" sz="320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cxnSp>
        <p:nvCxnSpPr>
          <p:cNvPr id="31" name="Straight Connector 102"/>
          <p:cNvCxnSpPr>
            <a:stCxn id="14" idx="2"/>
            <a:endCxn id="45" idx="7"/>
          </p:cNvCxnSpPr>
          <p:nvPr/>
        </p:nvCxnSpPr>
        <p:spPr>
          <a:xfrm flipH="1">
            <a:off x="4353797" y="4172004"/>
            <a:ext cx="1073923" cy="141222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02"/>
          <p:cNvCxnSpPr>
            <a:stCxn id="20" idx="2"/>
            <a:endCxn id="45" idx="5"/>
          </p:cNvCxnSpPr>
          <p:nvPr/>
        </p:nvCxnSpPr>
        <p:spPr>
          <a:xfrm flipH="1" flipV="1">
            <a:off x="4353797" y="9613000"/>
            <a:ext cx="2906165" cy="1799077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51"/>
          <p:cNvSpPr>
            <a:spLocks noChangeArrowheads="1"/>
          </p:cNvSpPr>
          <p:nvPr/>
        </p:nvSpPr>
        <p:spPr bwMode="auto">
          <a:xfrm>
            <a:off x="9798852" y="10670283"/>
            <a:ext cx="567334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듀링고와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같은 즐거운 외국어 배우기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영어 단어장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8029929" y="3399499"/>
            <a:ext cx="52196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코딩 교육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챗봇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한글로 작성하는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5" name="Straight Connector 102"/>
          <p:cNvCxnSpPr>
            <a:stCxn id="66" idx="2"/>
            <a:endCxn id="53" idx="6"/>
          </p:cNvCxnSpPr>
          <p:nvPr/>
        </p:nvCxnSpPr>
        <p:spPr>
          <a:xfrm flipH="1">
            <a:off x="11257835" y="6163738"/>
            <a:ext cx="1991793" cy="145263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31"/>
          <p:cNvSpPr>
            <a:spLocks noChangeAspect="1"/>
          </p:cNvSpPr>
          <p:nvPr/>
        </p:nvSpPr>
        <p:spPr>
          <a:xfrm>
            <a:off x="13249628" y="5408653"/>
            <a:ext cx="2301875" cy="151017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Rectangle 47"/>
          <p:cNvSpPr/>
          <p:nvPr/>
        </p:nvSpPr>
        <p:spPr>
          <a:xfrm>
            <a:off x="13744018" y="5794427"/>
            <a:ext cx="1313094" cy="73862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과제</a:t>
            </a:r>
            <a:endParaRPr lang="en-US" sz="3200" dirty="0">
              <a:solidFill>
                <a:schemeClr val="accent5">
                  <a:lumMod val="40000"/>
                  <a:lumOff val="6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cxnSp>
        <p:nvCxnSpPr>
          <p:cNvPr id="68" name="Straight Connector 102"/>
          <p:cNvCxnSpPr>
            <a:stCxn id="69" idx="2"/>
            <a:endCxn id="53" idx="6"/>
          </p:cNvCxnSpPr>
          <p:nvPr/>
        </p:nvCxnSpPr>
        <p:spPr>
          <a:xfrm flipH="1" flipV="1">
            <a:off x="11257835" y="7616370"/>
            <a:ext cx="2532938" cy="134726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31"/>
          <p:cNvSpPr>
            <a:spLocks noChangeAspect="1"/>
          </p:cNvSpPr>
          <p:nvPr/>
        </p:nvSpPr>
        <p:spPr>
          <a:xfrm>
            <a:off x="13790773" y="8208554"/>
            <a:ext cx="2301875" cy="151017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Rectangle 47"/>
          <p:cNvSpPr/>
          <p:nvPr/>
        </p:nvSpPr>
        <p:spPr>
          <a:xfrm>
            <a:off x="14285163" y="8585394"/>
            <a:ext cx="1313094" cy="73862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스펙</a:t>
            </a:r>
            <a:endParaRPr lang="en-US" sz="3200" dirty="0">
              <a:solidFill>
                <a:schemeClr val="accent5">
                  <a:lumMod val="40000"/>
                  <a:lumOff val="6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sp>
        <p:nvSpPr>
          <p:cNvPr id="88" name="Rectangle 51"/>
          <p:cNvSpPr>
            <a:spLocks noChangeArrowheads="1"/>
          </p:cNvSpPr>
          <p:nvPr/>
        </p:nvSpPr>
        <p:spPr bwMode="auto">
          <a:xfrm>
            <a:off x="15820989" y="5312522"/>
            <a:ext cx="581441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조별과제 프로젝트 관리 툴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과제물 관리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발표 준비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VR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Rectangle 51"/>
          <p:cNvSpPr>
            <a:spLocks noChangeArrowheads="1"/>
          </p:cNvSpPr>
          <p:nvPr/>
        </p:nvSpPr>
        <p:spPr bwMode="auto">
          <a:xfrm>
            <a:off x="16490099" y="8222492"/>
            <a:ext cx="525015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공모전 매칭 서비스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포트폴리오 완성 도우미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취업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자격증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Rectangle 26"/>
          <p:cNvSpPr/>
          <p:nvPr/>
        </p:nvSpPr>
        <p:spPr>
          <a:xfrm>
            <a:off x="9847626" y="1963700"/>
            <a:ext cx="466176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마인드맵 자세히 보기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9" name="그룹 1"/>
          <p:cNvGrpSpPr>
            <a:grpSpLocks/>
          </p:cNvGrpSpPr>
          <p:nvPr/>
        </p:nvGrpSpPr>
        <p:grpSpPr bwMode="auto">
          <a:xfrm>
            <a:off x="-508001" y="4746757"/>
            <a:ext cx="5695951" cy="5700628"/>
            <a:chOff x="6303428" y="2340253"/>
            <a:chExt cx="2301875" cy="2303462"/>
          </a:xfrm>
        </p:grpSpPr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303428" y="2340253"/>
              <a:ext cx="2301875" cy="2303462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51" name="Freeform 110"/>
            <p:cNvSpPr>
              <a:spLocks noChangeArrowheads="1"/>
            </p:cNvSpPr>
            <p:nvPr/>
          </p:nvSpPr>
          <p:spPr bwMode="auto">
            <a:xfrm>
              <a:off x="6928903" y="2873335"/>
              <a:ext cx="892175" cy="722312"/>
            </a:xfrm>
            <a:custGeom>
              <a:avLst/>
              <a:gdLst>
                <a:gd name="T0" fmla="*/ 1657112713 w 462"/>
                <a:gd name="T1" fmla="*/ 33768570 h 373"/>
                <a:gd name="T2" fmla="*/ 1657112713 w 462"/>
                <a:gd name="T3" fmla="*/ 33768570 h 373"/>
                <a:gd name="T4" fmla="*/ 33589809 w 462"/>
                <a:gd name="T5" fmla="*/ 600314859 h 373"/>
                <a:gd name="T6" fmla="*/ 33589809 w 462"/>
                <a:gd name="T7" fmla="*/ 634081492 h 373"/>
                <a:gd name="T8" fmla="*/ 365758921 w 462"/>
                <a:gd name="T9" fmla="*/ 799167546 h 373"/>
                <a:gd name="T10" fmla="*/ 365758921 w 462"/>
                <a:gd name="T11" fmla="*/ 799167546 h 373"/>
                <a:gd name="T12" fmla="*/ 597156673 w 462"/>
                <a:gd name="T13" fmla="*/ 862951762 h 373"/>
                <a:gd name="T14" fmla="*/ 1619790059 w 462"/>
                <a:gd name="T15" fmla="*/ 131319420 h 373"/>
                <a:gd name="T16" fmla="*/ 1619790059 w 462"/>
                <a:gd name="T17" fmla="*/ 131319420 h 373"/>
                <a:gd name="T18" fmla="*/ 895735976 w 462"/>
                <a:gd name="T19" fmla="*/ 930486966 h 373"/>
                <a:gd name="T20" fmla="*/ 895735976 w 462"/>
                <a:gd name="T21" fmla="*/ 930486966 h 373"/>
                <a:gd name="T22" fmla="*/ 862146166 w 462"/>
                <a:gd name="T23" fmla="*/ 964255536 h 373"/>
                <a:gd name="T24" fmla="*/ 895735976 w 462"/>
                <a:gd name="T25" fmla="*/ 998022170 h 373"/>
                <a:gd name="T26" fmla="*/ 895735976 w 462"/>
                <a:gd name="T27" fmla="*/ 998022170 h 373"/>
                <a:gd name="T28" fmla="*/ 1354800566 w 462"/>
                <a:gd name="T29" fmla="*/ 1264411997 h 373"/>
                <a:gd name="T30" fmla="*/ 1455571926 w 462"/>
                <a:gd name="T31" fmla="*/ 1230643427 h 373"/>
                <a:gd name="T32" fmla="*/ 1720559488 w 462"/>
                <a:gd name="T33" fmla="*/ 67535204 h 373"/>
                <a:gd name="T34" fmla="*/ 1657112713 w 462"/>
                <a:gd name="T35" fmla="*/ 33768570 h 373"/>
                <a:gd name="T36" fmla="*/ 597156673 w 462"/>
                <a:gd name="T37" fmla="*/ 1361962847 h 373"/>
                <a:gd name="T38" fmla="*/ 597156673 w 462"/>
                <a:gd name="T39" fmla="*/ 1361962847 h 373"/>
                <a:gd name="T40" fmla="*/ 630748414 w 462"/>
                <a:gd name="T41" fmla="*/ 1395729481 h 373"/>
                <a:gd name="T42" fmla="*/ 895735976 w 462"/>
                <a:gd name="T43" fmla="*/ 1163108223 h 373"/>
                <a:gd name="T44" fmla="*/ 597156673 w 462"/>
                <a:gd name="T45" fmla="*/ 998022170 h 373"/>
                <a:gd name="T46" fmla="*/ 597156673 w 462"/>
                <a:gd name="T47" fmla="*/ 1361962847 h 37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62" h="373">
                  <a:moveTo>
                    <a:pt x="444" y="9"/>
                  </a:moveTo>
                  <a:lnTo>
                    <a:pt x="444" y="9"/>
                  </a:lnTo>
                  <a:cubicBezTo>
                    <a:pt x="434" y="9"/>
                    <a:pt x="18" y="160"/>
                    <a:pt x="9" y="160"/>
                  </a:cubicBezTo>
                  <a:cubicBezTo>
                    <a:pt x="0" y="160"/>
                    <a:pt x="0" y="169"/>
                    <a:pt x="9" y="169"/>
                  </a:cubicBezTo>
                  <a:cubicBezTo>
                    <a:pt x="18" y="177"/>
                    <a:pt x="98" y="213"/>
                    <a:pt x="98" y="213"/>
                  </a:cubicBezTo>
                  <a:cubicBezTo>
                    <a:pt x="160" y="230"/>
                    <a:pt x="160" y="230"/>
                    <a:pt x="160" y="230"/>
                  </a:cubicBezTo>
                  <a:cubicBezTo>
                    <a:pt x="160" y="230"/>
                    <a:pt x="425" y="35"/>
                    <a:pt x="434" y="35"/>
                  </a:cubicBezTo>
                  <a:cubicBezTo>
                    <a:pt x="434" y="26"/>
                    <a:pt x="434" y="35"/>
                    <a:pt x="434" y="35"/>
                  </a:cubicBezTo>
                  <a:lnTo>
                    <a:pt x="240" y="248"/>
                  </a:lnTo>
                  <a:cubicBezTo>
                    <a:pt x="231" y="257"/>
                    <a:pt x="231" y="257"/>
                    <a:pt x="231" y="257"/>
                  </a:cubicBezTo>
                  <a:cubicBezTo>
                    <a:pt x="240" y="266"/>
                    <a:pt x="240" y="266"/>
                    <a:pt x="240" y="266"/>
                  </a:cubicBezTo>
                  <a:cubicBezTo>
                    <a:pt x="240" y="266"/>
                    <a:pt x="363" y="328"/>
                    <a:pt x="363" y="337"/>
                  </a:cubicBezTo>
                  <a:cubicBezTo>
                    <a:pt x="372" y="337"/>
                    <a:pt x="381" y="337"/>
                    <a:pt x="390" y="328"/>
                  </a:cubicBezTo>
                  <a:cubicBezTo>
                    <a:pt x="390" y="319"/>
                    <a:pt x="461" y="26"/>
                    <a:pt x="461" y="18"/>
                  </a:cubicBezTo>
                  <a:cubicBezTo>
                    <a:pt x="461" y="9"/>
                    <a:pt x="453" y="0"/>
                    <a:pt x="444" y="9"/>
                  </a:cubicBezTo>
                  <a:close/>
                  <a:moveTo>
                    <a:pt x="160" y="363"/>
                  </a:moveTo>
                  <a:lnTo>
                    <a:pt x="160" y="363"/>
                  </a:lnTo>
                  <a:cubicBezTo>
                    <a:pt x="160" y="372"/>
                    <a:pt x="160" y="372"/>
                    <a:pt x="169" y="372"/>
                  </a:cubicBezTo>
                  <a:cubicBezTo>
                    <a:pt x="169" y="363"/>
                    <a:pt x="240" y="310"/>
                    <a:pt x="240" y="310"/>
                  </a:cubicBezTo>
                  <a:cubicBezTo>
                    <a:pt x="160" y="266"/>
                    <a:pt x="160" y="266"/>
                    <a:pt x="160" y="266"/>
                  </a:cubicBezTo>
                  <a:lnTo>
                    <a:pt x="160" y="3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4" tIns="45712" rIns="91424" bIns="45712" anchor="ctr"/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Rectangle 47"/>
            <p:cNvSpPr/>
            <p:nvPr/>
          </p:nvSpPr>
          <p:spPr>
            <a:xfrm>
              <a:off x="7082100" y="3846442"/>
              <a:ext cx="724997" cy="435256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243797" tIns="121899" rIns="243797" bIns="121899" anchor="ctr"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54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Lato Regular"/>
                </a:rPr>
                <a:t>복지</a:t>
              </a:r>
              <a:endParaRPr lang="en-US" sz="54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Lato Regular"/>
              </a:endParaRPr>
            </a:p>
          </p:txBody>
        </p:sp>
      </p:grpSp>
      <p:sp>
        <p:nvSpPr>
          <p:cNvPr id="6146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6147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cxnSp>
        <p:nvCxnSpPr>
          <p:cNvPr id="13" name="Straight Connector 102"/>
          <p:cNvCxnSpPr>
            <a:stCxn id="14" idx="2"/>
          </p:cNvCxnSpPr>
          <p:nvPr/>
        </p:nvCxnSpPr>
        <p:spPr>
          <a:xfrm flipH="1" flipV="1">
            <a:off x="5069011" y="8537706"/>
            <a:ext cx="1889247" cy="13243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31"/>
          <p:cNvSpPr>
            <a:spLocks noChangeAspect="1"/>
          </p:cNvSpPr>
          <p:nvPr/>
        </p:nvSpPr>
        <p:spPr>
          <a:xfrm>
            <a:off x="6958258" y="7519206"/>
            <a:ext cx="2301875" cy="23018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Rectangle 47"/>
          <p:cNvSpPr/>
          <p:nvPr/>
        </p:nvSpPr>
        <p:spPr>
          <a:xfrm>
            <a:off x="7282277" y="7988393"/>
            <a:ext cx="1651326" cy="1231064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사회적</a:t>
            </a:r>
            <a:endParaRPr lang="en-US" altLang="ko-KR" sz="320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약자</a:t>
            </a:r>
            <a:endParaRPr lang="en-US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sp>
        <p:nvSpPr>
          <p:cNvPr id="16" name="Oval 31"/>
          <p:cNvSpPr>
            <a:spLocks noChangeAspect="1"/>
          </p:cNvSpPr>
          <p:nvPr/>
        </p:nvSpPr>
        <p:spPr>
          <a:xfrm>
            <a:off x="6418240" y="3241801"/>
            <a:ext cx="2301875" cy="23018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Rectangle 47"/>
          <p:cNvSpPr/>
          <p:nvPr/>
        </p:nvSpPr>
        <p:spPr>
          <a:xfrm>
            <a:off x="6475146" y="3791405"/>
            <a:ext cx="2191539" cy="1231064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농업</a:t>
            </a: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/</a:t>
            </a:r>
            <a:r>
              <a:rPr lang="ko-KR" altLang="en-US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지역</a:t>
            </a:r>
            <a:endParaRPr lang="en-US" altLang="ko-KR" sz="320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활성화</a:t>
            </a:r>
            <a:endParaRPr lang="en-US" altLang="ko-KR" sz="320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sp>
        <p:nvSpPr>
          <p:cNvPr id="18" name="Oval 31"/>
          <p:cNvSpPr>
            <a:spLocks noChangeAspect="1"/>
          </p:cNvSpPr>
          <p:nvPr/>
        </p:nvSpPr>
        <p:spPr>
          <a:xfrm>
            <a:off x="8225725" y="10640725"/>
            <a:ext cx="2301875" cy="23018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Rectangle 47"/>
          <p:cNvSpPr/>
          <p:nvPr/>
        </p:nvSpPr>
        <p:spPr>
          <a:xfrm>
            <a:off x="8720115" y="11422351"/>
            <a:ext cx="1313094" cy="73862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교통</a:t>
            </a:r>
            <a:endParaRPr lang="en-US" altLang="ko-KR" sz="320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cxnSp>
        <p:nvCxnSpPr>
          <p:cNvPr id="20" name="Straight Connector 102"/>
          <p:cNvCxnSpPr>
            <a:stCxn id="16" idx="2"/>
          </p:cNvCxnSpPr>
          <p:nvPr/>
        </p:nvCxnSpPr>
        <p:spPr>
          <a:xfrm flipH="1">
            <a:off x="4795125" y="4392739"/>
            <a:ext cx="1623115" cy="1673294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02"/>
          <p:cNvCxnSpPr>
            <a:stCxn id="18" idx="2"/>
            <a:endCxn id="29" idx="5"/>
          </p:cNvCxnSpPr>
          <p:nvPr/>
        </p:nvCxnSpPr>
        <p:spPr>
          <a:xfrm flipH="1" flipV="1">
            <a:off x="4353797" y="9612547"/>
            <a:ext cx="3871928" cy="2179116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51"/>
          <p:cNvSpPr>
            <a:spLocks noChangeArrowheads="1"/>
          </p:cNvSpPr>
          <p:nvPr/>
        </p:nvSpPr>
        <p:spPr bwMode="auto">
          <a:xfrm>
            <a:off x="11023730" y="11191498"/>
            <a:ext cx="69561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정류장에 탑승할 승객 알림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신뢰성 있는 버스 도착 알림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Rectangle 51"/>
          <p:cNvSpPr>
            <a:spLocks noChangeArrowheads="1"/>
          </p:cNvSpPr>
          <p:nvPr/>
        </p:nvSpPr>
        <p:spPr bwMode="auto">
          <a:xfrm>
            <a:off x="8969671" y="3256737"/>
            <a:ext cx="694292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생산자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소비자 직거래 플랫폼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생산자와 공장 매칭 및 상품 판매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지역 축제 수집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숨겨진 명소 추천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Straight Connector 102"/>
          <p:cNvCxnSpPr>
            <a:stCxn id="44" idx="2"/>
          </p:cNvCxnSpPr>
          <p:nvPr/>
        </p:nvCxnSpPr>
        <p:spPr>
          <a:xfrm flipH="1" flipV="1">
            <a:off x="5069011" y="6837456"/>
            <a:ext cx="6631931" cy="68993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51"/>
          <p:cNvSpPr>
            <a:spLocks noChangeArrowheads="1"/>
          </p:cNvSpPr>
          <p:nvPr/>
        </p:nvSpPr>
        <p:spPr bwMode="auto">
          <a:xfrm>
            <a:off x="14274380" y="6535556"/>
            <a:ext cx="894026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나에게 맞는 복지 혜택 추천 및 신청 서비스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크 도우미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로또 번호 추천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Oval 31"/>
          <p:cNvSpPr>
            <a:spLocks noChangeAspect="1"/>
          </p:cNvSpPr>
          <p:nvPr/>
        </p:nvSpPr>
        <p:spPr>
          <a:xfrm>
            <a:off x="11700942" y="6376453"/>
            <a:ext cx="2301875" cy="23018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Rectangle 47"/>
          <p:cNvSpPr/>
          <p:nvPr/>
        </p:nvSpPr>
        <p:spPr>
          <a:xfrm>
            <a:off x="12209461" y="7114996"/>
            <a:ext cx="1313094" cy="73862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추천</a:t>
            </a:r>
            <a:endParaRPr lang="en-US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sp>
        <p:nvSpPr>
          <p:cNvPr id="50" name="Rectangle 56"/>
          <p:cNvSpPr/>
          <p:nvPr/>
        </p:nvSpPr>
        <p:spPr>
          <a:xfrm>
            <a:off x="9017654" y="1025100"/>
            <a:ext cx="632170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MINDMAP DETAIL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53" name="Rectangle 26"/>
          <p:cNvSpPr/>
          <p:nvPr/>
        </p:nvSpPr>
        <p:spPr>
          <a:xfrm>
            <a:off x="9847626" y="1963700"/>
            <a:ext cx="466176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마인드맵 자세히 보기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그룹 1"/>
          <p:cNvGrpSpPr>
            <a:grpSpLocks/>
          </p:cNvGrpSpPr>
          <p:nvPr/>
        </p:nvGrpSpPr>
        <p:grpSpPr bwMode="auto">
          <a:xfrm>
            <a:off x="-507268" y="4741236"/>
            <a:ext cx="5695218" cy="5695216"/>
            <a:chOff x="10675006" y="10828069"/>
            <a:chExt cx="2303462" cy="2303463"/>
          </a:xfrm>
        </p:grpSpPr>
        <p:sp>
          <p:nvSpPr>
            <p:cNvPr id="39" name="Oval 37"/>
            <p:cNvSpPr>
              <a:spLocks noChangeAspect="1"/>
            </p:cNvSpPr>
            <p:nvPr/>
          </p:nvSpPr>
          <p:spPr>
            <a:xfrm>
              <a:off x="10675006" y="10828069"/>
              <a:ext cx="2303462" cy="2303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" name="Rectangle 47"/>
            <p:cNvSpPr/>
            <p:nvPr/>
          </p:nvSpPr>
          <p:spPr>
            <a:xfrm>
              <a:off x="11463942" y="12363756"/>
              <a:ext cx="725591" cy="435670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243797" tIns="121899" rIns="243797" bIns="121899" anchor="ctr"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54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Lato Regular"/>
                </a:rPr>
                <a:t>기술</a:t>
              </a:r>
              <a:endParaRPr lang="en-US" sz="54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Lato Regular"/>
              </a:endParaRPr>
            </a:p>
          </p:txBody>
        </p:sp>
        <p:sp>
          <p:nvSpPr>
            <p:cNvPr id="7176" name="Freeform 123"/>
            <p:cNvSpPr>
              <a:spLocks noChangeArrowheads="1"/>
            </p:cNvSpPr>
            <p:nvPr/>
          </p:nvSpPr>
          <p:spPr bwMode="auto">
            <a:xfrm>
              <a:off x="11357033" y="11358231"/>
              <a:ext cx="873125" cy="893763"/>
            </a:xfrm>
            <a:custGeom>
              <a:avLst/>
              <a:gdLst>
                <a:gd name="T0" fmla="*/ 1025357821 w 452"/>
                <a:gd name="T1" fmla="*/ 1125696433 h 462"/>
                <a:gd name="T2" fmla="*/ 1025357821 w 452"/>
                <a:gd name="T3" fmla="*/ 1125696433 h 462"/>
                <a:gd name="T4" fmla="*/ 1618200037 w 452"/>
                <a:gd name="T5" fmla="*/ 97236385 h 462"/>
                <a:gd name="T6" fmla="*/ 1618200037 w 452"/>
                <a:gd name="T7" fmla="*/ 67316604 h 462"/>
                <a:gd name="T8" fmla="*/ 1584642676 w 452"/>
                <a:gd name="T9" fmla="*/ 67316604 h 462"/>
                <a:gd name="T10" fmla="*/ 592842217 w 452"/>
                <a:gd name="T11" fmla="*/ 665694802 h 462"/>
                <a:gd name="T12" fmla="*/ 33557362 w 452"/>
                <a:gd name="T13" fmla="*/ 1125696433 h 462"/>
                <a:gd name="T14" fmla="*/ 130499349 w 452"/>
                <a:gd name="T15" fmla="*/ 1226672307 h 462"/>
                <a:gd name="T16" fmla="*/ 328113421 w 452"/>
                <a:gd name="T17" fmla="*/ 1159353768 h 462"/>
                <a:gd name="T18" fmla="*/ 563014953 w 452"/>
                <a:gd name="T19" fmla="*/ 1391225295 h 462"/>
                <a:gd name="T20" fmla="*/ 495900230 w 452"/>
                <a:gd name="T21" fmla="*/ 1589437553 h 462"/>
                <a:gd name="T22" fmla="*/ 563014953 w 452"/>
                <a:gd name="T23" fmla="*/ 1690413427 h 462"/>
                <a:gd name="T24" fmla="*/ 1025357821 w 452"/>
                <a:gd name="T25" fmla="*/ 1125696433 h 462"/>
                <a:gd name="T26" fmla="*/ 1122299808 w 452"/>
                <a:gd name="T27" fmla="*/ 560977505 h 462"/>
                <a:gd name="T28" fmla="*/ 1122299808 w 452"/>
                <a:gd name="T29" fmla="*/ 560977505 h 462"/>
                <a:gd name="T30" fmla="*/ 1122299808 w 452"/>
                <a:gd name="T31" fmla="*/ 362765247 h 462"/>
                <a:gd name="T32" fmla="*/ 1319913880 w 452"/>
                <a:gd name="T33" fmla="*/ 362765247 h 462"/>
                <a:gd name="T34" fmla="*/ 1319913880 w 452"/>
                <a:gd name="T35" fmla="*/ 560977505 h 462"/>
                <a:gd name="T36" fmla="*/ 1122299808 w 452"/>
                <a:gd name="T37" fmla="*/ 560977505 h 4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4" tIns="45712" rIns="91424" bIns="45712" anchor="ctr"/>
            <a:lstStyle/>
            <a:p>
              <a:endParaRPr lang="ko-KR" altLang="en-US"/>
            </a:p>
          </p:txBody>
        </p:sp>
      </p:grpSp>
      <p:sp>
        <p:nvSpPr>
          <p:cNvPr id="7170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7171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7" name="Rectangle 56"/>
          <p:cNvSpPr/>
          <p:nvPr/>
        </p:nvSpPr>
        <p:spPr>
          <a:xfrm>
            <a:off x="9017654" y="1025100"/>
            <a:ext cx="632170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MINDMAP DETAIL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18" name="Oval 31"/>
          <p:cNvSpPr>
            <a:spLocks noChangeAspect="1"/>
          </p:cNvSpPr>
          <p:nvPr/>
        </p:nvSpPr>
        <p:spPr>
          <a:xfrm>
            <a:off x="6037032" y="3025708"/>
            <a:ext cx="2301875" cy="23018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Rectangle 47"/>
          <p:cNvSpPr/>
          <p:nvPr/>
        </p:nvSpPr>
        <p:spPr>
          <a:xfrm>
            <a:off x="6555467" y="3807334"/>
            <a:ext cx="1265003" cy="73862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사진</a:t>
            </a:r>
            <a:endParaRPr lang="en-US" altLang="ko-KR" sz="320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cxnSp>
        <p:nvCxnSpPr>
          <p:cNvPr id="20" name="Straight Connector 102"/>
          <p:cNvCxnSpPr>
            <a:stCxn id="18" idx="2"/>
            <a:endCxn id="39" idx="7"/>
          </p:cNvCxnSpPr>
          <p:nvPr/>
        </p:nvCxnSpPr>
        <p:spPr>
          <a:xfrm flipH="1">
            <a:off x="4353905" y="4176646"/>
            <a:ext cx="1683127" cy="139863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51"/>
          <p:cNvSpPr>
            <a:spLocks noChangeArrowheads="1"/>
          </p:cNvSpPr>
          <p:nvPr/>
        </p:nvSpPr>
        <p:spPr bwMode="auto">
          <a:xfrm>
            <a:off x="8707045" y="3066142"/>
            <a:ext cx="824616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사진 분위기에 따라 자동으로 필터 설정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사진을 통해 장소 유추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사진으로 물체의 용량 측정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Oval 31"/>
          <p:cNvSpPr>
            <a:spLocks noChangeAspect="1"/>
          </p:cNvSpPr>
          <p:nvPr/>
        </p:nvSpPr>
        <p:spPr>
          <a:xfrm>
            <a:off x="9017731" y="5369720"/>
            <a:ext cx="2301875" cy="23018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Rectangle 47"/>
          <p:cNvSpPr/>
          <p:nvPr/>
        </p:nvSpPr>
        <p:spPr>
          <a:xfrm>
            <a:off x="9500965" y="6150737"/>
            <a:ext cx="1265003" cy="73862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음악</a:t>
            </a:r>
            <a:endParaRPr lang="en-US" altLang="ko-KR" sz="320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cxnSp>
        <p:nvCxnSpPr>
          <p:cNvPr id="24" name="Straight Connector 102"/>
          <p:cNvCxnSpPr>
            <a:stCxn id="22" idx="2"/>
          </p:cNvCxnSpPr>
          <p:nvPr/>
        </p:nvCxnSpPr>
        <p:spPr>
          <a:xfrm flipH="1">
            <a:off x="5039314" y="6520658"/>
            <a:ext cx="3978417" cy="43245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51"/>
          <p:cNvSpPr>
            <a:spLocks noChangeArrowheads="1"/>
          </p:cNvSpPr>
          <p:nvPr/>
        </p:nvSpPr>
        <p:spPr bwMode="auto">
          <a:xfrm>
            <a:off x="11762903" y="6061615"/>
            <a:ext cx="62488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취향 맞춘 플레이리스트 생성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Oval 31"/>
          <p:cNvSpPr>
            <a:spLocks noChangeAspect="1"/>
          </p:cNvSpPr>
          <p:nvPr/>
        </p:nvSpPr>
        <p:spPr>
          <a:xfrm>
            <a:off x="10972927" y="8182044"/>
            <a:ext cx="2301875" cy="23018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Rectangle 47"/>
          <p:cNvSpPr/>
          <p:nvPr/>
        </p:nvSpPr>
        <p:spPr>
          <a:xfrm>
            <a:off x="11299939" y="8731648"/>
            <a:ext cx="1651327" cy="1231064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미술</a:t>
            </a:r>
            <a:endParaRPr lang="en-US" altLang="ko-KR" sz="320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디자인</a:t>
            </a:r>
            <a:endParaRPr lang="en-US" altLang="ko-KR" sz="320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cxnSp>
        <p:nvCxnSpPr>
          <p:cNvPr id="29" name="Straight Connector 102"/>
          <p:cNvCxnSpPr>
            <a:stCxn id="27" idx="2"/>
          </p:cNvCxnSpPr>
          <p:nvPr/>
        </p:nvCxnSpPr>
        <p:spPr>
          <a:xfrm flipH="1" flipV="1">
            <a:off x="5134425" y="8579938"/>
            <a:ext cx="5838502" cy="753044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51"/>
          <p:cNvSpPr>
            <a:spLocks noChangeArrowheads="1"/>
          </p:cNvSpPr>
          <p:nvPr/>
        </p:nvSpPr>
        <p:spPr bwMode="auto">
          <a:xfrm>
            <a:off x="13644618" y="8582617"/>
            <a:ext cx="74542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자동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컬러파레트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 아이디어 제공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핀터레스트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31" name="Oval 31"/>
          <p:cNvSpPr>
            <a:spLocks noChangeAspect="1"/>
          </p:cNvSpPr>
          <p:nvPr/>
        </p:nvSpPr>
        <p:spPr>
          <a:xfrm>
            <a:off x="5787476" y="11005391"/>
            <a:ext cx="2301875" cy="23018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Rectangle 47"/>
          <p:cNvSpPr/>
          <p:nvPr/>
        </p:nvSpPr>
        <p:spPr>
          <a:xfrm>
            <a:off x="6307650" y="11801216"/>
            <a:ext cx="1265003" cy="73862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언어</a:t>
            </a:r>
            <a:endParaRPr lang="en-US" altLang="ko-KR" sz="320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cxnSp>
        <p:nvCxnSpPr>
          <p:cNvPr id="33" name="Straight Connector 102"/>
          <p:cNvCxnSpPr>
            <a:stCxn id="31" idx="2"/>
          </p:cNvCxnSpPr>
          <p:nvPr/>
        </p:nvCxnSpPr>
        <p:spPr>
          <a:xfrm flipH="1" flipV="1">
            <a:off x="4073236" y="9920741"/>
            <a:ext cx="1714240" cy="223558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8396436" y="11070755"/>
            <a:ext cx="624882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비문 고쳐주는 시스템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비슷한 단어 추천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문장과 어울리는 단어로 변환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Rectangle 26"/>
          <p:cNvSpPr/>
          <p:nvPr/>
        </p:nvSpPr>
        <p:spPr>
          <a:xfrm>
            <a:off x="9847626" y="1963700"/>
            <a:ext cx="466176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마인드맵 자세히 보기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8195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1" name="Oval 31">
            <a:extLst>
              <a:ext uri="{FF2B5EF4-FFF2-40B4-BE49-F238E27FC236}">
                <a16:creationId xmlns:a16="http://schemas.microsoft.com/office/drawing/2014/main" id="{5BC2186D-93B3-41AD-8007-DD07A8C460B9}"/>
              </a:ext>
            </a:extLst>
          </p:cNvPr>
          <p:cNvSpPr>
            <a:spLocks noChangeAspect="1"/>
          </p:cNvSpPr>
          <p:nvPr/>
        </p:nvSpPr>
        <p:spPr>
          <a:xfrm>
            <a:off x="9095301" y="9642425"/>
            <a:ext cx="2301875" cy="230187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사고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Oval 31">
            <a:extLst>
              <a:ext uri="{FF2B5EF4-FFF2-40B4-BE49-F238E27FC236}">
                <a16:creationId xmlns:a16="http://schemas.microsoft.com/office/drawing/2014/main" id="{FB717B1B-A783-429A-A7EB-18A9D1C27EBA}"/>
              </a:ext>
            </a:extLst>
          </p:cNvPr>
          <p:cNvSpPr>
            <a:spLocks noChangeAspect="1"/>
          </p:cNvSpPr>
          <p:nvPr/>
        </p:nvSpPr>
        <p:spPr>
          <a:xfrm>
            <a:off x="5150705" y="10798746"/>
            <a:ext cx="2301875" cy="230187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보안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9" name="Straight Connector 102">
            <a:extLst>
              <a:ext uri="{FF2B5EF4-FFF2-40B4-BE49-F238E27FC236}">
                <a16:creationId xmlns:a16="http://schemas.microsoft.com/office/drawing/2014/main" id="{4205008B-1B99-4215-A070-26945D255A99}"/>
              </a:ext>
            </a:extLst>
          </p:cNvPr>
          <p:cNvCxnSpPr>
            <a:cxnSpLocks/>
          </p:cNvCxnSpPr>
          <p:nvPr/>
        </p:nvCxnSpPr>
        <p:spPr>
          <a:xfrm flipH="1">
            <a:off x="4998663" y="5063830"/>
            <a:ext cx="2605960" cy="140454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1">
            <a:extLst>
              <a:ext uri="{FF2B5EF4-FFF2-40B4-BE49-F238E27FC236}">
                <a16:creationId xmlns:a16="http://schemas.microsoft.com/office/drawing/2014/main" id="{92D899E6-B4AB-4217-B09E-71AF4702B686}"/>
              </a:ext>
            </a:extLst>
          </p:cNvPr>
          <p:cNvSpPr>
            <a:spLocks noChangeAspect="1"/>
          </p:cNvSpPr>
          <p:nvPr/>
        </p:nvSpPr>
        <p:spPr>
          <a:xfrm>
            <a:off x="7545751" y="3750953"/>
            <a:ext cx="2301875" cy="230187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범죄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BAF2D-9BE8-45D0-908D-E02517BA5F19}"/>
              </a:ext>
            </a:extLst>
          </p:cNvPr>
          <p:cNvSpPr txBox="1"/>
          <p:nvPr/>
        </p:nvSpPr>
        <p:spPr>
          <a:xfrm>
            <a:off x="10207844" y="3047343"/>
            <a:ext cx="93573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딥 페이크 여부 확인 및 신고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페이크 기사 파악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손쉬운 고소 서비스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법 도우미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변호사 매칭 시스템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벌금 계산기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호신술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가상 전화 매칭 도우미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불법 웹툰 캡처 및 게시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23D075-2804-4F3B-813D-9EDB54F2B624}"/>
              </a:ext>
            </a:extLst>
          </p:cNvPr>
          <p:cNvSpPr txBox="1"/>
          <p:nvPr/>
        </p:nvSpPr>
        <p:spPr>
          <a:xfrm>
            <a:off x="11664619" y="9789175"/>
            <a:ext cx="935736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도어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락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열림 방지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 주변 차 알람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미아 찾기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4" name="Straight Connector 102">
            <a:extLst>
              <a:ext uri="{FF2B5EF4-FFF2-40B4-BE49-F238E27FC236}">
                <a16:creationId xmlns:a16="http://schemas.microsoft.com/office/drawing/2014/main" id="{8645293B-F9B7-4B3E-8424-75B8901C9092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242397" y="7574893"/>
            <a:ext cx="4190006" cy="2404634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102">
            <a:extLst>
              <a:ext uri="{FF2B5EF4-FFF2-40B4-BE49-F238E27FC236}">
                <a16:creationId xmlns:a16="http://schemas.microsoft.com/office/drawing/2014/main" id="{5782893F-4F0B-4CE8-A550-048285ED383A}"/>
              </a:ext>
            </a:extLst>
          </p:cNvPr>
          <p:cNvCxnSpPr>
            <a:cxnSpLocks/>
          </p:cNvCxnSpPr>
          <p:nvPr/>
        </p:nvCxnSpPr>
        <p:spPr>
          <a:xfrm flipH="1" flipV="1">
            <a:off x="4572794" y="8398426"/>
            <a:ext cx="1198848" cy="328654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3BD74BA5-B634-430E-8138-6502E6564998}"/>
              </a:ext>
            </a:extLst>
          </p:cNvPr>
          <p:cNvSpPr/>
          <p:nvPr/>
        </p:nvSpPr>
        <p:spPr>
          <a:xfrm>
            <a:off x="11397176" y="8192108"/>
            <a:ext cx="2605960" cy="1404548"/>
          </a:xfrm>
          <a:prstGeom prst="ellipse">
            <a:avLst/>
          </a:prstGeom>
          <a:ln>
            <a:solidFill>
              <a:srgbClr val="C1C3C9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가스 누출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E86BA83-0D49-434D-9EFF-97E2B9CE50EF}"/>
              </a:ext>
            </a:extLst>
          </p:cNvPr>
          <p:cNvSpPr/>
          <p:nvPr/>
        </p:nvSpPr>
        <p:spPr>
          <a:xfrm>
            <a:off x="11417905" y="11660703"/>
            <a:ext cx="2605960" cy="1404548"/>
          </a:xfrm>
          <a:prstGeom prst="ellipse">
            <a:avLst/>
          </a:prstGeom>
          <a:ln>
            <a:solidFill>
              <a:srgbClr val="C1C3C9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C89B29-72FC-46A1-B545-2B4FDC3D9779}"/>
              </a:ext>
            </a:extLst>
          </p:cNvPr>
          <p:cNvSpPr txBox="1"/>
          <p:nvPr/>
        </p:nvSpPr>
        <p:spPr>
          <a:xfrm>
            <a:off x="14241571" y="8214508"/>
            <a:ext cx="935736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가스 누출 안내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화재 경보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8796E1-A8EE-4938-9FBC-F0CFC6B45175}"/>
              </a:ext>
            </a:extLst>
          </p:cNvPr>
          <p:cNvSpPr txBox="1"/>
          <p:nvPr/>
        </p:nvSpPr>
        <p:spPr>
          <a:xfrm>
            <a:off x="14241571" y="12039811"/>
            <a:ext cx="93573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멀티 플래그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 사용 플래그 자동 절전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1" name="그룹 1"/>
          <p:cNvGrpSpPr>
            <a:grpSpLocks/>
          </p:cNvGrpSpPr>
          <p:nvPr/>
        </p:nvGrpSpPr>
        <p:grpSpPr bwMode="auto">
          <a:xfrm>
            <a:off x="-392472" y="4076754"/>
            <a:ext cx="5695220" cy="5695220"/>
            <a:chOff x="17300586" y="9311561"/>
            <a:chExt cx="2362297" cy="2362298"/>
          </a:xfrm>
        </p:grpSpPr>
        <p:sp>
          <p:nvSpPr>
            <p:cNvPr id="22" name="Oval 37"/>
            <p:cNvSpPr>
              <a:spLocks noChangeAspect="1"/>
            </p:cNvSpPr>
            <p:nvPr/>
          </p:nvSpPr>
          <p:spPr>
            <a:xfrm>
              <a:off x="17300586" y="9311561"/>
              <a:ext cx="2362297" cy="2362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Rectangle 47"/>
            <p:cNvSpPr/>
            <p:nvPr/>
          </p:nvSpPr>
          <p:spPr>
            <a:xfrm>
              <a:off x="17795759" y="10865838"/>
              <a:ext cx="1346918" cy="446798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54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Lato Regular"/>
                </a:rPr>
                <a:t>안전</a:t>
              </a:r>
              <a:endParaRPr lang="en-US" sz="54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Lato Regular"/>
              </a:endParaRPr>
            </a:p>
          </p:txBody>
        </p:sp>
        <p:sp>
          <p:nvSpPr>
            <p:cNvPr id="24" name="Freeform 155"/>
            <p:cNvSpPr>
              <a:spLocks noChangeArrowheads="1"/>
            </p:cNvSpPr>
            <p:nvPr/>
          </p:nvSpPr>
          <p:spPr bwMode="auto">
            <a:xfrm>
              <a:off x="18105654" y="9844607"/>
              <a:ext cx="752160" cy="917933"/>
            </a:xfrm>
            <a:custGeom>
              <a:avLst/>
              <a:gdLst>
                <a:gd name="T0" fmla="*/ 766240856 w 501"/>
                <a:gd name="T1" fmla="*/ 224903966 h 619"/>
                <a:gd name="T2" fmla="*/ 766240856 w 501"/>
                <a:gd name="T3" fmla="*/ 224903966 h 619"/>
                <a:gd name="T4" fmla="*/ 613339189 w 501"/>
                <a:gd name="T5" fmla="*/ 449806448 h 619"/>
                <a:gd name="T6" fmla="*/ 510826236 w 501"/>
                <a:gd name="T7" fmla="*/ 0 h 619"/>
                <a:gd name="T8" fmla="*/ 229350249 w 501"/>
                <a:gd name="T9" fmla="*/ 601446310 h 619"/>
                <a:gd name="T10" fmla="*/ 126837296 w 501"/>
                <a:gd name="T11" fmla="*/ 349281663 h 619"/>
                <a:gd name="T12" fmla="*/ 0 w 501"/>
                <a:gd name="T13" fmla="*/ 625299222 h 619"/>
                <a:gd name="T14" fmla="*/ 434376153 w 501"/>
                <a:gd name="T15" fmla="*/ 1052956644 h 619"/>
                <a:gd name="T16" fmla="*/ 868753808 w 501"/>
                <a:gd name="T17" fmla="*/ 625299222 h 619"/>
                <a:gd name="T18" fmla="*/ 766240856 w 501"/>
                <a:gd name="T19" fmla="*/ 224903966 h 619"/>
                <a:gd name="T20" fmla="*/ 460439023 w 501"/>
                <a:gd name="T21" fmla="*/ 1001843050 h 619"/>
                <a:gd name="T22" fmla="*/ 460439023 w 501"/>
                <a:gd name="T23" fmla="*/ 1001843050 h 619"/>
                <a:gd name="T24" fmla="*/ 50387213 w 501"/>
                <a:gd name="T25" fmla="*/ 601446310 h 619"/>
                <a:gd name="T26" fmla="*/ 102512952 w 501"/>
                <a:gd name="T27" fmla="*/ 500921525 h 619"/>
                <a:gd name="T28" fmla="*/ 307538857 w 501"/>
                <a:gd name="T29" fmla="*/ 676414299 h 619"/>
                <a:gd name="T30" fmla="*/ 434376153 w 501"/>
                <a:gd name="T31" fmla="*/ 98820900 h 619"/>
                <a:gd name="T32" fmla="*/ 663727903 w 501"/>
                <a:gd name="T33" fmla="*/ 550331234 h 619"/>
                <a:gd name="T34" fmla="*/ 715852141 w 501"/>
                <a:gd name="T35" fmla="*/ 349281663 h 619"/>
                <a:gd name="T36" fmla="*/ 818365093 w 501"/>
                <a:gd name="T37" fmla="*/ 625299222 h 619"/>
                <a:gd name="T38" fmla="*/ 460439023 w 501"/>
                <a:gd name="T39" fmla="*/ 1001843050 h 61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01" h="619">
                  <a:moveTo>
                    <a:pt x="441" y="132"/>
                  </a:moveTo>
                  <a:lnTo>
                    <a:pt x="441" y="132"/>
                  </a:lnTo>
                  <a:cubicBezTo>
                    <a:pt x="353" y="162"/>
                    <a:pt x="339" y="220"/>
                    <a:pt x="353" y="264"/>
                  </a:cubicBezTo>
                  <a:cubicBezTo>
                    <a:pt x="280" y="191"/>
                    <a:pt x="294" y="117"/>
                    <a:pt x="294" y="0"/>
                  </a:cubicBezTo>
                  <a:cubicBezTo>
                    <a:pt x="88" y="73"/>
                    <a:pt x="132" y="279"/>
                    <a:pt x="132" y="353"/>
                  </a:cubicBezTo>
                  <a:cubicBezTo>
                    <a:pt x="88" y="309"/>
                    <a:pt x="73" y="205"/>
                    <a:pt x="73" y="205"/>
                  </a:cubicBezTo>
                  <a:cubicBezTo>
                    <a:pt x="14" y="235"/>
                    <a:pt x="0" y="309"/>
                    <a:pt x="0" y="367"/>
                  </a:cubicBezTo>
                  <a:cubicBezTo>
                    <a:pt x="0" y="515"/>
                    <a:pt x="103" y="618"/>
                    <a:pt x="250" y="618"/>
                  </a:cubicBezTo>
                  <a:cubicBezTo>
                    <a:pt x="397" y="618"/>
                    <a:pt x="500" y="515"/>
                    <a:pt x="500" y="367"/>
                  </a:cubicBezTo>
                  <a:cubicBezTo>
                    <a:pt x="500" y="279"/>
                    <a:pt x="441" y="250"/>
                    <a:pt x="441" y="132"/>
                  </a:cubicBezTo>
                  <a:close/>
                  <a:moveTo>
                    <a:pt x="265" y="588"/>
                  </a:moveTo>
                  <a:lnTo>
                    <a:pt x="265" y="588"/>
                  </a:lnTo>
                  <a:cubicBezTo>
                    <a:pt x="132" y="588"/>
                    <a:pt x="29" y="485"/>
                    <a:pt x="29" y="353"/>
                  </a:cubicBezTo>
                  <a:cubicBezTo>
                    <a:pt x="29" y="338"/>
                    <a:pt x="29" y="309"/>
                    <a:pt x="59" y="294"/>
                  </a:cubicBezTo>
                  <a:cubicBezTo>
                    <a:pt x="59" y="309"/>
                    <a:pt x="88" y="412"/>
                    <a:pt x="177" y="397"/>
                  </a:cubicBezTo>
                  <a:cubicBezTo>
                    <a:pt x="177" y="323"/>
                    <a:pt x="147" y="117"/>
                    <a:pt x="250" y="58"/>
                  </a:cubicBezTo>
                  <a:cubicBezTo>
                    <a:pt x="250" y="162"/>
                    <a:pt x="265" y="309"/>
                    <a:pt x="382" y="323"/>
                  </a:cubicBezTo>
                  <a:cubicBezTo>
                    <a:pt x="382" y="279"/>
                    <a:pt x="382" y="220"/>
                    <a:pt x="412" y="205"/>
                  </a:cubicBezTo>
                  <a:cubicBezTo>
                    <a:pt x="412" y="264"/>
                    <a:pt x="471" y="309"/>
                    <a:pt x="471" y="367"/>
                  </a:cubicBezTo>
                  <a:cubicBezTo>
                    <a:pt x="471" y="485"/>
                    <a:pt x="353" y="588"/>
                    <a:pt x="265" y="5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Rectangle 56"/>
          <p:cNvSpPr/>
          <p:nvPr/>
        </p:nvSpPr>
        <p:spPr>
          <a:xfrm>
            <a:off x="9017654" y="1025100"/>
            <a:ext cx="632170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MINDMAP DETAIL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28" name="Rectangle 26"/>
          <p:cNvSpPr/>
          <p:nvPr/>
        </p:nvSpPr>
        <p:spPr>
          <a:xfrm>
            <a:off x="9847626" y="1963700"/>
            <a:ext cx="466176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마인드맵 자세히 보기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589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9219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6" name="Oval 31">
            <a:extLst>
              <a:ext uri="{FF2B5EF4-FFF2-40B4-BE49-F238E27FC236}">
                <a16:creationId xmlns:a16="http://schemas.microsoft.com/office/drawing/2014/main" id="{A3AC6D85-18A3-4570-BE44-B36A7EEB7865}"/>
              </a:ext>
            </a:extLst>
          </p:cNvPr>
          <p:cNvSpPr>
            <a:spLocks noChangeAspect="1"/>
          </p:cNvSpPr>
          <p:nvPr/>
        </p:nvSpPr>
        <p:spPr>
          <a:xfrm>
            <a:off x="7397290" y="7295334"/>
            <a:ext cx="2301875" cy="2301875"/>
          </a:xfrm>
          <a:prstGeom prst="ellipse">
            <a:avLst/>
          </a:prstGeom>
          <a:solidFill>
            <a:srgbClr val="E1F20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여행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Straight Connector 102">
            <a:extLst>
              <a:ext uri="{FF2B5EF4-FFF2-40B4-BE49-F238E27FC236}">
                <a16:creationId xmlns:a16="http://schemas.microsoft.com/office/drawing/2014/main" id="{1CE8EAF3-5B98-4023-BCB2-A4D5D0E5243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055784" y="4331009"/>
            <a:ext cx="2340712" cy="198698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31">
            <a:extLst>
              <a:ext uri="{FF2B5EF4-FFF2-40B4-BE49-F238E27FC236}">
                <a16:creationId xmlns:a16="http://schemas.microsoft.com/office/drawing/2014/main" id="{79E75C05-AC64-47EE-9825-0E715CDD4C68}"/>
              </a:ext>
            </a:extLst>
          </p:cNvPr>
          <p:cNvSpPr>
            <a:spLocks noChangeAspect="1"/>
          </p:cNvSpPr>
          <p:nvPr/>
        </p:nvSpPr>
        <p:spPr>
          <a:xfrm>
            <a:off x="7396496" y="3180071"/>
            <a:ext cx="2301875" cy="2301875"/>
          </a:xfrm>
          <a:prstGeom prst="ellipse">
            <a:avLst/>
          </a:prstGeom>
          <a:solidFill>
            <a:srgbClr val="E1F20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Straight Connector 102">
            <a:extLst>
              <a:ext uri="{FF2B5EF4-FFF2-40B4-BE49-F238E27FC236}">
                <a16:creationId xmlns:a16="http://schemas.microsoft.com/office/drawing/2014/main" id="{7441A672-D0CC-41B3-A504-658D10A82945}"/>
              </a:ext>
            </a:extLst>
          </p:cNvPr>
          <p:cNvCxnSpPr>
            <a:cxnSpLocks/>
          </p:cNvCxnSpPr>
          <p:nvPr/>
        </p:nvCxnSpPr>
        <p:spPr>
          <a:xfrm flipH="1" flipV="1">
            <a:off x="4554538" y="7304954"/>
            <a:ext cx="2842752" cy="108307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02">
            <a:extLst>
              <a:ext uri="{FF2B5EF4-FFF2-40B4-BE49-F238E27FC236}">
                <a16:creationId xmlns:a16="http://schemas.microsoft.com/office/drawing/2014/main" id="{2C3D9285-3C62-43DF-8EBA-A52EF68CC09D}"/>
              </a:ext>
            </a:extLst>
          </p:cNvPr>
          <p:cNvCxnSpPr>
            <a:cxnSpLocks/>
          </p:cNvCxnSpPr>
          <p:nvPr/>
        </p:nvCxnSpPr>
        <p:spPr>
          <a:xfrm flipH="1" flipV="1">
            <a:off x="4291783" y="8297843"/>
            <a:ext cx="833301" cy="263466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BA9B9A-5884-4EB2-9EB0-0B06285AB4E0}"/>
              </a:ext>
            </a:extLst>
          </p:cNvPr>
          <p:cNvSpPr txBox="1"/>
          <p:nvPr/>
        </p:nvSpPr>
        <p:spPr>
          <a:xfrm>
            <a:off x="10000268" y="3076223"/>
            <a:ext cx="9357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기반의 방 탈출 게임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 제공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X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흥미 위주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Chat Bot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마음의 상처를 치유해주는 힐링 게임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방송 플랫폼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7939AC-E461-4531-8364-EE17B64A17E3}"/>
              </a:ext>
            </a:extLst>
          </p:cNvPr>
          <p:cNvSpPr txBox="1"/>
          <p:nvPr/>
        </p:nvSpPr>
        <p:spPr>
          <a:xfrm>
            <a:off x="10145505" y="6142364"/>
            <a:ext cx="9357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일정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여비 입력 시 여행 일정 세워 주기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CA2683-171A-470E-87CE-B33B33AF3E8E}"/>
              </a:ext>
            </a:extLst>
          </p:cNvPr>
          <p:cNvSpPr txBox="1"/>
          <p:nvPr/>
        </p:nvSpPr>
        <p:spPr>
          <a:xfrm>
            <a:off x="7201828" y="10975142"/>
            <a:ext cx="935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Chrome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확장 앱 형식의 일정 관리 도우미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3A890B2-3594-4F50-8F9E-A1C075FB29C4}"/>
              </a:ext>
            </a:extLst>
          </p:cNvPr>
          <p:cNvSpPr/>
          <p:nvPr/>
        </p:nvSpPr>
        <p:spPr>
          <a:xfrm>
            <a:off x="10172508" y="7404687"/>
            <a:ext cx="2605960" cy="1404548"/>
          </a:xfrm>
          <a:prstGeom prst="ellipse">
            <a:avLst/>
          </a:prstGeom>
          <a:ln>
            <a:solidFill>
              <a:srgbClr val="E1F2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맛집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1F6245-0CEA-464A-97FF-ACA1447E03A4}"/>
              </a:ext>
            </a:extLst>
          </p:cNvPr>
          <p:cNvSpPr/>
          <p:nvPr/>
        </p:nvSpPr>
        <p:spPr>
          <a:xfrm>
            <a:off x="10145505" y="9091113"/>
            <a:ext cx="2605960" cy="1404548"/>
          </a:xfrm>
          <a:prstGeom prst="ellipse">
            <a:avLst/>
          </a:prstGeom>
          <a:ln>
            <a:solidFill>
              <a:srgbClr val="E1F2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복장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F55E183-3064-4065-847E-16EDE4D8B502}"/>
              </a:ext>
            </a:extLst>
          </p:cNvPr>
          <p:cNvSpPr/>
          <p:nvPr/>
        </p:nvSpPr>
        <p:spPr>
          <a:xfrm>
            <a:off x="7201828" y="11695739"/>
            <a:ext cx="2605960" cy="1404548"/>
          </a:xfrm>
          <a:prstGeom prst="ellipse">
            <a:avLst/>
          </a:prstGeom>
          <a:ln>
            <a:solidFill>
              <a:srgbClr val="E1F2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알람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AA6C31-5D69-4BC4-999A-7AA1B38B8BD6}"/>
              </a:ext>
            </a:extLst>
          </p:cNvPr>
          <p:cNvSpPr txBox="1"/>
          <p:nvPr/>
        </p:nvSpPr>
        <p:spPr>
          <a:xfrm>
            <a:off x="13145132" y="7712308"/>
            <a:ext cx="935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SNS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기반 신뢰성 판단 후 시각화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FF0ACA-A7A7-4316-B98B-DCDD7D0CE79B}"/>
              </a:ext>
            </a:extLst>
          </p:cNvPr>
          <p:cNvSpPr txBox="1"/>
          <p:nvPr/>
        </p:nvSpPr>
        <p:spPr>
          <a:xfrm>
            <a:off x="13145132" y="8939080"/>
            <a:ext cx="9357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쇼핑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가상 치수 계산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날씨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일정에 따른 복장 추천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2B2F52-66D7-4005-B9E7-571DE7322602}"/>
              </a:ext>
            </a:extLst>
          </p:cNvPr>
          <p:cNvSpPr txBox="1"/>
          <p:nvPr/>
        </p:nvSpPr>
        <p:spPr>
          <a:xfrm>
            <a:off x="10145505" y="12074847"/>
            <a:ext cx="935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습관 교정</a:t>
            </a:r>
          </a:p>
        </p:txBody>
      </p:sp>
      <p:sp>
        <p:nvSpPr>
          <p:cNvPr id="17" name="Oval 31">
            <a:extLst>
              <a:ext uri="{FF2B5EF4-FFF2-40B4-BE49-F238E27FC236}">
                <a16:creationId xmlns:a16="http://schemas.microsoft.com/office/drawing/2014/main" id="{FCE804A9-4EAB-46B9-94A6-2B907C904540}"/>
              </a:ext>
            </a:extLst>
          </p:cNvPr>
          <p:cNvSpPr>
            <a:spLocks noChangeAspect="1"/>
          </p:cNvSpPr>
          <p:nvPr/>
        </p:nvSpPr>
        <p:spPr>
          <a:xfrm>
            <a:off x="4595868" y="10245117"/>
            <a:ext cx="2301875" cy="2301875"/>
          </a:xfrm>
          <a:prstGeom prst="ellipse">
            <a:avLst/>
          </a:prstGeom>
          <a:solidFill>
            <a:srgbClr val="E1F20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일정 관리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1"/>
          <p:cNvGrpSpPr>
            <a:grpSpLocks/>
          </p:cNvGrpSpPr>
          <p:nvPr/>
        </p:nvGrpSpPr>
        <p:grpSpPr bwMode="auto">
          <a:xfrm>
            <a:off x="-629208" y="4002437"/>
            <a:ext cx="5755572" cy="5753824"/>
            <a:chOff x="18207220" y="6009712"/>
            <a:chExt cx="2301875" cy="2301875"/>
          </a:xfrm>
        </p:grpSpPr>
        <p:sp>
          <p:nvSpPr>
            <p:cNvPr id="33" name="Oval 31"/>
            <p:cNvSpPr>
              <a:spLocks noChangeAspect="1"/>
            </p:cNvSpPr>
            <p:nvPr/>
          </p:nvSpPr>
          <p:spPr>
            <a:xfrm>
              <a:off x="18207220" y="6009712"/>
              <a:ext cx="2301875" cy="2301875"/>
            </a:xfrm>
            <a:prstGeom prst="ellipse">
              <a:avLst/>
            </a:prstGeom>
            <a:solidFill>
              <a:srgbClr val="BDCC00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Rectangle 47"/>
            <p:cNvSpPr/>
            <p:nvPr/>
          </p:nvSpPr>
          <p:spPr>
            <a:xfrm>
              <a:off x="19016889" y="7586379"/>
              <a:ext cx="717487" cy="430935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243797" tIns="121899" rIns="243797" bIns="121899" anchor="ctr"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54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Lato Regular"/>
                </a:rPr>
                <a:t>여가</a:t>
              </a:r>
              <a:endParaRPr lang="en-US" sz="54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Lato Regular"/>
              </a:endParaRPr>
            </a:p>
          </p:txBody>
        </p:sp>
        <p:sp>
          <p:nvSpPr>
            <p:cNvPr id="35" name="Freeform 30"/>
            <p:cNvSpPr>
              <a:spLocks noChangeArrowheads="1"/>
            </p:cNvSpPr>
            <p:nvPr/>
          </p:nvSpPr>
          <p:spPr bwMode="auto">
            <a:xfrm>
              <a:off x="18873435" y="6474107"/>
              <a:ext cx="1004396" cy="955928"/>
            </a:xfrm>
            <a:custGeom>
              <a:avLst/>
              <a:gdLst>
                <a:gd name="T0" fmla="*/ 319149854 w 498"/>
                <a:gd name="T1" fmla="*/ 1142708196 h 470"/>
                <a:gd name="T2" fmla="*/ 319149854 w 498"/>
                <a:gd name="T3" fmla="*/ 1142708196 h 470"/>
                <a:gd name="T4" fmla="*/ 446330994 w 498"/>
                <a:gd name="T5" fmla="*/ 1142708196 h 470"/>
                <a:gd name="T6" fmla="*/ 703089301 w 498"/>
                <a:gd name="T7" fmla="*/ 645666313 h 470"/>
                <a:gd name="T8" fmla="*/ 1022241172 w 498"/>
                <a:gd name="T9" fmla="*/ 645666313 h 470"/>
                <a:gd name="T10" fmla="*/ 1192613356 w 498"/>
                <a:gd name="T11" fmla="*/ 560389400 h 470"/>
                <a:gd name="T12" fmla="*/ 1022241172 w 498"/>
                <a:gd name="T13" fmla="*/ 475112487 h 470"/>
                <a:gd name="T14" fmla="*/ 703089301 w 498"/>
                <a:gd name="T15" fmla="*/ 475112487 h 470"/>
                <a:gd name="T16" fmla="*/ 446330994 w 498"/>
                <a:gd name="T17" fmla="*/ 0 h 470"/>
                <a:gd name="T18" fmla="*/ 319149854 w 498"/>
                <a:gd name="T19" fmla="*/ 0 h 470"/>
                <a:gd name="T20" fmla="*/ 467927524 w 498"/>
                <a:gd name="T21" fmla="*/ 475112487 h 470"/>
                <a:gd name="T22" fmla="*/ 256760324 w 498"/>
                <a:gd name="T23" fmla="*/ 475112487 h 470"/>
                <a:gd name="T24" fmla="*/ 127181139 w 498"/>
                <a:gd name="T25" fmla="*/ 365471613 h 470"/>
                <a:gd name="T26" fmla="*/ 0 w 498"/>
                <a:gd name="T27" fmla="*/ 365471613 h 470"/>
                <a:gd name="T28" fmla="*/ 86386123 w 498"/>
                <a:gd name="T29" fmla="*/ 560389400 h 470"/>
                <a:gd name="T30" fmla="*/ 0 w 498"/>
                <a:gd name="T31" fmla="*/ 777236582 h 470"/>
                <a:gd name="T32" fmla="*/ 127181139 w 498"/>
                <a:gd name="T33" fmla="*/ 777236582 h 470"/>
                <a:gd name="T34" fmla="*/ 256760324 w 498"/>
                <a:gd name="T35" fmla="*/ 645666313 h 470"/>
                <a:gd name="T36" fmla="*/ 467927524 w 498"/>
                <a:gd name="T37" fmla="*/ 645666313 h 470"/>
                <a:gd name="T38" fmla="*/ 319149854 w 498"/>
                <a:gd name="T39" fmla="*/ 1142708196 h 4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98" h="470">
                  <a:moveTo>
                    <a:pt x="133" y="469"/>
                  </a:moveTo>
                  <a:lnTo>
                    <a:pt x="133" y="469"/>
                  </a:lnTo>
                  <a:cubicBezTo>
                    <a:pt x="186" y="469"/>
                    <a:pt x="186" y="469"/>
                    <a:pt x="186" y="46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426" y="265"/>
                    <a:pt x="426" y="265"/>
                    <a:pt x="426" y="265"/>
                  </a:cubicBezTo>
                  <a:cubicBezTo>
                    <a:pt x="426" y="265"/>
                    <a:pt x="497" y="265"/>
                    <a:pt x="497" y="230"/>
                  </a:cubicBezTo>
                  <a:cubicBezTo>
                    <a:pt x="497" y="195"/>
                    <a:pt x="426" y="195"/>
                    <a:pt x="426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95" y="195"/>
                    <a:pt x="195" y="195"/>
                    <a:pt x="195" y="195"/>
                  </a:cubicBezTo>
                  <a:cubicBezTo>
                    <a:pt x="107" y="195"/>
                    <a:pt x="107" y="195"/>
                    <a:pt x="107" y="195"/>
                  </a:cubicBezTo>
                  <a:cubicBezTo>
                    <a:pt x="53" y="150"/>
                    <a:pt x="53" y="150"/>
                    <a:pt x="53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53" y="319"/>
                    <a:pt x="53" y="319"/>
                    <a:pt x="53" y="319"/>
                  </a:cubicBezTo>
                  <a:cubicBezTo>
                    <a:pt x="107" y="265"/>
                    <a:pt x="107" y="265"/>
                    <a:pt x="107" y="265"/>
                  </a:cubicBezTo>
                  <a:cubicBezTo>
                    <a:pt x="195" y="265"/>
                    <a:pt x="195" y="265"/>
                    <a:pt x="195" y="265"/>
                  </a:cubicBezTo>
                  <a:lnTo>
                    <a:pt x="133" y="46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4" tIns="45712" rIns="91424" bIns="45712" anchor="ctr"/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7" name="Rectangle 56"/>
          <p:cNvSpPr/>
          <p:nvPr/>
        </p:nvSpPr>
        <p:spPr>
          <a:xfrm>
            <a:off x="9017654" y="1025100"/>
            <a:ext cx="632170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MINDMAP DETAIL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38" name="Rectangle 26"/>
          <p:cNvSpPr/>
          <p:nvPr/>
        </p:nvSpPr>
        <p:spPr>
          <a:xfrm>
            <a:off x="9847626" y="1963700"/>
            <a:ext cx="466176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마인드맵 자세히 보기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3326599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0243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9" name="Oval 31">
            <a:extLst>
              <a:ext uri="{FF2B5EF4-FFF2-40B4-BE49-F238E27FC236}">
                <a16:creationId xmlns:a16="http://schemas.microsoft.com/office/drawing/2014/main" id="{72397547-C485-4DF6-A17E-5E1B3AC985CA}"/>
              </a:ext>
            </a:extLst>
          </p:cNvPr>
          <p:cNvSpPr>
            <a:spLocks noChangeAspect="1"/>
          </p:cNvSpPr>
          <p:nvPr/>
        </p:nvSpPr>
        <p:spPr>
          <a:xfrm>
            <a:off x="10090153" y="9630722"/>
            <a:ext cx="2301875" cy="2301875"/>
          </a:xfrm>
          <a:prstGeom prst="ellipse">
            <a:avLst/>
          </a:prstGeom>
          <a:solidFill>
            <a:srgbClr val="9EE2C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Straight Connector 102">
            <a:extLst>
              <a:ext uri="{FF2B5EF4-FFF2-40B4-BE49-F238E27FC236}">
                <a16:creationId xmlns:a16="http://schemas.microsoft.com/office/drawing/2014/main" id="{A36E257E-ACBB-4177-BC68-95742087C973}"/>
              </a:ext>
            </a:extLst>
          </p:cNvPr>
          <p:cNvCxnSpPr>
            <a:cxnSpLocks/>
          </p:cNvCxnSpPr>
          <p:nvPr/>
        </p:nvCxnSpPr>
        <p:spPr>
          <a:xfrm flipH="1">
            <a:off x="3712694" y="5619346"/>
            <a:ext cx="3756832" cy="153187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31">
            <a:extLst>
              <a:ext uri="{FF2B5EF4-FFF2-40B4-BE49-F238E27FC236}">
                <a16:creationId xmlns:a16="http://schemas.microsoft.com/office/drawing/2014/main" id="{A3BFF80B-8945-49E1-878D-5F8177678940}"/>
              </a:ext>
            </a:extLst>
          </p:cNvPr>
          <p:cNvSpPr>
            <a:spLocks noChangeAspect="1"/>
          </p:cNvSpPr>
          <p:nvPr/>
        </p:nvSpPr>
        <p:spPr>
          <a:xfrm>
            <a:off x="7469526" y="4147068"/>
            <a:ext cx="2301875" cy="2301875"/>
          </a:xfrm>
          <a:prstGeom prst="ellipse">
            <a:avLst/>
          </a:prstGeom>
          <a:solidFill>
            <a:srgbClr val="9EE2C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동물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Straight Connector 102">
            <a:extLst>
              <a:ext uri="{FF2B5EF4-FFF2-40B4-BE49-F238E27FC236}">
                <a16:creationId xmlns:a16="http://schemas.microsoft.com/office/drawing/2014/main" id="{DD280624-6FA5-46D5-BFC5-2B87DC416DE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3480570" y="8735474"/>
            <a:ext cx="6609583" cy="2046186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77EA591-B234-4736-97BF-A036AD9BE192}"/>
              </a:ext>
            </a:extLst>
          </p:cNvPr>
          <p:cNvSpPr txBox="1"/>
          <p:nvPr/>
        </p:nvSpPr>
        <p:spPr>
          <a:xfrm>
            <a:off x="10305126" y="3933912"/>
            <a:ext cx="11963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비문 이용 동물 식별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초보 반려동물 가정들을 위한 총체적 가이드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동물 행동 분석 시스템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반려동물 자랑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BD9AD-8FF1-4724-A0CA-592C5592B719}"/>
              </a:ext>
            </a:extLst>
          </p:cNvPr>
          <p:cNvSpPr txBox="1"/>
          <p:nvPr/>
        </p:nvSpPr>
        <p:spPr>
          <a:xfrm>
            <a:off x="14308749" y="9904497"/>
            <a:ext cx="11963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일회용품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분리수거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재활용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5BC7BC4-BC56-4D5F-A632-AD4D3CFB5972}"/>
              </a:ext>
            </a:extLst>
          </p:cNvPr>
          <p:cNvSpPr/>
          <p:nvPr/>
        </p:nvSpPr>
        <p:spPr>
          <a:xfrm>
            <a:off x="10305126" y="6554637"/>
            <a:ext cx="2870546" cy="1547153"/>
          </a:xfrm>
          <a:prstGeom prst="ellipse">
            <a:avLst/>
          </a:prstGeom>
          <a:ln>
            <a:solidFill>
              <a:srgbClr val="9EE2CF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유기동물 매칭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3AC216-F7B4-4C2D-990B-5A1FA376D73D}"/>
              </a:ext>
            </a:extLst>
          </p:cNvPr>
          <p:cNvSpPr txBox="1"/>
          <p:nvPr/>
        </p:nvSpPr>
        <p:spPr>
          <a:xfrm>
            <a:off x="13508542" y="7005047"/>
            <a:ext cx="11963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유기동물 임시 보호 지원</a:t>
            </a:r>
          </a:p>
        </p:txBody>
      </p:sp>
      <p:grpSp>
        <p:nvGrpSpPr>
          <p:cNvPr id="17" name="그룹 1"/>
          <p:cNvGrpSpPr>
            <a:grpSpLocks/>
          </p:cNvGrpSpPr>
          <p:nvPr/>
        </p:nvGrpSpPr>
        <p:grpSpPr bwMode="auto">
          <a:xfrm>
            <a:off x="-523053" y="4711932"/>
            <a:ext cx="5753824" cy="5753824"/>
            <a:chOff x="15903758" y="2597259"/>
            <a:chExt cx="2303462" cy="2303463"/>
          </a:xfrm>
        </p:grpSpPr>
        <p:sp>
          <p:nvSpPr>
            <p:cNvPr id="18" name="Oval 37"/>
            <p:cNvSpPr>
              <a:spLocks noChangeAspect="1"/>
            </p:cNvSpPr>
            <p:nvPr/>
          </p:nvSpPr>
          <p:spPr>
            <a:xfrm>
              <a:off x="15903758" y="2597259"/>
              <a:ext cx="2303462" cy="2303463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Rectangle 47"/>
            <p:cNvSpPr/>
            <p:nvPr/>
          </p:nvSpPr>
          <p:spPr>
            <a:xfrm>
              <a:off x="16431553" y="4135196"/>
              <a:ext cx="1312479" cy="431232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54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Lato Regular"/>
                </a:rPr>
                <a:t>자연</a:t>
              </a:r>
              <a:endParaRPr lang="en-US" sz="54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Lato Regular"/>
              </a:endParaRPr>
            </a:p>
          </p:txBody>
        </p:sp>
        <p:sp>
          <p:nvSpPr>
            <p:cNvPr id="22" name="Freeform 28"/>
            <p:cNvSpPr>
              <a:spLocks noChangeArrowheads="1"/>
            </p:cNvSpPr>
            <p:nvPr/>
          </p:nvSpPr>
          <p:spPr bwMode="auto">
            <a:xfrm>
              <a:off x="16606780" y="3178067"/>
              <a:ext cx="962025" cy="803275"/>
            </a:xfrm>
            <a:custGeom>
              <a:avLst/>
              <a:gdLst>
                <a:gd name="T0" fmla="*/ 462278126 w 498"/>
                <a:gd name="T1" fmla="*/ 299588906 h 418"/>
                <a:gd name="T2" fmla="*/ 462278126 w 498"/>
                <a:gd name="T3" fmla="*/ 299588906 h 418"/>
                <a:gd name="T4" fmla="*/ 134210215 w 498"/>
                <a:gd name="T5" fmla="*/ 954242657 h 418"/>
                <a:gd name="T6" fmla="*/ 1289903597 w 498"/>
                <a:gd name="T7" fmla="*/ 429039170 h 418"/>
                <a:gd name="T8" fmla="*/ 33553037 w 498"/>
                <a:gd name="T9" fmla="*/ 1412872326 h 418"/>
                <a:gd name="T10" fmla="*/ 164032990 w 498"/>
                <a:gd name="T11" fmla="*/ 1479446144 h 418"/>
                <a:gd name="T12" fmla="*/ 361620948 w 498"/>
                <a:gd name="T13" fmla="*/ 1150270583 h 418"/>
                <a:gd name="T14" fmla="*/ 1092315639 w 498"/>
                <a:gd name="T15" fmla="*/ 1150270583 h 418"/>
                <a:gd name="T16" fmla="*/ 1748451461 w 498"/>
                <a:gd name="T17" fmla="*/ 266301036 h 418"/>
                <a:gd name="T18" fmla="*/ 462278126 w 498"/>
                <a:gd name="T19" fmla="*/ 299588906 h 4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98" h="418">
                  <a:moveTo>
                    <a:pt x="124" y="81"/>
                  </a:moveTo>
                  <a:lnTo>
                    <a:pt x="124" y="81"/>
                  </a:lnTo>
                  <a:cubicBezTo>
                    <a:pt x="27" y="134"/>
                    <a:pt x="36" y="222"/>
                    <a:pt x="36" y="258"/>
                  </a:cubicBezTo>
                  <a:cubicBezTo>
                    <a:pt x="159" y="107"/>
                    <a:pt x="346" y="116"/>
                    <a:pt x="346" y="116"/>
                  </a:cubicBezTo>
                  <a:cubicBezTo>
                    <a:pt x="346" y="116"/>
                    <a:pt x="80" y="204"/>
                    <a:pt x="9" y="382"/>
                  </a:cubicBezTo>
                  <a:cubicBezTo>
                    <a:pt x="0" y="400"/>
                    <a:pt x="36" y="417"/>
                    <a:pt x="44" y="400"/>
                  </a:cubicBezTo>
                  <a:cubicBezTo>
                    <a:pt x="62" y="355"/>
                    <a:pt x="97" y="311"/>
                    <a:pt x="97" y="311"/>
                  </a:cubicBezTo>
                  <a:cubicBezTo>
                    <a:pt x="151" y="329"/>
                    <a:pt x="230" y="355"/>
                    <a:pt x="293" y="311"/>
                  </a:cubicBezTo>
                  <a:cubicBezTo>
                    <a:pt x="363" y="258"/>
                    <a:pt x="363" y="134"/>
                    <a:pt x="469" y="72"/>
                  </a:cubicBezTo>
                  <a:cubicBezTo>
                    <a:pt x="497" y="63"/>
                    <a:pt x="249" y="0"/>
                    <a:pt x="124" y="8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4" tIns="45712" rIns="91424" bIns="45712" anchor="ctr"/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3" name="Rectangle 56"/>
          <p:cNvSpPr/>
          <p:nvPr/>
        </p:nvSpPr>
        <p:spPr>
          <a:xfrm>
            <a:off x="9017654" y="1025100"/>
            <a:ext cx="632170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MINDMAP DETAIL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24" name="Rectangle 26"/>
          <p:cNvSpPr/>
          <p:nvPr/>
        </p:nvSpPr>
        <p:spPr>
          <a:xfrm>
            <a:off x="9847626" y="1963700"/>
            <a:ext cx="466176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마인드맵 자세히 보기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3816384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Network Light">
      <a:dk1>
        <a:srgbClr val="737572"/>
      </a:dk1>
      <a:lt1>
        <a:sysClr val="window" lastClr="FFFFFF"/>
      </a:lt1>
      <a:dk2>
        <a:srgbClr val="445469"/>
      </a:dk2>
      <a:lt2>
        <a:srgbClr val="F6F7FA"/>
      </a:lt2>
      <a:accent1>
        <a:srgbClr val="4E67C8"/>
      </a:accent1>
      <a:accent2>
        <a:srgbClr val="5ECCF3"/>
      </a:accent2>
      <a:accent3>
        <a:srgbClr val="A7EB52"/>
      </a:accent3>
      <a:accent4>
        <a:srgbClr val="5DCEAF"/>
      </a:accent4>
      <a:accent5>
        <a:srgbClr val="FF8021"/>
      </a:accent5>
      <a:accent6>
        <a:srgbClr val="C1C3C9"/>
      </a:accent6>
      <a:hlink>
        <a:srgbClr val="5DCEAF"/>
      </a:hlink>
      <a:folHlink>
        <a:srgbClr val="FF8021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29051</TotalTime>
  <Words>801</Words>
  <Application>Microsoft Office PowerPoint</Application>
  <PresentationFormat>사용자 지정</PresentationFormat>
  <Paragraphs>260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Lato Light</vt:lpstr>
      <vt:lpstr>Lato Regular</vt:lpstr>
      <vt:lpstr>Montserrat</vt:lpstr>
      <vt:lpstr>Montserrat Light</vt:lpstr>
      <vt:lpstr>MS PGothic</vt:lpstr>
      <vt:lpstr>나눔고딕</vt:lpstr>
      <vt:lpstr>나눔고딕 ExtraBold</vt:lpstr>
      <vt:lpstr>맑은 고딕 Semilight</vt:lpstr>
      <vt:lpstr>Arial</vt:lpstr>
      <vt:lpstr>Calibri Light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Slidepro</dc:creator>
  <cp:keywords/>
  <dc:description/>
  <cp:lastModifiedBy>Windows 사용자</cp:lastModifiedBy>
  <cp:revision>4381</cp:revision>
  <dcterms:created xsi:type="dcterms:W3CDTF">2014-11-12T21:47:38Z</dcterms:created>
  <dcterms:modified xsi:type="dcterms:W3CDTF">2020-04-03T01:18:40Z</dcterms:modified>
  <cp:category/>
</cp:coreProperties>
</file>