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362" r:id="rId2"/>
    <p:sldId id="1360" r:id="rId3"/>
    <p:sldId id="1359" r:id="rId4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E2CF"/>
    <a:srgbClr val="C1C3C9"/>
    <a:srgbClr val="E1F200"/>
    <a:srgbClr val="BDCC00"/>
    <a:srgbClr val="5DCEAF"/>
    <a:srgbClr val="F0F5F8"/>
    <a:srgbClr val="E8FA00"/>
    <a:srgbClr val="000000"/>
    <a:srgbClr val="404140"/>
    <a:srgbClr val="3E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0" autoAdjust="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77" y="178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3184161-7854-428E-9D2B-AD87B1F7C22D}" type="datetimeFigureOut">
              <a:rPr lang="en-US" altLang="ko-KR"/>
              <a:pPr>
                <a:defRPr/>
              </a:pPr>
              <a:t>3/22/2020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48E54D0-311C-4C7C-B8B9-D9D4E2B973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4633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5580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6099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5518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1981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8370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07406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293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9124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2768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5389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449DF4-D4D2-4813-ACF6-F99D9FA93E6A}" type="slidenum">
              <a:rPr lang="id-ID" altLang="ko-KR" sz="2400" b="1" smtClean="0"/>
              <a:pPr algn="ctr" eaLnBrk="1" hangingPunct="1">
                <a:defRPr/>
              </a:pPr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5BC2186D-93B3-41AD-8007-DD07A8C460B9}"/>
              </a:ext>
            </a:extLst>
          </p:cNvPr>
          <p:cNvSpPr>
            <a:spLocks noChangeAspect="1"/>
          </p:cNvSpPr>
          <p:nvPr/>
        </p:nvSpPr>
        <p:spPr>
          <a:xfrm>
            <a:off x="8047967" y="7470099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사고</a:t>
            </a:r>
            <a:endParaRPr lang="en-US" dirty="0"/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FB717B1B-A783-429A-A7EB-18A9D1C27EBA}"/>
              </a:ext>
            </a:extLst>
          </p:cNvPr>
          <p:cNvSpPr>
            <a:spLocks noChangeAspect="1"/>
          </p:cNvSpPr>
          <p:nvPr/>
        </p:nvSpPr>
        <p:spPr>
          <a:xfrm>
            <a:off x="5594049" y="10798746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보안</a:t>
            </a:r>
            <a:endParaRPr lang="en-US" dirty="0"/>
          </a:p>
        </p:txBody>
      </p:sp>
      <p:cxnSp>
        <p:nvCxnSpPr>
          <p:cNvPr id="39" name="Straight Connector 102">
            <a:extLst>
              <a:ext uri="{FF2B5EF4-FFF2-40B4-BE49-F238E27FC236}">
                <a16:creationId xmlns:a16="http://schemas.microsoft.com/office/drawing/2014/main" id="{4205008B-1B99-4215-A070-26945D255A9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5442007" y="4255687"/>
            <a:ext cx="2605960" cy="140454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1">
            <a:extLst>
              <a:ext uri="{FF2B5EF4-FFF2-40B4-BE49-F238E27FC236}">
                <a16:creationId xmlns:a16="http://schemas.microsoft.com/office/drawing/2014/main" id="{92D899E6-B4AB-4217-B09E-71AF4702B686}"/>
              </a:ext>
            </a:extLst>
          </p:cNvPr>
          <p:cNvSpPr>
            <a:spLocks noChangeAspect="1"/>
          </p:cNvSpPr>
          <p:nvPr/>
        </p:nvSpPr>
        <p:spPr>
          <a:xfrm>
            <a:off x="8047967" y="3104749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범죄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BAF2D-9BE8-45D0-908D-E02517BA5F19}"/>
              </a:ext>
            </a:extLst>
          </p:cNvPr>
          <p:cNvSpPr txBox="1"/>
          <p:nvPr/>
        </p:nvSpPr>
        <p:spPr>
          <a:xfrm>
            <a:off x="10865116" y="2693497"/>
            <a:ext cx="9357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딥 페이크 여부 확인 및 신고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페이크 기사 파악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손쉬운 고소 서비스 </a:t>
            </a:r>
            <a:r>
              <a:rPr lang="en-US" altLang="ko-KR" dirty="0"/>
              <a:t>(</a:t>
            </a:r>
            <a:r>
              <a:rPr lang="ko-KR" altLang="en-US" dirty="0"/>
              <a:t>법 도우미</a:t>
            </a:r>
            <a:r>
              <a:rPr lang="en-US" altLang="ko-KR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변호사 매칭 시스템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벌금 계산기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호신술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가상 전화 매칭 도우미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불법 웹툰 캡처 및 게시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23D075-2804-4F3B-813D-9EDB54F2B624}"/>
              </a:ext>
            </a:extLst>
          </p:cNvPr>
          <p:cNvSpPr txBox="1"/>
          <p:nvPr/>
        </p:nvSpPr>
        <p:spPr>
          <a:xfrm>
            <a:off x="10885845" y="9254601"/>
            <a:ext cx="935736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도어 </a:t>
            </a:r>
            <a:r>
              <a:rPr lang="ko-KR" altLang="en-US" dirty="0" err="1"/>
              <a:t>락</a:t>
            </a:r>
            <a:r>
              <a:rPr lang="ko-KR" altLang="en-US" dirty="0"/>
              <a:t> 열림 방지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내 주변 차 알람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미아 찾기</a:t>
            </a:r>
            <a:endParaRPr lang="en-US" altLang="ko-KR" dirty="0"/>
          </a:p>
        </p:txBody>
      </p:sp>
      <p:cxnSp>
        <p:nvCxnSpPr>
          <p:cNvPr id="44" name="Straight Connector 102">
            <a:extLst>
              <a:ext uri="{FF2B5EF4-FFF2-40B4-BE49-F238E27FC236}">
                <a16:creationId xmlns:a16="http://schemas.microsoft.com/office/drawing/2014/main" id="{8645293B-F9B7-4B3E-8424-75B8901C9092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4778377" y="8039899"/>
            <a:ext cx="3269590" cy="5811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02">
            <a:extLst>
              <a:ext uri="{FF2B5EF4-FFF2-40B4-BE49-F238E27FC236}">
                <a16:creationId xmlns:a16="http://schemas.microsoft.com/office/drawing/2014/main" id="{5782893F-4F0B-4CE8-A550-048285ED383A}"/>
              </a:ext>
            </a:extLst>
          </p:cNvPr>
          <p:cNvCxnSpPr>
            <a:cxnSpLocks/>
          </p:cNvCxnSpPr>
          <p:nvPr/>
        </p:nvCxnSpPr>
        <p:spPr>
          <a:xfrm flipH="1" flipV="1">
            <a:off x="3884690" y="9394099"/>
            <a:ext cx="2330296" cy="229086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-415925" y="3794125"/>
            <a:ext cx="6142038" cy="6142038"/>
            <a:chOff x="17300586" y="9311561"/>
            <a:chExt cx="2362297" cy="2362298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17300586" y="9311561"/>
              <a:ext cx="2362297" cy="2362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47"/>
            <p:cNvSpPr/>
            <p:nvPr/>
          </p:nvSpPr>
          <p:spPr>
            <a:xfrm>
              <a:off x="17795759" y="10712821"/>
              <a:ext cx="1346918" cy="752833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rgbClr val="FFFFFF"/>
                  </a:solidFill>
                  <a:latin typeface="Lato Regular"/>
                  <a:cs typeface="Lato Regular"/>
                </a:rPr>
                <a:t>안전</a:t>
              </a:r>
              <a:endParaRPr lang="en-US" sz="32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8200" name="Freeform 155"/>
            <p:cNvSpPr>
              <a:spLocks noChangeArrowheads="1"/>
            </p:cNvSpPr>
            <p:nvPr/>
          </p:nvSpPr>
          <p:spPr bwMode="auto">
            <a:xfrm>
              <a:off x="18044618" y="9741167"/>
              <a:ext cx="752160" cy="917933"/>
            </a:xfrm>
            <a:custGeom>
              <a:avLst/>
              <a:gdLst>
                <a:gd name="T0" fmla="*/ 766240856 w 501"/>
                <a:gd name="T1" fmla="*/ 224903966 h 619"/>
                <a:gd name="T2" fmla="*/ 766240856 w 501"/>
                <a:gd name="T3" fmla="*/ 224903966 h 619"/>
                <a:gd name="T4" fmla="*/ 613339189 w 501"/>
                <a:gd name="T5" fmla="*/ 449806448 h 619"/>
                <a:gd name="T6" fmla="*/ 510826236 w 501"/>
                <a:gd name="T7" fmla="*/ 0 h 619"/>
                <a:gd name="T8" fmla="*/ 229350249 w 501"/>
                <a:gd name="T9" fmla="*/ 601446310 h 619"/>
                <a:gd name="T10" fmla="*/ 126837296 w 501"/>
                <a:gd name="T11" fmla="*/ 349281663 h 619"/>
                <a:gd name="T12" fmla="*/ 0 w 501"/>
                <a:gd name="T13" fmla="*/ 625299222 h 619"/>
                <a:gd name="T14" fmla="*/ 434376153 w 501"/>
                <a:gd name="T15" fmla="*/ 1052956644 h 619"/>
                <a:gd name="T16" fmla="*/ 868753808 w 501"/>
                <a:gd name="T17" fmla="*/ 625299222 h 619"/>
                <a:gd name="T18" fmla="*/ 766240856 w 501"/>
                <a:gd name="T19" fmla="*/ 224903966 h 619"/>
                <a:gd name="T20" fmla="*/ 460439023 w 501"/>
                <a:gd name="T21" fmla="*/ 1001843050 h 619"/>
                <a:gd name="T22" fmla="*/ 460439023 w 501"/>
                <a:gd name="T23" fmla="*/ 1001843050 h 619"/>
                <a:gd name="T24" fmla="*/ 50387213 w 501"/>
                <a:gd name="T25" fmla="*/ 601446310 h 619"/>
                <a:gd name="T26" fmla="*/ 102512952 w 501"/>
                <a:gd name="T27" fmla="*/ 500921525 h 619"/>
                <a:gd name="T28" fmla="*/ 307538857 w 501"/>
                <a:gd name="T29" fmla="*/ 676414299 h 619"/>
                <a:gd name="T30" fmla="*/ 434376153 w 501"/>
                <a:gd name="T31" fmla="*/ 98820900 h 619"/>
                <a:gd name="T32" fmla="*/ 663727903 w 501"/>
                <a:gd name="T33" fmla="*/ 550331234 h 619"/>
                <a:gd name="T34" fmla="*/ 715852141 w 501"/>
                <a:gd name="T35" fmla="*/ 349281663 h 619"/>
                <a:gd name="T36" fmla="*/ 818365093 w 501"/>
                <a:gd name="T37" fmla="*/ 625299222 h 619"/>
                <a:gd name="T38" fmla="*/ 460439023 w 501"/>
                <a:gd name="T39" fmla="*/ 1001843050 h 6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1" h="619">
                  <a:moveTo>
                    <a:pt x="441" y="132"/>
                  </a:moveTo>
                  <a:lnTo>
                    <a:pt x="441" y="132"/>
                  </a:lnTo>
                  <a:cubicBezTo>
                    <a:pt x="353" y="162"/>
                    <a:pt x="339" y="220"/>
                    <a:pt x="353" y="264"/>
                  </a:cubicBezTo>
                  <a:cubicBezTo>
                    <a:pt x="280" y="191"/>
                    <a:pt x="294" y="117"/>
                    <a:pt x="294" y="0"/>
                  </a:cubicBezTo>
                  <a:cubicBezTo>
                    <a:pt x="88" y="73"/>
                    <a:pt x="132" y="279"/>
                    <a:pt x="132" y="353"/>
                  </a:cubicBezTo>
                  <a:cubicBezTo>
                    <a:pt x="88" y="309"/>
                    <a:pt x="73" y="205"/>
                    <a:pt x="73" y="205"/>
                  </a:cubicBezTo>
                  <a:cubicBezTo>
                    <a:pt x="14" y="235"/>
                    <a:pt x="0" y="309"/>
                    <a:pt x="0" y="367"/>
                  </a:cubicBezTo>
                  <a:cubicBezTo>
                    <a:pt x="0" y="515"/>
                    <a:pt x="103" y="618"/>
                    <a:pt x="250" y="618"/>
                  </a:cubicBezTo>
                  <a:cubicBezTo>
                    <a:pt x="397" y="618"/>
                    <a:pt x="500" y="515"/>
                    <a:pt x="500" y="367"/>
                  </a:cubicBezTo>
                  <a:cubicBezTo>
                    <a:pt x="500" y="279"/>
                    <a:pt x="441" y="250"/>
                    <a:pt x="441" y="132"/>
                  </a:cubicBezTo>
                  <a:close/>
                  <a:moveTo>
                    <a:pt x="265" y="588"/>
                  </a:moveTo>
                  <a:lnTo>
                    <a:pt x="265" y="588"/>
                  </a:lnTo>
                  <a:cubicBezTo>
                    <a:pt x="132" y="588"/>
                    <a:pt x="29" y="485"/>
                    <a:pt x="29" y="353"/>
                  </a:cubicBezTo>
                  <a:cubicBezTo>
                    <a:pt x="29" y="338"/>
                    <a:pt x="29" y="309"/>
                    <a:pt x="59" y="294"/>
                  </a:cubicBezTo>
                  <a:cubicBezTo>
                    <a:pt x="59" y="309"/>
                    <a:pt x="88" y="412"/>
                    <a:pt x="177" y="397"/>
                  </a:cubicBezTo>
                  <a:cubicBezTo>
                    <a:pt x="177" y="323"/>
                    <a:pt x="147" y="117"/>
                    <a:pt x="250" y="58"/>
                  </a:cubicBezTo>
                  <a:cubicBezTo>
                    <a:pt x="250" y="162"/>
                    <a:pt x="265" y="309"/>
                    <a:pt x="382" y="323"/>
                  </a:cubicBezTo>
                  <a:cubicBezTo>
                    <a:pt x="382" y="279"/>
                    <a:pt x="382" y="220"/>
                    <a:pt x="412" y="205"/>
                  </a:cubicBezTo>
                  <a:cubicBezTo>
                    <a:pt x="412" y="264"/>
                    <a:pt x="471" y="309"/>
                    <a:pt x="471" y="367"/>
                  </a:cubicBezTo>
                  <a:cubicBezTo>
                    <a:pt x="471" y="485"/>
                    <a:pt x="353" y="588"/>
                    <a:pt x="265" y="5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3BD74BA5-B634-430E-8138-6502E6564998}"/>
              </a:ext>
            </a:extLst>
          </p:cNvPr>
          <p:cNvSpPr/>
          <p:nvPr/>
        </p:nvSpPr>
        <p:spPr>
          <a:xfrm>
            <a:off x="10865116" y="7707903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가스 누출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86BA83-0D49-434D-9EFF-97E2B9CE50EF}"/>
              </a:ext>
            </a:extLst>
          </p:cNvPr>
          <p:cNvSpPr/>
          <p:nvPr/>
        </p:nvSpPr>
        <p:spPr>
          <a:xfrm>
            <a:off x="10885845" y="11182155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C89B29-72FC-46A1-B545-2B4FDC3D9779}"/>
              </a:ext>
            </a:extLst>
          </p:cNvPr>
          <p:cNvSpPr txBox="1"/>
          <p:nvPr/>
        </p:nvSpPr>
        <p:spPr>
          <a:xfrm>
            <a:off x="13709511" y="7730303"/>
            <a:ext cx="93573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가스 누출 안내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화재 경보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8796E1-A8EE-4938-9FBC-F0CFC6B45175}"/>
              </a:ext>
            </a:extLst>
          </p:cNvPr>
          <p:cNvSpPr txBox="1"/>
          <p:nvPr/>
        </p:nvSpPr>
        <p:spPr>
          <a:xfrm>
            <a:off x="13709511" y="11561263"/>
            <a:ext cx="93573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멀티 플래그 </a:t>
            </a:r>
            <a:r>
              <a:rPr lang="en-US" altLang="ko-KR" dirty="0"/>
              <a:t>-&gt; </a:t>
            </a:r>
            <a:r>
              <a:rPr lang="ko-KR" altLang="en-US" dirty="0"/>
              <a:t>미 사용 플래그 자동 절전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21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grpSp>
        <p:nvGrpSpPr>
          <p:cNvPr id="9220" name="그룹 1"/>
          <p:cNvGrpSpPr>
            <a:grpSpLocks/>
          </p:cNvGrpSpPr>
          <p:nvPr/>
        </p:nvGrpSpPr>
        <p:grpSpPr bwMode="auto">
          <a:xfrm>
            <a:off x="-355600" y="3635375"/>
            <a:ext cx="5227638" cy="5226050"/>
            <a:chOff x="18207220" y="6009712"/>
            <a:chExt cx="2301875" cy="2301875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18207220" y="6009712"/>
              <a:ext cx="2301875" cy="2301875"/>
            </a:xfrm>
            <a:prstGeom prst="ellipse">
              <a:avLst/>
            </a:prstGeom>
            <a:solidFill>
              <a:srgbClr val="BDCC00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47"/>
            <p:cNvSpPr/>
            <p:nvPr/>
          </p:nvSpPr>
          <p:spPr>
            <a:xfrm>
              <a:off x="18718903" y="7432651"/>
              <a:ext cx="1313460" cy="738390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rgbClr val="FFFFFF"/>
                  </a:solidFill>
                  <a:latin typeface="Lato Regular"/>
                  <a:cs typeface="Lato Regular"/>
                </a:rPr>
                <a:t>여가</a:t>
              </a:r>
              <a:endParaRPr lang="en-US" sz="32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224" name="Freeform 30"/>
            <p:cNvSpPr>
              <a:spLocks noChangeArrowheads="1"/>
            </p:cNvSpPr>
            <p:nvPr/>
          </p:nvSpPr>
          <p:spPr bwMode="auto">
            <a:xfrm>
              <a:off x="18975065" y="6474107"/>
              <a:ext cx="1004396" cy="955928"/>
            </a:xfrm>
            <a:custGeom>
              <a:avLst/>
              <a:gdLst>
                <a:gd name="T0" fmla="*/ 319149854 w 498"/>
                <a:gd name="T1" fmla="*/ 1142708196 h 470"/>
                <a:gd name="T2" fmla="*/ 319149854 w 498"/>
                <a:gd name="T3" fmla="*/ 1142708196 h 470"/>
                <a:gd name="T4" fmla="*/ 446330994 w 498"/>
                <a:gd name="T5" fmla="*/ 1142708196 h 470"/>
                <a:gd name="T6" fmla="*/ 703089301 w 498"/>
                <a:gd name="T7" fmla="*/ 645666313 h 470"/>
                <a:gd name="T8" fmla="*/ 1022241172 w 498"/>
                <a:gd name="T9" fmla="*/ 645666313 h 470"/>
                <a:gd name="T10" fmla="*/ 1192613356 w 498"/>
                <a:gd name="T11" fmla="*/ 560389400 h 470"/>
                <a:gd name="T12" fmla="*/ 1022241172 w 498"/>
                <a:gd name="T13" fmla="*/ 475112487 h 470"/>
                <a:gd name="T14" fmla="*/ 703089301 w 498"/>
                <a:gd name="T15" fmla="*/ 475112487 h 470"/>
                <a:gd name="T16" fmla="*/ 446330994 w 498"/>
                <a:gd name="T17" fmla="*/ 0 h 470"/>
                <a:gd name="T18" fmla="*/ 319149854 w 498"/>
                <a:gd name="T19" fmla="*/ 0 h 470"/>
                <a:gd name="T20" fmla="*/ 467927524 w 498"/>
                <a:gd name="T21" fmla="*/ 475112487 h 470"/>
                <a:gd name="T22" fmla="*/ 256760324 w 498"/>
                <a:gd name="T23" fmla="*/ 475112487 h 470"/>
                <a:gd name="T24" fmla="*/ 127181139 w 498"/>
                <a:gd name="T25" fmla="*/ 365471613 h 470"/>
                <a:gd name="T26" fmla="*/ 0 w 498"/>
                <a:gd name="T27" fmla="*/ 365471613 h 470"/>
                <a:gd name="T28" fmla="*/ 86386123 w 498"/>
                <a:gd name="T29" fmla="*/ 560389400 h 470"/>
                <a:gd name="T30" fmla="*/ 0 w 498"/>
                <a:gd name="T31" fmla="*/ 777236582 h 470"/>
                <a:gd name="T32" fmla="*/ 127181139 w 498"/>
                <a:gd name="T33" fmla="*/ 777236582 h 470"/>
                <a:gd name="T34" fmla="*/ 256760324 w 498"/>
                <a:gd name="T35" fmla="*/ 645666313 h 470"/>
                <a:gd name="T36" fmla="*/ 467927524 w 498"/>
                <a:gd name="T37" fmla="*/ 645666313 h 470"/>
                <a:gd name="T38" fmla="*/ 319149854 w 498"/>
                <a:gd name="T39" fmla="*/ 1142708196 h 4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470">
                  <a:moveTo>
                    <a:pt x="133" y="469"/>
                  </a:moveTo>
                  <a:lnTo>
                    <a:pt x="133" y="469"/>
                  </a:lnTo>
                  <a:cubicBezTo>
                    <a:pt x="186" y="469"/>
                    <a:pt x="186" y="469"/>
                    <a:pt x="186" y="46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26" y="265"/>
                    <a:pt x="497" y="265"/>
                    <a:pt x="497" y="230"/>
                  </a:cubicBezTo>
                  <a:cubicBezTo>
                    <a:pt x="497" y="195"/>
                    <a:pt x="426" y="195"/>
                    <a:pt x="426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95" y="265"/>
                    <a:pt x="195" y="265"/>
                    <a:pt x="195" y="265"/>
                  </a:cubicBezTo>
                  <a:lnTo>
                    <a:pt x="133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52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sp>
        <p:nvSpPr>
          <p:cNvPr id="16" name="Oval 31">
            <a:extLst>
              <a:ext uri="{FF2B5EF4-FFF2-40B4-BE49-F238E27FC236}">
                <a16:creationId xmlns:a16="http://schemas.microsoft.com/office/drawing/2014/main" id="{A3AC6D85-18A3-4570-BE44-B36A7EEB7865}"/>
              </a:ext>
            </a:extLst>
          </p:cNvPr>
          <p:cNvSpPr>
            <a:spLocks noChangeAspect="1"/>
          </p:cNvSpPr>
          <p:nvPr/>
        </p:nvSpPr>
        <p:spPr>
          <a:xfrm>
            <a:off x="6897029" y="6849787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여행</a:t>
            </a:r>
            <a:endParaRPr lang="en-US" dirty="0"/>
          </a:p>
        </p:txBody>
      </p:sp>
      <p:cxnSp>
        <p:nvCxnSpPr>
          <p:cNvPr id="18" name="Straight Connector 102">
            <a:extLst>
              <a:ext uri="{FF2B5EF4-FFF2-40B4-BE49-F238E27FC236}">
                <a16:creationId xmlns:a16="http://schemas.microsoft.com/office/drawing/2014/main" id="{1CE8EAF3-5B98-4023-BCB2-A4D5D0E5243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91069" y="3635375"/>
            <a:ext cx="2605960" cy="140454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31">
            <a:extLst>
              <a:ext uri="{FF2B5EF4-FFF2-40B4-BE49-F238E27FC236}">
                <a16:creationId xmlns:a16="http://schemas.microsoft.com/office/drawing/2014/main" id="{79E75C05-AC64-47EE-9825-0E715CDD4C68}"/>
              </a:ext>
            </a:extLst>
          </p:cNvPr>
          <p:cNvSpPr>
            <a:spLocks noChangeAspect="1"/>
          </p:cNvSpPr>
          <p:nvPr/>
        </p:nvSpPr>
        <p:spPr>
          <a:xfrm>
            <a:off x="6897029" y="2484437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게임</a:t>
            </a:r>
            <a:endParaRPr lang="en-US" dirty="0"/>
          </a:p>
        </p:txBody>
      </p:sp>
      <p:cxnSp>
        <p:nvCxnSpPr>
          <p:cNvPr id="20" name="Straight Connector 102">
            <a:extLst>
              <a:ext uri="{FF2B5EF4-FFF2-40B4-BE49-F238E27FC236}">
                <a16:creationId xmlns:a16="http://schemas.microsoft.com/office/drawing/2014/main" id="{7441A672-D0CC-41B3-A504-658D10A82945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4249739" y="7103398"/>
            <a:ext cx="2647290" cy="89732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2">
            <a:extLst>
              <a:ext uri="{FF2B5EF4-FFF2-40B4-BE49-F238E27FC236}">
                <a16:creationId xmlns:a16="http://schemas.microsoft.com/office/drawing/2014/main" id="{2C3D9285-3C62-43DF-8EBA-A52EF68CC09D}"/>
              </a:ext>
            </a:extLst>
          </p:cNvPr>
          <p:cNvCxnSpPr>
            <a:cxnSpLocks/>
          </p:cNvCxnSpPr>
          <p:nvPr/>
        </p:nvCxnSpPr>
        <p:spPr>
          <a:xfrm flipH="1" flipV="1">
            <a:off x="2489989" y="8863308"/>
            <a:ext cx="2330296" cy="229086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BA9B9A-5884-4EB2-9EB0-0B06285AB4E0}"/>
              </a:ext>
            </a:extLst>
          </p:cNvPr>
          <p:cNvSpPr txBox="1"/>
          <p:nvPr/>
        </p:nvSpPr>
        <p:spPr>
          <a:xfrm>
            <a:off x="9840706" y="2408488"/>
            <a:ext cx="935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VR </a:t>
            </a:r>
            <a:r>
              <a:rPr lang="ko-KR" altLang="en-US" dirty="0"/>
              <a:t>기반의 방 탈출 게임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정보 제공 </a:t>
            </a:r>
            <a:r>
              <a:rPr lang="en-US" altLang="ko-KR" dirty="0"/>
              <a:t>X </a:t>
            </a:r>
            <a:r>
              <a:rPr lang="ko-KR" altLang="en-US" dirty="0"/>
              <a:t>흥미 위주 </a:t>
            </a:r>
            <a:r>
              <a:rPr lang="en-US" altLang="ko-KR" dirty="0"/>
              <a:t>Chat 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마음의 상처를 치유해주는 힐링 게임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방송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939AC-E461-4531-8364-EE17B64A17E3}"/>
              </a:ext>
            </a:extLst>
          </p:cNvPr>
          <p:cNvSpPr txBox="1"/>
          <p:nvPr/>
        </p:nvSpPr>
        <p:spPr>
          <a:xfrm>
            <a:off x="9893912" y="5949236"/>
            <a:ext cx="935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일정</a:t>
            </a:r>
            <a:r>
              <a:rPr lang="en-US" altLang="ko-KR" dirty="0"/>
              <a:t>/</a:t>
            </a:r>
            <a:r>
              <a:rPr lang="ko-KR" altLang="en-US" dirty="0"/>
              <a:t>여비 입력 시 여행 일정 세워 주기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명소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A2683-171A-470E-87CE-B33B33AF3E8E}"/>
              </a:ext>
            </a:extLst>
          </p:cNvPr>
          <p:cNvSpPr txBox="1"/>
          <p:nvPr/>
        </p:nvSpPr>
        <p:spPr>
          <a:xfrm>
            <a:off x="6897029" y="11196814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Chrome </a:t>
            </a:r>
            <a:r>
              <a:rPr lang="ko-KR" altLang="en-US" dirty="0"/>
              <a:t>확장 앱 형식의 일정 관리 도우미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3A890B2-3594-4F50-8F9E-A1C075FB29C4}"/>
              </a:ext>
            </a:extLst>
          </p:cNvPr>
          <p:cNvSpPr/>
          <p:nvPr/>
        </p:nvSpPr>
        <p:spPr>
          <a:xfrm>
            <a:off x="9920915" y="7430181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1F6245-0CEA-464A-97FF-ACA1447E03A4}"/>
              </a:ext>
            </a:extLst>
          </p:cNvPr>
          <p:cNvSpPr/>
          <p:nvPr/>
        </p:nvSpPr>
        <p:spPr>
          <a:xfrm>
            <a:off x="9893912" y="9116607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복장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55E183-3064-4065-847E-16EDE4D8B502}"/>
              </a:ext>
            </a:extLst>
          </p:cNvPr>
          <p:cNvSpPr/>
          <p:nvPr/>
        </p:nvSpPr>
        <p:spPr>
          <a:xfrm>
            <a:off x="6897029" y="11917411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A6C31-5D69-4BC4-999A-7AA1B38B8BD6}"/>
              </a:ext>
            </a:extLst>
          </p:cNvPr>
          <p:cNvSpPr txBox="1"/>
          <p:nvPr/>
        </p:nvSpPr>
        <p:spPr>
          <a:xfrm>
            <a:off x="12740235" y="7793611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SNS </a:t>
            </a:r>
            <a:r>
              <a:rPr lang="ko-KR" altLang="en-US" dirty="0"/>
              <a:t>기반 신뢰성 판단 후 시각화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F0ACA-A7A7-4316-B98B-DCDD7D0CE79B}"/>
              </a:ext>
            </a:extLst>
          </p:cNvPr>
          <p:cNvSpPr txBox="1"/>
          <p:nvPr/>
        </p:nvSpPr>
        <p:spPr>
          <a:xfrm>
            <a:off x="12740235" y="8941718"/>
            <a:ext cx="935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쇼핑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가상 치수 계산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일정에 따른 복장 추천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2B2F52-66D7-4005-B9E7-571DE7322602}"/>
              </a:ext>
            </a:extLst>
          </p:cNvPr>
          <p:cNvSpPr txBox="1"/>
          <p:nvPr/>
        </p:nvSpPr>
        <p:spPr>
          <a:xfrm>
            <a:off x="9840706" y="12296519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습관 교정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FCE804A9-4EAB-46B9-94A6-2B907C904540}"/>
              </a:ext>
            </a:extLst>
          </p:cNvPr>
          <p:cNvSpPr>
            <a:spLocks noChangeAspect="1"/>
          </p:cNvSpPr>
          <p:nvPr/>
        </p:nvSpPr>
        <p:spPr>
          <a:xfrm>
            <a:off x="4291069" y="10466789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일정 관리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024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grpSp>
        <p:nvGrpSpPr>
          <p:cNvPr id="10244" name="그룹 1"/>
          <p:cNvGrpSpPr>
            <a:grpSpLocks/>
          </p:cNvGrpSpPr>
          <p:nvPr/>
        </p:nvGrpSpPr>
        <p:grpSpPr bwMode="auto">
          <a:xfrm>
            <a:off x="-623888" y="4311650"/>
            <a:ext cx="5106988" cy="5106988"/>
            <a:chOff x="15903758" y="2597259"/>
            <a:chExt cx="2303462" cy="2303463"/>
          </a:xfrm>
        </p:grpSpPr>
        <p:sp>
          <p:nvSpPr>
            <p:cNvPr id="42" name="Oval 37"/>
            <p:cNvSpPr>
              <a:spLocks noChangeAspect="1"/>
            </p:cNvSpPr>
            <p:nvPr/>
          </p:nvSpPr>
          <p:spPr>
            <a:xfrm>
              <a:off x="15903758" y="2597259"/>
              <a:ext cx="2303462" cy="2303463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7"/>
            <p:cNvSpPr/>
            <p:nvPr/>
          </p:nvSpPr>
          <p:spPr>
            <a:xfrm>
              <a:off x="16399250" y="3981342"/>
              <a:ext cx="1312479" cy="738941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rgbClr val="FFFFFF"/>
                  </a:solidFill>
                  <a:latin typeface="Lato Regular"/>
                  <a:cs typeface="Lato Regular"/>
                </a:rPr>
                <a:t>자연</a:t>
              </a:r>
              <a:endParaRPr lang="en-US" sz="32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248" name="Freeform 28"/>
            <p:cNvSpPr>
              <a:spLocks noChangeArrowheads="1"/>
            </p:cNvSpPr>
            <p:nvPr/>
          </p:nvSpPr>
          <p:spPr bwMode="auto">
            <a:xfrm>
              <a:off x="16606780" y="3097278"/>
              <a:ext cx="962025" cy="803275"/>
            </a:xfrm>
            <a:custGeom>
              <a:avLst/>
              <a:gdLst>
                <a:gd name="T0" fmla="*/ 462278126 w 498"/>
                <a:gd name="T1" fmla="*/ 299588906 h 418"/>
                <a:gd name="T2" fmla="*/ 462278126 w 498"/>
                <a:gd name="T3" fmla="*/ 299588906 h 418"/>
                <a:gd name="T4" fmla="*/ 134210215 w 498"/>
                <a:gd name="T5" fmla="*/ 954242657 h 418"/>
                <a:gd name="T6" fmla="*/ 1289903597 w 498"/>
                <a:gd name="T7" fmla="*/ 429039170 h 418"/>
                <a:gd name="T8" fmla="*/ 33553037 w 498"/>
                <a:gd name="T9" fmla="*/ 1412872326 h 418"/>
                <a:gd name="T10" fmla="*/ 164032990 w 498"/>
                <a:gd name="T11" fmla="*/ 1479446144 h 418"/>
                <a:gd name="T12" fmla="*/ 361620948 w 498"/>
                <a:gd name="T13" fmla="*/ 1150270583 h 418"/>
                <a:gd name="T14" fmla="*/ 1092315639 w 498"/>
                <a:gd name="T15" fmla="*/ 1150270583 h 418"/>
                <a:gd name="T16" fmla="*/ 1748451461 w 498"/>
                <a:gd name="T17" fmla="*/ 266301036 h 418"/>
                <a:gd name="T18" fmla="*/ 462278126 w 498"/>
                <a:gd name="T19" fmla="*/ 299588906 h 4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52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72397547-C485-4DF6-A17E-5E1B3AC985CA}"/>
              </a:ext>
            </a:extLst>
          </p:cNvPr>
          <p:cNvSpPr>
            <a:spLocks noChangeAspect="1"/>
          </p:cNvSpPr>
          <p:nvPr/>
        </p:nvSpPr>
        <p:spPr>
          <a:xfrm>
            <a:off x="6086530" y="8989084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환경</a:t>
            </a:r>
            <a:endParaRPr lang="en-US" dirty="0"/>
          </a:p>
        </p:txBody>
      </p:sp>
      <p:cxnSp>
        <p:nvCxnSpPr>
          <p:cNvPr id="11" name="Straight Connector 102">
            <a:extLst>
              <a:ext uri="{FF2B5EF4-FFF2-40B4-BE49-F238E27FC236}">
                <a16:creationId xmlns:a16="http://schemas.microsoft.com/office/drawing/2014/main" id="{A36E257E-ACBB-4177-BC68-95742087C97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480570" y="5106886"/>
            <a:ext cx="2605960" cy="140454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31">
            <a:extLst>
              <a:ext uri="{FF2B5EF4-FFF2-40B4-BE49-F238E27FC236}">
                <a16:creationId xmlns:a16="http://schemas.microsoft.com/office/drawing/2014/main" id="{A3BFF80B-8945-49E1-878D-5F8177678940}"/>
              </a:ext>
            </a:extLst>
          </p:cNvPr>
          <p:cNvSpPr>
            <a:spLocks noChangeAspect="1"/>
          </p:cNvSpPr>
          <p:nvPr/>
        </p:nvSpPr>
        <p:spPr>
          <a:xfrm>
            <a:off x="6086530" y="3955948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동물</a:t>
            </a:r>
            <a:endParaRPr lang="en-US" dirty="0"/>
          </a:p>
        </p:txBody>
      </p:sp>
      <p:cxnSp>
        <p:nvCxnSpPr>
          <p:cNvPr id="13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3480570" y="8735473"/>
            <a:ext cx="2605960" cy="140454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0305126" y="3311022"/>
            <a:ext cx="11963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비문 이용 동물 식별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초보 반려동물 가정들을 위한 총체적 가이드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동물 행동 분석 시스템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반려동물 자랑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BD9AD-8FF1-4724-A0CA-592C5592B719}"/>
              </a:ext>
            </a:extLst>
          </p:cNvPr>
          <p:cNvSpPr txBox="1"/>
          <p:nvPr/>
        </p:nvSpPr>
        <p:spPr>
          <a:xfrm>
            <a:off x="10305126" y="9262859"/>
            <a:ext cx="11963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일회용품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분리수거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재활용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BC7BC4-BC56-4D5F-A632-AD4D3CFB5972}"/>
              </a:ext>
            </a:extLst>
          </p:cNvPr>
          <p:cNvSpPr/>
          <p:nvPr/>
        </p:nvSpPr>
        <p:spPr>
          <a:xfrm>
            <a:off x="10305126" y="5788702"/>
            <a:ext cx="2870546" cy="1547153"/>
          </a:xfrm>
          <a:prstGeom prst="ellipse">
            <a:avLst/>
          </a:prstGeom>
          <a:ln>
            <a:solidFill>
              <a:srgbClr val="9EE2C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유기동물 매칭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AC216-F7B4-4C2D-990B-5A1FA376D73D}"/>
              </a:ext>
            </a:extLst>
          </p:cNvPr>
          <p:cNvSpPr txBox="1"/>
          <p:nvPr/>
        </p:nvSpPr>
        <p:spPr>
          <a:xfrm>
            <a:off x="13508542" y="6239112"/>
            <a:ext cx="1196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유기동물 임시 보호 지원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28817</TotalTime>
  <Words>158</Words>
  <Application>Microsoft Office PowerPoint</Application>
  <PresentationFormat>사용자 지정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Lato Light</vt:lpstr>
      <vt:lpstr>Lato Regular</vt:lpstr>
      <vt:lpstr>Montserrat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moon ji hyun</cp:lastModifiedBy>
  <cp:revision>4355</cp:revision>
  <dcterms:created xsi:type="dcterms:W3CDTF">2014-11-12T21:47:38Z</dcterms:created>
  <dcterms:modified xsi:type="dcterms:W3CDTF">2020-03-21T16:19:54Z</dcterms:modified>
  <cp:category/>
</cp:coreProperties>
</file>