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269" r:id="rId2"/>
    <p:sldId id="1409" r:id="rId3"/>
    <p:sldId id="1310" r:id="rId4"/>
    <p:sldId id="257" r:id="rId5"/>
    <p:sldId id="1448" r:id="rId6"/>
    <p:sldId id="1451" r:id="rId7"/>
    <p:sldId id="1456" r:id="rId8"/>
    <p:sldId id="1459" r:id="rId9"/>
    <p:sldId id="1461" r:id="rId10"/>
    <p:sldId id="1403" r:id="rId11"/>
    <p:sldId id="1457" r:id="rId12"/>
    <p:sldId id="1462" r:id="rId13"/>
    <p:sldId id="1440" r:id="rId14"/>
    <p:sldId id="1455" r:id="rId15"/>
    <p:sldId id="1453" r:id="rId16"/>
    <p:sldId id="1443" r:id="rId17"/>
    <p:sldId id="1439" r:id="rId18"/>
    <p:sldId id="1450" r:id="rId19"/>
  </p:sldIdLst>
  <p:sldSz cx="24377650" cy="13716000"/>
  <p:notesSz cx="6858000" cy="9144000"/>
  <p:defaultTextStyle>
    <a:defPPr>
      <a:defRPr lang="en-US"/>
    </a:defPPr>
    <a:lvl1pPr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1pPr>
    <a:lvl2pPr marL="912813" indent="-4556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2pPr>
    <a:lvl3pPr marL="1827213" indent="-9128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3pPr>
    <a:lvl4pPr marL="2741613" indent="-13700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4pPr>
    <a:lvl5pPr marL="3656013" indent="-18272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5pPr>
    <a:lvl6pPr marL="22860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6pPr>
    <a:lvl7pPr marL="27432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7pPr>
    <a:lvl8pPr marL="32004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8pPr>
    <a:lvl9pPr marL="36576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0">
          <p15:clr>
            <a:srgbClr val="A4A3A4"/>
          </p15:clr>
        </p15:guide>
        <p15:guide id="2" pos="14432">
          <p15:clr>
            <a:srgbClr val="A4A3A4"/>
          </p15:clr>
        </p15:guide>
        <p15:guide id="3" pos="918">
          <p15:clr>
            <a:srgbClr val="A4A3A4"/>
          </p15:clr>
        </p15:guide>
        <p15:guide id="4" pos="7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on ji hyun" initials="mh" lastIdx="1" clrIdx="0">
    <p:extLst>
      <p:ext uri="{19B8F6BF-5375-455C-9EA6-DF929625EA0E}">
        <p15:presenceInfo xmlns:p15="http://schemas.microsoft.com/office/powerpoint/2012/main" userId="288062a3a526a2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140"/>
    <a:srgbClr val="3E3F41"/>
    <a:srgbClr val="DFDFDF"/>
    <a:srgbClr val="0A46A4"/>
    <a:srgbClr val="1A9497"/>
    <a:srgbClr val="27C360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2FDCD-3AED-4B45-A005-E23B82FA6FD2}" v="299" dt="2020-04-17T03:09:55.403"/>
    <p1510:client id="{D336800F-6D35-4983-B823-FA9002DBAE9A}" v="4766" dt="2020-04-17T13:25:39.528"/>
    <p1510:client id="{DC1A4B8B-18EF-4F51-9DEB-231E75083BB0}" v="7758" dt="2020-04-17T13:25:38.182"/>
    <p1510:client id="{E2052623-CB65-415A-B3BE-4AD0EC159325}" v="2426" dt="2020-04-17T12:13:46.506"/>
    <p1510:client id="{FCD7DC82-82BD-4818-8475-8199994FE76F}" v="976" dt="2020-04-17T12:48:32.92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9587" autoAdjust="0"/>
  </p:normalViewPr>
  <p:slideViewPr>
    <p:cSldViewPr snapToGrid="0">
      <p:cViewPr varScale="1">
        <p:scale>
          <a:sx n="43" d="100"/>
          <a:sy n="43" d="100"/>
        </p:scale>
        <p:origin x="562" y="72"/>
      </p:cViewPr>
      <p:guideLst>
        <p:guide orient="horz" pos="4370"/>
        <p:guide pos="14432"/>
        <p:guide pos="918"/>
        <p:guide pos="76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fontAlgn="auto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fld id="{0F7759C3-9461-474C-A473-3D9C5B702E37}" type="datetimeFigureOut">
              <a:rPr lang="en-US" altLang="ko-KR"/>
              <a:pPr/>
              <a:t>4/17/2020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fontAlgn="auto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fld id="{53AB5E53-0653-421F-AFED-B386497D7CE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1pPr>
    <a:lvl2pPr marL="9128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2pPr>
    <a:lvl3pPr marL="18272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3pPr>
    <a:lvl4pPr marL="27416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4pPr>
    <a:lvl5pPr marL="36560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Calibri"/>
              <a:ea typeface="MS PGothic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1281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3864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1585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4524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589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err="1">
                <a:latin typeface="Calibri"/>
                <a:cs typeface="Calibri"/>
              </a:rPr>
              <a:t>파이썬을</a:t>
            </a:r>
            <a:r>
              <a:rPr lang="ko-KR" altLang="en-US">
                <a:latin typeface="Calibri"/>
                <a:cs typeface="Calibri"/>
              </a:rPr>
              <a:t> 사용할 것이므로 파이참과 아나콘다 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8231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074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3929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23043" y="4058644"/>
            <a:ext cx="3631906" cy="6407976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837407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00312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2093575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798352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135797" y="4072637"/>
            <a:ext cx="4295048" cy="557354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319565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2137368" y="4263075"/>
            <a:ext cx="4184644" cy="5577461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8845140" y="5122029"/>
            <a:ext cx="2614331" cy="463965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511003" y="4040479"/>
            <a:ext cx="7416128" cy="4271369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231695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426546" cy="137160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321794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9501075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88710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462112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329901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863574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4623482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4623482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9497696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9497696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743528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863574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-16380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-16380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6798135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3365236" y="3486211"/>
            <a:ext cx="9121014" cy="5465258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0764346" y="7416425"/>
            <a:ext cx="5201777" cy="39169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6510787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428750" y="4477612"/>
            <a:ext cx="7537740" cy="45800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917158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41463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19220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301786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7679543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39763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3649078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170684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8127471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9618864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928191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249946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0589235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14910990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19218168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354751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709188" y="750888"/>
            <a:ext cx="687387" cy="6873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>
              <a:solidFill>
                <a:schemeClr val="tx1"/>
              </a:solidFill>
              <a:cs typeface="Lato Light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676400" y="730250"/>
            <a:ext cx="210248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76400" y="3651250"/>
            <a:ext cx="21024850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9" name="TextBox 11"/>
          <p:cNvSpPr txBox="1">
            <a:spLocks noChangeArrowheads="1"/>
          </p:cNvSpPr>
          <p:nvPr userDrawn="1"/>
        </p:nvSpPr>
        <p:spPr bwMode="auto">
          <a:xfrm>
            <a:off x="22679025" y="819150"/>
            <a:ext cx="7381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fld id="{62467CE9-E347-4240-A769-1B305EC06FAB}" type="slidenum">
              <a:rPr lang="id-ID" altLang="ko-KR" sz="2400" b="1"/>
              <a:pPr algn="ctr"/>
              <a:t>‹#›</a:t>
            </a:fld>
            <a:endParaRPr lang="id-ID" altLang="ko-KR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1" r:id="rId10"/>
    <p:sldLayoutId id="2147483664" r:id="rId11"/>
    <p:sldLayoutId id="2147483665" r:id="rId12"/>
    <p:sldLayoutId id="2147483666" r:id="rId13"/>
  </p:sldLayoutIdLst>
  <p:transition/>
  <p:hf hdr="0" ftr="0" dt="0"/>
  <p:txStyles>
    <p:titleStyle>
      <a:lvl1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lang="en-US" sz="6000" kern="120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2pPr>
      <a:lvl3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3pPr>
      <a:lvl4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4pPr>
      <a:lvl5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9pPr>
    </p:titleStyle>
    <p:bodyStyle>
      <a:lvl1pPr algn="l" defTabSz="1827213" rtl="0" fontAlgn="base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48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marL="9128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2pPr>
      <a:lvl3pPr marL="18272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3pPr>
      <a:lvl4pPr marL="2741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4pPr>
      <a:lvl5pPr marL="36560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hub.or.kr/" TargetMode="External"/><Relationship Id="rId2" Type="http://schemas.openxmlformats.org/officeDocument/2006/relationships/hyperlink" Target="http://aiopen.etri.re.kr/service_list.php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8.svg"/><Relationship Id="rId4" Type="http://schemas.openxmlformats.org/officeDocument/2006/relationships/image" Target="../media/image6.sv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www.jetbrains.com/ko-kr/pychar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NULL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www.anaconda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torch.org/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s://www.tensorflow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hyperlink" Target="https://konlpy.org/ko/lates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solidFill>
            <a:srgbClr val="384558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753101" y="4711700"/>
            <a:ext cx="12871449" cy="5546037"/>
            <a:chOff x="5714696" y="4242508"/>
            <a:chExt cx="12872495" cy="5546860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6886528" y="4617136"/>
              <a:ext cx="10605047" cy="2539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4000" b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2020</a:t>
              </a:r>
              <a:r>
                <a:rPr lang="ko-KR" altLang="en-US" sz="4000" b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년도 </a:t>
              </a:r>
              <a:r>
                <a:rPr lang="en-US" altLang="ko-KR" sz="4000" b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1</a:t>
              </a:r>
              <a:r>
                <a:rPr lang="ko-KR" altLang="en-US" sz="4000" b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학기 </a:t>
              </a:r>
              <a:r>
                <a:rPr lang="ko-KR" altLang="en-US" sz="4400" b="1" err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소프트웨어공학캡스톤프로젝트</a:t>
              </a:r>
              <a:endParaRPr lang="en-US" altLang="ko-KR" sz="4000" b="1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/>
              <a:r>
                <a:rPr lang="ko-KR" altLang="en-US" sz="11500" b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신규 진행사항</a:t>
              </a:r>
              <a:endParaRPr lang="en-US" altLang="ko-KR" sz="11500" b="1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2054" name="TextBox 14"/>
            <p:cNvSpPr txBox="1">
              <a:spLocks noChangeArrowheads="1"/>
            </p:cNvSpPr>
            <p:nvPr/>
          </p:nvSpPr>
          <p:spPr bwMode="auto">
            <a:xfrm>
              <a:off x="10501972" y="7850088"/>
              <a:ext cx="3253078" cy="193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400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팀 </a:t>
              </a:r>
              <a:r>
                <a:rPr lang="ko-KR" altLang="en-US" sz="4000" err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디비디비딥</a:t>
              </a:r>
              <a:endParaRPr lang="en-US" altLang="ko-KR" sz="400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/>
              <a:endParaRPr lang="en-US" altLang="ko-KR" sz="400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/>
              <a:r>
                <a:rPr lang="en-US" altLang="ko-KR" sz="400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2020. 04. 17.</a:t>
              </a: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0385453" y="1963700"/>
            <a:ext cx="3586151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적용 기술 결정</a:t>
            </a:r>
            <a:endParaRPr lang="en-US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234145" y="3952945"/>
            <a:ext cx="8907420" cy="387798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ko-KR" sz="3100" b="1" dirty="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AI API DATA &amp; AI Hub</a:t>
            </a:r>
            <a:endParaRPr lang="en-US" altLang="ko-KR" sz="3100" b="1" dirty="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ctr"/>
            <a:r>
              <a:rPr lang="en-US" altLang="ko-KR" sz="3100" dirty="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—</a:t>
            </a:r>
          </a:p>
          <a:p>
            <a:pPr algn="ctr"/>
            <a:endParaRPr lang="en-US" altLang="ko-KR" sz="3100" b="1" dirty="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ctr"/>
            <a:r>
              <a:rPr lang="ko-KR" altLang="en-US" sz="2700" dirty="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한국전자 통신 연구원</a:t>
            </a:r>
            <a:r>
              <a:rPr lang="en-US" altLang="ko-KR" sz="2700" dirty="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(ETRI)</a:t>
            </a:r>
            <a:r>
              <a:rPr lang="ko-KR" altLang="en-US" sz="2700" dirty="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제공하는</a:t>
            </a:r>
            <a:endParaRPr lang="en-US" altLang="ko-KR" sz="2700" dirty="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/>
            <a:r>
              <a:rPr lang="ko-KR" altLang="en-US" sz="2700" dirty="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공공 </a:t>
            </a:r>
            <a:r>
              <a:rPr lang="en-US" altLang="ko-KR" sz="2700" dirty="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API/</a:t>
            </a:r>
            <a:r>
              <a:rPr lang="en-US" altLang="ko-KR" sz="2700" dirty="0" err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학습용</a:t>
            </a:r>
            <a:r>
              <a:rPr lang="en-US" altLang="ko-KR" sz="2700" dirty="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en-US" altLang="ko-KR" sz="2700" dirty="0" err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데이터</a:t>
            </a:r>
            <a:r>
              <a:rPr lang="en-US" altLang="ko-KR" sz="2700" dirty="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 </a:t>
            </a:r>
            <a:r>
              <a:rPr lang="en-US" altLang="ko-KR" sz="2700" dirty="0" err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제공</a:t>
            </a:r>
            <a:r>
              <a:rPr lang="en-US" altLang="ko-KR" sz="2700" dirty="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 </a:t>
            </a:r>
            <a:r>
              <a:rPr lang="en-US" altLang="ko-KR" sz="2700" dirty="0" err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사이트</a:t>
            </a:r>
            <a:endParaRPr lang="en-US" altLang="ko-KR" sz="2700" dirty="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ctr"/>
            <a:endParaRPr lang="en-US" altLang="ko-KR" sz="2700" dirty="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/>
            <a:r>
              <a:rPr lang="en-US" altLang="ko-KR" sz="2400" dirty="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http://aiopen.etri.re.kr/service_list.php</a:t>
            </a:r>
            <a:endParaRPr lang="en-US" altLang="ko-KR" sz="2400" dirty="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Lato Light"/>
                <a:ea typeface="KoPubWorld돋움체_Pr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http://www.aihub.or.kr/</a:t>
            </a:r>
            <a:endParaRPr lang="en-US" sz="2400" dirty="0">
              <a:solidFill>
                <a:srgbClr val="000000"/>
              </a:solidFill>
              <a:latin typeface="Lato Light"/>
              <a:ea typeface="KoPubWorld돋움체_Pro Medium"/>
            </a:endParaRPr>
          </a:p>
          <a:p>
            <a:pPr algn="ctr"/>
            <a:endParaRPr lang="en-US" sz="2400" dirty="0">
              <a:solidFill>
                <a:srgbClr val="000000"/>
              </a:solidFill>
              <a:ea typeface="KoPubWorld돋움체_Pro Medium"/>
            </a:endParaRPr>
          </a:p>
        </p:txBody>
      </p:sp>
      <p:pic>
        <p:nvPicPr>
          <p:cNvPr id="5" name="그림 4" descr="파란색, 채, 표지판, 법원이(가) 표시된 사진&#10;&#10;매우 높은 신뢰도로 생성된 설명">
            <a:extLst>
              <a:ext uri="{FF2B5EF4-FFF2-40B4-BE49-F238E27FC236}">
                <a16:creationId xmlns:a16="http://schemas.microsoft.com/office/drawing/2014/main" id="{2DD42169-7126-4144-9763-0CFC4568F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473" y="3688552"/>
            <a:ext cx="6636182" cy="354582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그림 6" descr="실외, 표지판, 빨간색, 공이(가) 표시된 사진&#10;&#10;매우 높은 신뢰도로 생성된 설명">
            <a:extLst>
              <a:ext uri="{FF2B5EF4-FFF2-40B4-BE49-F238E27FC236}">
                <a16:creationId xmlns:a16="http://schemas.microsoft.com/office/drawing/2014/main" id="{092E0B94-E199-43AF-9DC8-F41E5E562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108" y="4905856"/>
            <a:ext cx="7155629" cy="195363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4" name="그림 14" descr="조류이(가) 표시된 사진&#10;&#10;매우 높은 신뢰도로 생성된 설명">
            <a:extLst>
              <a:ext uri="{FF2B5EF4-FFF2-40B4-BE49-F238E27FC236}">
                <a16:creationId xmlns:a16="http://schemas.microsoft.com/office/drawing/2014/main" id="{4B7FBBAE-EA9E-4138-B0F9-76AD3CC01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835" y="8160374"/>
            <a:ext cx="14772128" cy="3779867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C507C1A-CF7C-4668-9426-A8AEC8322271}"/>
              </a:ext>
            </a:extLst>
          </p:cNvPr>
          <p:cNvSpPr txBox="1"/>
          <p:nvPr/>
        </p:nvSpPr>
        <p:spPr>
          <a:xfrm>
            <a:off x="15519114" y="8348194"/>
            <a:ext cx="8361253" cy="34163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형태소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분석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/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개체명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인식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/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동음이의어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/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다의어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 </a:t>
            </a:r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분석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등</a:t>
            </a:r>
          </a:p>
          <a:p>
            <a:pPr algn="ctr"/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여러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API </a:t>
            </a:r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데이터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en-US" altLang="ko-KR" dirty="0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제공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/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8" name="Rectangle 153">
            <a:extLst>
              <a:ext uri="{FF2B5EF4-FFF2-40B4-BE49-F238E27FC236}">
                <a16:creationId xmlns:a16="http://schemas.microsoft.com/office/drawing/2014/main" id="{A6A77B4C-0340-4289-BD12-449AA8F0E49C}"/>
              </a:ext>
            </a:extLst>
          </p:cNvPr>
          <p:cNvSpPr/>
          <p:nvPr/>
        </p:nvSpPr>
        <p:spPr>
          <a:xfrm>
            <a:off x="9519824" y="1025100"/>
            <a:ext cx="531739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2. 개발 환경 준비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4">
            <a:extLst>
              <a:ext uri="{FF2B5EF4-FFF2-40B4-BE49-F238E27FC236}">
                <a16:creationId xmlns:a16="http://schemas.microsoft.com/office/drawing/2014/main" id="{5CABAE5A-6F7E-4001-8000-5018A190D895}"/>
              </a:ext>
            </a:extLst>
          </p:cNvPr>
          <p:cNvSpPr/>
          <p:nvPr/>
        </p:nvSpPr>
        <p:spPr>
          <a:xfrm>
            <a:off x="10956914" y="1963700"/>
            <a:ext cx="2443211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Montserrat Light"/>
                <a:cs typeface="Montserrat Light"/>
              </a:rPr>
              <a:t>예제 실행</a:t>
            </a:r>
          </a:p>
        </p:txBody>
      </p:sp>
      <p:sp>
        <p:nvSpPr>
          <p:cNvPr id="11" name="Rectangle 153">
            <a:extLst>
              <a:ext uri="{FF2B5EF4-FFF2-40B4-BE49-F238E27FC236}">
                <a16:creationId xmlns:a16="http://schemas.microsoft.com/office/drawing/2014/main" id="{CAEE4CA0-A35A-41D0-BE72-3F7FD61589AD}"/>
              </a:ext>
            </a:extLst>
          </p:cNvPr>
          <p:cNvSpPr/>
          <p:nvPr/>
        </p:nvSpPr>
        <p:spPr>
          <a:xfrm>
            <a:off x="9519824" y="1025100"/>
            <a:ext cx="531739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2. 개발 환경 준비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2" name="그림 3" descr="사진, 검은색, 표지판, 대형이(가) 표시된 사진&#10;&#10;매우 높은 신뢰도로 생성된 설명">
            <a:extLst>
              <a:ext uri="{FF2B5EF4-FFF2-40B4-BE49-F238E27FC236}">
                <a16:creationId xmlns:a16="http://schemas.microsoft.com/office/drawing/2014/main" id="{EC37FD09-B725-48ED-AFFC-B85C5F18F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243" y="6846518"/>
            <a:ext cx="11543881" cy="3397342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49AA66D5-77FC-4CBB-9D9A-090D407F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244" y="3092025"/>
            <a:ext cx="11473262" cy="3380735"/>
          </a:xfrm>
          <a:prstGeom prst="rect">
            <a:avLst/>
          </a:prstGeom>
        </p:spPr>
      </p:pic>
      <p:pic>
        <p:nvPicPr>
          <p:cNvPr id="9" name="그림 11" descr="사진, 테이블, 검은색, 방이(가) 표시된 사진&#10;&#10;매우 높은 신뢰도로 생성된 설명">
            <a:extLst>
              <a:ext uri="{FF2B5EF4-FFF2-40B4-BE49-F238E27FC236}">
                <a16:creationId xmlns:a16="http://schemas.microsoft.com/office/drawing/2014/main" id="{C75FB75A-3DF3-4152-B264-F6B985354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0838" y="3087660"/>
            <a:ext cx="5870041" cy="7152261"/>
          </a:xfrm>
          <a:prstGeom prst="rect">
            <a:avLst/>
          </a:prstGeom>
        </p:spPr>
      </p:pic>
      <p:pic>
        <p:nvPicPr>
          <p:cNvPr id="13" name="그림 13" descr="오렌지, 측정기, 닫기, 검은색이(가) 표시된 사진&#10;&#10;매우 높은 신뢰도로 생성된 설명">
            <a:extLst>
              <a:ext uri="{FF2B5EF4-FFF2-40B4-BE49-F238E27FC236}">
                <a16:creationId xmlns:a16="http://schemas.microsoft.com/office/drawing/2014/main" id="{93B8539A-EEE0-4D2D-8CBE-153CADB35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244" y="10552543"/>
            <a:ext cx="20787708" cy="1301758"/>
          </a:xfrm>
          <a:prstGeom prst="rect">
            <a:avLst/>
          </a:prstGeom>
        </p:spPr>
      </p:pic>
      <p:sp>
        <p:nvSpPr>
          <p:cNvPr id="16" name="Rectangle 154">
            <a:extLst>
              <a:ext uri="{FF2B5EF4-FFF2-40B4-BE49-F238E27FC236}">
                <a16:creationId xmlns:a16="http://schemas.microsoft.com/office/drawing/2014/main" id="{AAF59433-E9B1-49D7-834C-AB34D31969FE}"/>
              </a:ext>
            </a:extLst>
          </p:cNvPr>
          <p:cNvSpPr/>
          <p:nvPr/>
        </p:nvSpPr>
        <p:spPr>
          <a:xfrm>
            <a:off x="3425178" y="12206871"/>
            <a:ext cx="1652437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b="1" err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KoNLPy에서</a:t>
            </a:r>
            <a:r>
              <a:rPr lang="ko-KR" altLang="en-US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제공하는 여러 함수들을 사용해 봄으로써 여러 분석 방법이 있음을 확인</a:t>
            </a:r>
            <a:endParaRPr lang="ko-KR" altLang="en-US" b="1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60328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4">
            <a:extLst>
              <a:ext uri="{FF2B5EF4-FFF2-40B4-BE49-F238E27FC236}">
                <a16:creationId xmlns:a16="http://schemas.microsoft.com/office/drawing/2014/main" id="{5CABAE5A-6F7E-4001-8000-5018A190D895}"/>
              </a:ext>
            </a:extLst>
          </p:cNvPr>
          <p:cNvSpPr/>
          <p:nvPr/>
        </p:nvSpPr>
        <p:spPr>
          <a:xfrm>
            <a:off x="10262009" y="1963700"/>
            <a:ext cx="3833015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>
                <a:solidFill>
                  <a:schemeClr val="tx1"/>
                </a:solidFill>
                <a:latin typeface="Montserrat Light"/>
                <a:cs typeface="Montserrat Light"/>
              </a:rPr>
              <a:t>Open API </a:t>
            </a:r>
            <a:r>
              <a:rPr lang="ko-KR" altLang="en-US">
                <a:solidFill>
                  <a:schemeClr val="tx1"/>
                </a:solidFill>
                <a:latin typeface="Montserrat Light"/>
                <a:cs typeface="Montserrat Light"/>
              </a:rPr>
              <a:t>키 발급</a:t>
            </a:r>
            <a:endParaRPr lang="en-US">
              <a:solidFill>
                <a:schemeClr val="tx1"/>
              </a:solidFill>
              <a:latin typeface="Montserrat Light"/>
              <a:cs typeface="Montserrat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D2757-0E41-4CB6-BDEE-E9BDE7FBFEC9}"/>
              </a:ext>
            </a:extLst>
          </p:cNvPr>
          <p:cNvSpPr txBox="1"/>
          <p:nvPr/>
        </p:nvSpPr>
        <p:spPr>
          <a:xfrm>
            <a:off x="7433606" y="9230766"/>
            <a:ext cx="9513829" cy="235449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ko-KR" sz="3100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AI API DATA</a:t>
            </a:r>
            <a:r>
              <a:rPr lang="ko-KR" altLang="en-US" sz="3100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키 발급</a:t>
            </a:r>
            <a:endParaRPr lang="en-US" altLang="ko-KR" sz="3100" b="1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/>
            <a:r>
              <a:rPr lang="en-US" altLang="ko-KR" sz="31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—</a:t>
            </a:r>
          </a:p>
          <a:p>
            <a:pPr algn="ctr"/>
            <a:endParaRPr lang="en-US" altLang="ko-KR" sz="3100" b="1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ctr"/>
            <a:r>
              <a:rPr lang="ko-KR" altLang="en-US" sz="27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한국전자 통신 연구원</a:t>
            </a:r>
            <a:r>
              <a:rPr lang="en-US" altLang="ko-KR" sz="27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(ETRI)</a:t>
            </a:r>
            <a:r>
              <a:rPr lang="ko-KR" altLang="en-US" sz="27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에서 제공하는 </a:t>
            </a:r>
            <a:r>
              <a:rPr lang="en-US" altLang="ko-KR" sz="27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AI </a:t>
            </a:r>
            <a:r>
              <a:rPr lang="ko-KR" altLang="en-US" sz="27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공공 포털에서 </a:t>
            </a:r>
            <a:r>
              <a:rPr lang="en-US" altLang="ko-KR" sz="27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API </a:t>
            </a:r>
            <a:r>
              <a:rPr lang="ko-KR" altLang="en-US" sz="27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키를 발급 받는다.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05ACA95-86F3-4DBE-9F07-ED5D7B11F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714" y="4103533"/>
            <a:ext cx="10498222" cy="4316342"/>
          </a:xfrm>
          <a:prstGeom prst="rect">
            <a:avLst/>
          </a:prstGeom>
        </p:spPr>
      </p:pic>
      <p:sp>
        <p:nvSpPr>
          <p:cNvPr id="11" name="Rectangle 153">
            <a:extLst>
              <a:ext uri="{FF2B5EF4-FFF2-40B4-BE49-F238E27FC236}">
                <a16:creationId xmlns:a16="http://schemas.microsoft.com/office/drawing/2014/main" id="{CAEE4CA0-A35A-41D0-BE72-3F7FD61589AD}"/>
              </a:ext>
            </a:extLst>
          </p:cNvPr>
          <p:cNvSpPr/>
          <p:nvPr/>
        </p:nvSpPr>
        <p:spPr>
          <a:xfrm>
            <a:off x="9519824" y="1025100"/>
            <a:ext cx="531739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2. 개발 환경 준비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Rectangle 154">
            <a:extLst>
              <a:ext uri="{FF2B5EF4-FFF2-40B4-BE49-F238E27FC236}">
                <a16:creationId xmlns:a16="http://schemas.microsoft.com/office/drawing/2014/main" id="{EA245B5B-2F15-4235-B293-2942F42CD397}"/>
              </a:ext>
            </a:extLst>
          </p:cNvPr>
          <p:cNvSpPr/>
          <p:nvPr/>
        </p:nvSpPr>
        <p:spPr>
          <a:xfrm>
            <a:off x="5638756" y="11867006"/>
            <a:ext cx="13116004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프로젝트와 관련 있는 언어 분석 </a:t>
            </a:r>
            <a:r>
              <a:rPr lang="ko-KR" altLang="en-US" b="1" err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API를</a:t>
            </a:r>
            <a:r>
              <a:rPr lang="ko-KR" altLang="en-US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 사용해보기로 하였다.</a:t>
            </a:r>
            <a:endParaRPr lang="ko-KR" altLang="en-US" b="1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00573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9198417" y="1025100"/>
            <a:ext cx="5960199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3.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실습 및 피드백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811188" y="11266707"/>
            <a:ext cx="12764946" cy="1354174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파일을 요구사항 </a:t>
            </a:r>
            <a:r>
              <a:rPr lang="en-US" altLang="ko-KR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(</a:t>
            </a:r>
            <a:r>
              <a:rPr lang="ko-KR" altLang="en-US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샘플링 주파수 </a:t>
            </a:r>
            <a:r>
              <a:rPr lang="en-US" altLang="ko-KR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16Hz)</a:t>
            </a:r>
            <a:r>
              <a:rPr lang="ko-KR" altLang="en-US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맞게 변환하는 코드</a:t>
            </a:r>
            <a:endParaRPr lang="en-US" altLang="ko-KR" b="1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HTTP 통신을 위해 별도의 urlib3라이브러리 이용</a:t>
            </a:r>
            <a:endParaRPr lang="ko-KR" altLang="en-US" b="1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BA59AD-82DD-4870-85F2-3AE3D9FF4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343" y="3355329"/>
            <a:ext cx="14355739" cy="7521874"/>
          </a:xfrm>
          <a:prstGeom prst="rect">
            <a:avLst/>
          </a:prstGeom>
        </p:spPr>
      </p:pic>
      <p:sp>
        <p:nvSpPr>
          <p:cNvPr id="16" name="Rectangle 154">
            <a:extLst>
              <a:ext uri="{FF2B5EF4-FFF2-40B4-BE49-F238E27FC236}">
                <a16:creationId xmlns:a16="http://schemas.microsoft.com/office/drawing/2014/main" id="{35D593C6-6018-498D-AC4A-8BB62F7A7505}"/>
              </a:ext>
            </a:extLst>
          </p:cNvPr>
          <p:cNvSpPr/>
          <p:nvPr/>
        </p:nvSpPr>
        <p:spPr>
          <a:xfrm>
            <a:off x="9979082" y="1963700"/>
            <a:ext cx="4398874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실습 </a:t>
            </a:r>
            <a:r>
              <a:rPr lang="en-US" altLang="ko-KR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샘플링 단계</a:t>
            </a:r>
            <a:endParaRPr lang="en-US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2294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/>
          <p:nvPr/>
        </p:nvSpPr>
        <p:spPr>
          <a:xfrm>
            <a:off x="8582063" y="1963700"/>
            <a:ext cx="7192909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실습 </a:t>
            </a:r>
            <a:r>
              <a:rPr lang="en-US" altLang="ko-KR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음성 인식 후 형태소 분리</a:t>
            </a:r>
            <a:endParaRPr lang="en-US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98E54E-B632-471F-B48A-B79B2D45C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632" y="2876910"/>
            <a:ext cx="10045552" cy="8873016"/>
          </a:xfrm>
          <a:prstGeom prst="rect">
            <a:avLst/>
          </a:prstGeom>
        </p:spPr>
      </p:pic>
      <p:sp>
        <p:nvSpPr>
          <p:cNvPr id="6" name="Rectangle 154">
            <a:extLst>
              <a:ext uri="{FF2B5EF4-FFF2-40B4-BE49-F238E27FC236}">
                <a16:creationId xmlns:a16="http://schemas.microsoft.com/office/drawing/2014/main" id="{95C888DA-A39E-447C-B26F-567B961A11DC}"/>
              </a:ext>
            </a:extLst>
          </p:cNvPr>
          <p:cNvSpPr/>
          <p:nvPr/>
        </p:nvSpPr>
        <p:spPr>
          <a:xfrm>
            <a:off x="3520346" y="12022293"/>
            <a:ext cx="17320270" cy="1354174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b="1">
                <a:solidFill>
                  <a:srgbClr val="000000"/>
                </a:solidFill>
                <a:latin typeface="KoPubWorld돋움체_Pro Medium"/>
                <a:ea typeface="KoPubWorld돋움체_Pro Medium"/>
                <a:cs typeface="KoPubWorld돋움체_Pro Medium" panose="00000600000000000000" pitchFamily="50" charset="-127"/>
              </a:rPr>
              <a:t>임시로 사용할 데이터의 저장 경로를 지정해주고</a:t>
            </a:r>
            <a:endParaRPr lang="ko-KR" altLang="en-US" b="1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b="1" err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음성</a:t>
            </a:r>
            <a:r>
              <a:rPr lang="en-US" altLang="ko-KR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en-US" altLang="ko-KR" b="1" err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데이터를</a:t>
            </a:r>
            <a:r>
              <a:rPr lang="en-US" altLang="ko-KR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String </a:t>
            </a:r>
            <a:r>
              <a:rPr lang="ko-KR" altLang="en-US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형태로 받아온 뒤 형태소 분석 함수(</a:t>
            </a:r>
            <a:r>
              <a:rPr lang="ko-KR" altLang="en-US" b="1" err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Kkma</a:t>
            </a:r>
            <a:r>
              <a:rPr lang="ko-KR" altLang="en-US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)를 적용</a:t>
            </a:r>
            <a:endParaRPr lang="en-US" b="1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  <p:sp>
        <p:nvSpPr>
          <p:cNvPr id="8" name="Rectangle 153">
            <a:extLst>
              <a:ext uri="{FF2B5EF4-FFF2-40B4-BE49-F238E27FC236}">
                <a16:creationId xmlns:a16="http://schemas.microsoft.com/office/drawing/2014/main" id="{5241CD63-B59B-4906-AF51-7B6298C8898D}"/>
              </a:ext>
            </a:extLst>
          </p:cNvPr>
          <p:cNvSpPr/>
          <p:nvPr/>
        </p:nvSpPr>
        <p:spPr>
          <a:xfrm>
            <a:off x="9519819" y="1025100"/>
            <a:ext cx="531739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3.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실습 및 피드백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60290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/>
          <p:nvPr/>
        </p:nvSpPr>
        <p:spPr>
          <a:xfrm>
            <a:off x="10209915" y="1963700"/>
            <a:ext cx="3937209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실습 </a:t>
            </a:r>
            <a:r>
              <a:rPr lang="en-US" altLang="ko-KR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실행 결과</a:t>
            </a:r>
            <a:endParaRPr lang="en-US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3EE140-8700-448D-8C6A-2DB15076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172" y="3657812"/>
            <a:ext cx="17821305" cy="4312629"/>
          </a:xfrm>
          <a:prstGeom prst="rect">
            <a:avLst/>
          </a:prstGeom>
        </p:spPr>
      </p:pic>
      <p:sp>
        <p:nvSpPr>
          <p:cNvPr id="6" name="Rectangle 154">
            <a:extLst>
              <a:ext uri="{FF2B5EF4-FFF2-40B4-BE49-F238E27FC236}">
                <a16:creationId xmlns:a16="http://schemas.microsoft.com/office/drawing/2014/main" id="{7D18D37B-5702-45CE-81F4-E337F09BA87C}"/>
              </a:ext>
            </a:extLst>
          </p:cNvPr>
          <p:cNvSpPr/>
          <p:nvPr/>
        </p:nvSpPr>
        <p:spPr>
          <a:xfrm>
            <a:off x="7007880" y="10903700"/>
            <a:ext cx="11504986" cy="1354174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결과 값이 잘 나오나 형태소들을 분해 할 때 속도가 느리다</a:t>
            </a:r>
            <a:r>
              <a:rPr lang="en-US" altLang="ko-KR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.</a:t>
            </a:r>
          </a:p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Python</a:t>
            </a:r>
            <a:r>
              <a:rPr lang="ko-KR" altLang="en-US" b="1" err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으로</a:t>
            </a:r>
            <a:r>
              <a:rPr lang="ko-KR" altLang="en-US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별도의 파싱이 필요한 것으로 판단</a:t>
            </a:r>
            <a:endParaRPr lang="en-US" altLang="ko-KR" b="1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  <p:sp>
        <p:nvSpPr>
          <p:cNvPr id="8" name="Rectangle 153">
            <a:extLst>
              <a:ext uri="{FF2B5EF4-FFF2-40B4-BE49-F238E27FC236}">
                <a16:creationId xmlns:a16="http://schemas.microsoft.com/office/drawing/2014/main" id="{3F30B76B-F77C-4757-AC26-5D53ECE16E8C}"/>
              </a:ext>
            </a:extLst>
          </p:cNvPr>
          <p:cNvSpPr/>
          <p:nvPr/>
        </p:nvSpPr>
        <p:spPr>
          <a:xfrm>
            <a:off x="9519819" y="1025100"/>
            <a:ext cx="531739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3.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실습 및 피드백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5" name="그림 8" descr="거리이(가) 표시된 사진&#10;&#10;매우 높은 신뢰도로 생성된 설명">
            <a:extLst>
              <a:ext uri="{FF2B5EF4-FFF2-40B4-BE49-F238E27FC236}">
                <a16:creationId xmlns:a16="http://schemas.microsoft.com/office/drawing/2014/main" id="{0EE7D441-0688-45E9-9E85-1C22B9779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370" y="8375936"/>
            <a:ext cx="17828431" cy="147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3542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103"/>
          <p:cNvSpPr txBox="1">
            <a:spLocks noChangeArrowheads="1"/>
          </p:cNvSpPr>
          <p:nvPr/>
        </p:nvSpPr>
        <p:spPr bwMode="auto">
          <a:xfrm>
            <a:off x="3164376" y="4335095"/>
            <a:ext cx="19210427" cy="110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사족</a:t>
            </a:r>
            <a:r>
              <a:rPr lang="en-US" altLang="ko-KR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(</a:t>
            </a:r>
            <a:r>
              <a:rPr lang="ko-KR" altLang="en-US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蛇足</a:t>
            </a:r>
            <a:r>
              <a:rPr lang="en-US" altLang="ko-KR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)</a:t>
            </a:r>
            <a:r>
              <a:rPr lang="ko-KR" altLang="en-US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이 되지 않도록</a:t>
            </a:r>
            <a:r>
              <a:rPr lang="en-US" altLang="ko-KR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, </a:t>
            </a:r>
            <a:r>
              <a:rPr lang="ko-KR" altLang="en-US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아이디어가 사용자들에게 어떤 이득을 줄 수 있으며 </a:t>
            </a:r>
            <a:r>
              <a:rPr lang="en-US" altLang="ko-KR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‘</a:t>
            </a:r>
            <a:r>
              <a:rPr lang="ko-KR" altLang="en-US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왜 이 소프트웨어가 필요한지</a:t>
            </a:r>
            <a:r>
              <a:rPr lang="en-US" altLang="ko-KR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?</a:t>
            </a:r>
            <a:r>
              <a:rPr lang="ko-KR" altLang="en-US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‘</a:t>
            </a:r>
            <a:endParaRPr lang="en-US" altLang="ko-KR" sz="1600">
              <a:solidFill>
                <a:srgbClr val="000000"/>
              </a:solidFill>
              <a:latin typeface="KoPubWorld돋움체_Pro Light" panose="00000300000000000000" pitchFamily="50" charset="-127"/>
              <a:ea typeface="KoPubWorld돋움체_Pro Light"/>
              <a:cs typeface="KoPubWorld돋움체_Pro Light" panose="00000300000000000000" pitchFamily="50" charset="-127"/>
            </a:endParaRPr>
          </a:p>
          <a:p>
            <a:r>
              <a:rPr lang="ko-KR" altLang="en-US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에 대한 대답을 할 수 있어야 하며 실제로 사용할 사용자들에게 필요성을 설득 할 수 있어야 한다는 피드백을 받았다</a:t>
            </a:r>
            <a:r>
              <a:rPr lang="en-US" altLang="ko-KR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.</a:t>
            </a:r>
            <a:endParaRPr lang="en-US" altLang="ko-KR" sz="1600">
              <a:solidFill>
                <a:srgbClr val="000000"/>
              </a:solidFill>
              <a:latin typeface="KoPubWorld돋움체_Pro Light" panose="00000300000000000000" pitchFamily="50" charset="-127"/>
              <a:ea typeface="KoPubWorld돋움체_Pro Light"/>
              <a:cs typeface="KoPubWorld돋움체_Pro Light" panose="00000300000000000000" pitchFamily="50" charset="-127"/>
            </a:endParaRPr>
          </a:p>
        </p:txBody>
      </p:sp>
      <p:sp>
        <p:nvSpPr>
          <p:cNvPr id="10245" name="Rectangle 104"/>
          <p:cNvSpPr>
            <a:spLocks noChangeArrowheads="1"/>
          </p:cNvSpPr>
          <p:nvPr/>
        </p:nvSpPr>
        <p:spPr bwMode="auto">
          <a:xfrm>
            <a:off x="3094038" y="3470275"/>
            <a:ext cx="5049693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b="1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1. </a:t>
            </a:r>
            <a:r>
              <a:rPr lang="ko-KR" altLang="en-US" b="1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작품의 필요성 구체화</a:t>
            </a:r>
            <a:r>
              <a:rPr lang="en-US" altLang="ko-KR" b="1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 </a:t>
            </a:r>
            <a:endParaRPr lang="en-US" altLang="ko-KR" sz="3200" b="1">
              <a:solidFill>
                <a:srgbClr val="000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6" name="TextBox 105"/>
          <p:cNvSpPr txBox="1">
            <a:spLocks noChangeArrowheads="1"/>
          </p:cNvSpPr>
          <p:nvPr/>
        </p:nvSpPr>
        <p:spPr bwMode="auto">
          <a:xfrm>
            <a:off x="3164376" y="6960124"/>
            <a:ext cx="19546334" cy="153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이 작품은 자연어 처리로 </a:t>
            </a:r>
            <a:r>
              <a:rPr lang="en-US" altLang="ko-KR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SQL</a:t>
            </a:r>
            <a:r>
              <a:rPr lang="ko-KR" altLang="en-US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을 생성하는 것 뿐만 아니라 데이터베이스를 조작하는 기능도 수행한다. </a:t>
            </a:r>
            <a:endParaRPr lang="en-US" altLang="ko-KR" sz="2800">
              <a:solidFill>
                <a:srgbClr val="000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그리하여 "한글 문장으로 작성하는 </a:t>
            </a:r>
            <a:r>
              <a:rPr lang="en-US" altLang="ko-KR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SQL </a:t>
            </a:r>
            <a:r>
              <a:rPr lang="ko-KR" altLang="en-US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" 보다는 "자연어로 조작하는 데이터베이스" 라는 명칭이 </a:t>
            </a:r>
            <a:endParaRPr lang="en-US" altLang="ko-KR" sz="2800">
              <a:solidFill>
                <a:srgbClr val="000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작품을 더욱 잘 나타낼 수 있다는 피드백을 받았다.</a:t>
            </a:r>
            <a:endParaRPr lang="en-US" altLang="ko-KR" sz="2800">
              <a:solidFill>
                <a:srgbClr val="000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7" name="Rectangle 106"/>
          <p:cNvSpPr>
            <a:spLocks noChangeArrowheads="1"/>
          </p:cNvSpPr>
          <p:nvPr/>
        </p:nvSpPr>
        <p:spPr bwMode="auto">
          <a:xfrm>
            <a:off x="3082925" y="6005062"/>
            <a:ext cx="5854401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b="1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2. </a:t>
            </a:r>
            <a:r>
              <a:rPr lang="ko-KR" altLang="en-US" b="1" err="1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캡스톤디자인</a:t>
            </a:r>
            <a:r>
              <a:rPr lang="ko-KR" altLang="en-US" b="1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 </a:t>
            </a:r>
            <a:r>
              <a:rPr lang="ko-KR" altLang="en-US" b="1" err="1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주제명</a:t>
            </a:r>
            <a:r>
              <a:rPr lang="ko-KR" altLang="en-US" b="1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 보정</a:t>
            </a:r>
            <a:r>
              <a:rPr lang="en-US" altLang="ko-KR" b="1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 </a:t>
            </a:r>
            <a:endParaRPr lang="en-US" altLang="ko-KR" sz="3200" b="1">
              <a:solidFill>
                <a:srgbClr val="000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48" name="TextBox 107"/>
          <p:cNvSpPr txBox="1">
            <a:spLocks noChangeArrowheads="1"/>
          </p:cNvSpPr>
          <p:nvPr/>
        </p:nvSpPr>
        <p:spPr bwMode="auto">
          <a:xfrm>
            <a:off x="3092624" y="10007169"/>
            <a:ext cx="21292303" cy="196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데이터베이스를 사용하고자 하는 사람이 </a:t>
            </a:r>
            <a:r>
              <a:rPr lang="en-US" altLang="ko-KR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 SQL</a:t>
            </a:r>
            <a:r>
              <a:rPr lang="ko-KR" altLang="en-US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에 대하여 완벽히 지식이 없는 사람은 드물 것이다. </a:t>
            </a:r>
            <a:endParaRPr lang="ko-KR">
              <a:solidFill>
                <a:srgbClr val="000000"/>
              </a:solidFill>
            </a:endParaRPr>
          </a:p>
          <a:p>
            <a:r>
              <a:rPr lang="ko-KR" altLang="en-US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마찬가지로 </a:t>
            </a:r>
            <a:r>
              <a:rPr lang="en-US" altLang="ko-KR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SQL</a:t>
            </a:r>
            <a:r>
              <a:rPr lang="ko-KR" altLang="en-US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에 능숙한 사람이 데이터베이스를 다루고자 할 때 팀이 만들고자 하는 프로그램을</a:t>
            </a:r>
            <a:endParaRPr lang="ko-KR">
              <a:solidFill>
                <a:srgbClr val="000000"/>
              </a:solidFill>
              <a:ea typeface="KoPubWorld돋움체_Pro Light"/>
              <a:cs typeface="KoPubWorld돋움체_Pro Light" panose="00000300000000000000" pitchFamily="50" charset="-127"/>
            </a:endParaRPr>
          </a:p>
          <a:p>
            <a:r>
              <a:rPr lang="ko-KR" altLang="en-US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사용하는 일 또한 드물 것이다. 그러기에 필요성과 더불어 어떤 사용자가 우리의 프로그램을 사용하게 될까?</a:t>
            </a:r>
            <a:endParaRPr lang="ko-KR">
              <a:solidFill>
                <a:srgbClr val="000000"/>
              </a:solidFill>
              <a:ea typeface="KoPubWorld돋움체_Pro Light"/>
              <a:cs typeface="KoPubWorld돋움체_Pro Light" panose="00000300000000000000" pitchFamily="50" charset="-127"/>
            </a:endParaRPr>
          </a:p>
          <a:p>
            <a:r>
              <a:rPr lang="ko-KR" altLang="en-US" sz="2800">
                <a:solidFill>
                  <a:srgbClr val="000000"/>
                </a:solidFill>
                <a:latin typeface="KoPubWorld돋움체_Pro Light" panose="00000300000000000000" pitchFamily="50" charset="-127"/>
                <a:ea typeface="KoPubWorld돋움체_Pro Light"/>
                <a:cs typeface="KoPubWorld돋움체_Pro Light" panose="00000300000000000000" pitchFamily="50" charset="-127"/>
              </a:rPr>
              <a:t>이러한 의문점에 대한 고민을 집중적으로 해 보아야 할 것이라는 피드백을 받았다.</a:t>
            </a:r>
            <a:endParaRPr lang="ko-KR">
              <a:solidFill>
                <a:srgbClr val="000000"/>
              </a:solidFill>
            </a:endParaRPr>
          </a:p>
        </p:txBody>
      </p:sp>
      <p:sp>
        <p:nvSpPr>
          <p:cNvPr id="10249" name="Rectangle 108"/>
          <p:cNvSpPr>
            <a:spLocks noChangeArrowheads="1"/>
          </p:cNvSpPr>
          <p:nvPr/>
        </p:nvSpPr>
        <p:spPr bwMode="auto">
          <a:xfrm>
            <a:off x="2953679" y="9087298"/>
            <a:ext cx="6225699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b="1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3. </a:t>
            </a:r>
            <a:r>
              <a:rPr lang="ko-KR" altLang="en-US" b="1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작품 사용자 타겟 수정</a:t>
            </a:r>
            <a:r>
              <a:rPr lang="en-US" altLang="ko-KR" b="1">
                <a:solidFill>
                  <a:srgbClr val="000000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 </a:t>
            </a:r>
            <a:endParaRPr lang="en-US" altLang="ko-KR" sz="3200" b="1">
              <a:solidFill>
                <a:srgbClr val="000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52" name="Freeform 22"/>
          <p:cNvSpPr>
            <a:spLocks noEditPoints="1"/>
          </p:cNvSpPr>
          <p:nvPr/>
        </p:nvSpPr>
        <p:spPr bwMode="auto">
          <a:xfrm>
            <a:off x="2260600" y="6213025"/>
            <a:ext cx="684213" cy="595312"/>
          </a:xfrm>
          <a:custGeom>
            <a:avLst/>
            <a:gdLst>
              <a:gd name="T0" fmla="*/ 2147483647 w 68"/>
              <a:gd name="T1" fmla="*/ 835061551 h 59"/>
              <a:gd name="T2" fmla="*/ 2147483647 w 68"/>
              <a:gd name="T3" fmla="*/ 1009028499 h 59"/>
              <a:gd name="T4" fmla="*/ 2147483647 w 68"/>
              <a:gd name="T5" fmla="*/ 1496146053 h 59"/>
              <a:gd name="T6" fmla="*/ 2037715486 w 68"/>
              <a:gd name="T7" fmla="*/ 1670113000 h 59"/>
              <a:gd name="T8" fmla="*/ 967048347 w 68"/>
              <a:gd name="T9" fmla="*/ 1182995446 h 59"/>
              <a:gd name="T10" fmla="*/ 863439618 w 68"/>
              <a:gd name="T11" fmla="*/ 1530939442 h 59"/>
              <a:gd name="T12" fmla="*/ 1036127542 w 68"/>
              <a:gd name="T13" fmla="*/ 1878883439 h 59"/>
              <a:gd name="T14" fmla="*/ 483524173 w 68"/>
              <a:gd name="T15" fmla="*/ 1948470218 h 59"/>
              <a:gd name="T16" fmla="*/ 379915445 w 68"/>
              <a:gd name="T17" fmla="*/ 1182995446 h 59"/>
              <a:gd name="T18" fmla="*/ 241767119 w 68"/>
              <a:gd name="T19" fmla="*/ 1182995446 h 59"/>
              <a:gd name="T20" fmla="*/ 0 w 68"/>
              <a:gd name="T21" fmla="*/ 939441720 h 59"/>
              <a:gd name="T22" fmla="*/ 0 w 68"/>
              <a:gd name="T23" fmla="*/ 695877891 h 59"/>
              <a:gd name="T24" fmla="*/ 241767119 w 68"/>
              <a:gd name="T25" fmla="*/ 487117555 h 59"/>
              <a:gd name="T26" fmla="*/ 863439618 w 68"/>
              <a:gd name="T27" fmla="*/ 487117555 h 59"/>
              <a:gd name="T28" fmla="*/ 2037715486 w 68"/>
              <a:gd name="T29" fmla="*/ 0 h 59"/>
              <a:gd name="T30" fmla="*/ 2147483647 w 68"/>
              <a:gd name="T31" fmla="*/ 139173558 h 59"/>
              <a:gd name="T32" fmla="*/ 2147483647 w 68"/>
              <a:gd name="T33" fmla="*/ 661084502 h 59"/>
              <a:gd name="T34" fmla="*/ 2147483647 w 68"/>
              <a:gd name="T35" fmla="*/ 835061551 h 59"/>
              <a:gd name="T36" fmla="*/ 2037715486 w 68"/>
              <a:gd name="T37" fmla="*/ 208760337 h 59"/>
              <a:gd name="T38" fmla="*/ 1036127542 w 68"/>
              <a:gd name="T39" fmla="*/ 661084502 h 59"/>
              <a:gd name="T40" fmla="*/ 1036127542 w 68"/>
              <a:gd name="T41" fmla="*/ 1009028499 h 59"/>
              <a:gd name="T42" fmla="*/ 2037715486 w 68"/>
              <a:gd name="T43" fmla="*/ 1461352664 h 59"/>
              <a:gd name="T44" fmla="*/ 2037715486 w 68"/>
              <a:gd name="T45" fmla="*/ 208760337 h 5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8" h="59">
                <a:moveTo>
                  <a:pt x="68" y="24"/>
                </a:moveTo>
                <a:cubicBezTo>
                  <a:pt x="68" y="27"/>
                  <a:pt x="66" y="29"/>
                  <a:pt x="64" y="29"/>
                </a:cubicBezTo>
                <a:cubicBezTo>
                  <a:pt x="64" y="43"/>
                  <a:pt x="64" y="43"/>
                  <a:pt x="64" y="43"/>
                </a:cubicBezTo>
                <a:cubicBezTo>
                  <a:pt x="64" y="46"/>
                  <a:pt x="61" y="48"/>
                  <a:pt x="59" y="48"/>
                </a:cubicBezTo>
                <a:cubicBezTo>
                  <a:pt x="52" y="43"/>
                  <a:pt x="41" y="35"/>
                  <a:pt x="28" y="34"/>
                </a:cubicBezTo>
                <a:cubicBezTo>
                  <a:pt x="23" y="35"/>
                  <a:pt x="22" y="41"/>
                  <a:pt x="25" y="44"/>
                </a:cubicBezTo>
                <a:cubicBezTo>
                  <a:pt x="22" y="48"/>
                  <a:pt x="26" y="51"/>
                  <a:pt x="30" y="54"/>
                </a:cubicBezTo>
                <a:cubicBezTo>
                  <a:pt x="27" y="59"/>
                  <a:pt x="17" y="59"/>
                  <a:pt x="14" y="56"/>
                </a:cubicBezTo>
                <a:cubicBezTo>
                  <a:pt x="12" y="49"/>
                  <a:pt x="8" y="42"/>
                  <a:pt x="11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3" y="34"/>
                  <a:pt x="0" y="31"/>
                  <a:pt x="0" y="2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7"/>
                  <a:pt x="3" y="14"/>
                  <a:pt x="7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39" y="14"/>
                  <a:pt x="51" y="6"/>
                  <a:pt x="59" y="0"/>
                </a:cubicBezTo>
                <a:cubicBezTo>
                  <a:pt x="61" y="0"/>
                  <a:pt x="64" y="2"/>
                  <a:pt x="64" y="4"/>
                </a:cubicBezTo>
                <a:cubicBezTo>
                  <a:pt x="64" y="19"/>
                  <a:pt x="64" y="19"/>
                  <a:pt x="64" y="19"/>
                </a:cubicBezTo>
                <a:cubicBezTo>
                  <a:pt x="66" y="19"/>
                  <a:pt x="68" y="21"/>
                  <a:pt x="68" y="24"/>
                </a:cubicBezTo>
                <a:close/>
                <a:moveTo>
                  <a:pt x="59" y="6"/>
                </a:moveTo>
                <a:cubicBezTo>
                  <a:pt x="49" y="13"/>
                  <a:pt x="39" y="18"/>
                  <a:pt x="30" y="19"/>
                </a:cubicBezTo>
                <a:cubicBezTo>
                  <a:pt x="30" y="29"/>
                  <a:pt x="30" y="29"/>
                  <a:pt x="30" y="29"/>
                </a:cubicBezTo>
                <a:cubicBezTo>
                  <a:pt x="39" y="30"/>
                  <a:pt x="49" y="34"/>
                  <a:pt x="59" y="42"/>
                </a:cubicBezTo>
                <a:lnTo>
                  <a:pt x="59" y="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253" name="Freeform 37"/>
          <p:cNvSpPr>
            <a:spLocks/>
          </p:cNvSpPr>
          <p:nvPr/>
        </p:nvSpPr>
        <p:spPr bwMode="auto">
          <a:xfrm>
            <a:off x="2279650" y="3725863"/>
            <a:ext cx="684213" cy="595312"/>
          </a:xfrm>
          <a:custGeom>
            <a:avLst/>
            <a:gdLst>
              <a:gd name="T0" fmla="*/ 1174289364 w 68"/>
              <a:gd name="T1" fmla="*/ 1704906390 h 59"/>
              <a:gd name="T2" fmla="*/ 1001590872 w 68"/>
              <a:gd name="T3" fmla="*/ 1704906390 h 59"/>
              <a:gd name="T4" fmla="*/ 379916555 w 68"/>
              <a:gd name="T5" fmla="*/ 2018056997 h 59"/>
              <a:gd name="T6" fmla="*/ 241767825 w 68"/>
              <a:gd name="T7" fmla="*/ 2052850386 h 59"/>
              <a:gd name="T8" fmla="*/ 172688428 w 68"/>
              <a:gd name="T9" fmla="*/ 1983263608 h 59"/>
              <a:gd name="T10" fmla="*/ 172688428 w 68"/>
              <a:gd name="T11" fmla="*/ 1983263608 h 59"/>
              <a:gd name="T12" fmla="*/ 207228127 w 68"/>
              <a:gd name="T13" fmla="*/ 1913676829 h 59"/>
              <a:gd name="T14" fmla="*/ 448995952 w 68"/>
              <a:gd name="T15" fmla="*/ 1530939442 h 59"/>
              <a:gd name="T16" fmla="*/ 0 w 68"/>
              <a:gd name="T17" fmla="*/ 869854941 h 59"/>
              <a:gd name="T18" fmla="*/ 1174289364 w 68"/>
              <a:gd name="T19" fmla="*/ 0 h 59"/>
              <a:gd name="T20" fmla="*/ 2147483647 w 68"/>
              <a:gd name="T21" fmla="*/ 869854941 h 59"/>
              <a:gd name="T22" fmla="*/ 1174289364 w 68"/>
              <a:gd name="T23" fmla="*/ 1704906390 h 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8" h="59">
                <a:moveTo>
                  <a:pt x="34" y="49"/>
                </a:moveTo>
                <a:cubicBezTo>
                  <a:pt x="33" y="49"/>
                  <a:pt x="31" y="49"/>
                  <a:pt x="29" y="49"/>
                </a:cubicBezTo>
                <a:cubicBezTo>
                  <a:pt x="24" y="53"/>
                  <a:pt x="18" y="56"/>
                  <a:pt x="11" y="58"/>
                </a:cubicBezTo>
                <a:cubicBezTo>
                  <a:pt x="10" y="58"/>
                  <a:pt x="9" y="59"/>
                  <a:pt x="7" y="59"/>
                </a:cubicBezTo>
                <a:cubicBezTo>
                  <a:pt x="6" y="59"/>
                  <a:pt x="6" y="58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6"/>
                  <a:pt x="6" y="56"/>
                  <a:pt x="6" y="55"/>
                </a:cubicBezTo>
                <a:cubicBezTo>
                  <a:pt x="9" y="52"/>
                  <a:pt x="11" y="50"/>
                  <a:pt x="13" y="44"/>
                </a:cubicBezTo>
                <a:cubicBezTo>
                  <a:pt x="5" y="39"/>
                  <a:pt x="0" y="32"/>
                  <a:pt x="0" y="25"/>
                </a:cubicBezTo>
                <a:cubicBezTo>
                  <a:pt x="0" y="11"/>
                  <a:pt x="16" y="0"/>
                  <a:pt x="34" y="0"/>
                </a:cubicBezTo>
                <a:cubicBezTo>
                  <a:pt x="53" y="0"/>
                  <a:pt x="68" y="11"/>
                  <a:pt x="68" y="25"/>
                </a:cubicBezTo>
                <a:cubicBezTo>
                  <a:pt x="68" y="38"/>
                  <a:pt x="53" y="49"/>
                  <a:pt x="34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ko-KR" alt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14" name="Freeform 113"/>
          <p:cNvSpPr>
            <a:spLocks noEditPoints="1"/>
          </p:cNvSpPr>
          <p:nvPr/>
        </p:nvSpPr>
        <p:spPr bwMode="auto">
          <a:xfrm>
            <a:off x="2264726" y="9087032"/>
            <a:ext cx="668338" cy="576263"/>
          </a:xfrm>
          <a:custGeom>
            <a:avLst/>
            <a:gdLst>
              <a:gd name="T0" fmla="*/ 250825 w 73"/>
              <a:gd name="T1" fmla="*/ 161068 h 63"/>
              <a:gd name="T2" fmla="*/ 230209 w 73"/>
              <a:gd name="T3" fmla="*/ 181630 h 63"/>
              <a:gd name="T4" fmla="*/ 158054 w 73"/>
              <a:gd name="T5" fmla="*/ 181630 h 63"/>
              <a:gd name="T6" fmla="*/ 164926 w 73"/>
              <a:gd name="T7" fmla="*/ 205619 h 63"/>
              <a:gd name="T8" fmla="*/ 158054 w 73"/>
              <a:gd name="T9" fmla="*/ 215900 h 63"/>
              <a:gd name="T10" fmla="*/ 89335 w 73"/>
              <a:gd name="T11" fmla="*/ 215900 h 63"/>
              <a:gd name="T12" fmla="*/ 82463 w 73"/>
              <a:gd name="T13" fmla="*/ 205619 h 63"/>
              <a:gd name="T14" fmla="*/ 89335 w 73"/>
              <a:gd name="T15" fmla="*/ 181630 h 63"/>
              <a:gd name="T16" fmla="*/ 20616 w 73"/>
              <a:gd name="T17" fmla="*/ 181630 h 63"/>
              <a:gd name="T18" fmla="*/ 0 w 73"/>
              <a:gd name="T19" fmla="*/ 161068 h 63"/>
              <a:gd name="T20" fmla="*/ 0 w 73"/>
              <a:gd name="T21" fmla="*/ 20562 h 63"/>
              <a:gd name="T22" fmla="*/ 20616 w 73"/>
              <a:gd name="T23" fmla="*/ 0 h 63"/>
              <a:gd name="T24" fmla="*/ 230209 w 73"/>
              <a:gd name="T25" fmla="*/ 0 h 63"/>
              <a:gd name="T26" fmla="*/ 250825 w 73"/>
              <a:gd name="T27" fmla="*/ 20562 h 63"/>
              <a:gd name="T28" fmla="*/ 250825 w 73"/>
              <a:gd name="T29" fmla="*/ 161068 h 63"/>
              <a:gd name="T30" fmla="*/ 233645 w 73"/>
              <a:gd name="T31" fmla="*/ 20562 h 63"/>
              <a:gd name="T32" fmla="*/ 230209 w 73"/>
              <a:gd name="T33" fmla="*/ 17135 h 63"/>
              <a:gd name="T34" fmla="*/ 20616 w 73"/>
              <a:gd name="T35" fmla="*/ 17135 h 63"/>
              <a:gd name="T36" fmla="*/ 17180 w 73"/>
              <a:gd name="T37" fmla="*/ 20562 h 63"/>
              <a:gd name="T38" fmla="*/ 17180 w 73"/>
              <a:gd name="T39" fmla="*/ 126798 h 63"/>
              <a:gd name="T40" fmla="*/ 20616 w 73"/>
              <a:gd name="T41" fmla="*/ 133652 h 63"/>
              <a:gd name="T42" fmla="*/ 230209 w 73"/>
              <a:gd name="T43" fmla="*/ 133652 h 63"/>
              <a:gd name="T44" fmla="*/ 233645 w 73"/>
              <a:gd name="T45" fmla="*/ 126798 h 63"/>
              <a:gd name="T46" fmla="*/ 233645 w 73"/>
              <a:gd name="T47" fmla="*/ 20562 h 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243797" tIns="121899" rIns="243797" bIns="121899"/>
          <a:lstStyle/>
          <a:p>
            <a:pPr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9" name="Rectangle 154"/>
          <p:cNvSpPr/>
          <p:nvPr/>
        </p:nvSpPr>
        <p:spPr>
          <a:xfrm>
            <a:off x="10004726" y="1963700"/>
            <a:ext cx="4347578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_Pro Light" panose="00000300000000000000" pitchFamily="50" charset="-127"/>
              </a:rPr>
              <a:t>지도교수님 피드백</a:t>
            </a:r>
            <a:endParaRPr 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6" name="Rectangle 153">
            <a:extLst>
              <a:ext uri="{FF2B5EF4-FFF2-40B4-BE49-F238E27FC236}">
                <a16:creationId xmlns:a16="http://schemas.microsoft.com/office/drawing/2014/main" id="{7C98DC49-10E4-4ED4-8A36-B46CD1A23FC7}"/>
              </a:ext>
            </a:extLst>
          </p:cNvPr>
          <p:cNvSpPr/>
          <p:nvPr/>
        </p:nvSpPr>
        <p:spPr>
          <a:xfrm>
            <a:off x="9519819" y="1025100"/>
            <a:ext cx="531739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3.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실습 및 피드백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5143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224331" y="1025100"/>
            <a:ext cx="390835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4.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다음 일정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11382" y="1963700"/>
            <a:ext cx="493427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20.04.20. – 20.04.24.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971513" y="3298931"/>
            <a:ext cx="14424212" cy="9462039"/>
            <a:chOff x="5215180" y="4094933"/>
            <a:chExt cx="11159813" cy="7416677"/>
          </a:xfrm>
        </p:grpSpPr>
        <p:grpSp>
          <p:nvGrpSpPr>
            <p:cNvPr id="2" name="그룹 1"/>
            <p:cNvGrpSpPr/>
            <p:nvPr/>
          </p:nvGrpSpPr>
          <p:grpSpPr>
            <a:xfrm>
              <a:off x="5215180" y="4272236"/>
              <a:ext cx="1846262" cy="1847850"/>
              <a:chOff x="5158030" y="4076456"/>
              <a:chExt cx="1846262" cy="184785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158030" y="4076456"/>
                <a:ext cx="1846262" cy="18478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9" tIns="91445" rIns="182889" bIns="91445" anchor="ctr"/>
              <a:lstStyle/>
              <a:p>
                <a:pPr algn="ctr"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27654" name="Freeform 67"/>
              <p:cNvSpPr>
                <a:spLocks noChangeArrowheads="1"/>
              </p:cNvSpPr>
              <p:nvPr/>
            </p:nvSpPr>
            <p:spPr bwMode="auto">
              <a:xfrm>
                <a:off x="5690612" y="4354923"/>
                <a:ext cx="962025" cy="1130300"/>
              </a:xfrm>
              <a:custGeom>
                <a:avLst/>
                <a:gdLst>
                  <a:gd name="T0" fmla="*/ 921735 w 453"/>
                  <a:gd name="T1" fmla="*/ 394562 h 533"/>
                  <a:gd name="T2" fmla="*/ 921735 w 453"/>
                  <a:gd name="T3" fmla="*/ 394562 h 533"/>
                  <a:gd name="T4" fmla="*/ 93448 w 453"/>
                  <a:gd name="T5" fmla="*/ 339408 h 533"/>
                  <a:gd name="T6" fmla="*/ 0 w 453"/>
                  <a:gd name="T7" fmla="*/ 377591 h 533"/>
                  <a:gd name="T8" fmla="*/ 186895 w 453"/>
                  <a:gd name="T9" fmla="*/ 1128532 h 533"/>
                  <a:gd name="T10" fmla="*/ 299458 w 453"/>
                  <a:gd name="T11" fmla="*/ 1128532 h 533"/>
                  <a:gd name="T12" fmla="*/ 206010 w 453"/>
                  <a:gd name="T13" fmla="*/ 753062 h 533"/>
                  <a:gd name="T14" fmla="*/ 940849 w 453"/>
                  <a:gd name="T15" fmla="*/ 413654 h 533"/>
                  <a:gd name="T16" fmla="*/ 921735 w 453"/>
                  <a:gd name="T17" fmla="*/ 394562 h 5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53" h="533">
                    <a:moveTo>
                      <a:pt x="434" y="186"/>
                    </a:moveTo>
                    <a:lnTo>
                      <a:pt x="434" y="186"/>
                    </a:lnTo>
                    <a:cubicBezTo>
                      <a:pt x="151" y="301"/>
                      <a:pt x="266" y="0"/>
                      <a:pt x="44" y="160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88" y="532"/>
                      <a:pt x="88" y="532"/>
                      <a:pt x="88" y="532"/>
                    </a:cubicBezTo>
                    <a:cubicBezTo>
                      <a:pt x="141" y="532"/>
                      <a:pt x="141" y="532"/>
                      <a:pt x="141" y="532"/>
                    </a:cubicBezTo>
                    <a:cubicBezTo>
                      <a:pt x="97" y="355"/>
                      <a:pt x="97" y="355"/>
                      <a:pt x="97" y="355"/>
                    </a:cubicBezTo>
                    <a:cubicBezTo>
                      <a:pt x="293" y="195"/>
                      <a:pt x="213" y="532"/>
                      <a:pt x="443" y="195"/>
                    </a:cubicBezTo>
                    <a:cubicBezTo>
                      <a:pt x="452" y="195"/>
                      <a:pt x="443" y="186"/>
                      <a:pt x="434" y="18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5215180" y="7017407"/>
              <a:ext cx="1846262" cy="1847850"/>
              <a:chOff x="5158030" y="6935927"/>
              <a:chExt cx="1846262" cy="184785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158030" y="6935927"/>
                <a:ext cx="1846262" cy="18478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9" tIns="91445" rIns="182889" bIns="91445" anchor="ctr"/>
              <a:lstStyle/>
              <a:p>
                <a:pPr algn="ctr"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27655" name="Freeform 82"/>
              <p:cNvSpPr>
                <a:spLocks noChangeArrowheads="1"/>
              </p:cNvSpPr>
              <p:nvPr/>
            </p:nvSpPr>
            <p:spPr bwMode="auto">
              <a:xfrm>
                <a:off x="5570780" y="7356844"/>
                <a:ext cx="1054100" cy="944562"/>
              </a:xfrm>
              <a:custGeom>
                <a:avLst/>
                <a:gdLst>
                  <a:gd name="T0" fmla="*/ 940805 w 497"/>
                  <a:gd name="T1" fmla="*/ 0 h 444"/>
                  <a:gd name="T2" fmla="*/ 940805 w 497"/>
                  <a:gd name="T3" fmla="*/ 0 h 444"/>
                  <a:gd name="T4" fmla="*/ 112557 w 497"/>
                  <a:gd name="T5" fmla="*/ 0 h 444"/>
                  <a:gd name="T6" fmla="*/ 0 w 497"/>
                  <a:gd name="T7" fmla="*/ 112658 h 444"/>
                  <a:gd name="T8" fmla="*/ 0 w 497"/>
                  <a:gd name="T9" fmla="*/ 733339 h 444"/>
                  <a:gd name="T10" fmla="*/ 112557 w 497"/>
                  <a:gd name="T11" fmla="*/ 848122 h 444"/>
                  <a:gd name="T12" fmla="*/ 320681 w 497"/>
                  <a:gd name="T13" fmla="*/ 848122 h 444"/>
                  <a:gd name="T14" fmla="*/ 320681 w 497"/>
                  <a:gd name="T15" fmla="*/ 733339 h 444"/>
                  <a:gd name="T16" fmla="*/ 93443 w 497"/>
                  <a:gd name="T17" fmla="*/ 733339 h 444"/>
                  <a:gd name="T18" fmla="*/ 93443 w 497"/>
                  <a:gd name="T19" fmla="*/ 263577 h 444"/>
                  <a:gd name="T20" fmla="*/ 940805 w 497"/>
                  <a:gd name="T21" fmla="*/ 263577 h 444"/>
                  <a:gd name="T22" fmla="*/ 940805 w 497"/>
                  <a:gd name="T23" fmla="*/ 733339 h 444"/>
                  <a:gd name="T24" fmla="*/ 732681 w 497"/>
                  <a:gd name="T25" fmla="*/ 733339 h 444"/>
                  <a:gd name="T26" fmla="*/ 732681 w 497"/>
                  <a:gd name="T27" fmla="*/ 848122 h 444"/>
                  <a:gd name="T28" fmla="*/ 940805 w 497"/>
                  <a:gd name="T29" fmla="*/ 848122 h 444"/>
                  <a:gd name="T30" fmla="*/ 1053362 w 497"/>
                  <a:gd name="T31" fmla="*/ 733339 h 444"/>
                  <a:gd name="T32" fmla="*/ 1053362 w 497"/>
                  <a:gd name="T33" fmla="*/ 112658 h 444"/>
                  <a:gd name="T34" fmla="*/ 940805 w 497"/>
                  <a:gd name="T35" fmla="*/ 0 h 444"/>
                  <a:gd name="T36" fmla="*/ 131670 w 497"/>
                  <a:gd name="T37" fmla="*/ 170050 h 444"/>
                  <a:gd name="T38" fmla="*/ 131670 w 497"/>
                  <a:gd name="T39" fmla="*/ 170050 h 444"/>
                  <a:gd name="T40" fmla="*/ 93443 w 497"/>
                  <a:gd name="T41" fmla="*/ 131788 h 444"/>
                  <a:gd name="T42" fmla="*/ 131670 w 497"/>
                  <a:gd name="T43" fmla="*/ 95653 h 444"/>
                  <a:gd name="T44" fmla="*/ 167773 w 497"/>
                  <a:gd name="T45" fmla="*/ 131788 h 444"/>
                  <a:gd name="T46" fmla="*/ 131670 w 497"/>
                  <a:gd name="T47" fmla="*/ 170050 h 444"/>
                  <a:gd name="T48" fmla="*/ 246351 w 497"/>
                  <a:gd name="T49" fmla="*/ 170050 h 444"/>
                  <a:gd name="T50" fmla="*/ 246351 w 497"/>
                  <a:gd name="T51" fmla="*/ 170050 h 444"/>
                  <a:gd name="T52" fmla="*/ 206000 w 497"/>
                  <a:gd name="T53" fmla="*/ 131788 h 444"/>
                  <a:gd name="T54" fmla="*/ 246351 w 497"/>
                  <a:gd name="T55" fmla="*/ 95653 h 444"/>
                  <a:gd name="T56" fmla="*/ 280330 w 497"/>
                  <a:gd name="T57" fmla="*/ 131788 h 444"/>
                  <a:gd name="T58" fmla="*/ 246351 w 497"/>
                  <a:gd name="T59" fmla="*/ 170050 h 444"/>
                  <a:gd name="T60" fmla="*/ 940805 w 497"/>
                  <a:gd name="T61" fmla="*/ 170050 h 444"/>
                  <a:gd name="T62" fmla="*/ 940805 w 497"/>
                  <a:gd name="T63" fmla="*/ 170050 h 444"/>
                  <a:gd name="T64" fmla="*/ 320681 w 497"/>
                  <a:gd name="T65" fmla="*/ 170050 h 444"/>
                  <a:gd name="T66" fmla="*/ 320681 w 497"/>
                  <a:gd name="T67" fmla="*/ 112658 h 444"/>
                  <a:gd name="T68" fmla="*/ 940805 w 497"/>
                  <a:gd name="T69" fmla="*/ 112658 h 444"/>
                  <a:gd name="T70" fmla="*/ 940805 w 497"/>
                  <a:gd name="T71" fmla="*/ 170050 h 444"/>
                  <a:gd name="T72" fmla="*/ 526681 w 497"/>
                  <a:gd name="T73" fmla="*/ 376235 h 444"/>
                  <a:gd name="T74" fmla="*/ 526681 w 497"/>
                  <a:gd name="T75" fmla="*/ 376235 h 444"/>
                  <a:gd name="T76" fmla="*/ 263341 w 497"/>
                  <a:gd name="T77" fmla="*/ 639811 h 444"/>
                  <a:gd name="T78" fmla="*/ 433238 w 497"/>
                  <a:gd name="T79" fmla="*/ 639811 h 444"/>
                  <a:gd name="T80" fmla="*/ 433238 w 497"/>
                  <a:gd name="T81" fmla="*/ 941649 h 444"/>
                  <a:gd name="T82" fmla="*/ 620125 w 497"/>
                  <a:gd name="T83" fmla="*/ 941649 h 444"/>
                  <a:gd name="T84" fmla="*/ 620125 w 497"/>
                  <a:gd name="T85" fmla="*/ 639811 h 444"/>
                  <a:gd name="T86" fmla="*/ 770908 w 497"/>
                  <a:gd name="T87" fmla="*/ 639811 h 444"/>
                  <a:gd name="T88" fmla="*/ 526681 w 497"/>
                  <a:gd name="T89" fmla="*/ 376235 h 44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97" h="444">
                    <a:moveTo>
                      <a:pt x="443" y="0"/>
                    </a:moveTo>
                    <a:lnTo>
                      <a:pt x="443" y="0"/>
                    </a:lnTo>
                    <a:cubicBezTo>
                      <a:pt x="53" y="0"/>
                      <a:pt x="53" y="0"/>
                      <a:pt x="53" y="0"/>
                    </a:cubicBezTo>
                    <a:cubicBezTo>
                      <a:pt x="17" y="0"/>
                      <a:pt x="0" y="26"/>
                      <a:pt x="0" y="53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373"/>
                      <a:pt x="17" y="399"/>
                      <a:pt x="53" y="399"/>
                    </a:cubicBezTo>
                    <a:cubicBezTo>
                      <a:pt x="151" y="399"/>
                      <a:pt x="151" y="399"/>
                      <a:pt x="151" y="399"/>
                    </a:cubicBezTo>
                    <a:cubicBezTo>
                      <a:pt x="151" y="345"/>
                      <a:pt x="151" y="345"/>
                      <a:pt x="151" y="345"/>
                    </a:cubicBezTo>
                    <a:cubicBezTo>
                      <a:pt x="44" y="345"/>
                      <a:pt x="44" y="345"/>
                      <a:pt x="44" y="345"/>
                    </a:cubicBezTo>
                    <a:cubicBezTo>
                      <a:pt x="44" y="124"/>
                      <a:pt x="44" y="124"/>
                      <a:pt x="44" y="124"/>
                    </a:cubicBezTo>
                    <a:cubicBezTo>
                      <a:pt x="443" y="124"/>
                      <a:pt x="443" y="124"/>
                      <a:pt x="443" y="124"/>
                    </a:cubicBezTo>
                    <a:cubicBezTo>
                      <a:pt x="443" y="345"/>
                      <a:pt x="443" y="345"/>
                      <a:pt x="443" y="345"/>
                    </a:cubicBezTo>
                    <a:cubicBezTo>
                      <a:pt x="345" y="345"/>
                      <a:pt x="345" y="345"/>
                      <a:pt x="345" y="345"/>
                    </a:cubicBezTo>
                    <a:cubicBezTo>
                      <a:pt x="345" y="399"/>
                      <a:pt x="345" y="399"/>
                      <a:pt x="345" y="399"/>
                    </a:cubicBezTo>
                    <a:cubicBezTo>
                      <a:pt x="443" y="399"/>
                      <a:pt x="443" y="399"/>
                      <a:pt x="443" y="399"/>
                    </a:cubicBezTo>
                    <a:cubicBezTo>
                      <a:pt x="470" y="399"/>
                      <a:pt x="496" y="373"/>
                      <a:pt x="496" y="345"/>
                    </a:cubicBezTo>
                    <a:cubicBezTo>
                      <a:pt x="496" y="53"/>
                      <a:pt x="496" y="53"/>
                      <a:pt x="496" y="53"/>
                    </a:cubicBezTo>
                    <a:cubicBezTo>
                      <a:pt x="496" y="26"/>
                      <a:pt x="470" y="0"/>
                      <a:pt x="443" y="0"/>
                    </a:cubicBezTo>
                    <a:close/>
                    <a:moveTo>
                      <a:pt x="62" y="80"/>
                    </a:moveTo>
                    <a:lnTo>
                      <a:pt x="62" y="80"/>
                    </a:lnTo>
                    <a:cubicBezTo>
                      <a:pt x="53" y="80"/>
                      <a:pt x="44" y="71"/>
                      <a:pt x="44" y="62"/>
                    </a:cubicBezTo>
                    <a:cubicBezTo>
                      <a:pt x="44" y="53"/>
                      <a:pt x="53" y="45"/>
                      <a:pt x="62" y="45"/>
                    </a:cubicBezTo>
                    <a:cubicBezTo>
                      <a:pt x="71" y="45"/>
                      <a:pt x="79" y="53"/>
                      <a:pt x="79" y="62"/>
                    </a:cubicBezTo>
                    <a:cubicBezTo>
                      <a:pt x="79" y="71"/>
                      <a:pt x="71" y="80"/>
                      <a:pt x="62" y="80"/>
                    </a:cubicBezTo>
                    <a:close/>
                    <a:moveTo>
                      <a:pt x="116" y="80"/>
                    </a:moveTo>
                    <a:lnTo>
                      <a:pt x="116" y="80"/>
                    </a:lnTo>
                    <a:cubicBezTo>
                      <a:pt x="107" y="80"/>
                      <a:pt x="97" y="71"/>
                      <a:pt x="97" y="62"/>
                    </a:cubicBezTo>
                    <a:cubicBezTo>
                      <a:pt x="97" y="53"/>
                      <a:pt x="107" y="45"/>
                      <a:pt x="116" y="45"/>
                    </a:cubicBezTo>
                    <a:cubicBezTo>
                      <a:pt x="124" y="45"/>
                      <a:pt x="132" y="53"/>
                      <a:pt x="132" y="62"/>
                    </a:cubicBezTo>
                    <a:cubicBezTo>
                      <a:pt x="132" y="71"/>
                      <a:pt x="124" y="80"/>
                      <a:pt x="116" y="80"/>
                    </a:cubicBezTo>
                    <a:close/>
                    <a:moveTo>
                      <a:pt x="443" y="80"/>
                    </a:moveTo>
                    <a:lnTo>
                      <a:pt x="443" y="80"/>
                    </a:lnTo>
                    <a:cubicBezTo>
                      <a:pt x="151" y="80"/>
                      <a:pt x="151" y="80"/>
                      <a:pt x="151" y="80"/>
                    </a:cubicBezTo>
                    <a:cubicBezTo>
                      <a:pt x="151" y="53"/>
                      <a:pt x="151" y="53"/>
                      <a:pt x="151" y="53"/>
                    </a:cubicBezTo>
                    <a:cubicBezTo>
                      <a:pt x="443" y="53"/>
                      <a:pt x="443" y="53"/>
                      <a:pt x="443" y="53"/>
                    </a:cubicBezTo>
                    <a:lnTo>
                      <a:pt x="443" y="80"/>
                    </a:lnTo>
                    <a:close/>
                    <a:moveTo>
                      <a:pt x="248" y="177"/>
                    </a:moveTo>
                    <a:lnTo>
                      <a:pt x="248" y="177"/>
                    </a:lnTo>
                    <a:cubicBezTo>
                      <a:pt x="124" y="301"/>
                      <a:pt x="124" y="301"/>
                      <a:pt x="124" y="301"/>
                    </a:cubicBezTo>
                    <a:cubicBezTo>
                      <a:pt x="204" y="301"/>
                      <a:pt x="204" y="301"/>
                      <a:pt x="204" y="301"/>
                    </a:cubicBezTo>
                    <a:cubicBezTo>
                      <a:pt x="204" y="443"/>
                      <a:pt x="204" y="443"/>
                      <a:pt x="204" y="443"/>
                    </a:cubicBezTo>
                    <a:cubicBezTo>
                      <a:pt x="292" y="443"/>
                      <a:pt x="292" y="443"/>
                      <a:pt x="292" y="443"/>
                    </a:cubicBezTo>
                    <a:cubicBezTo>
                      <a:pt x="292" y="301"/>
                      <a:pt x="292" y="301"/>
                      <a:pt x="292" y="301"/>
                    </a:cubicBezTo>
                    <a:cubicBezTo>
                      <a:pt x="363" y="301"/>
                      <a:pt x="363" y="301"/>
                      <a:pt x="363" y="301"/>
                    </a:cubicBezTo>
                    <a:lnTo>
                      <a:pt x="248" y="1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</p:grpSp>
        <p:sp>
          <p:nvSpPr>
            <p:cNvPr id="27657" name="Subtitle 2"/>
            <p:cNvSpPr txBox="1">
              <a:spLocks/>
            </p:cNvSpPr>
            <p:nvPr/>
          </p:nvSpPr>
          <p:spPr bwMode="auto">
            <a:xfrm>
              <a:off x="7268213" y="4731644"/>
              <a:ext cx="9106780" cy="2254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marL="457200" indent="-457200">
                <a:lnSpc>
                  <a:spcPct val="110000"/>
                </a:lnSpc>
                <a:spcBef>
                  <a:spcPts val="2000"/>
                </a:spcBef>
                <a:buChar char="-"/>
              </a:pPr>
              <a:r>
                <a:rPr lang="ko-KR" altLang="en-US" sz="2900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자연어 처리 예제 개발</a:t>
              </a:r>
            </a:p>
            <a:p>
              <a:pPr marL="457200" indent="-457200">
                <a:lnSpc>
                  <a:spcPct val="110000"/>
                </a:lnSpc>
                <a:spcBef>
                  <a:spcPts val="2000"/>
                </a:spcBef>
                <a:buChar char="-"/>
              </a:pPr>
              <a:r>
                <a:rPr lang="ko-KR" altLang="en-US" sz="2900" err="1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유스케이스</a:t>
              </a:r>
              <a:r>
                <a:rPr lang="ko-KR" altLang="en-US" sz="2900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 작성</a:t>
              </a:r>
            </a:p>
            <a:p>
              <a:pPr marL="457200" indent="-457200">
                <a:lnSpc>
                  <a:spcPct val="110000"/>
                </a:lnSpc>
                <a:spcBef>
                  <a:spcPts val="2000"/>
                </a:spcBef>
                <a:buFontTx/>
                <a:buChar char="-"/>
              </a:pPr>
              <a:r>
                <a:rPr lang="ko-KR" altLang="en-US" sz="2900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스프린트 회의 진행</a:t>
              </a:r>
            </a:p>
            <a:p>
              <a:pPr marL="457200" indent="-457200">
                <a:lnSpc>
                  <a:spcPct val="110000"/>
                </a:lnSpc>
                <a:spcBef>
                  <a:spcPts val="2000"/>
                </a:spcBef>
                <a:buChar char="-"/>
              </a:pPr>
              <a:r>
                <a:rPr lang="ko-KR" altLang="en-US" sz="2900">
                  <a:solidFill>
                    <a:srgbClr val="000000"/>
                  </a:solidFill>
                  <a:latin typeface="KoPubWorld돋움체_Pro Medium"/>
                  <a:ea typeface="KoPubWorld돋움체_Pro Medium"/>
                  <a:cs typeface="KoPubWorld돋움체_Pro Medium" panose="00000600000000000000" pitchFamily="50" charset="-127"/>
                </a:rPr>
                <a:t>다음주 수요일(22일) 17:00~17:30 지도교수 화상 미팅 진행 예정</a:t>
              </a:r>
            </a:p>
          </p:txBody>
        </p:sp>
        <p:sp>
          <p:nvSpPr>
            <p:cNvPr id="27658" name="TextBox 21"/>
            <p:cNvSpPr txBox="1">
              <a:spLocks noChangeArrowheads="1"/>
            </p:cNvSpPr>
            <p:nvPr/>
          </p:nvSpPr>
          <p:spPr bwMode="auto">
            <a:xfrm>
              <a:off x="7312268" y="4094933"/>
              <a:ext cx="7028229" cy="558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ko-KR" altLang="en-US" sz="4000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스터디 및 회의 진행</a:t>
              </a:r>
            </a:p>
          </p:txBody>
        </p:sp>
        <p:sp>
          <p:nvSpPr>
            <p:cNvPr id="27661" name="Subtitle 2"/>
            <p:cNvSpPr txBox="1">
              <a:spLocks/>
            </p:cNvSpPr>
            <p:nvPr/>
          </p:nvSpPr>
          <p:spPr bwMode="auto">
            <a:xfrm>
              <a:off x="7290043" y="7865177"/>
              <a:ext cx="8340415" cy="1082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2000"/>
                </a:spcBef>
              </a:pPr>
              <a:r>
                <a:rPr lang="en-US" altLang="ko-KR" sz="2900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- 04월 17일 3시의 </a:t>
              </a:r>
              <a:r>
                <a:rPr lang="en-US" altLang="ko-KR" sz="2900" err="1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실시간</a:t>
              </a:r>
              <a:r>
                <a:rPr lang="en-US" altLang="ko-KR" sz="2900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 </a:t>
              </a:r>
              <a:r>
                <a:rPr lang="en-US" altLang="ko-KR" sz="2900" err="1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화상</a:t>
              </a:r>
              <a:r>
                <a:rPr lang="en-US" altLang="ko-KR" sz="2900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 </a:t>
              </a:r>
              <a:r>
                <a:rPr lang="en-US" altLang="ko-KR" sz="2900" err="1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회의를</a:t>
              </a:r>
              <a:r>
                <a:rPr lang="en-US" altLang="ko-KR" sz="2900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 </a:t>
              </a:r>
              <a:r>
                <a:rPr lang="en-US" altLang="ko-KR" sz="2900" err="1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통해</a:t>
              </a:r>
              <a:endParaRPr lang="ko-KR" altLang="en-US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endParaRPr>
            </a:p>
            <a:p>
              <a:pPr>
                <a:lnSpc>
                  <a:spcPct val="110000"/>
                </a:lnSpc>
                <a:spcBef>
                  <a:spcPts val="2000"/>
                </a:spcBef>
              </a:pPr>
              <a:r>
                <a:rPr lang="en-US" altLang="ko-KR" sz="2900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  </a:t>
              </a:r>
              <a:r>
                <a:rPr lang="en-US" altLang="ko-KR" sz="2900" err="1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지도교수님께</a:t>
              </a:r>
              <a:r>
                <a:rPr lang="en-US" altLang="ko-KR" sz="2900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 </a:t>
              </a:r>
              <a:r>
                <a:rPr lang="en-US" altLang="ko-KR" sz="2900" err="1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받은</a:t>
              </a:r>
              <a:r>
                <a:rPr lang="en-US" altLang="ko-KR" sz="2900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 </a:t>
              </a:r>
              <a:r>
                <a:rPr lang="en-US" altLang="ko-KR" sz="2900" err="1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피드백</a:t>
              </a:r>
              <a:r>
                <a:rPr lang="en-US" altLang="ko-KR" sz="2900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 </a:t>
              </a:r>
              <a:r>
                <a:rPr lang="en-US" altLang="ko-KR" sz="2900" err="1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검토</a:t>
              </a:r>
              <a:r>
                <a:rPr lang="en-US" altLang="ko-KR" sz="2900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 및 </a:t>
              </a:r>
              <a:r>
                <a:rPr lang="en-US" altLang="ko-KR" sz="2900" err="1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수용</a:t>
              </a:r>
              <a:endParaRPr lang="ko-KR" altLang="en-US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7662" name="TextBox 25"/>
            <p:cNvSpPr txBox="1">
              <a:spLocks noChangeArrowheads="1"/>
            </p:cNvSpPr>
            <p:nvPr/>
          </p:nvSpPr>
          <p:spPr bwMode="auto">
            <a:xfrm>
              <a:off x="7312268" y="7197836"/>
              <a:ext cx="4265613" cy="558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ko-KR" altLang="en-US" sz="4000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피드백 반영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215180" y="9645563"/>
              <a:ext cx="1846262" cy="1847850"/>
              <a:chOff x="5158030" y="9449783"/>
              <a:chExt cx="1846262" cy="1847850"/>
            </a:xfrm>
          </p:grpSpPr>
          <p:sp>
            <p:nvSpPr>
              <p:cNvPr id="19" name="Oval 12">
                <a:extLst>
                  <a:ext uri="{FF2B5EF4-FFF2-40B4-BE49-F238E27FC236}">
                    <a16:creationId xmlns:a16="http://schemas.microsoft.com/office/drawing/2014/main" id="{1A3148AD-AB9D-4AF3-BA6E-CA3FD102A3B5}"/>
                  </a:ext>
                </a:extLst>
              </p:cNvPr>
              <p:cNvSpPr/>
              <p:nvPr/>
            </p:nvSpPr>
            <p:spPr>
              <a:xfrm>
                <a:off x="5158030" y="9449783"/>
                <a:ext cx="1846262" cy="184785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9" tIns="91445" rIns="182889" bIns="91445" anchor="ctr"/>
              <a:lstStyle/>
              <a:p>
                <a:pPr algn="ctr"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20" name="Freeform 59">
                <a:extLst>
                  <a:ext uri="{FF2B5EF4-FFF2-40B4-BE49-F238E27FC236}">
                    <a16:creationId xmlns:a16="http://schemas.microsoft.com/office/drawing/2014/main" id="{822B87EC-CC9A-4054-A039-89460727C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0780" y="9822701"/>
                <a:ext cx="1054100" cy="1102014"/>
              </a:xfrm>
              <a:custGeom>
                <a:avLst/>
                <a:gdLst>
                  <a:gd name="T0" fmla="*/ 2147483647 w 581"/>
                  <a:gd name="T1" fmla="*/ 2147483647 h 609"/>
                  <a:gd name="T2" fmla="*/ 2147483647 w 581"/>
                  <a:gd name="T3" fmla="*/ 2147483647 h 609"/>
                  <a:gd name="T4" fmla="*/ 2147483647 w 581"/>
                  <a:gd name="T5" fmla="*/ 2147483647 h 609"/>
                  <a:gd name="T6" fmla="*/ 2147483647 w 581"/>
                  <a:gd name="T7" fmla="*/ 2147483647 h 609"/>
                  <a:gd name="T8" fmla="*/ 2147483647 w 581"/>
                  <a:gd name="T9" fmla="*/ 2147483647 h 609"/>
                  <a:gd name="T10" fmla="*/ 2147483647 w 581"/>
                  <a:gd name="T11" fmla="*/ 2147483647 h 609"/>
                  <a:gd name="T12" fmla="*/ 2147483647 w 581"/>
                  <a:gd name="T13" fmla="*/ 2147483647 h 609"/>
                  <a:gd name="T14" fmla="*/ 2147483647 w 581"/>
                  <a:gd name="T15" fmla="*/ 2147483647 h 609"/>
                  <a:gd name="T16" fmla="*/ 2147483647 w 581"/>
                  <a:gd name="T17" fmla="*/ 2147483647 h 609"/>
                  <a:gd name="T18" fmla="*/ 2147483647 w 581"/>
                  <a:gd name="T19" fmla="*/ 2147483647 h 609"/>
                  <a:gd name="T20" fmla="*/ 2147483647 w 581"/>
                  <a:gd name="T21" fmla="*/ 2147483647 h 609"/>
                  <a:gd name="T22" fmla="*/ 0 w 581"/>
                  <a:gd name="T23" fmla="*/ 2147483647 h 609"/>
                  <a:gd name="T24" fmla="*/ 2147483647 w 581"/>
                  <a:gd name="T25" fmla="*/ 2147483647 h 609"/>
                  <a:gd name="T26" fmla="*/ 2147483647 w 581"/>
                  <a:gd name="T27" fmla="*/ 2147483647 h 609"/>
                  <a:gd name="T28" fmla="*/ 2147483647 w 581"/>
                  <a:gd name="T29" fmla="*/ 2147483647 h 609"/>
                  <a:gd name="T30" fmla="*/ 2147483647 w 581"/>
                  <a:gd name="T31" fmla="*/ 2147483647 h 609"/>
                  <a:gd name="T32" fmla="*/ 2147483647 w 581"/>
                  <a:gd name="T33" fmla="*/ 2147483647 h 609"/>
                  <a:gd name="T34" fmla="*/ 2147483647 w 581"/>
                  <a:gd name="T35" fmla="*/ 2147483647 h 609"/>
                  <a:gd name="T36" fmla="*/ 2147483647 w 581"/>
                  <a:gd name="T37" fmla="*/ 2147483647 h 609"/>
                  <a:gd name="T38" fmla="*/ 2147483647 w 581"/>
                  <a:gd name="T39" fmla="*/ 2147483647 h 609"/>
                  <a:gd name="T40" fmla="*/ 2147483647 w 581"/>
                  <a:gd name="T41" fmla="*/ 2147483647 h 609"/>
                  <a:gd name="T42" fmla="*/ 2147483647 w 581"/>
                  <a:gd name="T43" fmla="*/ 2147483647 h 609"/>
                  <a:gd name="T44" fmla="*/ 2147483647 w 581"/>
                  <a:gd name="T45" fmla="*/ 2147483647 h 609"/>
                  <a:gd name="T46" fmla="*/ 2147483647 w 581"/>
                  <a:gd name="T47" fmla="*/ 2147483647 h 609"/>
                  <a:gd name="T48" fmla="*/ 2147483647 w 581"/>
                  <a:gd name="T49" fmla="*/ 2147483647 h 609"/>
                  <a:gd name="T50" fmla="*/ 2147483647 w 581"/>
                  <a:gd name="T51" fmla="*/ 2147483647 h 609"/>
                  <a:gd name="T52" fmla="*/ 2147483647 w 581"/>
                  <a:gd name="T53" fmla="*/ 2147483647 h 609"/>
                  <a:gd name="T54" fmla="*/ 2147483647 w 581"/>
                  <a:gd name="T55" fmla="*/ 2147483647 h 609"/>
                  <a:gd name="T56" fmla="*/ 2147483647 w 581"/>
                  <a:gd name="T57" fmla="*/ 2147483647 h 609"/>
                  <a:gd name="T58" fmla="*/ 2147483647 w 581"/>
                  <a:gd name="T59" fmla="*/ 2147483647 h 609"/>
                  <a:gd name="T60" fmla="*/ 2147483647 w 581"/>
                  <a:gd name="T61" fmla="*/ 2147483647 h 609"/>
                  <a:gd name="T62" fmla="*/ 2147483647 w 581"/>
                  <a:gd name="T63" fmla="*/ 2147483647 h 609"/>
                  <a:gd name="T64" fmla="*/ 2147483647 w 581"/>
                  <a:gd name="T65" fmla="*/ 2147483647 h 609"/>
                  <a:gd name="T66" fmla="*/ 2147483647 w 581"/>
                  <a:gd name="T67" fmla="*/ 2147483647 h 609"/>
                  <a:gd name="T68" fmla="*/ 2147483647 w 581"/>
                  <a:gd name="T69" fmla="*/ 2147483647 h 609"/>
                  <a:gd name="T70" fmla="*/ 2147483647 w 581"/>
                  <a:gd name="T71" fmla="*/ 2147483647 h 609"/>
                  <a:gd name="T72" fmla="*/ 2147483647 w 581"/>
                  <a:gd name="T73" fmla="*/ 2147483647 h 609"/>
                  <a:gd name="T74" fmla="*/ 2147483647 w 581"/>
                  <a:gd name="T75" fmla="*/ 2147483647 h 609"/>
                  <a:gd name="T76" fmla="*/ 2147483647 w 581"/>
                  <a:gd name="T77" fmla="*/ 2147483647 h 609"/>
                  <a:gd name="T78" fmla="*/ 2147483647 w 581"/>
                  <a:gd name="T79" fmla="*/ 2147483647 h 609"/>
                  <a:gd name="T80" fmla="*/ 2147483647 w 581"/>
                  <a:gd name="T81" fmla="*/ 0 h 609"/>
                  <a:gd name="T82" fmla="*/ 2147483647 w 581"/>
                  <a:gd name="T83" fmla="*/ 2147483647 h 609"/>
                  <a:gd name="T84" fmla="*/ 2147483647 w 581"/>
                  <a:gd name="T85" fmla="*/ 2147483647 h 609"/>
                  <a:gd name="T86" fmla="*/ 2147483647 w 581"/>
                  <a:gd name="T87" fmla="*/ 2147483647 h 609"/>
                  <a:gd name="T88" fmla="*/ 2147483647 w 581"/>
                  <a:gd name="T89" fmla="*/ 0 h 609"/>
                  <a:gd name="T90" fmla="*/ 2147483647 w 581"/>
                  <a:gd name="T91" fmla="*/ 2147483647 h 609"/>
                  <a:gd name="T92" fmla="*/ 2147483647 w 581"/>
                  <a:gd name="T93" fmla="*/ 2147483647 h 609"/>
                  <a:gd name="T94" fmla="*/ 2147483647 w 581"/>
                  <a:gd name="T95" fmla="*/ 2147483647 h 609"/>
                  <a:gd name="T96" fmla="*/ 2147483647 w 581"/>
                  <a:gd name="T97" fmla="*/ 0 h 609"/>
                  <a:gd name="T98" fmla="*/ 2147483647 w 581"/>
                  <a:gd name="T99" fmla="*/ 2147483647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</p:grp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98E8787C-470C-4EC2-AA17-6F81828A90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191434" y="10396278"/>
              <a:ext cx="9130927" cy="1115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2000"/>
                </a:spcBef>
              </a:pPr>
              <a:r>
                <a:rPr lang="en-US" altLang="ko-KR" sz="2900">
                  <a:solidFill>
                    <a:srgbClr val="000000"/>
                  </a:solidFill>
                  <a:latin typeface="KoPubWorld돋움체_Pro Medium"/>
                  <a:ea typeface="KoPubWorld돋움체_Pro Medium"/>
                  <a:cs typeface="KoPubWorld돋움체_Pro Medium" panose="00000600000000000000" pitchFamily="50" charset="-127"/>
                </a:rPr>
                <a:t>- 4월 25일 </a:t>
              </a:r>
              <a:r>
                <a:rPr lang="en-US" altLang="ko-KR" sz="2900" err="1">
                  <a:solidFill>
                    <a:srgbClr val="000000"/>
                  </a:solidFill>
                  <a:latin typeface="KoPubWorld돋움체_Pro Medium"/>
                  <a:ea typeface="KoPubWorld돋움체_Pro Medium"/>
                  <a:cs typeface="KoPubWorld돋움체_Pro Medium" panose="00000600000000000000" pitchFamily="50" charset="-127"/>
                </a:rPr>
                <a:t>정보처리기사</a:t>
              </a:r>
              <a:r>
                <a:rPr lang="en-US" altLang="ko-KR" sz="2900">
                  <a:solidFill>
                    <a:srgbClr val="000000"/>
                  </a:solidFill>
                  <a:latin typeface="KoPubWorld돋움체_Pro Medium"/>
                  <a:ea typeface="KoPubWorld돋움체_Pro Medium"/>
                  <a:cs typeface="KoPubWorld돋움체_Pro Medium" panose="00000600000000000000" pitchFamily="50" charset="-127"/>
                </a:rPr>
                <a:t> </a:t>
              </a:r>
              <a:r>
                <a:rPr lang="en-US" altLang="ko-KR" sz="2900" err="1">
                  <a:solidFill>
                    <a:srgbClr val="000000"/>
                  </a:solidFill>
                  <a:latin typeface="KoPubWorld돋움체_Pro Medium"/>
                  <a:ea typeface="KoPubWorld돋움체_Pro Medium"/>
                  <a:cs typeface="KoPubWorld돋움체_Pro Medium" panose="00000600000000000000" pitchFamily="50" charset="-127"/>
                </a:rPr>
                <a:t>필기</a:t>
              </a:r>
              <a:r>
                <a:rPr lang="en-US" altLang="ko-KR" sz="2900">
                  <a:solidFill>
                    <a:srgbClr val="000000"/>
                  </a:solidFill>
                  <a:latin typeface="KoPubWorld돋움체_Pro Medium"/>
                  <a:ea typeface="KoPubWorld돋움체_Pro Medium"/>
                  <a:cs typeface="KoPubWorld돋움체_Pro Medium" panose="00000600000000000000" pitchFamily="50" charset="-127"/>
                </a:rPr>
                <a:t> </a:t>
              </a:r>
              <a:r>
                <a:rPr lang="en-US" altLang="ko-KR" sz="2900" err="1">
                  <a:solidFill>
                    <a:srgbClr val="000000"/>
                  </a:solidFill>
                  <a:latin typeface="KoPubWorld돋움체_Pro Medium"/>
                  <a:ea typeface="KoPubWorld돋움체_Pro Medium"/>
                  <a:cs typeface="KoPubWorld돋움체_Pro Medium" panose="00000600000000000000" pitchFamily="50" charset="-127"/>
                </a:rPr>
                <a:t>시험으로</a:t>
              </a:r>
              <a:r>
                <a:rPr lang="en-US" altLang="ko-KR" sz="2900">
                  <a:solidFill>
                    <a:srgbClr val="000000"/>
                  </a:solidFill>
                  <a:latin typeface="KoPubWorld돋움체_Pro Medium"/>
                  <a:ea typeface="KoPubWorld돋움체_Pro Medium"/>
                  <a:cs typeface="KoPubWorld돋움체_Pro Medium" panose="00000600000000000000" pitchFamily="50" charset="-127"/>
                </a:rPr>
                <a:t> </a:t>
              </a:r>
              <a:r>
                <a:rPr lang="en-US" altLang="ko-KR" sz="2900" err="1">
                  <a:solidFill>
                    <a:srgbClr val="000000"/>
                  </a:solidFill>
                  <a:latin typeface="KoPubWorld돋움체_Pro Medium"/>
                  <a:ea typeface="KoPubWorld돋움체_Pro Medium"/>
                  <a:cs typeface="KoPubWorld돋움체_Pro Medium" panose="00000600000000000000" pitchFamily="50" charset="-127"/>
                </a:rPr>
                <a:t>인해</a:t>
              </a:r>
              <a:endParaRPr lang="en-US" altLang="ko-KR" sz="2900">
                <a:solidFill>
                  <a:srgbClr val="000000"/>
                </a:solidFill>
                <a:ea typeface="KoPubWorld돋움체_Pro Medium"/>
                <a:cs typeface="KoPubWorld돋움체_Pro Medium" panose="00000600000000000000" pitchFamily="50" charset="-127"/>
              </a:endParaRPr>
            </a:p>
            <a:p>
              <a:pPr>
                <a:lnSpc>
                  <a:spcPct val="110000"/>
                </a:lnSpc>
                <a:spcBef>
                  <a:spcPts val="2000"/>
                </a:spcBef>
              </a:pPr>
              <a:r>
                <a:rPr lang="en-US" altLang="ko-KR" sz="2900">
                  <a:solidFill>
                    <a:srgbClr val="000000"/>
                  </a:solidFill>
                  <a:latin typeface="Lato Light"/>
                  <a:ea typeface="KoPubWorld돋움체_Pro Medium"/>
                  <a:cs typeface="KoPubWorld돋움체_Pro Medium" panose="00000600000000000000" pitchFamily="50" charset="-127"/>
                </a:rPr>
                <a:t>  </a:t>
              </a:r>
              <a:r>
                <a:rPr lang="en-US" altLang="ko-KR" sz="2900" err="1">
                  <a:solidFill>
                    <a:srgbClr val="000000"/>
                  </a:solidFill>
                  <a:latin typeface="Lato Light"/>
                  <a:ea typeface="KoPubWorld돋움체_Pro Medium"/>
                  <a:cs typeface="KoPubWorld돋움체_Pro Medium" panose="00000600000000000000" pitchFamily="50" charset="-127"/>
                </a:rPr>
                <a:t>다음</a:t>
              </a:r>
              <a:r>
                <a:rPr lang="en-US" altLang="ko-KR" sz="2900">
                  <a:solidFill>
                    <a:srgbClr val="000000"/>
                  </a:solidFill>
                  <a:latin typeface="Lato Light"/>
                  <a:ea typeface="KoPubWorld돋움체_Pro Medium"/>
                  <a:cs typeface="KoPubWorld돋움체_Pro Medium" panose="00000600000000000000" pitchFamily="50" charset="-127"/>
                </a:rPr>
                <a:t> </a:t>
              </a:r>
              <a:r>
                <a:rPr lang="en-US" altLang="ko-KR" sz="2900" err="1">
                  <a:solidFill>
                    <a:srgbClr val="000000"/>
                  </a:solidFill>
                  <a:latin typeface="Lato Light"/>
                  <a:ea typeface="KoPubWorld돋움체_Pro Medium"/>
                  <a:cs typeface="KoPubWorld돋움체_Pro Medium" panose="00000600000000000000" pitchFamily="50" charset="-127"/>
                </a:rPr>
                <a:t>일정</a:t>
              </a:r>
              <a:r>
                <a:rPr lang="en-US" altLang="ko-KR" sz="2900">
                  <a:solidFill>
                    <a:srgbClr val="000000"/>
                  </a:solidFill>
                  <a:latin typeface="Lato Light"/>
                  <a:ea typeface="KoPubWorld돋움체_Pro Medium"/>
                  <a:cs typeface="KoPubWorld돋움체_Pro Medium" panose="00000600000000000000" pitchFamily="50" charset="-127"/>
                </a:rPr>
                <a:t> </a:t>
              </a:r>
              <a:r>
                <a:rPr lang="en-US" altLang="ko-KR" sz="2900" err="1">
                  <a:solidFill>
                    <a:srgbClr val="000000"/>
                  </a:solidFill>
                  <a:latin typeface="Lato Light"/>
                  <a:ea typeface="KoPubWorld돋움체_Pro Medium"/>
                  <a:cs typeface="KoPubWorld돋움체_Pro Medium" panose="00000600000000000000" pitchFamily="50" charset="-127"/>
                </a:rPr>
                <a:t>기간은</a:t>
              </a:r>
              <a:r>
                <a:rPr lang="en-US" altLang="ko-KR" sz="2900">
                  <a:solidFill>
                    <a:srgbClr val="000000"/>
                  </a:solidFill>
                  <a:latin typeface="Lato Light"/>
                  <a:ea typeface="KoPubWorld돋움체_Pro Medium"/>
                  <a:cs typeface="KoPubWorld돋움체_Pro Medium" panose="00000600000000000000" pitchFamily="50" charset="-127"/>
                </a:rPr>
                <a:t> </a:t>
              </a:r>
              <a:r>
                <a:rPr lang="en-US" altLang="ko-KR" sz="2900" err="1">
                  <a:solidFill>
                    <a:srgbClr val="000000"/>
                  </a:solidFill>
                  <a:latin typeface="Lato Light"/>
                  <a:ea typeface="KoPubWorld돋움체_Pro Medium"/>
                  <a:cs typeface="KoPubWorld돋움체_Pro Medium" panose="00000600000000000000" pitchFamily="50" charset="-127"/>
                </a:rPr>
                <a:t>업무량을</a:t>
              </a:r>
              <a:r>
                <a:rPr lang="en-US" altLang="ko-KR" sz="2900">
                  <a:solidFill>
                    <a:srgbClr val="000000"/>
                  </a:solidFill>
                  <a:latin typeface="Lato Light"/>
                  <a:ea typeface="KoPubWorld돋움체_Pro Medium"/>
                  <a:cs typeface="KoPubWorld돋움체_Pro Medium" panose="00000600000000000000" pitchFamily="50" charset="-127"/>
                </a:rPr>
                <a:t> 잘 </a:t>
              </a:r>
              <a:r>
                <a:rPr lang="en-US" altLang="ko-KR" sz="2900" err="1">
                  <a:solidFill>
                    <a:srgbClr val="000000"/>
                  </a:solidFill>
                  <a:latin typeface="Lato Light"/>
                  <a:ea typeface="KoPubWorld돋움체_Pro Medium"/>
                  <a:cs typeface="KoPubWorld돋움체_Pro Medium" panose="00000600000000000000" pitchFamily="50" charset="-127"/>
                </a:rPr>
                <a:t>분배하기로</a:t>
              </a:r>
              <a:r>
                <a:rPr lang="en-US" altLang="ko-KR" sz="2900">
                  <a:solidFill>
                    <a:srgbClr val="000000"/>
                  </a:solidFill>
                  <a:latin typeface="Lato Light"/>
                  <a:ea typeface="KoPubWorld돋움체_Pro Medium"/>
                  <a:cs typeface="KoPubWorld돋움체_Pro Medium" panose="00000600000000000000" pitchFamily="50" charset="-127"/>
                </a:rPr>
                <a:t> </a:t>
              </a:r>
              <a:r>
                <a:rPr lang="en-US" altLang="ko-KR" sz="2900" err="1">
                  <a:solidFill>
                    <a:srgbClr val="000000"/>
                  </a:solidFill>
                  <a:latin typeface="Lato Light"/>
                  <a:ea typeface="KoPubWorld돋움체_Pro Medium"/>
                  <a:cs typeface="KoPubWorld돋움체_Pro Medium" panose="00000600000000000000" pitchFamily="50" charset="-127"/>
                </a:rPr>
                <a:t>한다</a:t>
              </a:r>
              <a:r>
                <a:rPr lang="en-US" altLang="ko-KR" sz="2900">
                  <a:solidFill>
                    <a:srgbClr val="000000"/>
                  </a:solidFill>
                  <a:latin typeface="Lato Light"/>
                  <a:ea typeface="KoPubWorld돋움체_Pro Medium"/>
                  <a:cs typeface="KoPubWorld돋움체_Pro Medium" panose="00000600000000000000" pitchFamily="50" charset="-127"/>
                </a:rPr>
                <a:t>. </a:t>
              </a:r>
              <a:endParaRPr lang="en-US" altLang="ko-KR" sz="2900">
                <a:solidFill>
                  <a:srgbClr val="000000"/>
                </a:solidFill>
                <a:latin typeface="Lato Light"/>
                <a:ea typeface="KoPubWorld돋움체_Pro Medium"/>
              </a:endParaRPr>
            </a:p>
          </p:txBody>
        </p:sp>
        <p:sp>
          <p:nvSpPr>
            <p:cNvPr id="22" name="TextBox 25">
              <a:extLst>
                <a:ext uri="{FF2B5EF4-FFF2-40B4-BE49-F238E27FC236}">
                  <a16:creationId xmlns:a16="http://schemas.microsoft.com/office/drawing/2014/main" id="{D9D81AC3-14CF-4E7A-B7A2-E22B40DF4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2109" y="9735048"/>
              <a:ext cx="6734401" cy="558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ko-KR" altLang="en-US" sz="4000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프로젝트 진행에 예상되는 장애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258014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solidFill>
            <a:srgbClr val="384558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753101" y="4711700"/>
            <a:ext cx="12871450" cy="3289301"/>
            <a:chOff x="5714696" y="4242508"/>
            <a:chExt cx="12872495" cy="3289789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8882430" y="4926285"/>
              <a:ext cx="6613245" cy="1862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11500" b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감사합니다</a:t>
              </a:r>
              <a:endParaRPr lang="en-US" altLang="ko-KR" sz="11500" b="1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312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541463" y="10334625"/>
            <a:ext cx="5172075" cy="1776413"/>
            <a:chOff x="1541463" y="10106025"/>
            <a:chExt cx="5172075" cy="1776413"/>
          </a:xfrm>
        </p:grpSpPr>
        <p:sp>
          <p:nvSpPr>
            <p:cNvPr id="36" name="Rectangle 35"/>
            <p:cNvSpPr/>
            <p:nvPr/>
          </p:nvSpPr>
          <p:spPr>
            <a:xfrm>
              <a:off x="1541463" y="10106025"/>
              <a:ext cx="5172075" cy="17764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18434" name="TextBox 36"/>
            <p:cNvSpPr txBox="1">
              <a:spLocks noChangeArrowheads="1"/>
            </p:cNvSpPr>
            <p:nvPr/>
          </p:nvSpPr>
          <p:spPr bwMode="auto">
            <a:xfrm>
              <a:off x="1612106" y="10852650"/>
              <a:ext cx="5030788" cy="683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ko-KR" sz="320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201715570</a:t>
              </a:r>
            </a:p>
          </p:txBody>
        </p:sp>
        <p:sp>
          <p:nvSpPr>
            <p:cNvPr id="18435" name="TextBox 37"/>
            <p:cNvSpPr txBox="1">
              <a:spLocks noChangeArrowheads="1"/>
            </p:cNvSpPr>
            <p:nvPr/>
          </p:nvSpPr>
          <p:spPr bwMode="auto">
            <a:xfrm>
              <a:off x="1570038" y="10197961"/>
              <a:ext cx="5114925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89" tIns="91445" rIns="182889" bIns="91445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320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김민지</a:t>
              </a:r>
              <a:endParaRPr lang="id-ID" altLang="ko-KR" sz="320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9314631" y="1025100"/>
            <a:ext cx="5727763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팀 구성원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72577" y="1963700"/>
            <a:ext cx="621187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PROJECT TEAM MEMBERS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6890280" y="10312400"/>
            <a:ext cx="5172075" cy="1895312"/>
            <a:chOff x="6919913" y="10083800"/>
            <a:chExt cx="5172075" cy="1895312"/>
          </a:xfrm>
        </p:grpSpPr>
        <p:sp>
          <p:nvSpPr>
            <p:cNvPr id="41" name="Rectangle 40"/>
            <p:cNvSpPr/>
            <p:nvPr/>
          </p:nvSpPr>
          <p:spPr>
            <a:xfrm>
              <a:off x="6919913" y="10083800"/>
              <a:ext cx="5172075" cy="17764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23" name="TextBox 36"/>
            <p:cNvSpPr txBox="1">
              <a:spLocks noChangeArrowheads="1"/>
            </p:cNvSpPr>
            <p:nvPr/>
          </p:nvSpPr>
          <p:spPr bwMode="auto">
            <a:xfrm>
              <a:off x="6961981" y="10852650"/>
              <a:ext cx="5030788" cy="1126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ko-KR" sz="320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201715575</a:t>
              </a:r>
            </a:p>
            <a:p>
              <a:pPr algn="ctr">
                <a:lnSpc>
                  <a:spcPct val="120000"/>
                </a:lnSpc>
              </a:pPr>
              <a:endParaRPr lang="ko-KR" altLang="en-US" sz="240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26" name="TextBox 37"/>
            <p:cNvSpPr txBox="1">
              <a:spLocks noChangeArrowheads="1"/>
            </p:cNvSpPr>
            <p:nvPr/>
          </p:nvSpPr>
          <p:spPr bwMode="auto">
            <a:xfrm>
              <a:off x="6919913" y="10197961"/>
              <a:ext cx="5114925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89" tIns="91445" rIns="182889" bIns="91445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320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남수진</a:t>
              </a:r>
              <a:endParaRPr lang="id-ID" altLang="ko-KR" sz="320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239097" y="10312400"/>
            <a:ext cx="5203825" cy="1895312"/>
            <a:chOff x="12269788" y="10083800"/>
            <a:chExt cx="5203825" cy="1895312"/>
          </a:xfrm>
        </p:grpSpPr>
        <p:sp>
          <p:nvSpPr>
            <p:cNvPr id="44" name="Rectangle 43"/>
            <p:cNvSpPr/>
            <p:nvPr/>
          </p:nvSpPr>
          <p:spPr>
            <a:xfrm>
              <a:off x="12301538" y="10083800"/>
              <a:ext cx="5172075" cy="17764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27" name="TextBox 36"/>
            <p:cNvSpPr txBox="1">
              <a:spLocks noChangeArrowheads="1"/>
            </p:cNvSpPr>
            <p:nvPr/>
          </p:nvSpPr>
          <p:spPr bwMode="auto">
            <a:xfrm>
              <a:off x="12311856" y="10852650"/>
              <a:ext cx="5030788" cy="1126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ko-KR" sz="320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201711368</a:t>
              </a:r>
            </a:p>
            <a:p>
              <a:pPr algn="ctr">
                <a:lnSpc>
                  <a:spcPct val="120000"/>
                </a:lnSpc>
              </a:pPr>
              <a:endParaRPr lang="ko-KR" altLang="en-US" sz="240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28" name="TextBox 37"/>
            <p:cNvSpPr txBox="1">
              <a:spLocks noChangeArrowheads="1"/>
            </p:cNvSpPr>
            <p:nvPr/>
          </p:nvSpPr>
          <p:spPr bwMode="auto">
            <a:xfrm>
              <a:off x="12269788" y="10197961"/>
              <a:ext cx="5114925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89" tIns="91445" rIns="182889" bIns="91445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320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문지현</a:t>
              </a:r>
              <a:endParaRPr lang="id-ID" altLang="ko-KR" sz="320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7619663" y="10312400"/>
            <a:ext cx="5232400" cy="1776413"/>
            <a:chOff x="17619663" y="10083800"/>
            <a:chExt cx="5232400" cy="1776413"/>
          </a:xfrm>
        </p:grpSpPr>
        <p:sp>
          <p:nvSpPr>
            <p:cNvPr id="47" name="Rectangle 46"/>
            <p:cNvSpPr/>
            <p:nvPr/>
          </p:nvSpPr>
          <p:spPr>
            <a:xfrm>
              <a:off x="17679988" y="10083800"/>
              <a:ext cx="5172075" cy="17764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29" name="TextBox 36"/>
            <p:cNvSpPr txBox="1">
              <a:spLocks noChangeArrowheads="1"/>
            </p:cNvSpPr>
            <p:nvPr/>
          </p:nvSpPr>
          <p:spPr bwMode="auto">
            <a:xfrm>
              <a:off x="17661731" y="10852650"/>
              <a:ext cx="5030788" cy="683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ko-KR" sz="3200" b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201715591</a:t>
              </a:r>
              <a:endParaRPr lang="ko-KR" sz="3200" b="1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30" name="TextBox 37"/>
            <p:cNvSpPr txBox="1">
              <a:spLocks noChangeArrowheads="1"/>
            </p:cNvSpPr>
            <p:nvPr/>
          </p:nvSpPr>
          <p:spPr bwMode="auto">
            <a:xfrm>
              <a:off x="17619663" y="10197961"/>
              <a:ext cx="5114925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89" tIns="91445" rIns="182889" bIns="91445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3200" err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주예나</a:t>
              </a:r>
              <a:endParaRPr lang="id-ID" altLang="ko-KR" sz="320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246" y="3362939"/>
            <a:ext cx="5160169" cy="68923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462" y="3354456"/>
            <a:ext cx="5172076" cy="68961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1731" y="3338332"/>
            <a:ext cx="5190332" cy="69302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54" y="3343873"/>
            <a:ext cx="5172076" cy="689610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580221" y="3783726"/>
            <a:ext cx="15279001" cy="1448159"/>
            <a:chOff x="4270942" y="3783726"/>
            <a:chExt cx="15279001" cy="1448159"/>
          </a:xfrm>
        </p:grpSpPr>
        <p:sp>
          <p:nvSpPr>
            <p:cNvPr id="4117" name="Shape 1368"/>
            <p:cNvSpPr>
              <a:spLocks noChangeArrowheads="1"/>
            </p:cNvSpPr>
            <p:nvPr/>
          </p:nvSpPr>
          <p:spPr bwMode="auto">
            <a:xfrm>
              <a:off x="4270942" y="3783726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4000">
                  <a:solidFill>
                    <a:srgbClr val="FFFFFF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  <a:sym typeface="Helvetica Neue" pitchFamily="-65" charset="0"/>
                </a:rPr>
                <a:t>Stage One</a:t>
              </a:r>
            </a:p>
          </p:txBody>
        </p:sp>
        <p:sp>
          <p:nvSpPr>
            <p:cNvPr id="4101" name="Subtitle 2"/>
            <p:cNvSpPr txBox="1">
              <a:spLocks/>
            </p:cNvSpPr>
            <p:nvPr/>
          </p:nvSpPr>
          <p:spPr bwMode="auto">
            <a:xfrm>
              <a:off x="9420350" y="4077297"/>
              <a:ext cx="10129593" cy="866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</a:pPr>
              <a:r>
                <a:rPr lang="ko-KR" altLang="en-US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스터디 진행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580221" y="6168714"/>
            <a:ext cx="13250969" cy="1448159"/>
            <a:chOff x="4270942" y="6378830"/>
            <a:chExt cx="13250969" cy="1448159"/>
          </a:xfrm>
        </p:grpSpPr>
        <p:sp>
          <p:nvSpPr>
            <p:cNvPr id="4114" name="Shape 1364"/>
            <p:cNvSpPr>
              <a:spLocks noChangeArrowheads="1"/>
            </p:cNvSpPr>
            <p:nvPr/>
          </p:nvSpPr>
          <p:spPr bwMode="auto">
            <a:xfrm>
              <a:off x="4270942" y="6378830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4000">
                  <a:solidFill>
                    <a:srgbClr val="FFFFFF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  <a:sym typeface="Helvetica Neue" pitchFamily="-65" charset="0"/>
                </a:rPr>
                <a:t>Stage Two</a:t>
              </a:r>
            </a:p>
          </p:txBody>
        </p:sp>
        <p:sp>
          <p:nvSpPr>
            <p:cNvPr id="4103" name="Subtitle 2"/>
            <p:cNvSpPr txBox="1">
              <a:spLocks/>
            </p:cNvSpPr>
            <p:nvPr/>
          </p:nvSpPr>
          <p:spPr bwMode="auto">
            <a:xfrm>
              <a:off x="9072807" y="6622795"/>
              <a:ext cx="8449104" cy="904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endParaRPr lang="en-US" altLang="ko-KR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580221" y="8553702"/>
            <a:ext cx="15217208" cy="1448159"/>
            <a:chOff x="4270942" y="8760435"/>
            <a:chExt cx="15217208" cy="1448159"/>
          </a:xfrm>
        </p:grpSpPr>
        <p:sp>
          <p:nvSpPr>
            <p:cNvPr id="50" name="Shape 1369"/>
            <p:cNvSpPr>
              <a:spLocks noChangeArrowheads="1"/>
            </p:cNvSpPr>
            <p:nvPr/>
          </p:nvSpPr>
          <p:spPr bwMode="auto">
            <a:xfrm>
              <a:off x="4270942" y="8760435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rgbClr val="A7E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4000" cap="none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Stage Three</a:t>
              </a:r>
            </a:p>
          </p:txBody>
        </p:sp>
        <p:sp>
          <p:nvSpPr>
            <p:cNvPr id="4104" name="Subtitle 2"/>
            <p:cNvSpPr txBox="1">
              <a:spLocks/>
            </p:cNvSpPr>
            <p:nvPr/>
          </p:nvSpPr>
          <p:spPr bwMode="auto">
            <a:xfrm>
              <a:off x="9072807" y="9004400"/>
              <a:ext cx="10415343" cy="904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  <a:buFont typeface="Arial" panose="020B0604020202020204" pitchFamily="34" charset="0"/>
                <a:buNone/>
              </a:pPr>
              <a:endParaRPr lang="en-US" altLang="ko-KR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580221" y="10938691"/>
            <a:ext cx="9751570" cy="1448159"/>
            <a:chOff x="4270942" y="10938691"/>
            <a:chExt cx="9751570" cy="1448159"/>
          </a:xfrm>
        </p:grpSpPr>
        <p:sp>
          <p:nvSpPr>
            <p:cNvPr id="46" name="Shape 1366"/>
            <p:cNvSpPr>
              <a:spLocks noChangeArrowheads="1"/>
            </p:cNvSpPr>
            <p:nvPr/>
          </p:nvSpPr>
          <p:spPr bwMode="auto">
            <a:xfrm>
              <a:off x="4270942" y="10938691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rgbClr val="5DC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4000" cap="none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Stage Four</a:t>
              </a:r>
            </a:p>
          </p:txBody>
        </p:sp>
        <p:sp>
          <p:nvSpPr>
            <p:cNvPr id="4106" name="Subtitle 2"/>
            <p:cNvSpPr txBox="1">
              <a:spLocks/>
            </p:cNvSpPr>
            <p:nvPr/>
          </p:nvSpPr>
          <p:spPr bwMode="auto">
            <a:xfrm>
              <a:off x="9420350" y="11232263"/>
              <a:ext cx="4602162" cy="866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43" tIns="91422" rIns="182843" bIns="91422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  <a:buFont typeface="Arial" panose="020B0604020202020204" pitchFamily="34" charset="0"/>
              </a:pPr>
              <a:r>
                <a:rPr lang="ko-KR" altLang="en-US">
                  <a:solidFill>
                    <a:srgbClr val="000000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다음 일정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9313833" y="1025100"/>
            <a:ext cx="5727763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진행 사항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670720" y="1963700"/>
            <a:ext cx="5015582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PROJECT PROGRESS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11C7F1-E4BD-4A60-92EF-BB63408AF2CE}"/>
              </a:ext>
            </a:extLst>
          </p:cNvPr>
          <p:cNvSpPr/>
          <p:nvPr/>
        </p:nvSpPr>
        <p:spPr>
          <a:xfrm>
            <a:off x="9741301" y="6493229"/>
            <a:ext cx="5418471" cy="81253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lnSpc>
                <a:spcPct val="140000"/>
              </a:lnSpc>
              <a:spcBef>
                <a:spcPts val="2000"/>
              </a:spcBef>
            </a:pPr>
            <a:r>
              <a:rPr lang="ko-KR" altLang="en-US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개발 환경 준비 및 실습 과정</a:t>
            </a:r>
            <a:r>
              <a:rPr lang="ko-KR" altLang="en-US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 </a:t>
            </a:r>
            <a:endParaRPr lang="en-US" altLang="ko-KR"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C4719D-B232-4A8C-AD09-BDA1EEADA67F}"/>
              </a:ext>
            </a:extLst>
          </p:cNvPr>
          <p:cNvSpPr/>
          <p:nvPr/>
        </p:nvSpPr>
        <p:spPr>
          <a:xfrm>
            <a:off x="9739425" y="8843815"/>
            <a:ext cx="2868093" cy="81253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lnSpc>
                <a:spcPct val="140000"/>
              </a:lnSpc>
              <a:spcBef>
                <a:spcPts val="2000"/>
              </a:spcBef>
              <a:buFont typeface="Arial" panose="020B0604020202020204" pitchFamily="34" charset="0"/>
            </a:pPr>
            <a:r>
              <a:rPr lang="ko-KR" altLang="en-US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실습 및 피드백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1D2D6911-4A12-4F39-8919-49562B166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408" y="5822740"/>
            <a:ext cx="4345752" cy="4345752"/>
          </a:xfrm>
          <a:prstGeom prst="rect">
            <a:avLst/>
          </a:prstGeom>
          <a:noFill/>
        </p:spPr>
      </p:pic>
      <p:pic>
        <p:nvPicPr>
          <p:cNvPr id="5" name="그래픽 4" descr="음성">
            <a:extLst>
              <a:ext uri="{FF2B5EF4-FFF2-40B4-BE49-F238E27FC236}">
                <a16:creationId xmlns:a16="http://schemas.microsoft.com/office/drawing/2014/main" id="{C9CCF539-8B21-4C86-A973-D1C127D601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5740" y="4362797"/>
            <a:ext cx="2219604" cy="2219604"/>
          </a:xfrm>
          <a:prstGeom prst="rect">
            <a:avLst/>
          </a:prstGeom>
        </p:spPr>
      </p:pic>
      <p:pic>
        <p:nvPicPr>
          <p:cNvPr id="12" name="그래픽 11" descr="검사 목록 RTL">
            <a:extLst>
              <a:ext uri="{FF2B5EF4-FFF2-40B4-BE49-F238E27FC236}">
                <a16:creationId xmlns:a16="http://schemas.microsoft.com/office/drawing/2014/main" id="{CDA8A0C7-5A09-44E0-8E30-3E36AFDB88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46872" y="6176454"/>
            <a:ext cx="4131800" cy="4131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326D618-153E-4434-BE6D-479D1D89CB45}"/>
              </a:ext>
            </a:extLst>
          </p:cNvPr>
          <p:cNvSpPr txBox="1"/>
          <p:nvPr/>
        </p:nvSpPr>
        <p:spPr>
          <a:xfrm>
            <a:off x="1576633" y="9751154"/>
            <a:ext cx="280487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사용자</a:t>
            </a:r>
          </a:p>
        </p:txBody>
      </p:sp>
      <p:pic>
        <p:nvPicPr>
          <p:cNvPr id="26" name="그래픽 25" descr="데이터베이스">
            <a:extLst>
              <a:ext uri="{FF2B5EF4-FFF2-40B4-BE49-F238E27FC236}">
                <a16:creationId xmlns:a16="http://schemas.microsoft.com/office/drawing/2014/main" id="{F30E3D0A-F362-40C1-8B3B-DC2B43C5AE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8872355" y="6079038"/>
            <a:ext cx="4435159" cy="443515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23FB88A-C08D-47C7-81DA-CF2A56DC99D2}"/>
              </a:ext>
            </a:extLst>
          </p:cNvPr>
          <p:cNvSpPr txBox="1"/>
          <p:nvPr/>
        </p:nvSpPr>
        <p:spPr>
          <a:xfrm>
            <a:off x="6983098" y="6259318"/>
            <a:ext cx="212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음성</a:t>
            </a:r>
            <a:endParaRPr lang="en-US" altLang="ko-KR" sz="180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19" y="8117099"/>
            <a:ext cx="2285119" cy="22851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26D618-153E-4434-BE6D-479D1D89CB45}"/>
              </a:ext>
            </a:extLst>
          </p:cNvPr>
          <p:cNvSpPr txBox="1"/>
          <p:nvPr/>
        </p:nvSpPr>
        <p:spPr>
          <a:xfrm>
            <a:off x="19751970" y="10219612"/>
            <a:ext cx="280487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데이터베이스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26D618-153E-4434-BE6D-479D1D89CB45}"/>
              </a:ext>
            </a:extLst>
          </p:cNvPr>
          <p:cNvSpPr txBox="1"/>
          <p:nvPr/>
        </p:nvSpPr>
        <p:spPr>
          <a:xfrm>
            <a:off x="13110335" y="10265156"/>
            <a:ext cx="280487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SQL</a:t>
            </a:r>
            <a:endParaRPr lang="ko-KR" altLang="en-US" sz="280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3FB88A-C08D-47C7-81DA-CF2A56DC99D2}"/>
              </a:ext>
            </a:extLst>
          </p:cNvPr>
          <p:cNvSpPr txBox="1"/>
          <p:nvPr/>
        </p:nvSpPr>
        <p:spPr>
          <a:xfrm>
            <a:off x="6811529" y="10241793"/>
            <a:ext cx="2467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문자</a:t>
            </a:r>
            <a:endParaRPr lang="en-US" altLang="ko-KR" sz="280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 rot="5400000">
            <a:off x="7507464" y="7565962"/>
            <a:ext cx="1064847" cy="451646"/>
          </a:xfrm>
          <a:prstGeom prst="rightArrow">
            <a:avLst/>
          </a:prstGeom>
          <a:solidFill>
            <a:srgbClr val="737572"/>
          </a:solidFill>
          <a:ln>
            <a:solidFill>
              <a:srgbClr val="73757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 rot="19800000">
            <a:off x="4749236" y="6491837"/>
            <a:ext cx="1846433" cy="65718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73757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3FB88A-C08D-47C7-81DA-CF2A56DC99D2}"/>
              </a:ext>
            </a:extLst>
          </p:cNvPr>
          <p:cNvSpPr txBox="1"/>
          <p:nvPr/>
        </p:nvSpPr>
        <p:spPr>
          <a:xfrm>
            <a:off x="7985665" y="7451185"/>
            <a:ext cx="3169872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음성 인식 </a:t>
            </a:r>
            <a:r>
              <a:rPr lang="en-US" altLang="ko-KR" sz="28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3FB88A-C08D-47C7-81DA-CF2A56DC99D2}"/>
              </a:ext>
            </a:extLst>
          </p:cNvPr>
          <p:cNvSpPr txBox="1"/>
          <p:nvPr/>
        </p:nvSpPr>
        <p:spPr>
          <a:xfrm>
            <a:off x="9400821" y="9806422"/>
            <a:ext cx="367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자연어 처리</a:t>
            </a:r>
            <a:endParaRPr lang="en-US" altLang="ko-KR" sz="280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 rot="20622209" flipV="1">
            <a:off x="9662168" y="8549018"/>
            <a:ext cx="3147622" cy="750740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73757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 rot="1800000">
            <a:off x="4749236" y="8391854"/>
            <a:ext cx="1846433" cy="65718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73757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 flipV="1">
            <a:off x="16643531" y="8209424"/>
            <a:ext cx="2358632" cy="645584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73757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FB88A-C08D-47C7-81DA-CF2A56DC99D2}"/>
              </a:ext>
            </a:extLst>
          </p:cNvPr>
          <p:cNvSpPr txBox="1"/>
          <p:nvPr/>
        </p:nvSpPr>
        <p:spPr>
          <a:xfrm>
            <a:off x="16237911" y="9202203"/>
            <a:ext cx="3169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데이터베이스</a:t>
            </a:r>
            <a:endParaRPr lang="en-US" altLang="ko-KR" sz="280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ctr"/>
            <a:r>
              <a:rPr lang="ko-KR" altLang="en-US" sz="280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처리 작업</a:t>
            </a:r>
            <a:endParaRPr lang="en-US" altLang="ko-KR" sz="280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3FB88A-C08D-47C7-81DA-CF2A56DC99D2}"/>
              </a:ext>
            </a:extLst>
          </p:cNvPr>
          <p:cNvSpPr txBox="1"/>
          <p:nvPr/>
        </p:nvSpPr>
        <p:spPr>
          <a:xfrm>
            <a:off x="6573793" y="11634364"/>
            <a:ext cx="94794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입력 받은 자연어 형태의 한글 문장을 분석해</a:t>
            </a:r>
            <a:endParaRPr lang="en-US" altLang="ko-KR" sz="320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/>
            <a:r>
              <a:rPr lang="ko-KR" altLang="en-US" sz="32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그에 해당하는 </a:t>
            </a:r>
            <a:r>
              <a:rPr lang="en-US" altLang="ko-KR" sz="32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SQL</a:t>
            </a:r>
            <a:r>
              <a:rPr lang="ko-KR" altLang="en-US" sz="32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로 변환</a:t>
            </a:r>
            <a:endParaRPr lang="en-US" altLang="ko-KR" sz="320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3FB88A-C08D-47C7-81DA-CF2A56DC99D2}"/>
              </a:ext>
            </a:extLst>
          </p:cNvPr>
          <p:cNvSpPr txBox="1"/>
          <p:nvPr/>
        </p:nvSpPr>
        <p:spPr>
          <a:xfrm>
            <a:off x="13077394" y="4622726"/>
            <a:ext cx="947944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입력한 </a:t>
            </a:r>
            <a:r>
              <a:rPr lang="en-US" altLang="ko-KR" sz="32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SQL</a:t>
            </a:r>
            <a:r>
              <a:rPr lang="ko-KR" altLang="en-US" sz="32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에 따른</a:t>
            </a:r>
            <a:endParaRPr lang="en-US" altLang="ko-KR" sz="320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/>
            <a:r>
              <a:rPr lang="ko-KR" altLang="en-US" sz="32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데이터베이스 작업 처리</a:t>
            </a:r>
            <a:endParaRPr lang="en-US" altLang="ko-KR" sz="320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3FB88A-C08D-47C7-81DA-CF2A56DC99D2}"/>
              </a:ext>
            </a:extLst>
          </p:cNvPr>
          <p:cNvSpPr txBox="1"/>
          <p:nvPr/>
        </p:nvSpPr>
        <p:spPr>
          <a:xfrm>
            <a:off x="3118548" y="3562328"/>
            <a:ext cx="932832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2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사용자가 녹음한 문장을 문자로 변환하거나</a:t>
            </a:r>
            <a:endParaRPr lang="en-US" altLang="ko-KR" sz="320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/>
            <a:r>
              <a:rPr lang="ko-KR" altLang="en-US" sz="32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사용자가 직접 문장 입력</a:t>
            </a:r>
            <a:endParaRPr lang="en-US" altLang="ko-KR" sz="320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  <p:sp>
        <p:nvSpPr>
          <p:cNvPr id="24" name="Rectangle 153">
            <a:extLst>
              <a:ext uri="{FF2B5EF4-FFF2-40B4-BE49-F238E27FC236}">
                <a16:creationId xmlns:a16="http://schemas.microsoft.com/office/drawing/2014/main" id="{A4244D64-475A-4599-B161-539FC4338029}"/>
              </a:ext>
            </a:extLst>
          </p:cNvPr>
          <p:cNvSpPr/>
          <p:nvPr/>
        </p:nvSpPr>
        <p:spPr>
          <a:xfrm>
            <a:off x="9666489" y="1025100"/>
            <a:ext cx="5024045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1.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스터디 진행</a:t>
            </a:r>
            <a:endParaRPr lang="en-US" altLang="ko-KR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D94EF1-10A5-4EEA-A206-D70016372F00}"/>
              </a:ext>
            </a:extLst>
          </p:cNvPr>
          <p:cNvSpPr/>
          <p:nvPr/>
        </p:nvSpPr>
        <p:spPr>
          <a:xfrm>
            <a:off x="10389444" y="1963700"/>
            <a:ext cx="3578137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작업 흐름 예상도</a:t>
            </a:r>
            <a:endParaRPr lang="en-US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96523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4">
            <a:extLst>
              <a:ext uri="{FF2B5EF4-FFF2-40B4-BE49-F238E27FC236}">
                <a16:creationId xmlns:a16="http://schemas.microsoft.com/office/drawing/2014/main" id="{E4C34AD7-7F89-4E83-9C50-D35E037DC15F}"/>
              </a:ext>
            </a:extLst>
          </p:cNvPr>
          <p:cNvSpPr/>
          <p:nvPr/>
        </p:nvSpPr>
        <p:spPr>
          <a:xfrm>
            <a:off x="10154604" y="1963700"/>
            <a:ext cx="4047816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스터디 진행 사항</a:t>
            </a:r>
            <a:endParaRPr lang="en-US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F8C8D09-A12D-4241-8936-984C14810888}"/>
              </a:ext>
            </a:extLst>
          </p:cNvPr>
          <p:cNvSpPr txBox="1">
            <a:spLocks/>
          </p:cNvSpPr>
          <p:nvPr/>
        </p:nvSpPr>
        <p:spPr bwMode="auto">
          <a:xfrm>
            <a:off x="2876674" y="2769896"/>
            <a:ext cx="8669338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defTabSz="9144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sz="4000" b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스터디를 위한 강의</a:t>
            </a:r>
            <a:endParaRPr lang="en-US" altLang="ko-KR" sz="4000" b="1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6" name="Isosceles Triangle 166">
            <a:extLst>
              <a:ext uri="{FF2B5EF4-FFF2-40B4-BE49-F238E27FC236}">
                <a16:creationId xmlns:a16="http://schemas.microsoft.com/office/drawing/2014/main" id="{DFFC26D2-FC77-4A4B-8E04-DAE1ECFA595F}"/>
              </a:ext>
            </a:extLst>
          </p:cNvPr>
          <p:cNvSpPr/>
          <p:nvPr/>
        </p:nvSpPr>
        <p:spPr bwMode="auto">
          <a:xfrm rot="5400000">
            <a:off x="1879270" y="2708141"/>
            <a:ext cx="800177" cy="69077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FD96E1-DAB0-4173-BC18-EBF062B78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416" y="4007308"/>
            <a:ext cx="9090029" cy="287441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4A71E6-EB8D-4330-80E3-B95B6867D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4828" y="4001289"/>
            <a:ext cx="9113475" cy="287441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9" name="Rectangle 154">
            <a:extLst>
              <a:ext uri="{FF2B5EF4-FFF2-40B4-BE49-F238E27FC236}">
                <a16:creationId xmlns:a16="http://schemas.microsoft.com/office/drawing/2014/main" id="{F61CF493-6307-4DC9-A71F-CC21539DD593}"/>
              </a:ext>
            </a:extLst>
          </p:cNvPr>
          <p:cNvSpPr/>
          <p:nvPr/>
        </p:nvSpPr>
        <p:spPr>
          <a:xfrm>
            <a:off x="1933970" y="7537305"/>
            <a:ext cx="2092603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자연어 처리와 문장분석 알고리즘 학습을 위한 강좌</a:t>
            </a:r>
            <a:endParaRPr lang="en-US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  <p:sp>
        <p:nvSpPr>
          <p:cNvPr id="12" name="Rectangle 154">
            <a:extLst>
              <a:ext uri="{FF2B5EF4-FFF2-40B4-BE49-F238E27FC236}">
                <a16:creationId xmlns:a16="http://schemas.microsoft.com/office/drawing/2014/main" id="{CA508D5E-2CCB-4D66-BC19-ED3B12AF2747}"/>
              </a:ext>
            </a:extLst>
          </p:cNvPr>
          <p:cNvSpPr/>
          <p:nvPr/>
        </p:nvSpPr>
        <p:spPr>
          <a:xfrm>
            <a:off x="6622679" y="12277659"/>
            <a:ext cx="11623254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음성 인식 후 자연어 텍스트 전환을 위한 학습 강좌</a:t>
            </a:r>
            <a:endParaRPr lang="en-US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444A9F-7E91-47D0-81DB-5803B59DA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247" y="8774717"/>
            <a:ext cx="9113475" cy="287441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5" name="Rectangle 153">
            <a:extLst>
              <a:ext uri="{FF2B5EF4-FFF2-40B4-BE49-F238E27FC236}">
                <a16:creationId xmlns:a16="http://schemas.microsoft.com/office/drawing/2014/main" id="{75A3A254-470B-4AC0-B0FF-4FA16DBD1679}"/>
              </a:ext>
            </a:extLst>
          </p:cNvPr>
          <p:cNvSpPr/>
          <p:nvPr/>
        </p:nvSpPr>
        <p:spPr>
          <a:xfrm>
            <a:off x="9922167" y="1025100"/>
            <a:ext cx="451268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1.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스터디 진행</a:t>
            </a:r>
            <a:endParaRPr lang="en-US" altLang="ko-KR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4379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4">
            <a:extLst>
              <a:ext uri="{FF2B5EF4-FFF2-40B4-BE49-F238E27FC236}">
                <a16:creationId xmlns:a16="http://schemas.microsoft.com/office/drawing/2014/main" id="{E4C34AD7-7F89-4E83-9C50-D35E037DC15F}"/>
              </a:ext>
            </a:extLst>
          </p:cNvPr>
          <p:cNvSpPr/>
          <p:nvPr/>
        </p:nvSpPr>
        <p:spPr>
          <a:xfrm>
            <a:off x="10590622" y="1963700"/>
            <a:ext cx="3175783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적용 기술 결정</a:t>
            </a:r>
            <a:endParaRPr lang="en-US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17" name="그래픽 16" descr="사용자">
            <a:extLst>
              <a:ext uri="{FF2B5EF4-FFF2-40B4-BE49-F238E27FC236}">
                <a16:creationId xmlns:a16="http://schemas.microsoft.com/office/drawing/2014/main" id="{1DE7E86A-7DAF-4063-919F-1518E07FD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8101" y="3996650"/>
            <a:ext cx="3464698" cy="3464698"/>
          </a:xfrm>
          <a:prstGeom prst="rect">
            <a:avLst/>
          </a:prstGeom>
        </p:spPr>
      </p:pic>
      <p:pic>
        <p:nvPicPr>
          <p:cNvPr id="18" name="그래픽 17" descr="음성">
            <a:extLst>
              <a:ext uri="{FF2B5EF4-FFF2-40B4-BE49-F238E27FC236}">
                <a16:creationId xmlns:a16="http://schemas.microsoft.com/office/drawing/2014/main" id="{DADDC2E3-ABE6-450F-9D9E-E4FAE5794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0402" y="4458332"/>
            <a:ext cx="2942450" cy="2942450"/>
          </a:xfrm>
          <a:prstGeom prst="rect">
            <a:avLst/>
          </a:prstGeom>
        </p:spPr>
      </p:pic>
      <p:pic>
        <p:nvPicPr>
          <p:cNvPr id="19" name="그래픽 18" descr="검사 목록 RTL">
            <a:extLst>
              <a:ext uri="{FF2B5EF4-FFF2-40B4-BE49-F238E27FC236}">
                <a16:creationId xmlns:a16="http://schemas.microsoft.com/office/drawing/2014/main" id="{4C889FE1-371D-4236-B66F-08AA51EE5E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51347" y="4684946"/>
            <a:ext cx="2569348" cy="2569348"/>
          </a:xfrm>
          <a:prstGeom prst="rect">
            <a:avLst/>
          </a:prstGeom>
        </p:spPr>
      </p:pic>
      <p:pic>
        <p:nvPicPr>
          <p:cNvPr id="20" name="그래픽 19" descr="전송">
            <a:extLst>
              <a:ext uri="{FF2B5EF4-FFF2-40B4-BE49-F238E27FC236}">
                <a16:creationId xmlns:a16="http://schemas.microsoft.com/office/drawing/2014/main" id="{6E80A92C-DDD7-483F-BFCD-AC3FCD338F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4947754" y="4662109"/>
            <a:ext cx="2215137" cy="221513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F00ED9F-5DC5-4EE8-ABD4-243F45BCB6EE}"/>
              </a:ext>
            </a:extLst>
          </p:cNvPr>
          <p:cNvSpPr txBox="1"/>
          <p:nvPr/>
        </p:nvSpPr>
        <p:spPr>
          <a:xfrm>
            <a:off x="3818580" y="8417020"/>
            <a:ext cx="6772042" cy="2800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b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-&gt; </a:t>
            </a:r>
            <a:r>
              <a:rPr lang="ko-KR" altLang="en-US" b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음성 인식 </a:t>
            </a:r>
            <a:r>
              <a:rPr lang="en-US" altLang="ko-KR" b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AI </a:t>
            </a:r>
            <a:r>
              <a:rPr lang="ko-KR" altLang="en-US" b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필요</a:t>
            </a:r>
            <a:endParaRPr lang="en-US" altLang="ko-KR" b="1"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/>
            <a:endParaRPr lang="en-US" altLang="ko-KR" b="1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ctr"/>
            <a:r>
              <a:rPr lang="en-US" altLang="ko-KR" sz="3200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‘</a:t>
            </a:r>
            <a:r>
              <a:rPr lang="ko-KR" altLang="en-US" sz="3200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인공지능 공공 포털</a:t>
            </a:r>
            <a:r>
              <a:rPr lang="en-US" altLang="ko-KR" sz="3200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(AI API DATA)’</a:t>
            </a:r>
          </a:p>
          <a:p>
            <a:pPr algn="ctr"/>
            <a:r>
              <a:rPr lang="ko-KR" altLang="en-US" sz="32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음성인식 기술 </a:t>
            </a:r>
            <a:r>
              <a:rPr lang="en-US" altLang="ko-KR" sz="32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API </a:t>
            </a:r>
            <a:r>
              <a:rPr lang="ko-KR" altLang="en-US" sz="32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이용</a:t>
            </a:r>
          </a:p>
          <a:p>
            <a:pPr algn="ctr"/>
            <a:endParaRPr lang="ko-KR" altLang="en-US" b="1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27" name="그래픽 26" descr="데이터베이스">
            <a:extLst>
              <a:ext uri="{FF2B5EF4-FFF2-40B4-BE49-F238E27FC236}">
                <a16:creationId xmlns:a16="http://schemas.microsoft.com/office/drawing/2014/main" id="{8EBF42FE-54B7-4EB0-B711-CDDFD1C3DB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8010081" y="4491759"/>
            <a:ext cx="2942450" cy="29424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E8055C4-4670-4341-9CB8-7B31536DABC8}"/>
              </a:ext>
            </a:extLst>
          </p:cNvPr>
          <p:cNvSpPr txBox="1"/>
          <p:nvPr/>
        </p:nvSpPr>
        <p:spPr>
          <a:xfrm>
            <a:off x="12958932" y="8082952"/>
            <a:ext cx="6772042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b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-&gt; </a:t>
            </a:r>
            <a:r>
              <a:rPr lang="ko-KR" altLang="en-US" b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자연어 처리</a:t>
            </a:r>
            <a:r>
              <a:rPr lang="en-US" altLang="ko-KR" b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(NLP) </a:t>
            </a:r>
            <a:r>
              <a:rPr lang="ko-KR" altLang="en-US" b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필요</a:t>
            </a:r>
            <a:endParaRPr lang="en-US" altLang="ko-KR" b="1"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/>
            <a:endParaRPr lang="en-US" altLang="ko-KR" b="1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ctr"/>
            <a:r>
              <a:rPr lang="en-US" altLang="ko-KR" sz="3200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‘</a:t>
            </a:r>
            <a:r>
              <a:rPr lang="en-US" altLang="ko-KR" sz="3200" b="1" err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Konlpy</a:t>
            </a:r>
            <a:r>
              <a:rPr lang="en-US" altLang="ko-KR" sz="3200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’</a:t>
            </a:r>
            <a:r>
              <a:rPr lang="en-US" altLang="ko-KR" sz="32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ko-KR" altLang="en-US" sz="32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형태소 분리 라이브러리 이용</a:t>
            </a:r>
            <a:endParaRPr lang="en-US" altLang="ko-KR" sz="320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/>
            <a:endParaRPr lang="en-US" altLang="ko-KR" sz="320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ctr"/>
            <a:r>
              <a:rPr lang="en-US" altLang="ko-KR" sz="32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‘</a:t>
            </a:r>
            <a:r>
              <a:rPr lang="en-US" altLang="ko-KR" sz="3200" b="1" err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DialogFlow</a:t>
            </a:r>
            <a:r>
              <a:rPr lang="en-US" altLang="ko-KR" sz="3200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’</a:t>
            </a:r>
            <a:r>
              <a:rPr lang="ko-KR" altLang="en-US" sz="3200" err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를</a:t>
            </a:r>
            <a:r>
              <a:rPr lang="ko-KR" altLang="en-US" sz="32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사용하여 문장 분석</a:t>
            </a:r>
          </a:p>
        </p:txBody>
      </p:sp>
      <p:sp>
        <p:nvSpPr>
          <p:cNvPr id="15" name="Rectangle 153">
            <a:extLst>
              <a:ext uri="{FF2B5EF4-FFF2-40B4-BE49-F238E27FC236}">
                <a16:creationId xmlns:a16="http://schemas.microsoft.com/office/drawing/2014/main" id="{D9B6C4C0-E9D7-426F-94D0-CAAD9A6E49FE}"/>
              </a:ext>
            </a:extLst>
          </p:cNvPr>
          <p:cNvSpPr/>
          <p:nvPr/>
        </p:nvSpPr>
        <p:spPr>
          <a:xfrm>
            <a:off x="9922167" y="1025100"/>
            <a:ext cx="451268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altLang="ko-KR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1. </a:t>
            </a: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스터디 진행</a:t>
            </a:r>
            <a:endParaRPr lang="en-US" altLang="ko-KR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68312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9519824" y="1025100"/>
            <a:ext cx="531739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2. 개발 환경 준비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/>
              <a:cs typeface="KoPubWorld돋움체_Pro Bold" panose="000008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A08FA7-5156-4723-93CE-C45BA45F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969" y="3522901"/>
            <a:ext cx="6486525" cy="291465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48D52D-1C0A-432B-A9F4-2AE6E8EE4E09}"/>
              </a:ext>
            </a:extLst>
          </p:cNvPr>
          <p:cNvSpPr txBox="1"/>
          <p:nvPr/>
        </p:nvSpPr>
        <p:spPr>
          <a:xfrm>
            <a:off x="2381937" y="8224817"/>
            <a:ext cx="7748586" cy="273921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ko-KR" sz="3100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ANACONDA</a:t>
            </a:r>
          </a:p>
          <a:p>
            <a:pPr algn="ctr"/>
            <a:r>
              <a:rPr lang="en-US" altLang="ko-KR" sz="31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—</a:t>
            </a:r>
          </a:p>
          <a:p>
            <a:pPr algn="ctr"/>
            <a:r>
              <a:rPr lang="ko-KR" altLang="en-US" sz="31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데이터 학습을 위한 패키지와 라이브러리를 관리할 소프트웨어</a:t>
            </a:r>
            <a:endParaRPr lang="en-US" altLang="ko-KR" sz="310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/>
            <a:endParaRPr lang="en-US" altLang="ko-KR" sz="240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altLang="ko-KR" sz="24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</a:t>
            </a:r>
            <a:endParaRPr lang="en-US" altLang="ko-KR" sz="240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  <p:sp>
        <p:nvSpPr>
          <p:cNvPr id="4" name="Rectangle 154">
            <a:extLst>
              <a:ext uri="{FF2B5EF4-FFF2-40B4-BE49-F238E27FC236}">
                <a16:creationId xmlns:a16="http://schemas.microsoft.com/office/drawing/2014/main" id="{51622A84-EE6F-403C-BDAA-648CC025D091}"/>
              </a:ext>
            </a:extLst>
          </p:cNvPr>
          <p:cNvSpPr/>
          <p:nvPr/>
        </p:nvSpPr>
        <p:spPr>
          <a:xfrm>
            <a:off x="10590622" y="1963700"/>
            <a:ext cx="3175783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개발 환경 구성</a:t>
            </a:r>
            <a:endParaRPr lang="en-US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12" name="그림 11" descr="그리기이(가) 표시된 사진&#10;&#10;매우 높은 신뢰도로 생성된 설명">
            <a:extLst>
              <a:ext uri="{FF2B5EF4-FFF2-40B4-BE49-F238E27FC236}">
                <a16:creationId xmlns:a16="http://schemas.microsoft.com/office/drawing/2014/main" id="{EEEAE8A1-79E6-4A9C-8C27-70B06B3A8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2566" y="3522900"/>
            <a:ext cx="5559794" cy="291465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48DDD1-D5D2-4547-9D75-69D22807E346}"/>
              </a:ext>
            </a:extLst>
          </p:cNvPr>
          <p:cNvSpPr txBox="1"/>
          <p:nvPr/>
        </p:nvSpPr>
        <p:spPr>
          <a:xfrm>
            <a:off x="13758174" y="8224816"/>
            <a:ext cx="7748586" cy="273921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ko-KR" sz="3100" b="1" dirty="0">
                <a:solidFill>
                  <a:srgbClr val="000000"/>
                </a:solidFill>
                <a:latin typeface="KoPubWorld돋움체_Pro Medium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PyCharm</a:t>
            </a:r>
          </a:p>
          <a:p>
            <a:pPr algn="ctr"/>
            <a:r>
              <a:rPr lang="en-US" altLang="ko-KR" sz="3100" dirty="0">
                <a:solidFill>
                  <a:srgbClr val="000000"/>
                </a:solidFill>
                <a:latin typeface="KoPubWorld돋움체_Pro Medium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—</a:t>
            </a:r>
          </a:p>
          <a:p>
            <a:pPr algn="ctr"/>
            <a:r>
              <a:rPr lang="ko-KR" altLang="en-US" sz="3100" dirty="0">
                <a:solidFill>
                  <a:srgbClr val="000000"/>
                </a:solidFill>
                <a:latin typeface="KoPubWorld돋움체_Pro Medium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파이썬 프로그램을 쉽게 개발할 수 있도록 하는  통합 개발 환경(IDE)</a:t>
            </a:r>
          </a:p>
          <a:p>
            <a:pPr algn="ctr"/>
            <a:endParaRPr lang="en-US" altLang="ko-KR" sz="2400" dirty="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  <a:hlinkClick r:id="rId6" invalidUrl="http://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KoPubWorld돋움체_Pro Medium"/>
                <a:ea typeface="KoPubWorld돋움체_Pro Medium" panose="00000600000000000000" pitchFamily="50" charset="-127"/>
                <a:cs typeface="KoPubWorld돋움체_Pro Medium" panose="00000600000000000000" pitchFamily="50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https://www.jetbrains.com/ko-kr/pycharm/</a:t>
            </a:r>
            <a:endParaRPr lang="en-US" dirty="0">
              <a:solidFill>
                <a:srgbClr val="000000"/>
              </a:solidFill>
              <a:latin typeface="KoPubWorld돋움체_Pro Medium"/>
              <a:ea typeface="KoPubWorld돋움체_Pro Medium" panose="00000600000000000000" pitchFamily="50" charset="-127"/>
              <a:cs typeface="KoPubWorld돋움체_Pro Medium" panose="00000600000000000000" pitchFamily="50" charset="-127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94068350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9519824" y="1025100"/>
            <a:ext cx="531739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2. 개발 환경 준비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" name="Rectangle 154">
            <a:extLst>
              <a:ext uri="{FF2B5EF4-FFF2-40B4-BE49-F238E27FC236}">
                <a16:creationId xmlns:a16="http://schemas.microsoft.com/office/drawing/2014/main" id="{51622A84-EE6F-403C-BDAA-648CC025D091}"/>
              </a:ext>
            </a:extLst>
          </p:cNvPr>
          <p:cNvSpPr/>
          <p:nvPr/>
        </p:nvSpPr>
        <p:spPr>
          <a:xfrm>
            <a:off x="10590622" y="1963700"/>
            <a:ext cx="3175783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개발 환경 구성</a:t>
            </a:r>
            <a:endParaRPr lang="ko-KR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DE00FA-A110-4D36-BFD8-DE794FDAF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3910" y="4298744"/>
            <a:ext cx="7010400" cy="1619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9CDF4B-B68E-4145-A997-BB59A214728E}"/>
              </a:ext>
            </a:extLst>
          </p:cNvPr>
          <p:cNvSpPr txBox="1"/>
          <p:nvPr/>
        </p:nvSpPr>
        <p:spPr>
          <a:xfrm>
            <a:off x="13779548" y="7866456"/>
            <a:ext cx="7748586" cy="278537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ko-KR" sz="3100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TensorFlow</a:t>
            </a:r>
          </a:p>
          <a:p>
            <a:pPr algn="ctr"/>
            <a:r>
              <a:rPr lang="en-US" altLang="ko-KR" sz="31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—</a:t>
            </a:r>
          </a:p>
          <a:p>
            <a:pPr algn="ctr"/>
            <a:r>
              <a:rPr lang="ko-KR" altLang="en-US" sz="31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가상환경 구축과 모델 학습을 위한 </a:t>
            </a:r>
            <a:endParaRPr lang="en-US" altLang="ko-KR" sz="310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ctr"/>
            <a:r>
              <a:rPr lang="ko-KR" altLang="en-US" sz="31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핵심 라이브러리</a:t>
            </a:r>
            <a:endParaRPr lang="en-US" altLang="ko-KR" sz="310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/>
            <a:endParaRPr lang="en-US" altLang="ko-KR" sz="270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ctr"/>
            <a:r>
              <a:rPr lang="en-US" altLang="ko-KR" sz="24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</a:t>
            </a:r>
            <a:endParaRPr lang="en-US" altLang="ko-KR" sz="240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  <p:pic>
        <p:nvPicPr>
          <p:cNvPr id="3" name="그림 2" descr="그리기이(가) 표시된 사진&#10;&#10;매우 높은 신뢰도로 생성된 설명">
            <a:extLst>
              <a:ext uri="{FF2B5EF4-FFF2-40B4-BE49-F238E27FC236}">
                <a16:creationId xmlns:a16="http://schemas.microsoft.com/office/drawing/2014/main" id="{E04485BB-E929-44BA-A30F-CA2875586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402" y="4289460"/>
            <a:ext cx="6486525" cy="176995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D51BF3-B7EB-4A15-95C2-CCA5B869A078}"/>
              </a:ext>
            </a:extLst>
          </p:cNvPr>
          <p:cNvSpPr txBox="1"/>
          <p:nvPr/>
        </p:nvSpPr>
        <p:spPr>
          <a:xfrm>
            <a:off x="3090800" y="7866456"/>
            <a:ext cx="7748586" cy="230832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ko-KR" sz="3100" b="1" err="1">
                <a:solidFill>
                  <a:srgbClr val="000000"/>
                </a:solidFill>
                <a:latin typeface="KoPubWorld돋움체_Pro Medium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PyTorch</a:t>
            </a:r>
            <a:endParaRPr lang="en-US" altLang="ko-KR" sz="3100" b="1">
              <a:solidFill>
                <a:srgbClr val="000000"/>
              </a:solidFill>
              <a:latin typeface="KoPubWorld돋움체_Pro Medium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ctr"/>
            <a:r>
              <a:rPr lang="en-US" altLang="ko-KR" sz="3100">
                <a:solidFill>
                  <a:srgbClr val="000000"/>
                </a:solidFill>
                <a:latin typeface="KoPubWorld돋움체_Pro Medium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—</a:t>
            </a:r>
          </a:p>
          <a:p>
            <a:pPr algn="ctr"/>
            <a:r>
              <a:rPr lang="ko-KR" altLang="en-US" sz="3100">
                <a:solidFill>
                  <a:srgbClr val="000000"/>
                </a:solidFill>
                <a:latin typeface="KoPubWorld돋움체_Pro Medium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파이썬 </a:t>
            </a:r>
            <a:r>
              <a:rPr lang="ko-KR" altLang="en-US" sz="3100" err="1">
                <a:solidFill>
                  <a:srgbClr val="000000"/>
                </a:solidFill>
                <a:latin typeface="KoPubWorld돋움체_Pro Medium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머신러닝</a:t>
            </a:r>
            <a:r>
              <a:rPr lang="ko-KR" altLang="en-US" sz="3100">
                <a:solidFill>
                  <a:srgbClr val="000000"/>
                </a:solidFill>
                <a:latin typeface="KoPubWorld돋움체_Pro Medium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프레임워크 </a:t>
            </a:r>
          </a:p>
          <a:p>
            <a:pPr algn="ctr"/>
            <a:endParaRPr lang="en-US" altLang="ko-KR" sz="270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ctr"/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KoPubWorld돋움체_Pro Medium"/>
                <a:ea typeface="KoPubWorld돋움체_Pro Medium" panose="00000600000000000000" pitchFamily="50" charset="-127"/>
                <a:cs typeface="KoPubWorld돋움체_Pro Medium" panose="00000600000000000000" pitchFamily="50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https://pytorch.org/</a:t>
            </a:r>
            <a:endParaRPr lang="en-US">
              <a:solidFill>
                <a:schemeClr val="tx1">
                  <a:lumMod val="50000"/>
                </a:schemeClr>
              </a:solidFill>
              <a:latin typeface="KoPubWorld돋움체_Pro Medium"/>
              <a:ea typeface="KoPubWorld돋움체_Pro Medium" panose="00000600000000000000" pitchFamily="50" charset="-127"/>
              <a:cs typeface="KoPubWorld돋움체_Pro Medium" panose="00000600000000000000" pitchFamily="50" charset="-127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24834281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9198422" y="1025100"/>
            <a:ext cx="5960199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2. 개발 환경 준비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" name="Rectangle 154">
            <a:extLst>
              <a:ext uri="{FF2B5EF4-FFF2-40B4-BE49-F238E27FC236}">
                <a16:creationId xmlns:a16="http://schemas.microsoft.com/office/drawing/2014/main" id="{51622A84-EE6F-403C-BDAA-648CC025D091}"/>
              </a:ext>
            </a:extLst>
          </p:cNvPr>
          <p:cNvSpPr/>
          <p:nvPr/>
        </p:nvSpPr>
        <p:spPr>
          <a:xfrm>
            <a:off x="10714857" y="1963700"/>
            <a:ext cx="2927318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>
                <a:solidFill>
                  <a:schemeClr val="tx1"/>
                </a:solidFill>
                <a:ea typeface="+mn-lt"/>
                <a:cs typeface="+mn-lt"/>
              </a:rPr>
              <a:t>활용 </a:t>
            </a:r>
            <a:r>
              <a:rPr lang="ko-KR" altLang="en-US">
                <a:solidFill>
                  <a:schemeClr val="tx1"/>
                </a:solidFill>
                <a:ea typeface="+mn-lt"/>
                <a:cs typeface="+mn-lt"/>
              </a:rPr>
              <a:t>사이트</a:t>
            </a:r>
            <a:endParaRPr lang="ko-KR">
              <a:solidFill>
                <a:schemeClr val="tx1"/>
              </a:solidFill>
            </a:endParaRPr>
          </a:p>
        </p:txBody>
      </p:sp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CA361E4-1B18-4C3D-858D-472596AE5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673" y="4158690"/>
            <a:ext cx="10357469" cy="702511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2" name="Picture 2" descr="Logo">
            <a:extLst>
              <a:ext uri="{FF2B5EF4-FFF2-40B4-BE49-F238E27FC236}">
                <a16:creationId xmlns:a16="http://schemas.microsoft.com/office/drawing/2014/main" id="{133B32D8-1287-48AB-9D26-26F4545AC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763" y="1507316"/>
            <a:ext cx="3727394" cy="469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A8EF9A5-7E23-4A26-8459-D7A5EA03B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4691" y="4161659"/>
            <a:ext cx="8756549" cy="701917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2" name="그림 1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889887F-6712-4D5E-A11B-6ECFE8CD4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36374" y="4157558"/>
            <a:ext cx="8513985" cy="7027381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59D1BA-31B2-4872-AD45-3274BCE6B89F}"/>
              </a:ext>
            </a:extLst>
          </p:cNvPr>
          <p:cNvSpPr txBox="1"/>
          <p:nvPr/>
        </p:nvSpPr>
        <p:spPr>
          <a:xfrm>
            <a:off x="-807832" y="6251708"/>
            <a:ext cx="7748586" cy="272382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ko-KR" sz="3100" b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Python Library</a:t>
            </a:r>
          </a:p>
          <a:p>
            <a:pPr algn="ctr"/>
            <a:r>
              <a:rPr lang="en-US" altLang="ko-KR" sz="3100" b="1" err="1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KoNLPy</a:t>
            </a:r>
            <a:endParaRPr lang="en-US" altLang="ko-KR" sz="3100" b="1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/>
            <a:r>
              <a:rPr lang="en-US" altLang="ko-KR" sz="31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—</a:t>
            </a:r>
          </a:p>
          <a:p>
            <a:pPr algn="ctr"/>
            <a:r>
              <a:rPr lang="ko-KR" altLang="en-US" sz="27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한국어 정보 처리를 위한</a:t>
            </a:r>
            <a:endParaRPr lang="en-US" altLang="ko-KR" sz="270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/>
            <a:r>
              <a:rPr lang="ko-KR" altLang="en-US" sz="2700">
                <a:solidFill>
                  <a:srgbClr val="000000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파이썬 패키지</a:t>
            </a:r>
            <a:endParaRPr lang="en-US" altLang="ko-KR" sz="2700">
              <a:solidFill>
                <a:srgbClr val="000000"/>
              </a:solidFill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/>
            <a:r>
              <a:rPr lang="en-US" sz="2400">
                <a:solidFill>
                  <a:srgbClr val="000000"/>
                </a:solidFill>
                <a:latin typeface="Lato Light"/>
                <a:ea typeface="KoPubWorld돋움체_Pro Medium"/>
                <a:cs typeface="KoPubWorld돋움체_Pro Medium" panose="00000600000000000000" pitchFamily="50" charset="-127"/>
                <a:hlinkClick r:id="rId7"/>
              </a:rPr>
              <a:t>https://konlpy.org/ko/latest/</a:t>
            </a:r>
            <a:endParaRPr lang="en-US">
              <a:solidFill>
                <a:srgbClr val="000000"/>
              </a:solidFill>
              <a:ea typeface="KoPubWorld돋움체_Pro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5265A-4677-4A47-9171-FC894FF8877D}"/>
              </a:ext>
            </a:extLst>
          </p:cNvPr>
          <p:cNvSpPr txBox="1"/>
          <p:nvPr/>
        </p:nvSpPr>
        <p:spPr>
          <a:xfrm>
            <a:off x="8552069" y="11732694"/>
            <a:ext cx="7282243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ko-KR" sz="3200" b="1">
              <a:ea typeface="KoPubWorld돋움체_Pr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8828965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Network Light">
      <a:dk1>
        <a:srgbClr val="737572"/>
      </a:dk1>
      <a:lt1>
        <a:sysClr val="window" lastClr="FFFFFF"/>
      </a:lt1>
      <a:dk2>
        <a:srgbClr val="445469"/>
      </a:dk2>
      <a:lt2>
        <a:srgbClr val="F6F7FA"/>
      </a:lt2>
      <a:accent1>
        <a:srgbClr val="4E67C8"/>
      </a:accent1>
      <a:accent2>
        <a:srgbClr val="5ECCF3"/>
      </a:accent2>
      <a:accent3>
        <a:srgbClr val="A7EB52"/>
      </a:accent3>
      <a:accent4>
        <a:srgbClr val="5DCEAF"/>
      </a:accent4>
      <a:accent5>
        <a:srgbClr val="FF8021"/>
      </a:accent5>
      <a:accent6>
        <a:srgbClr val="C1C3C9"/>
      </a:accent6>
      <a:hlink>
        <a:srgbClr val="5DCEAF"/>
      </a:hlink>
      <a:folHlink>
        <a:srgbClr val="FF8021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576</Words>
  <Application>Microsoft Office PowerPoint</Application>
  <PresentationFormat>사용자 지정</PresentationFormat>
  <Paragraphs>164</Paragraphs>
  <Slides>18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KoPubWorld돋움체_Pro Bold</vt:lpstr>
      <vt:lpstr>KoPubWorld돋움체_Pro Light</vt:lpstr>
      <vt:lpstr>KoPubWorld돋움체_Pro Medium</vt:lpstr>
      <vt:lpstr>Lato Light</vt:lpstr>
      <vt:lpstr>Montserrat Light</vt:lpstr>
      <vt:lpstr>나눔고딕</vt:lpstr>
      <vt:lpstr>Arial</vt:lpstr>
      <vt:lpstr>Calibri</vt:lpstr>
      <vt:lpstr>Calibri Light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Slidepro</dc:creator>
  <cp:keywords/>
  <dc:description/>
  <cp:lastModifiedBy>yena joo</cp:lastModifiedBy>
  <cp:revision>5</cp:revision>
  <dcterms:created xsi:type="dcterms:W3CDTF">2014-11-12T21:47:38Z</dcterms:created>
  <dcterms:modified xsi:type="dcterms:W3CDTF">2020-04-17T13:33:24Z</dcterms:modified>
  <cp:category/>
</cp:coreProperties>
</file>