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1269" r:id="rId2"/>
    <p:sldId id="1409" r:id="rId3"/>
    <p:sldId id="1310" r:id="rId4"/>
    <p:sldId id="1447" r:id="rId5"/>
    <p:sldId id="1448" r:id="rId6"/>
    <p:sldId id="1449" r:id="rId7"/>
    <p:sldId id="1440" r:id="rId8"/>
    <p:sldId id="1446" r:id="rId9"/>
    <p:sldId id="1441" r:id="rId10"/>
    <p:sldId id="1442" r:id="rId11"/>
    <p:sldId id="1443" r:id="rId12"/>
    <p:sldId id="1444" r:id="rId13"/>
    <p:sldId id="1445" r:id="rId14"/>
    <p:sldId id="1403" r:id="rId15"/>
    <p:sldId id="1439" r:id="rId16"/>
    <p:sldId id="1450" r:id="rId17"/>
  </p:sldIdLst>
  <p:sldSz cx="24377650" cy="13716000"/>
  <p:notesSz cx="6858000" cy="9144000"/>
  <p:defaultTextStyle>
    <a:defPPr>
      <a:defRPr lang="en-US"/>
    </a:defPPr>
    <a:lvl1pPr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1pPr>
    <a:lvl2pPr marL="912813" indent="-4556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2pPr>
    <a:lvl3pPr marL="1827213" indent="-9128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3pPr>
    <a:lvl4pPr marL="2741613" indent="-13700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4pPr>
    <a:lvl5pPr marL="3656013" indent="-18272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5pPr>
    <a:lvl6pPr marL="22860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6pPr>
    <a:lvl7pPr marL="27432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7pPr>
    <a:lvl8pPr marL="32004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8pPr>
    <a:lvl9pPr marL="36576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0">
          <p15:clr>
            <a:srgbClr val="A4A3A4"/>
          </p15:clr>
        </p15:guide>
        <p15:guide id="2" pos="14432">
          <p15:clr>
            <a:srgbClr val="A4A3A4"/>
          </p15:clr>
        </p15:guide>
        <p15:guide id="3" pos="918">
          <p15:clr>
            <a:srgbClr val="A4A3A4"/>
          </p15:clr>
        </p15:guide>
        <p15:guide id="4" pos="7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404140"/>
    <a:srgbClr val="3E3F41"/>
    <a:srgbClr val="DFDFDF"/>
    <a:srgbClr val="0A46A4"/>
    <a:srgbClr val="1A9497"/>
    <a:srgbClr val="27C360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4" d="100"/>
          <a:sy n="34" d="100"/>
        </p:scale>
        <p:origin x="114" y="606"/>
      </p:cViewPr>
      <p:guideLst>
        <p:guide orient="horz" pos="4370"/>
        <p:guide pos="14432"/>
        <p:guide pos="918"/>
        <p:guide pos="76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fontAlgn="auto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0F7759C3-9461-474C-A473-3D9C5B702E37}" type="datetimeFigureOut">
              <a:rPr lang="en-US" altLang="ko-KR"/>
              <a:pPr/>
              <a:t>4/10/2020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fontAlgn="auto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53AB5E53-0653-421F-AFED-B386497D7C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1pPr>
    <a:lvl2pPr marL="9128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2pPr>
    <a:lvl3pPr marL="18272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3pPr>
    <a:lvl4pPr marL="27416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4pPr>
    <a:lvl5pPr marL="36560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386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36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074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3929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23043" y="4058644"/>
            <a:ext cx="3631906" cy="6407976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837407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00312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2093575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98352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135797" y="4072637"/>
            <a:ext cx="4295048" cy="557354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319565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2137368" y="4263075"/>
            <a:ext cx="4184644" cy="5577461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8845140" y="5122029"/>
            <a:ext cx="2614331" cy="463965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511003" y="4040479"/>
            <a:ext cx="7416128" cy="4271369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231695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426546" cy="13716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21794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501075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88710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462112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9901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863574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623482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4623482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9497696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9497696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43528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63574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-16380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-16380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9813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365236" y="3486211"/>
            <a:ext cx="9121014" cy="5465258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0764346" y="7416425"/>
            <a:ext cx="5201777" cy="39169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651078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428750" y="4477612"/>
            <a:ext cx="7537740" cy="45800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917158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41463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19220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301786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7679543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39763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3649078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170684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8127471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618864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928191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249946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0589235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14910990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19218168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4751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709188" y="750888"/>
            <a:ext cx="687387" cy="6873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solidFill>
                <a:schemeClr val="tx1"/>
              </a:solidFill>
              <a:cs typeface="Lato Light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676400" y="730250"/>
            <a:ext cx="210248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400" y="3651250"/>
            <a:ext cx="2102485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9" name="TextBox 11"/>
          <p:cNvSpPr txBox="1">
            <a:spLocks noChangeArrowheads="1"/>
          </p:cNvSpPr>
          <p:nvPr userDrawn="1"/>
        </p:nvSpPr>
        <p:spPr bwMode="auto">
          <a:xfrm>
            <a:off x="22679025" y="819150"/>
            <a:ext cx="7381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fld id="{62467CE9-E347-4240-A769-1B305EC06FAB}" type="slidenum">
              <a:rPr lang="id-ID" altLang="ko-KR" sz="2400" b="1"/>
              <a:pPr algn="ctr"/>
              <a:t>‹#›</a:t>
            </a:fld>
            <a:endParaRPr lang="id-ID" altLang="ko-KR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1" r:id="rId10"/>
    <p:sldLayoutId id="2147483664" r:id="rId11"/>
    <p:sldLayoutId id="2147483665" r:id="rId12"/>
    <p:sldLayoutId id="2147483666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lang="en-US" sz="6000" kern="120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2pPr>
      <a:lvl3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3pPr>
      <a:lvl4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4pPr>
      <a:lvl5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9pPr>
    </p:titleStyle>
    <p:bodyStyle>
      <a:lvl1pPr algn="l" defTabSz="1827213" rtl="0" fontAlgn="base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48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marL="9128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2pPr>
      <a:lvl3pPr marL="18272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3pPr>
      <a:lvl4pPr marL="2741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4pPr>
      <a:lvl5pPr marL="36560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753101" y="4711700"/>
            <a:ext cx="12871449" cy="5546037"/>
            <a:chOff x="5714696" y="4242508"/>
            <a:chExt cx="12872495" cy="5546860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6495364" y="4617136"/>
              <a:ext cx="11387375" cy="2539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40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2020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년도 </a:t>
              </a:r>
              <a:r>
                <a:rPr lang="en-US" altLang="ko-KR" sz="40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학기 </a:t>
              </a:r>
              <a:r>
                <a:rPr lang="ko-KR" altLang="en-US" sz="4400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소프트웨어공학캡스톤프로젝트</a:t>
              </a:r>
              <a:endParaRPr lang="en-US" altLang="ko-KR" sz="4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15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신규 진행사항</a:t>
              </a:r>
              <a:endParaRPr lang="en-US" altLang="ko-KR" sz="1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54" name="TextBox 14"/>
            <p:cNvSpPr txBox="1">
              <a:spLocks noChangeArrowheads="1"/>
            </p:cNvSpPr>
            <p:nvPr/>
          </p:nvSpPr>
          <p:spPr bwMode="auto">
            <a:xfrm>
              <a:off x="10411396" y="7850088"/>
              <a:ext cx="3434232" cy="193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40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팀 </a:t>
              </a:r>
              <a:r>
                <a:rPr lang="ko-KR" altLang="en-US" sz="4000" dirty="0" err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디비디비딥</a:t>
              </a:r>
              <a:endParaRPr lang="en-US" altLang="ko-KR" sz="4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4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40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2020. 04. 10.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103"/>
          <p:cNvSpPr txBox="1">
            <a:spLocks noChangeArrowheads="1"/>
          </p:cNvSpPr>
          <p:nvPr/>
        </p:nvSpPr>
        <p:spPr bwMode="auto">
          <a:xfrm>
            <a:off x="3164376" y="4335095"/>
            <a:ext cx="18710885" cy="67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자연어 형식으로 입력한 문장을 해석해 데이터베이스에서 작업을 수행하기 위해 사용하는 SQL 문장으로 번역한다.</a:t>
            </a:r>
            <a:endParaRPr lang="en-US" altLang="ko-KR" sz="2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5" name="Rectangle 104"/>
          <p:cNvSpPr>
            <a:spLocks noChangeArrowheads="1"/>
          </p:cNvSpPr>
          <p:nvPr/>
        </p:nvSpPr>
        <p:spPr bwMode="auto">
          <a:xfrm>
            <a:off x="3094038" y="3470275"/>
            <a:ext cx="6944828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RQ-0001</a:t>
            </a:r>
            <a:r>
              <a:rPr lang="en-US" altLang="ko-KR" b="1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자연어 문장을 </a:t>
            </a:r>
            <a:r>
              <a:rPr lang="ko-KR" altLang="ko-KR" sz="32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SQL로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변환</a:t>
            </a:r>
            <a:endParaRPr lang="en-US" altLang="ko-KR" sz="3200" b="1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6" name="TextBox 105"/>
          <p:cNvSpPr txBox="1">
            <a:spLocks noChangeArrowheads="1"/>
          </p:cNvSpPr>
          <p:nvPr/>
        </p:nvSpPr>
        <p:spPr bwMode="auto">
          <a:xfrm>
            <a:off x="3164376" y="6574812"/>
            <a:ext cx="18200687" cy="67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사용자가 구어로 한 문장을 음성 인식 기술을 이용해 텍스트 문장으로 변환한다. 이는 RQ-0001에 이용할 수 있다.</a:t>
            </a:r>
            <a:endParaRPr lang="en-US" altLang="ko-KR" sz="2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7" name="Rectangle 106"/>
          <p:cNvSpPr>
            <a:spLocks noChangeArrowheads="1"/>
          </p:cNvSpPr>
          <p:nvPr/>
        </p:nvSpPr>
        <p:spPr bwMode="auto">
          <a:xfrm>
            <a:off x="3082925" y="5619750"/>
            <a:ext cx="6130502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RQ-0002</a:t>
            </a:r>
            <a:r>
              <a:rPr lang="en-US" altLang="ko-KR" b="1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음성을 텍스트로 변환</a:t>
            </a:r>
            <a:endParaRPr lang="en-US" altLang="ko-KR" sz="3200" b="1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8" name="TextBox 107"/>
          <p:cNvSpPr txBox="1">
            <a:spLocks noChangeArrowheads="1"/>
          </p:cNvSpPr>
          <p:nvPr/>
        </p:nvSpPr>
        <p:spPr bwMode="auto">
          <a:xfrm>
            <a:off x="3164376" y="8787787"/>
            <a:ext cx="19953531" cy="67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입력된 SQL에 따라 CREATE, ALTER, DROP, INSERT, UPDATE, DELETE, SELECT 등의 데이터베이스 기본 기능들을 수행한다.</a:t>
            </a:r>
            <a:endParaRPr lang="en-US" altLang="ko-KR" sz="2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9" name="Rectangle 108"/>
          <p:cNvSpPr>
            <a:spLocks noChangeArrowheads="1"/>
          </p:cNvSpPr>
          <p:nvPr/>
        </p:nvSpPr>
        <p:spPr bwMode="auto">
          <a:xfrm>
            <a:off x="3082925" y="7834313"/>
            <a:ext cx="6487971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RQ-0003</a:t>
            </a:r>
            <a:r>
              <a:rPr lang="en-US" altLang="ko-KR" b="1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데이터베이스 작업 수행</a:t>
            </a:r>
            <a:endParaRPr lang="en-US" altLang="ko-KR" sz="3200" b="1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50" name="TextBox 109"/>
          <p:cNvSpPr txBox="1">
            <a:spLocks noChangeArrowheads="1"/>
          </p:cNvSpPr>
          <p:nvPr/>
        </p:nvSpPr>
        <p:spPr bwMode="auto">
          <a:xfrm>
            <a:off x="3164376" y="11003944"/>
            <a:ext cx="19508054" cy="110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신뢰성 높은 SQL을 받아 실행한 결과를 사용자에게 표 형식으로 나타낸다. 표로 반환 할 수 있는 결과에는 대표적으로 정렬(</a:t>
            </a:r>
            <a:r>
              <a:rPr lang="ko-KR" altLang="ko-KR" sz="2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sorting</a:t>
            </a:r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)이 있다. </a:t>
            </a:r>
            <a:endParaRPr lang="en-US" altLang="ko-KR" sz="2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51" name="Rectangle 110"/>
          <p:cNvSpPr>
            <a:spLocks noChangeArrowheads="1"/>
          </p:cNvSpPr>
          <p:nvPr/>
        </p:nvSpPr>
        <p:spPr bwMode="auto">
          <a:xfrm>
            <a:off x="3082925" y="10050463"/>
            <a:ext cx="6616212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RQ-000</a:t>
            </a:r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</a:t>
            </a:r>
            <a:r>
              <a:rPr lang="en-US" altLang="ko-KR" b="1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실행 결과 표 형식 반환 </a:t>
            </a:r>
            <a:r>
              <a:rPr lang="en-US" altLang="ko-KR" sz="3200" b="1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</a:p>
        </p:txBody>
      </p:sp>
      <p:sp>
        <p:nvSpPr>
          <p:cNvPr id="10252" name="Freeform 22"/>
          <p:cNvSpPr>
            <a:spLocks noEditPoints="1"/>
          </p:cNvSpPr>
          <p:nvPr/>
        </p:nvSpPr>
        <p:spPr bwMode="auto">
          <a:xfrm>
            <a:off x="2260600" y="5827713"/>
            <a:ext cx="684213" cy="595312"/>
          </a:xfrm>
          <a:custGeom>
            <a:avLst/>
            <a:gdLst>
              <a:gd name="T0" fmla="*/ 2147483647 w 68"/>
              <a:gd name="T1" fmla="*/ 835061551 h 59"/>
              <a:gd name="T2" fmla="*/ 2147483647 w 68"/>
              <a:gd name="T3" fmla="*/ 1009028499 h 59"/>
              <a:gd name="T4" fmla="*/ 2147483647 w 68"/>
              <a:gd name="T5" fmla="*/ 1496146053 h 59"/>
              <a:gd name="T6" fmla="*/ 2037715486 w 68"/>
              <a:gd name="T7" fmla="*/ 1670113000 h 59"/>
              <a:gd name="T8" fmla="*/ 967048347 w 68"/>
              <a:gd name="T9" fmla="*/ 1182995446 h 59"/>
              <a:gd name="T10" fmla="*/ 863439618 w 68"/>
              <a:gd name="T11" fmla="*/ 1530939442 h 59"/>
              <a:gd name="T12" fmla="*/ 1036127542 w 68"/>
              <a:gd name="T13" fmla="*/ 1878883439 h 59"/>
              <a:gd name="T14" fmla="*/ 483524173 w 68"/>
              <a:gd name="T15" fmla="*/ 1948470218 h 59"/>
              <a:gd name="T16" fmla="*/ 379915445 w 68"/>
              <a:gd name="T17" fmla="*/ 1182995446 h 59"/>
              <a:gd name="T18" fmla="*/ 241767119 w 68"/>
              <a:gd name="T19" fmla="*/ 1182995446 h 59"/>
              <a:gd name="T20" fmla="*/ 0 w 68"/>
              <a:gd name="T21" fmla="*/ 939441720 h 59"/>
              <a:gd name="T22" fmla="*/ 0 w 68"/>
              <a:gd name="T23" fmla="*/ 695877891 h 59"/>
              <a:gd name="T24" fmla="*/ 241767119 w 68"/>
              <a:gd name="T25" fmla="*/ 487117555 h 59"/>
              <a:gd name="T26" fmla="*/ 863439618 w 68"/>
              <a:gd name="T27" fmla="*/ 487117555 h 59"/>
              <a:gd name="T28" fmla="*/ 2037715486 w 68"/>
              <a:gd name="T29" fmla="*/ 0 h 59"/>
              <a:gd name="T30" fmla="*/ 2147483647 w 68"/>
              <a:gd name="T31" fmla="*/ 139173558 h 59"/>
              <a:gd name="T32" fmla="*/ 2147483647 w 68"/>
              <a:gd name="T33" fmla="*/ 661084502 h 59"/>
              <a:gd name="T34" fmla="*/ 2147483647 w 68"/>
              <a:gd name="T35" fmla="*/ 835061551 h 59"/>
              <a:gd name="T36" fmla="*/ 2037715486 w 68"/>
              <a:gd name="T37" fmla="*/ 208760337 h 59"/>
              <a:gd name="T38" fmla="*/ 1036127542 w 68"/>
              <a:gd name="T39" fmla="*/ 661084502 h 59"/>
              <a:gd name="T40" fmla="*/ 1036127542 w 68"/>
              <a:gd name="T41" fmla="*/ 1009028499 h 59"/>
              <a:gd name="T42" fmla="*/ 2037715486 w 68"/>
              <a:gd name="T43" fmla="*/ 1461352664 h 59"/>
              <a:gd name="T44" fmla="*/ 2037715486 w 68"/>
              <a:gd name="T45" fmla="*/ 208760337 h 5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8" h="59">
                <a:moveTo>
                  <a:pt x="68" y="24"/>
                </a:moveTo>
                <a:cubicBezTo>
                  <a:pt x="68" y="27"/>
                  <a:pt x="66" y="29"/>
                  <a:pt x="64" y="29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6"/>
                  <a:pt x="61" y="48"/>
                  <a:pt x="59" y="48"/>
                </a:cubicBezTo>
                <a:cubicBezTo>
                  <a:pt x="52" y="43"/>
                  <a:pt x="41" y="35"/>
                  <a:pt x="28" y="34"/>
                </a:cubicBezTo>
                <a:cubicBezTo>
                  <a:pt x="23" y="35"/>
                  <a:pt x="22" y="41"/>
                  <a:pt x="25" y="44"/>
                </a:cubicBezTo>
                <a:cubicBezTo>
                  <a:pt x="22" y="48"/>
                  <a:pt x="26" y="51"/>
                  <a:pt x="30" y="54"/>
                </a:cubicBezTo>
                <a:cubicBezTo>
                  <a:pt x="27" y="59"/>
                  <a:pt x="17" y="59"/>
                  <a:pt x="14" y="56"/>
                </a:cubicBezTo>
                <a:cubicBezTo>
                  <a:pt x="12" y="49"/>
                  <a:pt x="8" y="42"/>
                  <a:pt x="11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3" y="34"/>
                  <a:pt x="0" y="31"/>
                  <a:pt x="0" y="2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3" y="14"/>
                  <a:pt x="7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39" y="14"/>
                  <a:pt x="51" y="6"/>
                  <a:pt x="59" y="0"/>
                </a:cubicBezTo>
                <a:cubicBezTo>
                  <a:pt x="61" y="0"/>
                  <a:pt x="64" y="2"/>
                  <a:pt x="64" y="4"/>
                </a:cubicBezTo>
                <a:cubicBezTo>
                  <a:pt x="64" y="19"/>
                  <a:pt x="64" y="19"/>
                  <a:pt x="64" y="19"/>
                </a:cubicBezTo>
                <a:cubicBezTo>
                  <a:pt x="66" y="19"/>
                  <a:pt x="68" y="21"/>
                  <a:pt x="68" y="24"/>
                </a:cubicBezTo>
                <a:close/>
                <a:moveTo>
                  <a:pt x="59" y="6"/>
                </a:moveTo>
                <a:cubicBezTo>
                  <a:pt x="49" y="13"/>
                  <a:pt x="39" y="18"/>
                  <a:pt x="30" y="19"/>
                </a:cubicBezTo>
                <a:cubicBezTo>
                  <a:pt x="30" y="29"/>
                  <a:pt x="30" y="29"/>
                  <a:pt x="30" y="29"/>
                </a:cubicBezTo>
                <a:cubicBezTo>
                  <a:pt x="39" y="30"/>
                  <a:pt x="49" y="34"/>
                  <a:pt x="59" y="42"/>
                </a:cubicBezTo>
                <a:lnTo>
                  <a:pt x="59" y="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53" name="Freeform 37"/>
          <p:cNvSpPr>
            <a:spLocks/>
          </p:cNvSpPr>
          <p:nvPr/>
        </p:nvSpPr>
        <p:spPr bwMode="auto">
          <a:xfrm>
            <a:off x="2279650" y="3725863"/>
            <a:ext cx="684213" cy="595312"/>
          </a:xfrm>
          <a:custGeom>
            <a:avLst/>
            <a:gdLst>
              <a:gd name="T0" fmla="*/ 1174289364 w 68"/>
              <a:gd name="T1" fmla="*/ 1704906390 h 59"/>
              <a:gd name="T2" fmla="*/ 1001590872 w 68"/>
              <a:gd name="T3" fmla="*/ 1704906390 h 59"/>
              <a:gd name="T4" fmla="*/ 379916555 w 68"/>
              <a:gd name="T5" fmla="*/ 2018056997 h 59"/>
              <a:gd name="T6" fmla="*/ 241767825 w 68"/>
              <a:gd name="T7" fmla="*/ 2052850386 h 59"/>
              <a:gd name="T8" fmla="*/ 172688428 w 68"/>
              <a:gd name="T9" fmla="*/ 1983263608 h 59"/>
              <a:gd name="T10" fmla="*/ 172688428 w 68"/>
              <a:gd name="T11" fmla="*/ 1983263608 h 59"/>
              <a:gd name="T12" fmla="*/ 207228127 w 68"/>
              <a:gd name="T13" fmla="*/ 1913676829 h 59"/>
              <a:gd name="T14" fmla="*/ 448995952 w 68"/>
              <a:gd name="T15" fmla="*/ 1530939442 h 59"/>
              <a:gd name="T16" fmla="*/ 0 w 68"/>
              <a:gd name="T17" fmla="*/ 869854941 h 59"/>
              <a:gd name="T18" fmla="*/ 1174289364 w 68"/>
              <a:gd name="T19" fmla="*/ 0 h 59"/>
              <a:gd name="T20" fmla="*/ 2147483647 w 68"/>
              <a:gd name="T21" fmla="*/ 869854941 h 59"/>
              <a:gd name="T22" fmla="*/ 1174289364 w 68"/>
              <a:gd name="T23" fmla="*/ 1704906390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" h="59">
                <a:moveTo>
                  <a:pt x="34" y="49"/>
                </a:moveTo>
                <a:cubicBezTo>
                  <a:pt x="33" y="49"/>
                  <a:pt x="31" y="49"/>
                  <a:pt x="29" y="49"/>
                </a:cubicBezTo>
                <a:cubicBezTo>
                  <a:pt x="24" y="53"/>
                  <a:pt x="18" y="56"/>
                  <a:pt x="11" y="58"/>
                </a:cubicBezTo>
                <a:cubicBezTo>
                  <a:pt x="10" y="58"/>
                  <a:pt x="9" y="59"/>
                  <a:pt x="7" y="59"/>
                </a:cubicBezTo>
                <a:cubicBezTo>
                  <a:pt x="6" y="59"/>
                  <a:pt x="6" y="58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6"/>
                  <a:pt x="6" y="56"/>
                  <a:pt x="6" y="55"/>
                </a:cubicBezTo>
                <a:cubicBezTo>
                  <a:pt x="9" y="52"/>
                  <a:pt x="11" y="50"/>
                  <a:pt x="13" y="44"/>
                </a:cubicBezTo>
                <a:cubicBezTo>
                  <a:pt x="5" y="39"/>
                  <a:pt x="0" y="32"/>
                  <a:pt x="0" y="25"/>
                </a:cubicBezTo>
                <a:cubicBezTo>
                  <a:pt x="0" y="11"/>
                  <a:pt x="16" y="0"/>
                  <a:pt x="34" y="0"/>
                </a:cubicBezTo>
                <a:cubicBezTo>
                  <a:pt x="53" y="0"/>
                  <a:pt x="68" y="11"/>
                  <a:pt x="68" y="25"/>
                </a:cubicBezTo>
                <a:cubicBezTo>
                  <a:pt x="68" y="38"/>
                  <a:pt x="53" y="49"/>
                  <a:pt x="34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14" name="Freeform 113"/>
          <p:cNvSpPr>
            <a:spLocks noEditPoints="1"/>
          </p:cNvSpPr>
          <p:nvPr/>
        </p:nvSpPr>
        <p:spPr bwMode="auto">
          <a:xfrm>
            <a:off x="2228850" y="8070850"/>
            <a:ext cx="668338" cy="576263"/>
          </a:xfrm>
          <a:custGeom>
            <a:avLst/>
            <a:gdLst>
              <a:gd name="T0" fmla="*/ 250825 w 73"/>
              <a:gd name="T1" fmla="*/ 161068 h 63"/>
              <a:gd name="T2" fmla="*/ 230209 w 73"/>
              <a:gd name="T3" fmla="*/ 181630 h 63"/>
              <a:gd name="T4" fmla="*/ 158054 w 73"/>
              <a:gd name="T5" fmla="*/ 181630 h 63"/>
              <a:gd name="T6" fmla="*/ 164926 w 73"/>
              <a:gd name="T7" fmla="*/ 205619 h 63"/>
              <a:gd name="T8" fmla="*/ 158054 w 73"/>
              <a:gd name="T9" fmla="*/ 215900 h 63"/>
              <a:gd name="T10" fmla="*/ 89335 w 73"/>
              <a:gd name="T11" fmla="*/ 215900 h 63"/>
              <a:gd name="T12" fmla="*/ 82463 w 73"/>
              <a:gd name="T13" fmla="*/ 205619 h 63"/>
              <a:gd name="T14" fmla="*/ 89335 w 73"/>
              <a:gd name="T15" fmla="*/ 181630 h 63"/>
              <a:gd name="T16" fmla="*/ 20616 w 73"/>
              <a:gd name="T17" fmla="*/ 181630 h 63"/>
              <a:gd name="T18" fmla="*/ 0 w 73"/>
              <a:gd name="T19" fmla="*/ 161068 h 63"/>
              <a:gd name="T20" fmla="*/ 0 w 73"/>
              <a:gd name="T21" fmla="*/ 20562 h 63"/>
              <a:gd name="T22" fmla="*/ 20616 w 73"/>
              <a:gd name="T23" fmla="*/ 0 h 63"/>
              <a:gd name="T24" fmla="*/ 230209 w 73"/>
              <a:gd name="T25" fmla="*/ 0 h 63"/>
              <a:gd name="T26" fmla="*/ 250825 w 73"/>
              <a:gd name="T27" fmla="*/ 20562 h 63"/>
              <a:gd name="T28" fmla="*/ 250825 w 73"/>
              <a:gd name="T29" fmla="*/ 161068 h 63"/>
              <a:gd name="T30" fmla="*/ 233645 w 73"/>
              <a:gd name="T31" fmla="*/ 20562 h 63"/>
              <a:gd name="T32" fmla="*/ 230209 w 73"/>
              <a:gd name="T33" fmla="*/ 17135 h 63"/>
              <a:gd name="T34" fmla="*/ 20616 w 73"/>
              <a:gd name="T35" fmla="*/ 17135 h 63"/>
              <a:gd name="T36" fmla="*/ 17180 w 73"/>
              <a:gd name="T37" fmla="*/ 20562 h 63"/>
              <a:gd name="T38" fmla="*/ 17180 w 73"/>
              <a:gd name="T39" fmla="*/ 126798 h 63"/>
              <a:gd name="T40" fmla="*/ 20616 w 73"/>
              <a:gd name="T41" fmla="*/ 133652 h 63"/>
              <a:gd name="T42" fmla="*/ 230209 w 73"/>
              <a:gd name="T43" fmla="*/ 133652 h 63"/>
              <a:gd name="T44" fmla="*/ 233645 w 73"/>
              <a:gd name="T45" fmla="*/ 126798 h 63"/>
              <a:gd name="T46" fmla="*/ 233645 w 73"/>
              <a:gd name="T47" fmla="*/ 20562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243797" tIns="121899" rIns="243797" bIns="121899"/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15" name="Freeform 57"/>
          <p:cNvSpPr>
            <a:spLocks noEditPoints="1"/>
          </p:cNvSpPr>
          <p:nvPr/>
        </p:nvSpPr>
        <p:spPr bwMode="auto">
          <a:xfrm>
            <a:off x="2289175" y="10256838"/>
            <a:ext cx="657225" cy="581025"/>
          </a:xfrm>
          <a:custGeom>
            <a:avLst/>
            <a:gdLst>
              <a:gd name="T0" fmla="*/ 24106 w 65"/>
              <a:gd name="T1" fmla="*/ 30792 h 58"/>
              <a:gd name="T2" fmla="*/ 24106 w 65"/>
              <a:gd name="T3" fmla="*/ 195016 h 58"/>
              <a:gd name="T4" fmla="*/ 20662 w 65"/>
              <a:gd name="T5" fmla="*/ 198437 h 58"/>
              <a:gd name="T6" fmla="*/ 13775 w 65"/>
              <a:gd name="T7" fmla="*/ 198437 h 58"/>
              <a:gd name="T8" fmla="*/ 6887 w 65"/>
              <a:gd name="T9" fmla="*/ 195016 h 58"/>
              <a:gd name="T10" fmla="*/ 6887 w 65"/>
              <a:gd name="T11" fmla="*/ 30792 h 58"/>
              <a:gd name="T12" fmla="*/ 0 w 65"/>
              <a:gd name="T13" fmla="*/ 13685 h 58"/>
              <a:gd name="T14" fmla="*/ 17218 w 65"/>
              <a:gd name="T15" fmla="*/ 0 h 58"/>
              <a:gd name="T16" fmla="*/ 34436 w 65"/>
              <a:gd name="T17" fmla="*/ 13685 h 58"/>
              <a:gd name="T18" fmla="*/ 24106 w 65"/>
              <a:gd name="T19" fmla="*/ 30792 h 58"/>
              <a:gd name="T20" fmla="*/ 223837 w 65"/>
              <a:gd name="T21" fmla="*/ 123168 h 58"/>
              <a:gd name="T22" fmla="*/ 216950 w 65"/>
              <a:gd name="T23" fmla="*/ 130010 h 58"/>
              <a:gd name="T24" fmla="*/ 168739 w 65"/>
              <a:gd name="T25" fmla="*/ 147117 h 58"/>
              <a:gd name="T26" fmla="*/ 106753 w 65"/>
              <a:gd name="T27" fmla="*/ 126589 h 58"/>
              <a:gd name="T28" fmla="*/ 44767 w 65"/>
              <a:gd name="T29" fmla="*/ 147117 h 58"/>
              <a:gd name="T30" fmla="*/ 41324 w 65"/>
              <a:gd name="T31" fmla="*/ 147117 h 58"/>
              <a:gd name="T32" fmla="*/ 34436 w 65"/>
              <a:gd name="T33" fmla="*/ 140274 h 58"/>
              <a:gd name="T34" fmla="*/ 34436 w 65"/>
              <a:gd name="T35" fmla="*/ 44477 h 58"/>
              <a:gd name="T36" fmla="*/ 37880 w 65"/>
              <a:gd name="T37" fmla="*/ 37635 h 58"/>
              <a:gd name="T38" fmla="*/ 48211 w 65"/>
              <a:gd name="T39" fmla="*/ 30792 h 58"/>
              <a:gd name="T40" fmla="*/ 103309 w 65"/>
              <a:gd name="T41" fmla="*/ 13685 h 58"/>
              <a:gd name="T42" fmla="*/ 158408 w 65"/>
              <a:gd name="T43" fmla="*/ 30792 h 58"/>
              <a:gd name="T44" fmla="*/ 168739 w 65"/>
              <a:gd name="T45" fmla="*/ 34213 h 58"/>
              <a:gd name="T46" fmla="*/ 216950 w 65"/>
              <a:gd name="T47" fmla="*/ 13685 h 58"/>
              <a:gd name="T48" fmla="*/ 223837 w 65"/>
              <a:gd name="T49" fmla="*/ 23949 h 58"/>
              <a:gd name="T50" fmla="*/ 223837 w 65"/>
              <a:gd name="T51" fmla="*/ 123168 h 5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243797" tIns="121899" rIns="243797" bIns="121899"/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6" name="Rectangle 153"/>
          <p:cNvSpPr/>
          <p:nvPr/>
        </p:nvSpPr>
        <p:spPr>
          <a:xfrm>
            <a:off x="7314086" y="1025100"/>
            <a:ext cx="9728859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요구사항 </a:t>
            </a: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정의서 및</a:t>
            </a:r>
            <a:r>
              <a:rPr lang="en-US" altLang="ko-KR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명세서 작성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7" name="Rectangle 154"/>
          <p:cNvSpPr/>
          <p:nvPr/>
        </p:nvSpPr>
        <p:spPr>
          <a:xfrm>
            <a:off x="10346966" y="1963700"/>
            <a:ext cx="3663095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요구사항 명세서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9289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103"/>
          <p:cNvSpPr txBox="1">
            <a:spLocks noChangeArrowheads="1"/>
          </p:cNvSpPr>
          <p:nvPr/>
        </p:nvSpPr>
        <p:spPr bwMode="auto">
          <a:xfrm>
            <a:off x="3164376" y="4335095"/>
            <a:ext cx="18710885" cy="110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프로그램 사용 중 오류가 발생하면 오류 로그에 기록하고, 오류 메시지를 출력한다. 로그를 통해 발생한 오류들의 종류를 파악하고 이를 수정해</a:t>
            </a:r>
            <a:r>
              <a:rPr lang="en-US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나가며 줄여갈 것이다.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5" name="Rectangle 104"/>
          <p:cNvSpPr>
            <a:spLocks noChangeArrowheads="1"/>
          </p:cNvSpPr>
          <p:nvPr/>
        </p:nvSpPr>
        <p:spPr bwMode="auto">
          <a:xfrm>
            <a:off x="3094038" y="3470275"/>
            <a:ext cx="5415563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RQ-000</a:t>
            </a:r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 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오류 메시지 관리</a:t>
            </a:r>
            <a:endParaRPr lang="en-US" altLang="ko-KR" sz="3200" b="1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6" name="TextBox 105"/>
          <p:cNvSpPr txBox="1">
            <a:spLocks noChangeArrowheads="1"/>
          </p:cNvSpPr>
          <p:nvPr/>
        </p:nvSpPr>
        <p:spPr bwMode="auto">
          <a:xfrm>
            <a:off x="3164376" y="6668596"/>
            <a:ext cx="18200687" cy="110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sz="2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PC에</a:t>
            </a:r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저장된 로컬 데이터베이스 뿐만 아니라 외부 데이터베이스와의 호환성을 위해 데이터를 가져오고, 내보내는 기능을 추가한다.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7" name="Rectangle 106"/>
          <p:cNvSpPr>
            <a:spLocks noChangeArrowheads="1"/>
          </p:cNvSpPr>
          <p:nvPr/>
        </p:nvSpPr>
        <p:spPr bwMode="auto">
          <a:xfrm>
            <a:off x="3082925" y="5713534"/>
            <a:ext cx="6845441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RQ-000</a:t>
            </a:r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6 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외부 데이터베이스와 연동</a:t>
            </a:r>
            <a:endParaRPr lang="en-US" altLang="ko-KR" sz="3200" b="1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8" name="TextBox 107"/>
          <p:cNvSpPr txBox="1">
            <a:spLocks noChangeArrowheads="1"/>
          </p:cNvSpPr>
          <p:nvPr/>
        </p:nvSpPr>
        <p:spPr bwMode="auto">
          <a:xfrm>
            <a:off x="3164376" y="9022247"/>
            <a:ext cx="19953531" cy="67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데이터베이스에 들어있는 데이터를 2차원 표 형식으로 조회할 수 있다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9" name="Rectangle 108"/>
          <p:cNvSpPr>
            <a:spLocks noChangeArrowheads="1"/>
          </p:cNvSpPr>
          <p:nvPr/>
        </p:nvSpPr>
        <p:spPr bwMode="auto">
          <a:xfrm>
            <a:off x="3082925" y="8068773"/>
            <a:ext cx="6725216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RQ-000</a:t>
            </a:r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7 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전체 내용 표 형식 시각화</a:t>
            </a:r>
            <a:endParaRPr lang="en-US" altLang="ko-KR" sz="3200" b="1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50" name="TextBox 109"/>
          <p:cNvSpPr txBox="1">
            <a:spLocks noChangeArrowheads="1"/>
          </p:cNvSpPr>
          <p:nvPr/>
        </p:nvSpPr>
        <p:spPr bwMode="auto">
          <a:xfrm>
            <a:off x="3164376" y="11355634"/>
            <a:ext cx="19508054" cy="67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sz="2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데이터베이스간의</a:t>
            </a:r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관계(</a:t>
            </a:r>
            <a:r>
              <a:rPr lang="ko-KR" altLang="ko-KR" sz="2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Join</a:t>
            </a:r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)등을 도식화 하여 보여준다.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51" name="Rectangle 110"/>
          <p:cNvSpPr>
            <a:spLocks noChangeArrowheads="1"/>
          </p:cNvSpPr>
          <p:nvPr/>
        </p:nvSpPr>
        <p:spPr bwMode="auto">
          <a:xfrm>
            <a:off x="3082925" y="10402153"/>
            <a:ext cx="6845441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RQ-000</a:t>
            </a:r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8 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데이터베이스 관계 시각화</a:t>
            </a:r>
            <a:endParaRPr lang="en-US" altLang="ko-KR" sz="3200" b="1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52" name="Freeform 22"/>
          <p:cNvSpPr>
            <a:spLocks noEditPoints="1"/>
          </p:cNvSpPr>
          <p:nvPr/>
        </p:nvSpPr>
        <p:spPr bwMode="auto">
          <a:xfrm>
            <a:off x="2260600" y="5921497"/>
            <a:ext cx="684213" cy="595312"/>
          </a:xfrm>
          <a:custGeom>
            <a:avLst/>
            <a:gdLst>
              <a:gd name="T0" fmla="*/ 2147483647 w 68"/>
              <a:gd name="T1" fmla="*/ 835061551 h 59"/>
              <a:gd name="T2" fmla="*/ 2147483647 w 68"/>
              <a:gd name="T3" fmla="*/ 1009028499 h 59"/>
              <a:gd name="T4" fmla="*/ 2147483647 w 68"/>
              <a:gd name="T5" fmla="*/ 1496146053 h 59"/>
              <a:gd name="T6" fmla="*/ 2037715486 w 68"/>
              <a:gd name="T7" fmla="*/ 1670113000 h 59"/>
              <a:gd name="T8" fmla="*/ 967048347 w 68"/>
              <a:gd name="T9" fmla="*/ 1182995446 h 59"/>
              <a:gd name="T10" fmla="*/ 863439618 w 68"/>
              <a:gd name="T11" fmla="*/ 1530939442 h 59"/>
              <a:gd name="T12" fmla="*/ 1036127542 w 68"/>
              <a:gd name="T13" fmla="*/ 1878883439 h 59"/>
              <a:gd name="T14" fmla="*/ 483524173 w 68"/>
              <a:gd name="T15" fmla="*/ 1948470218 h 59"/>
              <a:gd name="T16" fmla="*/ 379915445 w 68"/>
              <a:gd name="T17" fmla="*/ 1182995446 h 59"/>
              <a:gd name="T18" fmla="*/ 241767119 w 68"/>
              <a:gd name="T19" fmla="*/ 1182995446 h 59"/>
              <a:gd name="T20" fmla="*/ 0 w 68"/>
              <a:gd name="T21" fmla="*/ 939441720 h 59"/>
              <a:gd name="T22" fmla="*/ 0 w 68"/>
              <a:gd name="T23" fmla="*/ 695877891 h 59"/>
              <a:gd name="T24" fmla="*/ 241767119 w 68"/>
              <a:gd name="T25" fmla="*/ 487117555 h 59"/>
              <a:gd name="T26" fmla="*/ 863439618 w 68"/>
              <a:gd name="T27" fmla="*/ 487117555 h 59"/>
              <a:gd name="T28" fmla="*/ 2037715486 w 68"/>
              <a:gd name="T29" fmla="*/ 0 h 59"/>
              <a:gd name="T30" fmla="*/ 2147483647 w 68"/>
              <a:gd name="T31" fmla="*/ 139173558 h 59"/>
              <a:gd name="T32" fmla="*/ 2147483647 w 68"/>
              <a:gd name="T33" fmla="*/ 661084502 h 59"/>
              <a:gd name="T34" fmla="*/ 2147483647 w 68"/>
              <a:gd name="T35" fmla="*/ 835061551 h 59"/>
              <a:gd name="T36" fmla="*/ 2037715486 w 68"/>
              <a:gd name="T37" fmla="*/ 208760337 h 59"/>
              <a:gd name="T38" fmla="*/ 1036127542 w 68"/>
              <a:gd name="T39" fmla="*/ 661084502 h 59"/>
              <a:gd name="T40" fmla="*/ 1036127542 w 68"/>
              <a:gd name="T41" fmla="*/ 1009028499 h 59"/>
              <a:gd name="T42" fmla="*/ 2037715486 w 68"/>
              <a:gd name="T43" fmla="*/ 1461352664 h 59"/>
              <a:gd name="T44" fmla="*/ 2037715486 w 68"/>
              <a:gd name="T45" fmla="*/ 208760337 h 5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8" h="59">
                <a:moveTo>
                  <a:pt x="68" y="24"/>
                </a:moveTo>
                <a:cubicBezTo>
                  <a:pt x="68" y="27"/>
                  <a:pt x="66" y="29"/>
                  <a:pt x="64" y="29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6"/>
                  <a:pt x="61" y="48"/>
                  <a:pt x="59" y="48"/>
                </a:cubicBezTo>
                <a:cubicBezTo>
                  <a:pt x="52" y="43"/>
                  <a:pt x="41" y="35"/>
                  <a:pt x="28" y="34"/>
                </a:cubicBezTo>
                <a:cubicBezTo>
                  <a:pt x="23" y="35"/>
                  <a:pt x="22" y="41"/>
                  <a:pt x="25" y="44"/>
                </a:cubicBezTo>
                <a:cubicBezTo>
                  <a:pt x="22" y="48"/>
                  <a:pt x="26" y="51"/>
                  <a:pt x="30" y="54"/>
                </a:cubicBezTo>
                <a:cubicBezTo>
                  <a:pt x="27" y="59"/>
                  <a:pt x="17" y="59"/>
                  <a:pt x="14" y="56"/>
                </a:cubicBezTo>
                <a:cubicBezTo>
                  <a:pt x="12" y="49"/>
                  <a:pt x="8" y="42"/>
                  <a:pt x="11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3" y="34"/>
                  <a:pt x="0" y="31"/>
                  <a:pt x="0" y="2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3" y="14"/>
                  <a:pt x="7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39" y="14"/>
                  <a:pt x="51" y="6"/>
                  <a:pt x="59" y="0"/>
                </a:cubicBezTo>
                <a:cubicBezTo>
                  <a:pt x="61" y="0"/>
                  <a:pt x="64" y="2"/>
                  <a:pt x="64" y="4"/>
                </a:cubicBezTo>
                <a:cubicBezTo>
                  <a:pt x="64" y="19"/>
                  <a:pt x="64" y="19"/>
                  <a:pt x="64" y="19"/>
                </a:cubicBezTo>
                <a:cubicBezTo>
                  <a:pt x="66" y="19"/>
                  <a:pt x="68" y="21"/>
                  <a:pt x="68" y="24"/>
                </a:cubicBezTo>
                <a:close/>
                <a:moveTo>
                  <a:pt x="59" y="6"/>
                </a:moveTo>
                <a:cubicBezTo>
                  <a:pt x="49" y="13"/>
                  <a:pt x="39" y="18"/>
                  <a:pt x="30" y="19"/>
                </a:cubicBezTo>
                <a:cubicBezTo>
                  <a:pt x="30" y="29"/>
                  <a:pt x="30" y="29"/>
                  <a:pt x="30" y="29"/>
                </a:cubicBezTo>
                <a:cubicBezTo>
                  <a:pt x="39" y="30"/>
                  <a:pt x="49" y="34"/>
                  <a:pt x="59" y="42"/>
                </a:cubicBezTo>
                <a:lnTo>
                  <a:pt x="59" y="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53" name="Freeform 37"/>
          <p:cNvSpPr>
            <a:spLocks/>
          </p:cNvSpPr>
          <p:nvPr/>
        </p:nvSpPr>
        <p:spPr bwMode="auto">
          <a:xfrm>
            <a:off x="2279650" y="3725863"/>
            <a:ext cx="684213" cy="595312"/>
          </a:xfrm>
          <a:custGeom>
            <a:avLst/>
            <a:gdLst>
              <a:gd name="T0" fmla="*/ 1174289364 w 68"/>
              <a:gd name="T1" fmla="*/ 1704906390 h 59"/>
              <a:gd name="T2" fmla="*/ 1001590872 w 68"/>
              <a:gd name="T3" fmla="*/ 1704906390 h 59"/>
              <a:gd name="T4" fmla="*/ 379916555 w 68"/>
              <a:gd name="T5" fmla="*/ 2018056997 h 59"/>
              <a:gd name="T6" fmla="*/ 241767825 w 68"/>
              <a:gd name="T7" fmla="*/ 2052850386 h 59"/>
              <a:gd name="T8" fmla="*/ 172688428 w 68"/>
              <a:gd name="T9" fmla="*/ 1983263608 h 59"/>
              <a:gd name="T10" fmla="*/ 172688428 w 68"/>
              <a:gd name="T11" fmla="*/ 1983263608 h 59"/>
              <a:gd name="T12" fmla="*/ 207228127 w 68"/>
              <a:gd name="T13" fmla="*/ 1913676829 h 59"/>
              <a:gd name="T14" fmla="*/ 448995952 w 68"/>
              <a:gd name="T15" fmla="*/ 1530939442 h 59"/>
              <a:gd name="T16" fmla="*/ 0 w 68"/>
              <a:gd name="T17" fmla="*/ 869854941 h 59"/>
              <a:gd name="T18" fmla="*/ 1174289364 w 68"/>
              <a:gd name="T19" fmla="*/ 0 h 59"/>
              <a:gd name="T20" fmla="*/ 2147483647 w 68"/>
              <a:gd name="T21" fmla="*/ 869854941 h 59"/>
              <a:gd name="T22" fmla="*/ 1174289364 w 68"/>
              <a:gd name="T23" fmla="*/ 1704906390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" h="59">
                <a:moveTo>
                  <a:pt x="34" y="49"/>
                </a:moveTo>
                <a:cubicBezTo>
                  <a:pt x="33" y="49"/>
                  <a:pt x="31" y="49"/>
                  <a:pt x="29" y="49"/>
                </a:cubicBezTo>
                <a:cubicBezTo>
                  <a:pt x="24" y="53"/>
                  <a:pt x="18" y="56"/>
                  <a:pt x="11" y="58"/>
                </a:cubicBezTo>
                <a:cubicBezTo>
                  <a:pt x="10" y="58"/>
                  <a:pt x="9" y="59"/>
                  <a:pt x="7" y="59"/>
                </a:cubicBezTo>
                <a:cubicBezTo>
                  <a:pt x="6" y="59"/>
                  <a:pt x="6" y="58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6"/>
                  <a:pt x="6" y="56"/>
                  <a:pt x="6" y="55"/>
                </a:cubicBezTo>
                <a:cubicBezTo>
                  <a:pt x="9" y="52"/>
                  <a:pt x="11" y="50"/>
                  <a:pt x="13" y="44"/>
                </a:cubicBezTo>
                <a:cubicBezTo>
                  <a:pt x="5" y="39"/>
                  <a:pt x="0" y="32"/>
                  <a:pt x="0" y="25"/>
                </a:cubicBezTo>
                <a:cubicBezTo>
                  <a:pt x="0" y="11"/>
                  <a:pt x="16" y="0"/>
                  <a:pt x="34" y="0"/>
                </a:cubicBezTo>
                <a:cubicBezTo>
                  <a:pt x="53" y="0"/>
                  <a:pt x="68" y="11"/>
                  <a:pt x="68" y="25"/>
                </a:cubicBezTo>
                <a:cubicBezTo>
                  <a:pt x="68" y="38"/>
                  <a:pt x="53" y="49"/>
                  <a:pt x="34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14" name="Freeform 113"/>
          <p:cNvSpPr>
            <a:spLocks noEditPoints="1"/>
          </p:cNvSpPr>
          <p:nvPr/>
        </p:nvSpPr>
        <p:spPr bwMode="auto">
          <a:xfrm>
            <a:off x="2228850" y="8305310"/>
            <a:ext cx="668338" cy="576263"/>
          </a:xfrm>
          <a:custGeom>
            <a:avLst/>
            <a:gdLst>
              <a:gd name="T0" fmla="*/ 250825 w 73"/>
              <a:gd name="T1" fmla="*/ 161068 h 63"/>
              <a:gd name="T2" fmla="*/ 230209 w 73"/>
              <a:gd name="T3" fmla="*/ 181630 h 63"/>
              <a:gd name="T4" fmla="*/ 158054 w 73"/>
              <a:gd name="T5" fmla="*/ 181630 h 63"/>
              <a:gd name="T6" fmla="*/ 164926 w 73"/>
              <a:gd name="T7" fmla="*/ 205619 h 63"/>
              <a:gd name="T8" fmla="*/ 158054 w 73"/>
              <a:gd name="T9" fmla="*/ 215900 h 63"/>
              <a:gd name="T10" fmla="*/ 89335 w 73"/>
              <a:gd name="T11" fmla="*/ 215900 h 63"/>
              <a:gd name="T12" fmla="*/ 82463 w 73"/>
              <a:gd name="T13" fmla="*/ 205619 h 63"/>
              <a:gd name="T14" fmla="*/ 89335 w 73"/>
              <a:gd name="T15" fmla="*/ 181630 h 63"/>
              <a:gd name="T16" fmla="*/ 20616 w 73"/>
              <a:gd name="T17" fmla="*/ 181630 h 63"/>
              <a:gd name="T18" fmla="*/ 0 w 73"/>
              <a:gd name="T19" fmla="*/ 161068 h 63"/>
              <a:gd name="T20" fmla="*/ 0 w 73"/>
              <a:gd name="T21" fmla="*/ 20562 h 63"/>
              <a:gd name="T22" fmla="*/ 20616 w 73"/>
              <a:gd name="T23" fmla="*/ 0 h 63"/>
              <a:gd name="T24" fmla="*/ 230209 w 73"/>
              <a:gd name="T25" fmla="*/ 0 h 63"/>
              <a:gd name="T26" fmla="*/ 250825 w 73"/>
              <a:gd name="T27" fmla="*/ 20562 h 63"/>
              <a:gd name="T28" fmla="*/ 250825 w 73"/>
              <a:gd name="T29" fmla="*/ 161068 h 63"/>
              <a:gd name="T30" fmla="*/ 233645 w 73"/>
              <a:gd name="T31" fmla="*/ 20562 h 63"/>
              <a:gd name="T32" fmla="*/ 230209 w 73"/>
              <a:gd name="T33" fmla="*/ 17135 h 63"/>
              <a:gd name="T34" fmla="*/ 20616 w 73"/>
              <a:gd name="T35" fmla="*/ 17135 h 63"/>
              <a:gd name="T36" fmla="*/ 17180 w 73"/>
              <a:gd name="T37" fmla="*/ 20562 h 63"/>
              <a:gd name="T38" fmla="*/ 17180 w 73"/>
              <a:gd name="T39" fmla="*/ 126798 h 63"/>
              <a:gd name="T40" fmla="*/ 20616 w 73"/>
              <a:gd name="T41" fmla="*/ 133652 h 63"/>
              <a:gd name="T42" fmla="*/ 230209 w 73"/>
              <a:gd name="T43" fmla="*/ 133652 h 63"/>
              <a:gd name="T44" fmla="*/ 233645 w 73"/>
              <a:gd name="T45" fmla="*/ 126798 h 63"/>
              <a:gd name="T46" fmla="*/ 233645 w 73"/>
              <a:gd name="T47" fmla="*/ 20562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243797" tIns="121899" rIns="243797" bIns="121899"/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15" name="Freeform 57"/>
          <p:cNvSpPr>
            <a:spLocks noEditPoints="1"/>
          </p:cNvSpPr>
          <p:nvPr/>
        </p:nvSpPr>
        <p:spPr bwMode="auto">
          <a:xfrm>
            <a:off x="2289175" y="10608528"/>
            <a:ext cx="657225" cy="581025"/>
          </a:xfrm>
          <a:custGeom>
            <a:avLst/>
            <a:gdLst>
              <a:gd name="T0" fmla="*/ 24106 w 65"/>
              <a:gd name="T1" fmla="*/ 30792 h 58"/>
              <a:gd name="T2" fmla="*/ 24106 w 65"/>
              <a:gd name="T3" fmla="*/ 195016 h 58"/>
              <a:gd name="T4" fmla="*/ 20662 w 65"/>
              <a:gd name="T5" fmla="*/ 198437 h 58"/>
              <a:gd name="T6" fmla="*/ 13775 w 65"/>
              <a:gd name="T7" fmla="*/ 198437 h 58"/>
              <a:gd name="T8" fmla="*/ 6887 w 65"/>
              <a:gd name="T9" fmla="*/ 195016 h 58"/>
              <a:gd name="T10" fmla="*/ 6887 w 65"/>
              <a:gd name="T11" fmla="*/ 30792 h 58"/>
              <a:gd name="T12" fmla="*/ 0 w 65"/>
              <a:gd name="T13" fmla="*/ 13685 h 58"/>
              <a:gd name="T14" fmla="*/ 17218 w 65"/>
              <a:gd name="T15" fmla="*/ 0 h 58"/>
              <a:gd name="T16" fmla="*/ 34436 w 65"/>
              <a:gd name="T17" fmla="*/ 13685 h 58"/>
              <a:gd name="T18" fmla="*/ 24106 w 65"/>
              <a:gd name="T19" fmla="*/ 30792 h 58"/>
              <a:gd name="T20" fmla="*/ 223837 w 65"/>
              <a:gd name="T21" fmla="*/ 123168 h 58"/>
              <a:gd name="T22" fmla="*/ 216950 w 65"/>
              <a:gd name="T23" fmla="*/ 130010 h 58"/>
              <a:gd name="T24" fmla="*/ 168739 w 65"/>
              <a:gd name="T25" fmla="*/ 147117 h 58"/>
              <a:gd name="T26" fmla="*/ 106753 w 65"/>
              <a:gd name="T27" fmla="*/ 126589 h 58"/>
              <a:gd name="T28" fmla="*/ 44767 w 65"/>
              <a:gd name="T29" fmla="*/ 147117 h 58"/>
              <a:gd name="T30" fmla="*/ 41324 w 65"/>
              <a:gd name="T31" fmla="*/ 147117 h 58"/>
              <a:gd name="T32" fmla="*/ 34436 w 65"/>
              <a:gd name="T33" fmla="*/ 140274 h 58"/>
              <a:gd name="T34" fmla="*/ 34436 w 65"/>
              <a:gd name="T35" fmla="*/ 44477 h 58"/>
              <a:gd name="T36" fmla="*/ 37880 w 65"/>
              <a:gd name="T37" fmla="*/ 37635 h 58"/>
              <a:gd name="T38" fmla="*/ 48211 w 65"/>
              <a:gd name="T39" fmla="*/ 30792 h 58"/>
              <a:gd name="T40" fmla="*/ 103309 w 65"/>
              <a:gd name="T41" fmla="*/ 13685 h 58"/>
              <a:gd name="T42" fmla="*/ 158408 w 65"/>
              <a:gd name="T43" fmla="*/ 30792 h 58"/>
              <a:gd name="T44" fmla="*/ 168739 w 65"/>
              <a:gd name="T45" fmla="*/ 34213 h 58"/>
              <a:gd name="T46" fmla="*/ 216950 w 65"/>
              <a:gd name="T47" fmla="*/ 13685 h 58"/>
              <a:gd name="T48" fmla="*/ 223837 w 65"/>
              <a:gd name="T49" fmla="*/ 23949 h 58"/>
              <a:gd name="T50" fmla="*/ 223837 w 65"/>
              <a:gd name="T51" fmla="*/ 123168 h 5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243797" tIns="121899" rIns="243797" bIns="121899"/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8" name="Rectangle 153"/>
          <p:cNvSpPr/>
          <p:nvPr/>
        </p:nvSpPr>
        <p:spPr>
          <a:xfrm>
            <a:off x="7314086" y="1025100"/>
            <a:ext cx="9728859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요구사항 </a:t>
            </a: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정의서 및</a:t>
            </a:r>
            <a:r>
              <a:rPr lang="en-US" altLang="ko-KR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명세서 작성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9" name="Rectangle 154"/>
          <p:cNvSpPr/>
          <p:nvPr/>
        </p:nvSpPr>
        <p:spPr>
          <a:xfrm>
            <a:off x="10346966" y="1963700"/>
            <a:ext cx="3663095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요구사항 명세서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514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103"/>
          <p:cNvSpPr txBox="1">
            <a:spLocks noChangeArrowheads="1"/>
          </p:cNvSpPr>
          <p:nvPr/>
        </p:nvSpPr>
        <p:spPr bwMode="auto">
          <a:xfrm>
            <a:off x="3164376" y="4335095"/>
            <a:ext cx="18710885" cy="110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사용자가 데이터베이스를 직접적으로 가공하거나 조회하는 등의 활동을 할 때 사용한 </a:t>
            </a:r>
            <a:r>
              <a:rPr lang="ko-KR" altLang="ko-KR" sz="2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sql</a:t>
            </a:r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문을 </a:t>
            </a:r>
            <a:r>
              <a:rPr lang="ko-KR" altLang="ko-KR" sz="2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txt</a:t>
            </a:r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혹은 그 외의 다른 확장자 파일로써 저장하여 다음 번에도 같은 활동을 하고자 할 때 편의성을 추구 할 수 있다.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5" name="Rectangle 104"/>
          <p:cNvSpPr>
            <a:spLocks noChangeArrowheads="1"/>
          </p:cNvSpPr>
          <p:nvPr/>
        </p:nvSpPr>
        <p:spPr bwMode="auto">
          <a:xfrm>
            <a:off x="3094038" y="3470275"/>
            <a:ext cx="5058093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RQ-000</a:t>
            </a:r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9 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작업 파일 저장</a:t>
            </a:r>
            <a:endParaRPr lang="en-US" altLang="ko-KR" sz="3200" b="1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6" name="TextBox 105"/>
          <p:cNvSpPr txBox="1">
            <a:spLocks noChangeArrowheads="1"/>
          </p:cNvSpPr>
          <p:nvPr/>
        </p:nvSpPr>
        <p:spPr bwMode="auto">
          <a:xfrm>
            <a:off x="3164376" y="6692042"/>
            <a:ext cx="18200687" cy="67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RQ-0009에서 저장한 파일을 불러내어 사용자가 이전에 했던 활동을 재현할 수 있다.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7" name="Rectangle 106"/>
          <p:cNvSpPr>
            <a:spLocks noChangeArrowheads="1"/>
          </p:cNvSpPr>
          <p:nvPr/>
        </p:nvSpPr>
        <p:spPr bwMode="auto">
          <a:xfrm>
            <a:off x="3082925" y="5736980"/>
            <a:ext cx="5773032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RQ-00</a:t>
            </a:r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10 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작업 파일 불러오기</a:t>
            </a:r>
            <a:endParaRPr lang="en-US" altLang="ko-KR" sz="3200" b="1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8" name="TextBox 107"/>
          <p:cNvSpPr txBox="1">
            <a:spLocks noChangeArrowheads="1"/>
          </p:cNvSpPr>
          <p:nvPr/>
        </p:nvSpPr>
        <p:spPr bwMode="auto">
          <a:xfrm>
            <a:off x="3164376" y="9022247"/>
            <a:ext cx="19953531" cy="67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적게는 글씨의 크기, 글씨체에서 크게는 전체적인 프로그램의 인터페이스를 조절 할 수 있는 환경 설정 기능을 추가한다.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9" name="Rectangle 108"/>
          <p:cNvSpPr>
            <a:spLocks noChangeArrowheads="1"/>
          </p:cNvSpPr>
          <p:nvPr/>
        </p:nvSpPr>
        <p:spPr bwMode="auto">
          <a:xfrm>
            <a:off x="3082925" y="8068773"/>
            <a:ext cx="8411575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RQ-00</a:t>
            </a:r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11 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프로그램의 환경 설정을 할 수 있다</a:t>
            </a:r>
            <a:r>
              <a:rPr lang="ko-KR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en-US" altLang="ko-KR" sz="3200" b="1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50" name="TextBox 109"/>
          <p:cNvSpPr txBox="1">
            <a:spLocks noChangeArrowheads="1"/>
          </p:cNvSpPr>
          <p:nvPr/>
        </p:nvSpPr>
        <p:spPr bwMode="auto">
          <a:xfrm>
            <a:off x="3164376" y="11355634"/>
            <a:ext cx="19508054" cy="67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기존 데이터베이스에서 제공하는 SUM(), AVG(), MIN(), MAX(), COUNT() 와 같은  집계함수 및 기본 </a:t>
            </a:r>
            <a:r>
              <a:rPr lang="ko-KR" altLang="ko-KR" sz="2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연산를</a:t>
            </a:r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이용할 수 있다. 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51" name="Rectangle 110"/>
          <p:cNvSpPr>
            <a:spLocks noChangeArrowheads="1"/>
          </p:cNvSpPr>
          <p:nvPr/>
        </p:nvSpPr>
        <p:spPr bwMode="auto">
          <a:xfrm>
            <a:off x="3082925" y="10402153"/>
            <a:ext cx="7206117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RQ-00</a:t>
            </a:r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12 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집계 함수를 사용할 수 있다.</a:t>
            </a:r>
            <a:endParaRPr lang="en-US" altLang="ko-KR" sz="3200" b="1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52" name="Freeform 22"/>
          <p:cNvSpPr>
            <a:spLocks noEditPoints="1"/>
          </p:cNvSpPr>
          <p:nvPr/>
        </p:nvSpPr>
        <p:spPr bwMode="auto">
          <a:xfrm>
            <a:off x="2260600" y="5944943"/>
            <a:ext cx="684213" cy="595312"/>
          </a:xfrm>
          <a:custGeom>
            <a:avLst/>
            <a:gdLst>
              <a:gd name="T0" fmla="*/ 2147483647 w 68"/>
              <a:gd name="T1" fmla="*/ 835061551 h 59"/>
              <a:gd name="T2" fmla="*/ 2147483647 w 68"/>
              <a:gd name="T3" fmla="*/ 1009028499 h 59"/>
              <a:gd name="T4" fmla="*/ 2147483647 w 68"/>
              <a:gd name="T5" fmla="*/ 1496146053 h 59"/>
              <a:gd name="T6" fmla="*/ 2037715486 w 68"/>
              <a:gd name="T7" fmla="*/ 1670113000 h 59"/>
              <a:gd name="T8" fmla="*/ 967048347 w 68"/>
              <a:gd name="T9" fmla="*/ 1182995446 h 59"/>
              <a:gd name="T10" fmla="*/ 863439618 w 68"/>
              <a:gd name="T11" fmla="*/ 1530939442 h 59"/>
              <a:gd name="T12" fmla="*/ 1036127542 w 68"/>
              <a:gd name="T13" fmla="*/ 1878883439 h 59"/>
              <a:gd name="T14" fmla="*/ 483524173 w 68"/>
              <a:gd name="T15" fmla="*/ 1948470218 h 59"/>
              <a:gd name="T16" fmla="*/ 379915445 w 68"/>
              <a:gd name="T17" fmla="*/ 1182995446 h 59"/>
              <a:gd name="T18" fmla="*/ 241767119 w 68"/>
              <a:gd name="T19" fmla="*/ 1182995446 h 59"/>
              <a:gd name="T20" fmla="*/ 0 w 68"/>
              <a:gd name="T21" fmla="*/ 939441720 h 59"/>
              <a:gd name="T22" fmla="*/ 0 w 68"/>
              <a:gd name="T23" fmla="*/ 695877891 h 59"/>
              <a:gd name="T24" fmla="*/ 241767119 w 68"/>
              <a:gd name="T25" fmla="*/ 487117555 h 59"/>
              <a:gd name="T26" fmla="*/ 863439618 w 68"/>
              <a:gd name="T27" fmla="*/ 487117555 h 59"/>
              <a:gd name="T28" fmla="*/ 2037715486 w 68"/>
              <a:gd name="T29" fmla="*/ 0 h 59"/>
              <a:gd name="T30" fmla="*/ 2147483647 w 68"/>
              <a:gd name="T31" fmla="*/ 139173558 h 59"/>
              <a:gd name="T32" fmla="*/ 2147483647 w 68"/>
              <a:gd name="T33" fmla="*/ 661084502 h 59"/>
              <a:gd name="T34" fmla="*/ 2147483647 w 68"/>
              <a:gd name="T35" fmla="*/ 835061551 h 59"/>
              <a:gd name="T36" fmla="*/ 2037715486 w 68"/>
              <a:gd name="T37" fmla="*/ 208760337 h 59"/>
              <a:gd name="T38" fmla="*/ 1036127542 w 68"/>
              <a:gd name="T39" fmla="*/ 661084502 h 59"/>
              <a:gd name="T40" fmla="*/ 1036127542 w 68"/>
              <a:gd name="T41" fmla="*/ 1009028499 h 59"/>
              <a:gd name="T42" fmla="*/ 2037715486 w 68"/>
              <a:gd name="T43" fmla="*/ 1461352664 h 59"/>
              <a:gd name="T44" fmla="*/ 2037715486 w 68"/>
              <a:gd name="T45" fmla="*/ 208760337 h 5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8" h="59">
                <a:moveTo>
                  <a:pt x="68" y="24"/>
                </a:moveTo>
                <a:cubicBezTo>
                  <a:pt x="68" y="27"/>
                  <a:pt x="66" y="29"/>
                  <a:pt x="64" y="29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6"/>
                  <a:pt x="61" y="48"/>
                  <a:pt x="59" y="48"/>
                </a:cubicBezTo>
                <a:cubicBezTo>
                  <a:pt x="52" y="43"/>
                  <a:pt x="41" y="35"/>
                  <a:pt x="28" y="34"/>
                </a:cubicBezTo>
                <a:cubicBezTo>
                  <a:pt x="23" y="35"/>
                  <a:pt x="22" y="41"/>
                  <a:pt x="25" y="44"/>
                </a:cubicBezTo>
                <a:cubicBezTo>
                  <a:pt x="22" y="48"/>
                  <a:pt x="26" y="51"/>
                  <a:pt x="30" y="54"/>
                </a:cubicBezTo>
                <a:cubicBezTo>
                  <a:pt x="27" y="59"/>
                  <a:pt x="17" y="59"/>
                  <a:pt x="14" y="56"/>
                </a:cubicBezTo>
                <a:cubicBezTo>
                  <a:pt x="12" y="49"/>
                  <a:pt x="8" y="42"/>
                  <a:pt x="11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3" y="34"/>
                  <a:pt x="0" y="31"/>
                  <a:pt x="0" y="2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3" y="14"/>
                  <a:pt x="7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39" y="14"/>
                  <a:pt x="51" y="6"/>
                  <a:pt x="59" y="0"/>
                </a:cubicBezTo>
                <a:cubicBezTo>
                  <a:pt x="61" y="0"/>
                  <a:pt x="64" y="2"/>
                  <a:pt x="64" y="4"/>
                </a:cubicBezTo>
                <a:cubicBezTo>
                  <a:pt x="64" y="19"/>
                  <a:pt x="64" y="19"/>
                  <a:pt x="64" y="19"/>
                </a:cubicBezTo>
                <a:cubicBezTo>
                  <a:pt x="66" y="19"/>
                  <a:pt x="68" y="21"/>
                  <a:pt x="68" y="24"/>
                </a:cubicBezTo>
                <a:close/>
                <a:moveTo>
                  <a:pt x="59" y="6"/>
                </a:moveTo>
                <a:cubicBezTo>
                  <a:pt x="49" y="13"/>
                  <a:pt x="39" y="18"/>
                  <a:pt x="30" y="19"/>
                </a:cubicBezTo>
                <a:cubicBezTo>
                  <a:pt x="30" y="29"/>
                  <a:pt x="30" y="29"/>
                  <a:pt x="30" y="29"/>
                </a:cubicBezTo>
                <a:cubicBezTo>
                  <a:pt x="39" y="30"/>
                  <a:pt x="49" y="34"/>
                  <a:pt x="59" y="42"/>
                </a:cubicBezTo>
                <a:lnTo>
                  <a:pt x="59" y="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53" name="Freeform 37"/>
          <p:cNvSpPr>
            <a:spLocks/>
          </p:cNvSpPr>
          <p:nvPr/>
        </p:nvSpPr>
        <p:spPr bwMode="auto">
          <a:xfrm>
            <a:off x="2279650" y="3725863"/>
            <a:ext cx="684213" cy="595312"/>
          </a:xfrm>
          <a:custGeom>
            <a:avLst/>
            <a:gdLst>
              <a:gd name="T0" fmla="*/ 1174289364 w 68"/>
              <a:gd name="T1" fmla="*/ 1704906390 h 59"/>
              <a:gd name="T2" fmla="*/ 1001590872 w 68"/>
              <a:gd name="T3" fmla="*/ 1704906390 h 59"/>
              <a:gd name="T4" fmla="*/ 379916555 w 68"/>
              <a:gd name="T5" fmla="*/ 2018056997 h 59"/>
              <a:gd name="T6" fmla="*/ 241767825 w 68"/>
              <a:gd name="T7" fmla="*/ 2052850386 h 59"/>
              <a:gd name="T8" fmla="*/ 172688428 w 68"/>
              <a:gd name="T9" fmla="*/ 1983263608 h 59"/>
              <a:gd name="T10" fmla="*/ 172688428 w 68"/>
              <a:gd name="T11" fmla="*/ 1983263608 h 59"/>
              <a:gd name="T12" fmla="*/ 207228127 w 68"/>
              <a:gd name="T13" fmla="*/ 1913676829 h 59"/>
              <a:gd name="T14" fmla="*/ 448995952 w 68"/>
              <a:gd name="T15" fmla="*/ 1530939442 h 59"/>
              <a:gd name="T16" fmla="*/ 0 w 68"/>
              <a:gd name="T17" fmla="*/ 869854941 h 59"/>
              <a:gd name="T18" fmla="*/ 1174289364 w 68"/>
              <a:gd name="T19" fmla="*/ 0 h 59"/>
              <a:gd name="T20" fmla="*/ 2147483647 w 68"/>
              <a:gd name="T21" fmla="*/ 869854941 h 59"/>
              <a:gd name="T22" fmla="*/ 1174289364 w 68"/>
              <a:gd name="T23" fmla="*/ 1704906390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" h="59">
                <a:moveTo>
                  <a:pt x="34" y="49"/>
                </a:moveTo>
                <a:cubicBezTo>
                  <a:pt x="33" y="49"/>
                  <a:pt x="31" y="49"/>
                  <a:pt x="29" y="49"/>
                </a:cubicBezTo>
                <a:cubicBezTo>
                  <a:pt x="24" y="53"/>
                  <a:pt x="18" y="56"/>
                  <a:pt x="11" y="58"/>
                </a:cubicBezTo>
                <a:cubicBezTo>
                  <a:pt x="10" y="58"/>
                  <a:pt x="9" y="59"/>
                  <a:pt x="7" y="59"/>
                </a:cubicBezTo>
                <a:cubicBezTo>
                  <a:pt x="6" y="59"/>
                  <a:pt x="6" y="58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6"/>
                  <a:pt x="6" y="56"/>
                  <a:pt x="6" y="55"/>
                </a:cubicBezTo>
                <a:cubicBezTo>
                  <a:pt x="9" y="52"/>
                  <a:pt x="11" y="50"/>
                  <a:pt x="13" y="44"/>
                </a:cubicBezTo>
                <a:cubicBezTo>
                  <a:pt x="5" y="39"/>
                  <a:pt x="0" y="32"/>
                  <a:pt x="0" y="25"/>
                </a:cubicBezTo>
                <a:cubicBezTo>
                  <a:pt x="0" y="11"/>
                  <a:pt x="16" y="0"/>
                  <a:pt x="34" y="0"/>
                </a:cubicBezTo>
                <a:cubicBezTo>
                  <a:pt x="53" y="0"/>
                  <a:pt x="68" y="11"/>
                  <a:pt x="68" y="25"/>
                </a:cubicBezTo>
                <a:cubicBezTo>
                  <a:pt x="68" y="38"/>
                  <a:pt x="53" y="49"/>
                  <a:pt x="34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14" name="Freeform 113"/>
          <p:cNvSpPr>
            <a:spLocks noEditPoints="1"/>
          </p:cNvSpPr>
          <p:nvPr/>
        </p:nvSpPr>
        <p:spPr bwMode="auto">
          <a:xfrm>
            <a:off x="2228850" y="8305310"/>
            <a:ext cx="668338" cy="576263"/>
          </a:xfrm>
          <a:custGeom>
            <a:avLst/>
            <a:gdLst>
              <a:gd name="T0" fmla="*/ 250825 w 73"/>
              <a:gd name="T1" fmla="*/ 161068 h 63"/>
              <a:gd name="T2" fmla="*/ 230209 w 73"/>
              <a:gd name="T3" fmla="*/ 181630 h 63"/>
              <a:gd name="T4" fmla="*/ 158054 w 73"/>
              <a:gd name="T5" fmla="*/ 181630 h 63"/>
              <a:gd name="T6" fmla="*/ 164926 w 73"/>
              <a:gd name="T7" fmla="*/ 205619 h 63"/>
              <a:gd name="T8" fmla="*/ 158054 w 73"/>
              <a:gd name="T9" fmla="*/ 215900 h 63"/>
              <a:gd name="T10" fmla="*/ 89335 w 73"/>
              <a:gd name="T11" fmla="*/ 215900 h 63"/>
              <a:gd name="T12" fmla="*/ 82463 w 73"/>
              <a:gd name="T13" fmla="*/ 205619 h 63"/>
              <a:gd name="T14" fmla="*/ 89335 w 73"/>
              <a:gd name="T15" fmla="*/ 181630 h 63"/>
              <a:gd name="T16" fmla="*/ 20616 w 73"/>
              <a:gd name="T17" fmla="*/ 181630 h 63"/>
              <a:gd name="T18" fmla="*/ 0 w 73"/>
              <a:gd name="T19" fmla="*/ 161068 h 63"/>
              <a:gd name="T20" fmla="*/ 0 w 73"/>
              <a:gd name="T21" fmla="*/ 20562 h 63"/>
              <a:gd name="T22" fmla="*/ 20616 w 73"/>
              <a:gd name="T23" fmla="*/ 0 h 63"/>
              <a:gd name="T24" fmla="*/ 230209 w 73"/>
              <a:gd name="T25" fmla="*/ 0 h 63"/>
              <a:gd name="T26" fmla="*/ 250825 w 73"/>
              <a:gd name="T27" fmla="*/ 20562 h 63"/>
              <a:gd name="T28" fmla="*/ 250825 w 73"/>
              <a:gd name="T29" fmla="*/ 161068 h 63"/>
              <a:gd name="T30" fmla="*/ 233645 w 73"/>
              <a:gd name="T31" fmla="*/ 20562 h 63"/>
              <a:gd name="T32" fmla="*/ 230209 w 73"/>
              <a:gd name="T33" fmla="*/ 17135 h 63"/>
              <a:gd name="T34" fmla="*/ 20616 w 73"/>
              <a:gd name="T35" fmla="*/ 17135 h 63"/>
              <a:gd name="T36" fmla="*/ 17180 w 73"/>
              <a:gd name="T37" fmla="*/ 20562 h 63"/>
              <a:gd name="T38" fmla="*/ 17180 w 73"/>
              <a:gd name="T39" fmla="*/ 126798 h 63"/>
              <a:gd name="T40" fmla="*/ 20616 w 73"/>
              <a:gd name="T41" fmla="*/ 133652 h 63"/>
              <a:gd name="T42" fmla="*/ 230209 w 73"/>
              <a:gd name="T43" fmla="*/ 133652 h 63"/>
              <a:gd name="T44" fmla="*/ 233645 w 73"/>
              <a:gd name="T45" fmla="*/ 126798 h 63"/>
              <a:gd name="T46" fmla="*/ 233645 w 73"/>
              <a:gd name="T47" fmla="*/ 20562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243797" tIns="121899" rIns="243797" bIns="121899"/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15" name="Freeform 57"/>
          <p:cNvSpPr>
            <a:spLocks noEditPoints="1"/>
          </p:cNvSpPr>
          <p:nvPr/>
        </p:nvSpPr>
        <p:spPr bwMode="auto">
          <a:xfrm>
            <a:off x="2289175" y="10608528"/>
            <a:ext cx="657225" cy="581025"/>
          </a:xfrm>
          <a:custGeom>
            <a:avLst/>
            <a:gdLst>
              <a:gd name="T0" fmla="*/ 24106 w 65"/>
              <a:gd name="T1" fmla="*/ 30792 h 58"/>
              <a:gd name="T2" fmla="*/ 24106 w 65"/>
              <a:gd name="T3" fmla="*/ 195016 h 58"/>
              <a:gd name="T4" fmla="*/ 20662 w 65"/>
              <a:gd name="T5" fmla="*/ 198437 h 58"/>
              <a:gd name="T6" fmla="*/ 13775 w 65"/>
              <a:gd name="T7" fmla="*/ 198437 h 58"/>
              <a:gd name="T8" fmla="*/ 6887 w 65"/>
              <a:gd name="T9" fmla="*/ 195016 h 58"/>
              <a:gd name="T10" fmla="*/ 6887 w 65"/>
              <a:gd name="T11" fmla="*/ 30792 h 58"/>
              <a:gd name="T12" fmla="*/ 0 w 65"/>
              <a:gd name="T13" fmla="*/ 13685 h 58"/>
              <a:gd name="T14" fmla="*/ 17218 w 65"/>
              <a:gd name="T15" fmla="*/ 0 h 58"/>
              <a:gd name="T16" fmla="*/ 34436 w 65"/>
              <a:gd name="T17" fmla="*/ 13685 h 58"/>
              <a:gd name="T18" fmla="*/ 24106 w 65"/>
              <a:gd name="T19" fmla="*/ 30792 h 58"/>
              <a:gd name="T20" fmla="*/ 223837 w 65"/>
              <a:gd name="T21" fmla="*/ 123168 h 58"/>
              <a:gd name="T22" fmla="*/ 216950 w 65"/>
              <a:gd name="T23" fmla="*/ 130010 h 58"/>
              <a:gd name="T24" fmla="*/ 168739 w 65"/>
              <a:gd name="T25" fmla="*/ 147117 h 58"/>
              <a:gd name="T26" fmla="*/ 106753 w 65"/>
              <a:gd name="T27" fmla="*/ 126589 h 58"/>
              <a:gd name="T28" fmla="*/ 44767 w 65"/>
              <a:gd name="T29" fmla="*/ 147117 h 58"/>
              <a:gd name="T30" fmla="*/ 41324 w 65"/>
              <a:gd name="T31" fmla="*/ 147117 h 58"/>
              <a:gd name="T32" fmla="*/ 34436 w 65"/>
              <a:gd name="T33" fmla="*/ 140274 h 58"/>
              <a:gd name="T34" fmla="*/ 34436 w 65"/>
              <a:gd name="T35" fmla="*/ 44477 h 58"/>
              <a:gd name="T36" fmla="*/ 37880 w 65"/>
              <a:gd name="T37" fmla="*/ 37635 h 58"/>
              <a:gd name="T38" fmla="*/ 48211 w 65"/>
              <a:gd name="T39" fmla="*/ 30792 h 58"/>
              <a:gd name="T40" fmla="*/ 103309 w 65"/>
              <a:gd name="T41" fmla="*/ 13685 h 58"/>
              <a:gd name="T42" fmla="*/ 158408 w 65"/>
              <a:gd name="T43" fmla="*/ 30792 h 58"/>
              <a:gd name="T44" fmla="*/ 168739 w 65"/>
              <a:gd name="T45" fmla="*/ 34213 h 58"/>
              <a:gd name="T46" fmla="*/ 216950 w 65"/>
              <a:gd name="T47" fmla="*/ 13685 h 58"/>
              <a:gd name="T48" fmla="*/ 223837 w 65"/>
              <a:gd name="T49" fmla="*/ 23949 h 58"/>
              <a:gd name="T50" fmla="*/ 223837 w 65"/>
              <a:gd name="T51" fmla="*/ 123168 h 5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243797" tIns="121899" rIns="243797" bIns="121899"/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8" name="Rectangle 153"/>
          <p:cNvSpPr/>
          <p:nvPr/>
        </p:nvSpPr>
        <p:spPr>
          <a:xfrm>
            <a:off x="7314086" y="1025100"/>
            <a:ext cx="9728859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요구사항 </a:t>
            </a: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정의서 및</a:t>
            </a:r>
            <a:r>
              <a:rPr lang="en-US" altLang="ko-KR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명세서 작성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9" name="Rectangle 154"/>
          <p:cNvSpPr/>
          <p:nvPr/>
        </p:nvSpPr>
        <p:spPr>
          <a:xfrm>
            <a:off x="10346966" y="1963700"/>
            <a:ext cx="3663095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요구사항 명세서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4069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103"/>
          <p:cNvSpPr txBox="1">
            <a:spLocks noChangeArrowheads="1"/>
          </p:cNvSpPr>
          <p:nvPr/>
        </p:nvSpPr>
        <p:spPr bwMode="auto">
          <a:xfrm>
            <a:off x="3164376" y="4405433"/>
            <a:ext cx="18710885" cy="110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테이블들을 OUTER </a:t>
            </a:r>
            <a:r>
              <a:rPr lang="ko-KR" altLang="ko-KR" sz="2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JOIN이나</a:t>
            </a:r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INNER </a:t>
            </a:r>
            <a:r>
              <a:rPr lang="ko-KR" altLang="ko-KR" sz="2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JOIN등</a:t>
            </a:r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두 테이블의 조인을 통하여 새로 생성된 테이블을 따로 표시하여 보여줌으로써 조인 된 테이블 관리를 용이하게 한다.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5" name="Rectangle 104"/>
          <p:cNvSpPr>
            <a:spLocks noChangeArrowheads="1"/>
          </p:cNvSpPr>
          <p:nvPr/>
        </p:nvSpPr>
        <p:spPr bwMode="auto">
          <a:xfrm>
            <a:off x="3094038" y="3540613"/>
            <a:ext cx="8512565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RQ-00</a:t>
            </a:r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13 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테이블과 </a:t>
            </a:r>
            <a:r>
              <a:rPr lang="ko-KR" altLang="ko-KR" sz="32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테이블간의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관계 목록 표현</a:t>
            </a:r>
            <a:endParaRPr lang="en-US" altLang="ko-KR" sz="3200" b="1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6" name="TextBox 105"/>
          <p:cNvSpPr txBox="1">
            <a:spLocks noChangeArrowheads="1"/>
          </p:cNvSpPr>
          <p:nvPr/>
        </p:nvSpPr>
        <p:spPr bwMode="auto">
          <a:xfrm>
            <a:off x="3164376" y="7629885"/>
            <a:ext cx="18200687" cy="67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중요도가 높거나 자주 사용하는 테이블들을 따로 모아 폴더로 묶어 간편하게 볼 수 있는 기능을 제공한다.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7" name="Rectangle 106"/>
          <p:cNvSpPr>
            <a:spLocks noChangeArrowheads="1"/>
          </p:cNvSpPr>
          <p:nvPr/>
        </p:nvSpPr>
        <p:spPr bwMode="auto">
          <a:xfrm>
            <a:off x="3082925" y="6674823"/>
            <a:ext cx="5415563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RQ-00</a:t>
            </a:r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14 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테이블 폴더 기능</a:t>
            </a:r>
            <a:endParaRPr lang="en-US" altLang="ko-KR" sz="3200" b="1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8" name="TextBox 107"/>
          <p:cNvSpPr txBox="1">
            <a:spLocks noChangeArrowheads="1"/>
          </p:cNvSpPr>
          <p:nvPr/>
        </p:nvSpPr>
        <p:spPr bwMode="auto">
          <a:xfrm>
            <a:off x="3164376" y="10663481"/>
            <a:ext cx="19953531" cy="110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자연어 문장을 </a:t>
            </a:r>
            <a:r>
              <a:rPr lang="ko-KR" altLang="ko-KR" sz="2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SQL로</a:t>
            </a:r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변환했을 때의 결과값들이 사용자들의 요구사항에 맞게 변환돼 결과를 도출해 </a:t>
            </a:r>
            <a:r>
              <a:rPr lang="ko-KR" altLang="ko-KR" sz="2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내었는지</a:t>
            </a:r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사용자에게 평가를 요청한다. 이러한 평가를 기반으로 변환 결과값의 정확도를 높일 수 있다.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9" name="Rectangle 108"/>
          <p:cNvSpPr>
            <a:spLocks noChangeArrowheads="1"/>
          </p:cNvSpPr>
          <p:nvPr/>
        </p:nvSpPr>
        <p:spPr bwMode="auto">
          <a:xfrm>
            <a:off x="3082925" y="9710007"/>
            <a:ext cx="10607689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RQ-00</a:t>
            </a:r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 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자연어 문장으로 생성된 </a:t>
            </a:r>
            <a:r>
              <a:rPr lang="ko-KR" altLang="ko-KR" sz="32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SQL문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퀄리티 평가 요청</a:t>
            </a:r>
            <a:endParaRPr lang="en-US" altLang="ko-KR" sz="3200" b="1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52" name="Freeform 22"/>
          <p:cNvSpPr>
            <a:spLocks noEditPoints="1"/>
          </p:cNvSpPr>
          <p:nvPr/>
        </p:nvSpPr>
        <p:spPr bwMode="auto">
          <a:xfrm>
            <a:off x="2260600" y="6882786"/>
            <a:ext cx="684213" cy="595312"/>
          </a:xfrm>
          <a:custGeom>
            <a:avLst/>
            <a:gdLst>
              <a:gd name="T0" fmla="*/ 2147483647 w 68"/>
              <a:gd name="T1" fmla="*/ 835061551 h 59"/>
              <a:gd name="T2" fmla="*/ 2147483647 w 68"/>
              <a:gd name="T3" fmla="*/ 1009028499 h 59"/>
              <a:gd name="T4" fmla="*/ 2147483647 w 68"/>
              <a:gd name="T5" fmla="*/ 1496146053 h 59"/>
              <a:gd name="T6" fmla="*/ 2037715486 w 68"/>
              <a:gd name="T7" fmla="*/ 1670113000 h 59"/>
              <a:gd name="T8" fmla="*/ 967048347 w 68"/>
              <a:gd name="T9" fmla="*/ 1182995446 h 59"/>
              <a:gd name="T10" fmla="*/ 863439618 w 68"/>
              <a:gd name="T11" fmla="*/ 1530939442 h 59"/>
              <a:gd name="T12" fmla="*/ 1036127542 w 68"/>
              <a:gd name="T13" fmla="*/ 1878883439 h 59"/>
              <a:gd name="T14" fmla="*/ 483524173 w 68"/>
              <a:gd name="T15" fmla="*/ 1948470218 h 59"/>
              <a:gd name="T16" fmla="*/ 379915445 w 68"/>
              <a:gd name="T17" fmla="*/ 1182995446 h 59"/>
              <a:gd name="T18" fmla="*/ 241767119 w 68"/>
              <a:gd name="T19" fmla="*/ 1182995446 h 59"/>
              <a:gd name="T20" fmla="*/ 0 w 68"/>
              <a:gd name="T21" fmla="*/ 939441720 h 59"/>
              <a:gd name="T22" fmla="*/ 0 w 68"/>
              <a:gd name="T23" fmla="*/ 695877891 h 59"/>
              <a:gd name="T24" fmla="*/ 241767119 w 68"/>
              <a:gd name="T25" fmla="*/ 487117555 h 59"/>
              <a:gd name="T26" fmla="*/ 863439618 w 68"/>
              <a:gd name="T27" fmla="*/ 487117555 h 59"/>
              <a:gd name="T28" fmla="*/ 2037715486 w 68"/>
              <a:gd name="T29" fmla="*/ 0 h 59"/>
              <a:gd name="T30" fmla="*/ 2147483647 w 68"/>
              <a:gd name="T31" fmla="*/ 139173558 h 59"/>
              <a:gd name="T32" fmla="*/ 2147483647 w 68"/>
              <a:gd name="T33" fmla="*/ 661084502 h 59"/>
              <a:gd name="T34" fmla="*/ 2147483647 w 68"/>
              <a:gd name="T35" fmla="*/ 835061551 h 59"/>
              <a:gd name="T36" fmla="*/ 2037715486 w 68"/>
              <a:gd name="T37" fmla="*/ 208760337 h 59"/>
              <a:gd name="T38" fmla="*/ 1036127542 w 68"/>
              <a:gd name="T39" fmla="*/ 661084502 h 59"/>
              <a:gd name="T40" fmla="*/ 1036127542 w 68"/>
              <a:gd name="T41" fmla="*/ 1009028499 h 59"/>
              <a:gd name="T42" fmla="*/ 2037715486 w 68"/>
              <a:gd name="T43" fmla="*/ 1461352664 h 59"/>
              <a:gd name="T44" fmla="*/ 2037715486 w 68"/>
              <a:gd name="T45" fmla="*/ 208760337 h 5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8" h="59">
                <a:moveTo>
                  <a:pt x="68" y="24"/>
                </a:moveTo>
                <a:cubicBezTo>
                  <a:pt x="68" y="27"/>
                  <a:pt x="66" y="29"/>
                  <a:pt x="64" y="29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6"/>
                  <a:pt x="61" y="48"/>
                  <a:pt x="59" y="48"/>
                </a:cubicBezTo>
                <a:cubicBezTo>
                  <a:pt x="52" y="43"/>
                  <a:pt x="41" y="35"/>
                  <a:pt x="28" y="34"/>
                </a:cubicBezTo>
                <a:cubicBezTo>
                  <a:pt x="23" y="35"/>
                  <a:pt x="22" y="41"/>
                  <a:pt x="25" y="44"/>
                </a:cubicBezTo>
                <a:cubicBezTo>
                  <a:pt x="22" y="48"/>
                  <a:pt x="26" y="51"/>
                  <a:pt x="30" y="54"/>
                </a:cubicBezTo>
                <a:cubicBezTo>
                  <a:pt x="27" y="59"/>
                  <a:pt x="17" y="59"/>
                  <a:pt x="14" y="56"/>
                </a:cubicBezTo>
                <a:cubicBezTo>
                  <a:pt x="12" y="49"/>
                  <a:pt x="8" y="42"/>
                  <a:pt x="11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3" y="34"/>
                  <a:pt x="0" y="31"/>
                  <a:pt x="0" y="2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3" y="14"/>
                  <a:pt x="7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39" y="14"/>
                  <a:pt x="51" y="6"/>
                  <a:pt x="59" y="0"/>
                </a:cubicBezTo>
                <a:cubicBezTo>
                  <a:pt x="61" y="0"/>
                  <a:pt x="64" y="2"/>
                  <a:pt x="64" y="4"/>
                </a:cubicBezTo>
                <a:cubicBezTo>
                  <a:pt x="64" y="19"/>
                  <a:pt x="64" y="19"/>
                  <a:pt x="64" y="19"/>
                </a:cubicBezTo>
                <a:cubicBezTo>
                  <a:pt x="66" y="19"/>
                  <a:pt x="68" y="21"/>
                  <a:pt x="68" y="24"/>
                </a:cubicBezTo>
                <a:close/>
                <a:moveTo>
                  <a:pt x="59" y="6"/>
                </a:moveTo>
                <a:cubicBezTo>
                  <a:pt x="49" y="13"/>
                  <a:pt x="39" y="18"/>
                  <a:pt x="30" y="19"/>
                </a:cubicBezTo>
                <a:cubicBezTo>
                  <a:pt x="30" y="29"/>
                  <a:pt x="30" y="29"/>
                  <a:pt x="30" y="29"/>
                </a:cubicBezTo>
                <a:cubicBezTo>
                  <a:pt x="39" y="30"/>
                  <a:pt x="49" y="34"/>
                  <a:pt x="59" y="42"/>
                </a:cubicBezTo>
                <a:lnTo>
                  <a:pt x="59" y="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53" name="Freeform 37"/>
          <p:cNvSpPr>
            <a:spLocks/>
          </p:cNvSpPr>
          <p:nvPr/>
        </p:nvSpPr>
        <p:spPr bwMode="auto">
          <a:xfrm>
            <a:off x="2279650" y="3796201"/>
            <a:ext cx="684213" cy="595312"/>
          </a:xfrm>
          <a:custGeom>
            <a:avLst/>
            <a:gdLst>
              <a:gd name="T0" fmla="*/ 1174289364 w 68"/>
              <a:gd name="T1" fmla="*/ 1704906390 h 59"/>
              <a:gd name="T2" fmla="*/ 1001590872 w 68"/>
              <a:gd name="T3" fmla="*/ 1704906390 h 59"/>
              <a:gd name="T4" fmla="*/ 379916555 w 68"/>
              <a:gd name="T5" fmla="*/ 2018056997 h 59"/>
              <a:gd name="T6" fmla="*/ 241767825 w 68"/>
              <a:gd name="T7" fmla="*/ 2052850386 h 59"/>
              <a:gd name="T8" fmla="*/ 172688428 w 68"/>
              <a:gd name="T9" fmla="*/ 1983263608 h 59"/>
              <a:gd name="T10" fmla="*/ 172688428 w 68"/>
              <a:gd name="T11" fmla="*/ 1983263608 h 59"/>
              <a:gd name="T12" fmla="*/ 207228127 w 68"/>
              <a:gd name="T13" fmla="*/ 1913676829 h 59"/>
              <a:gd name="T14" fmla="*/ 448995952 w 68"/>
              <a:gd name="T15" fmla="*/ 1530939442 h 59"/>
              <a:gd name="T16" fmla="*/ 0 w 68"/>
              <a:gd name="T17" fmla="*/ 869854941 h 59"/>
              <a:gd name="T18" fmla="*/ 1174289364 w 68"/>
              <a:gd name="T19" fmla="*/ 0 h 59"/>
              <a:gd name="T20" fmla="*/ 2147483647 w 68"/>
              <a:gd name="T21" fmla="*/ 869854941 h 59"/>
              <a:gd name="T22" fmla="*/ 1174289364 w 68"/>
              <a:gd name="T23" fmla="*/ 1704906390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" h="59">
                <a:moveTo>
                  <a:pt x="34" y="49"/>
                </a:moveTo>
                <a:cubicBezTo>
                  <a:pt x="33" y="49"/>
                  <a:pt x="31" y="49"/>
                  <a:pt x="29" y="49"/>
                </a:cubicBezTo>
                <a:cubicBezTo>
                  <a:pt x="24" y="53"/>
                  <a:pt x="18" y="56"/>
                  <a:pt x="11" y="58"/>
                </a:cubicBezTo>
                <a:cubicBezTo>
                  <a:pt x="10" y="58"/>
                  <a:pt x="9" y="59"/>
                  <a:pt x="7" y="59"/>
                </a:cubicBezTo>
                <a:cubicBezTo>
                  <a:pt x="6" y="59"/>
                  <a:pt x="6" y="58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6"/>
                  <a:pt x="6" y="56"/>
                  <a:pt x="6" y="55"/>
                </a:cubicBezTo>
                <a:cubicBezTo>
                  <a:pt x="9" y="52"/>
                  <a:pt x="11" y="50"/>
                  <a:pt x="13" y="44"/>
                </a:cubicBezTo>
                <a:cubicBezTo>
                  <a:pt x="5" y="39"/>
                  <a:pt x="0" y="32"/>
                  <a:pt x="0" y="25"/>
                </a:cubicBezTo>
                <a:cubicBezTo>
                  <a:pt x="0" y="11"/>
                  <a:pt x="16" y="0"/>
                  <a:pt x="34" y="0"/>
                </a:cubicBezTo>
                <a:cubicBezTo>
                  <a:pt x="53" y="0"/>
                  <a:pt x="68" y="11"/>
                  <a:pt x="68" y="25"/>
                </a:cubicBezTo>
                <a:cubicBezTo>
                  <a:pt x="68" y="38"/>
                  <a:pt x="53" y="49"/>
                  <a:pt x="34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14" name="Freeform 113"/>
          <p:cNvSpPr>
            <a:spLocks noEditPoints="1"/>
          </p:cNvSpPr>
          <p:nvPr/>
        </p:nvSpPr>
        <p:spPr bwMode="auto">
          <a:xfrm>
            <a:off x="2228850" y="9946544"/>
            <a:ext cx="668338" cy="576263"/>
          </a:xfrm>
          <a:custGeom>
            <a:avLst/>
            <a:gdLst>
              <a:gd name="T0" fmla="*/ 250825 w 73"/>
              <a:gd name="T1" fmla="*/ 161068 h 63"/>
              <a:gd name="T2" fmla="*/ 230209 w 73"/>
              <a:gd name="T3" fmla="*/ 181630 h 63"/>
              <a:gd name="T4" fmla="*/ 158054 w 73"/>
              <a:gd name="T5" fmla="*/ 181630 h 63"/>
              <a:gd name="T6" fmla="*/ 164926 w 73"/>
              <a:gd name="T7" fmla="*/ 205619 h 63"/>
              <a:gd name="T8" fmla="*/ 158054 w 73"/>
              <a:gd name="T9" fmla="*/ 215900 h 63"/>
              <a:gd name="T10" fmla="*/ 89335 w 73"/>
              <a:gd name="T11" fmla="*/ 215900 h 63"/>
              <a:gd name="T12" fmla="*/ 82463 w 73"/>
              <a:gd name="T13" fmla="*/ 205619 h 63"/>
              <a:gd name="T14" fmla="*/ 89335 w 73"/>
              <a:gd name="T15" fmla="*/ 181630 h 63"/>
              <a:gd name="T16" fmla="*/ 20616 w 73"/>
              <a:gd name="T17" fmla="*/ 181630 h 63"/>
              <a:gd name="T18" fmla="*/ 0 w 73"/>
              <a:gd name="T19" fmla="*/ 161068 h 63"/>
              <a:gd name="T20" fmla="*/ 0 w 73"/>
              <a:gd name="T21" fmla="*/ 20562 h 63"/>
              <a:gd name="T22" fmla="*/ 20616 w 73"/>
              <a:gd name="T23" fmla="*/ 0 h 63"/>
              <a:gd name="T24" fmla="*/ 230209 w 73"/>
              <a:gd name="T25" fmla="*/ 0 h 63"/>
              <a:gd name="T26" fmla="*/ 250825 w 73"/>
              <a:gd name="T27" fmla="*/ 20562 h 63"/>
              <a:gd name="T28" fmla="*/ 250825 w 73"/>
              <a:gd name="T29" fmla="*/ 161068 h 63"/>
              <a:gd name="T30" fmla="*/ 233645 w 73"/>
              <a:gd name="T31" fmla="*/ 20562 h 63"/>
              <a:gd name="T32" fmla="*/ 230209 w 73"/>
              <a:gd name="T33" fmla="*/ 17135 h 63"/>
              <a:gd name="T34" fmla="*/ 20616 w 73"/>
              <a:gd name="T35" fmla="*/ 17135 h 63"/>
              <a:gd name="T36" fmla="*/ 17180 w 73"/>
              <a:gd name="T37" fmla="*/ 20562 h 63"/>
              <a:gd name="T38" fmla="*/ 17180 w 73"/>
              <a:gd name="T39" fmla="*/ 126798 h 63"/>
              <a:gd name="T40" fmla="*/ 20616 w 73"/>
              <a:gd name="T41" fmla="*/ 133652 h 63"/>
              <a:gd name="T42" fmla="*/ 230209 w 73"/>
              <a:gd name="T43" fmla="*/ 133652 h 63"/>
              <a:gd name="T44" fmla="*/ 233645 w 73"/>
              <a:gd name="T45" fmla="*/ 126798 h 63"/>
              <a:gd name="T46" fmla="*/ 233645 w 73"/>
              <a:gd name="T47" fmla="*/ 20562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243797" tIns="121899" rIns="243797" bIns="121899"/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5" name="Rectangle 153"/>
          <p:cNvSpPr/>
          <p:nvPr/>
        </p:nvSpPr>
        <p:spPr>
          <a:xfrm>
            <a:off x="7314086" y="1025100"/>
            <a:ext cx="9728859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요구사항 </a:t>
            </a: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정의서 및</a:t>
            </a:r>
            <a:r>
              <a:rPr lang="en-US" altLang="ko-KR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명세서 작성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6" name="Rectangle 154"/>
          <p:cNvSpPr/>
          <p:nvPr/>
        </p:nvSpPr>
        <p:spPr>
          <a:xfrm>
            <a:off x="10346966" y="1963700"/>
            <a:ext cx="3663095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요구사항 명세서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59334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8387292" y="1025100"/>
            <a:ext cx="758243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프로젝트 </a:t>
            </a: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적용 기술 조사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283386" y="1963700"/>
            <a:ext cx="5790281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자연어 처리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관련 기술 조사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8520" y="8290901"/>
            <a:ext cx="7748586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ko-KR" sz="31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Python Library</a:t>
            </a:r>
          </a:p>
          <a:p>
            <a:pPr algn="ctr"/>
            <a:r>
              <a:rPr lang="en-US" altLang="ko-KR" sz="31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KoNLPy</a:t>
            </a:r>
            <a:endParaRPr lang="en-US" altLang="ko-KR" sz="31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3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—</a:t>
            </a:r>
          </a:p>
          <a:p>
            <a:pPr algn="ctr"/>
            <a:r>
              <a:rPr lang="ko-KR" altLang="en-US" sz="2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한국어 정보 처리를 위한</a:t>
            </a:r>
            <a:endParaRPr lang="en-US" altLang="ko-KR" sz="2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7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ko-KR" altLang="en-US" sz="2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패키지</a:t>
            </a:r>
            <a:endParaRPr lang="en-US" altLang="ko-KR" sz="2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https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://konlpy-ko.readthedocs.io/ko/v0.4.3/#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809601" y="8290901"/>
            <a:ext cx="8907420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ko-KR" sz="31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 Cloud</a:t>
            </a:r>
          </a:p>
          <a:p>
            <a:pPr algn="ctr"/>
            <a:r>
              <a:rPr lang="en-US" altLang="ko-KR" sz="31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National Language API</a:t>
            </a:r>
            <a:endParaRPr lang="en-US" altLang="ko-KR" sz="31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3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—</a:t>
            </a:r>
          </a:p>
          <a:p>
            <a:pPr algn="ctr"/>
            <a:r>
              <a:rPr lang="ko-KR" altLang="en-US" sz="2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ko-KR" altLang="en-US" sz="27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클라우드에서</a:t>
            </a:r>
            <a:r>
              <a:rPr lang="ko-KR" altLang="en-US" sz="2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제공하는</a:t>
            </a:r>
            <a:endParaRPr lang="en-US" altLang="ko-KR" sz="2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자연어 처리 </a:t>
            </a:r>
            <a:r>
              <a:rPr lang="en-US" altLang="ko-KR" sz="2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endParaRPr lang="en-US" altLang="ko-KR" sz="2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https://cloud.google.com/natural-language?hl=ko</a:t>
            </a:r>
          </a:p>
        </p:txBody>
      </p:sp>
      <p:pic>
        <p:nvPicPr>
          <p:cNvPr id="25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116" y="3570784"/>
            <a:ext cx="3727394" cy="469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18" name="Picture 2" descr="Cloud Natural Language API | Google 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622" y="3159326"/>
            <a:ext cx="4335378" cy="473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105"/>
          <p:cNvSpPr txBox="1">
            <a:spLocks noChangeArrowheads="1"/>
          </p:cNvSpPr>
          <p:nvPr/>
        </p:nvSpPr>
        <p:spPr bwMode="auto">
          <a:xfrm>
            <a:off x="3078167" y="11630355"/>
            <a:ext cx="18200687" cy="147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Light" panose="00000300000000000000" pitchFamily="50" charset="-127"/>
              </a:rPr>
              <a:t>예제 실습 및 </a:t>
            </a:r>
            <a:r>
              <a:rPr lang="ko-KR" altLang="en-US" sz="4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Light" panose="00000300000000000000" pitchFamily="50" charset="-127"/>
              </a:rPr>
              <a:t>프로토타입</a:t>
            </a:r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Light" panose="00000300000000000000" pitchFamily="50" charset="-127"/>
              </a:rPr>
              <a:t> 개발을 통해</a:t>
            </a:r>
            <a:endParaRPr lang="en-US" altLang="ko-KR" sz="4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Light" panose="00000300000000000000" pitchFamily="50" charset="-127"/>
              </a:rPr>
              <a:t>프로젝트에 적용할 </a:t>
            </a:r>
            <a:r>
              <a:rPr lang="en-US" altLang="ko-KR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Light" panose="00000300000000000000" pitchFamily="50" charset="-127"/>
              </a:rPr>
              <a:t>API </a:t>
            </a:r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Light" panose="00000300000000000000" pitchFamily="50" charset="-127"/>
              </a:rPr>
              <a:t>선정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_Pro Light" panose="00000300000000000000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472796" y="1025100"/>
            <a:ext cx="3411423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Montserrat"/>
                <a:cs typeface="Montserrat"/>
              </a:rPr>
              <a:t>다음 </a:t>
            </a:r>
            <a:r>
              <a:rPr lang="ko-KR" altLang="en-US" sz="5400" b="1" dirty="0" smtClean="0">
                <a:solidFill>
                  <a:schemeClr val="tx2"/>
                </a:solidFill>
                <a:latin typeface="Montserrat"/>
                <a:cs typeface="Montserrat"/>
              </a:rPr>
              <a:t>일정</a:t>
            </a:r>
            <a:endParaRPr lang="en-US" sz="5400" b="1" dirty="0">
              <a:solidFill>
                <a:schemeClr val="tx2"/>
              </a:solidFill>
              <a:latin typeface="Montserrat"/>
              <a:cs typeface="Montserra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06385" y="1963700"/>
            <a:ext cx="5144271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20.04.11. – 20.04.17.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466928" y="4047837"/>
            <a:ext cx="9443795" cy="7721864"/>
            <a:chOff x="5215180" y="4094933"/>
            <a:chExt cx="9443795" cy="7721864"/>
          </a:xfrm>
        </p:grpSpPr>
        <p:grpSp>
          <p:nvGrpSpPr>
            <p:cNvPr id="2" name="그룹 1"/>
            <p:cNvGrpSpPr/>
            <p:nvPr/>
          </p:nvGrpSpPr>
          <p:grpSpPr>
            <a:xfrm>
              <a:off x="5215180" y="4272236"/>
              <a:ext cx="1846262" cy="1847850"/>
              <a:chOff x="5158030" y="4076456"/>
              <a:chExt cx="1846262" cy="184785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158030" y="4076456"/>
                <a:ext cx="1846262" cy="18478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9" tIns="91445" rIns="182889" bIns="91445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cs typeface="Lato Light"/>
                </a:endParaRPr>
              </a:p>
            </p:txBody>
          </p:sp>
          <p:sp>
            <p:nvSpPr>
              <p:cNvPr id="27654" name="Freeform 67"/>
              <p:cNvSpPr>
                <a:spLocks noChangeArrowheads="1"/>
              </p:cNvSpPr>
              <p:nvPr/>
            </p:nvSpPr>
            <p:spPr bwMode="auto">
              <a:xfrm>
                <a:off x="5662855" y="4373319"/>
                <a:ext cx="962025" cy="1130300"/>
              </a:xfrm>
              <a:custGeom>
                <a:avLst/>
                <a:gdLst>
                  <a:gd name="T0" fmla="*/ 921735 w 453"/>
                  <a:gd name="T1" fmla="*/ 394562 h 533"/>
                  <a:gd name="T2" fmla="*/ 921735 w 453"/>
                  <a:gd name="T3" fmla="*/ 394562 h 533"/>
                  <a:gd name="T4" fmla="*/ 93448 w 453"/>
                  <a:gd name="T5" fmla="*/ 339408 h 533"/>
                  <a:gd name="T6" fmla="*/ 0 w 453"/>
                  <a:gd name="T7" fmla="*/ 377591 h 533"/>
                  <a:gd name="T8" fmla="*/ 186895 w 453"/>
                  <a:gd name="T9" fmla="*/ 1128532 h 533"/>
                  <a:gd name="T10" fmla="*/ 299458 w 453"/>
                  <a:gd name="T11" fmla="*/ 1128532 h 533"/>
                  <a:gd name="T12" fmla="*/ 206010 w 453"/>
                  <a:gd name="T13" fmla="*/ 753062 h 533"/>
                  <a:gd name="T14" fmla="*/ 940849 w 453"/>
                  <a:gd name="T15" fmla="*/ 413654 h 533"/>
                  <a:gd name="T16" fmla="*/ 921735 w 453"/>
                  <a:gd name="T17" fmla="*/ 394562 h 5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53" h="533">
                    <a:moveTo>
                      <a:pt x="434" y="186"/>
                    </a:moveTo>
                    <a:lnTo>
                      <a:pt x="434" y="186"/>
                    </a:lnTo>
                    <a:cubicBezTo>
                      <a:pt x="151" y="301"/>
                      <a:pt x="266" y="0"/>
                      <a:pt x="44" y="160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141" y="532"/>
                      <a:pt x="141" y="532"/>
                      <a:pt x="141" y="532"/>
                    </a:cubicBezTo>
                    <a:cubicBezTo>
                      <a:pt x="97" y="355"/>
                      <a:pt x="97" y="355"/>
                      <a:pt x="97" y="355"/>
                    </a:cubicBezTo>
                    <a:cubicBezTo>
                      <a:pt x="293" y="195"/>
                      <a:pt x="213" y="532"/>
                      <a:pt x="443" y="195"/>
                    </a:cubicBezTo>
                    <a:cubicBezTo>
                      <a:pt x="452" y="195"/>
                      <a:pt x="443" y="186"/>
                      <a:pt x="434" y="18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215180" y="6958899"/>
              <a:ext cx="1846262" cy="1847850"/>
              <a:chOff x="5158030" y="6877419"/>
              <a:chExt cx="1846262" cy="184785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158030" y="6877419"/>
                <a:ext cx="1846262" cy="18478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9" tIns="91445" rIns="182889" bIns="91445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cs typeface="Lato Light"/>
                </a:endParaRPr>
              </a:p>
            </p:txBody>
          </p:sp>
          <p:sp>
            <p:nvSpPr>
              <p:cNvPr id="27655" name="Freeform 82"/>
              <p:cNvSpPr>
                <a:spLocks noChangeArrowheads="1"/>
              </p:cNvSpPr>
              <p:nvPr/>
            </p:nvSpPr>
            <p:spPr bwMode="auto">
              <a:xfrm>
                <a:off x="5570780" y="7356844"/>
                <a:ext cx="1054100" cy="944562"/>
              </a:xfrm>
              <a:custGeom>
                <a:avLst/>
                <a:gdLst>
                  <a:gd name="T0" fmla="*/ 940805 w 497"/>
                  <a:gd name="T1" fmla="*/ 0 h 444"/>
                  <a:gd name="T2" fmla="*/ 940805 w 497"/>
                  <a:gd name="T3" fmla="*/ 0 h 444"/>
                  <a:gd name="T4" fmla="*/ 112557 w 497"/>
                  <a:gd name="T5" fmla="*/ 0 h 444"/>
                  <a:gd name="T6" fmla="*/ 0 w 497"/>
                  <a:gd name="T7" fmla="*/ 112658 h 444"/>
                  <a:gd name="T8" fmla="*/ 0 w 497"/>
                  <a:gd name="T9" fmla="*/ 733339 h 444"/>
                  <a:gd name="T10" fmla="*/ 112557 w 497"/>
                  <a:gd name="T11" fmla="*/ 848122 h 444"/>
                  <a:gd name="T12" fmla="*/ 320681 w 497"/>
                  <a:gd name="T13" fmla="*/ 848122 h 444"/>
                  <a:gd name="T14" fmla="*/ 320681 w 497"/>
                  <a:gd name="T15" fmla="*/ 733339 h 444"/>
                  <a:gd name="T16" fmla="*/ 93443 w 497"/>
                  <a:gd name="T17" fmla="*/ 733339 h 444"/>
                  <a:gd name="T18" fmla="*/ 93443 w 497"/>
                  <a:gd name="T19" fmla="*/ 263577 h 444"/>
                  <a:gd name="T20" fmla="*/ 940805 w 497"/>
                  <a:gd name="T21" fmla="*/ 263577 h 444"/>
                  <a:gd name="T22" fmla="*/ 940805 w 497"/>
                  <a:gd name="T23" fmla="*/ 733339 h 444"/>
                  <a:gd name="T24" fmla="*/ 732681 w 497"/>
                  <a:gd name="T25" fmla="*/ 733339 h 444"/>
                  <a:gd name="T26" fmla="*/ 732681 w 497"/>
                  <a:gd name="T27" fmla="*/ 848122 h 444"/>
                  <a:gd name="T28" fmla="*/ 940805 w 497"/>
                  <a:gd name="T29" fmla="*/ 848122 h 444"/>
                  <a:gd name="T30" fmla="*/ 1053362 w 497"/>
                  <a:gd name="T31" fmla="*/ 733339 h 444"/>
                  <a:gd name="T32" fmla="*/ 1053362 w 497"/>
                  <a:gd name="T33" fmla="*/ 112658 h 444"/>
                  <a:gd name="T34" fmla="*/ 940805 w 497"/>
                  <a:gd name="T35" fmla="*/ 0 h 444"/>
                  <a:gd name="T36" fmla="*/ 131670 w 497"/>
                  <a:gd name="T37" fmla="*/ 170050 h 444"/>
                  <a:gd name="T38" fmla="*/ 131670 w 497"/>
                  <a:gd name="T39" fmla="*/ 170050 h 444"/>
                  <a:gd name="T40" fmla="*/ 93443 w 497"/>
                  <a:gd name="T41" fmla="*/ 131788 h 444"/>
                  <a:gd name="T42" fmla="*/ 131670 w 497"/>
                  <a:gd name="T43" fmla="*/ 95653 h 444"/>
                  <a:gd name="T44" fmla="*/ 167773 w 497"/>
                  <a:gd name="T45" fmla="*/ 131788 h 444"/>
                  <a:gd name="T46" fmla="*/ 131670 w 497"/>
                  <a:gd name="T47" fmla="*/ 170050 h 444"/>
                  <a:gd name="T48" fmla="*/ 246351 w 497"/>
                  <a:gd name="T49" fmla="*/ 170050 h 444"/>
                  <a:gd name="T50" fmla="*/ 246351 w 497"/>
                  <a:gd name="T51" fmla="*/ 170050 h 444"/>
                  <a:gd name="T52" fmla="*/ 206000 w 497"/>
                  <a:gd name="T53" fmla="*/ 131788 h 444"/>
                  <a:gd name="T54" fmla="*/ 246351 w 497"/>
                  <a:gd name="T55" fmla="*/ 95653 h 444"/>
                  <a:gd name="T56" fmla="*/ 280330 w 497"/>
                  <a:gd name="T57" fmla="*/ 131788 h 444"/>
                  <a:gd name="T58" fmla="*/ 246351 w 497"/>
                  <a:gd name="T59" fmla="*/ 170050 h 444"/>
                  <a:gd name="T60" fmla="*/ 940805 w 497"/>
                  <a:gd name="T61" fmla="*/ 170050 h 444"/>
                  <a:gd name="T62" fmla="*/ 940805 w 497"/>
                  <a:gd name="T63" fmla="*/ 170050 h 444"/>
                  <a:gd name="T64" fmla="*/ 320681 w 497"/>
                  <a:gd name="T65" fmla="*/ 170050 h 444"/>
                  <a:gd name="T66" fmla="*/ 320681 w 497"/>
                  <a:gd name="T67" fmla="*/ 112658 h 444"/>
                  <a:gd name="T68" fmla="*/ 940805 w 497"/>
                  <a:gd name="T69" fmla="*/ 112658 h 444"/>
                  <a:gd name="T70" fmla="*/ 940805 w 497"/>
                  <a:gd name="T71" fmla="*/ 170050 h 444"/>
                  <a:gd name="T72" fmla="*/ 526681 w 497"/>
                  <a:gd name="T73" fmla="*/ 376235 h 444"/>
                  <a:gd name="T74" fmla="*/ 526681 w 497"/>
                  <a:gd name="T75" fmla="*/ 376235 h 444"/>
                  <a:gd name="T76" fmla="*/ 263341 w 497"/>
                  <a:gd name="T77" fmla="*/ 639811 h 444"/>
                  <a:gd name="T78" fmla="*/ 433238 w 497"/>
                  <a:gd name="T79" fmla="*/ 639811 h 444"/>
                  <a:gd name="T80" fmla="*/ 433238 w 497"/>
                  <a:gd name="T81" fmla="*/ 941649 h 444"/>
                  <a:gd name="T82" fmla="*/ 620125 w 497"/>
                  <a:gd name="T83" fmla="*/ 941649 h 444"/>
                  <a:gd name="T84" fmla="*/ 620125 w 497"/>
                  <a:gd name="T85" fmla="*/ 639811 h 444"/>
                  <a:gd name="T86" fmla="*/ 770908 w 497"/>
                  <a:gd name="T87" fmla="*/ 639811 h 444"/>
                  <a:gd name="T88" fmla="*/ 526681 w 497"/>
                  <a:gd name="T89" fmla="*/ 376235 h 44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7" h="444">
                    <a:moveTo>
                      <a:pt x="443" y="0"/>
                    </a:moveTo>
                    <a:lnTo>
                      <a:pt x="443" y="0"/>
                    </a:lnTo>
                    <a:cubicBezTo>
                      <a:pt x="53" y="0"/>
                      <a:pt x="53" y="0"/>
                      <a:pt x="53" y="0"/>
                    </a:cubicBezTo>
                    <a:cubicBezTo>
                      <a:pt x="17" y="0"/>
                      <a:pt x="0" y="26"/>
                      <a:pt x="0" y="53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73"/>
                      <a:pt x="17" y="399"/>
                      <a:pt x="53" y="399"/>
                    </a:cubicBezTo>
                    <a:cubicBezTo>
                      <a:pt x="151" y="399"/>
                      <a:pt x="151" y="399"/>
                      <a:pt x="151" y="399"/>
                    </a:cubicBezTo>
                    <a:cubicBezTo>
                      <a:pt x="151" y="345"/>
                      <a:pt x="151" y="345"/>
                      <a:pt x="151" y="345"/>
                    </a:cubicBezTo>
                    <a:cubicBezTo>
                      <a:pt x="44" y="345"/>
                      <a:pt x="44" y="345"/>
                      <a:pt x="44" y="345"/>
                    </a:cubicBezTo>
                    <a:cubicBezTo>
                      <a:pt x="44" y="124"/>
                      <a:pt x="44" y="124"/>
                      <a:pt x="44" y="124"/>
                    </a:cubicBezTo>
                    <a:cubicBezTo>
                      <a:pt x="443" y="124"/>
                      <a:pt x="443" y="124"/>
                      <a:pt x="443" y="124"/>
                    </a:cubicBezTo>
                    <a:cubicBezTo>
                      <a:pt x="443" y="345"/>
                      <a:pt x="443" y="345"/>
                      <a:pt x="443" y="345"/>
                    </a:cubicBezTo>
                    <a:cubicBezTo>
                      <a:pt x="345" y="345"/>
                      <a:pt x="345" y="345"/>
                      <a:pt x="345" y="345"/>
                    </a:cubicBezTo>
                    <a:cubicBezTo>
                      <a:pt x="345" y="399"/>
                      <a:pt x="345" y="399"/>
                      <a:pt x="345" y="399"/>
                    </a:cubicBezTo>
                    <a:cubicBezTo>
                      <a:pt x="443" y="399"/>
                      <a:pt x="443" y="399"/>
                      <a:pt x="443" y="399"/>
                    </a:cubicBezTo>
                    <a:cubicBezTo>
                      <a:pt x="470" y="399"/>
                      <a:pt x="496" y="373"/>
                      <a:pt x="496" y="345"/>
                    </a:cubicBezTo>
                    <a:cubicBezTo>
                      <a:pt x="496" y="53"/>
                      <a:pt x="496" y="53"/>
                      <a:pt x="496" y="53"/>
                    </a:cubicBezTo>
                    <a:cubicBezTo>
                      <a:pt x="496" y="26"/>
                      <a:pt x="470" y="0"/>
                      <a:pt x="443" y="0"/>
                    </a:cubicBezTo>
                    <a:close/>
                    <a:moveTo>
                      <a:pt x="62" y="80"/>
                    </a:moveTo>
                    <a:lnTo>
                      <a:pt x="62" y="80"/>
                    </a:lnTo>
                    <a:cubicBezTo>
                      <a:pt x="53" y="80"/>
                      <a:pt x="44" y="71"/>
                      <a:pt x="44" y="62"/>
                    </a:cubicBezTo>
                    <a:cubicBezTo>
                      <a:pt x="44" y="53"/>
                      <a:pt x="53" y="45"/>
                      <a:pt x="62" y="45"/>
                    </a:cubicBezTo>
                    <a:cubicBezTo>
                      <a:pt x="71" y="45"/>
                      <a:pt x="79" y="53"/>
                      <a:pt x="79" y="62"/>
                    </a:cubicBezTo>
                    <a:cubicBezTo>
                      <a:pt x="79" y="71"/>
                      <a:pt x="71" y="80"/>
                      <a:pt x="62" y="80"/>
                    </a:cubicBezTo>
                    <a:close/>
                    <a:moveTo>
                      <a:pt x="116" y="80"/>
                    </a:moveTo>
                    <a:lnTo>
                      <a:pt x="116" y="80"/>
                    </a:lnTo>
                    <a:cubicBezTo>
                      <a:pt x="107" y="80"/>
                      <a:pt x="97" y="71"/>
                      <a:pt x="97" y="62"/>
                    </a:cubicBezTo>
                    <a:cubicBezTo>
                      <a:pt x="97" y="53"/>
                      <a:pt x="107" y="45"/>
                      <a:pt x="116" y="45"/>
                    </a:cubicBezTo>
                    <a:cubicBezTo>
                      <a:pt x="124" y="45"/>
                      <a:pt x="132" y="53"/>
                      <a:pt x="132" y="62"/>
                    </a:cubicBezTo>
                    <a:cubicBezTo>
                      <a:pt x="132" y="71"/>
                      <a:pt x="124" y="80"/>
                      <a:pt x="116" y="80"/>
                    </a:cubicBezTo>
                    <a:close/>
                    <a:moveTo>
                      <a:pt x="443" y="80"/>
                    </a:moveTo>
                    <a:lnTo>
                      <a:pt x="443" y="80"/>
                    </a:lnTo>
                    <a:cubicBezTo>
                      <a:pt x="151" y="80"/>
                      <a:pt x="151" y="80"/>
                      <a:pt x="151" y="80"/>
                    </a:cubicBezTo>
                    <a:cubicBezTo>
                      <a:pt x="151" y="53"/>
                      <a:pt x="151" y="53"/>
                      <a:pt x="151" y="53"/>
                    </a:cubicBezTo>
                    <a:cubicBezTo>
                      <a:pt x="443" y="53"/>
                      <a:pt x="443" y="53"/>
                      <a:pt x="443" y="53"/>
                    </a:cubicBezTo>
                    <a:lnTo>
                      <a:pt x="443" y="80"/>
                    </a:lnTo>
                    <a:close/>
                    <a:moveTo>
                      <a:pt x="248" y="177"/>
                    </a:moveTo>
                    <a:lnTo>
                      <a:pt x="248" y="177"/>
                    </a:lnTo>
                    <a:cubicBezTo>
                      <a:pt x="124" y="301"/>
                      <a:pt x="124" y="301"/>
                      <a:pt x="124" y="301"/>
                    </a:cubicBezTo>
                    <a:cubicBezTo>
                      <a:pt x="204" y="301"/>
                      <a:pt x="204" y="301"/>
                      <a:pt x="204" y="301"/>
                    </a:cubicBezTo>
                    <a:cubicBezTo>
                      <a:pt x="204" y="443"/>
                      <a:pt x="204" y="443"/>
                      <a:pt x="204" y="443"/>
                    </a:cubicBezTo>
                    <a:cubicBezTo>
                      <a:pt x="292" y="443"/>
                      <a:pt x="292" y="443"/>
                      <a:pt x="292" y="443"/>
                    </a:cubicBezTo>
                    <a:cubicBezTo>
                      <a:pt x="292" y="301"/>
                      <a:pt x="292" y="301"/>
                      <a:pt x="292" y="301"/>
                    </a:cubicBezTo>
                    <a:cubicBezTo>
                      <a:pt x="363" y="301"/>
                      <a:pt x="363" y="301"/>
                      <a:pt x="363" y="301"/>
                    </a:cubicBezTo>
                    <a:lnTo>
                      <a:pt x="248" y="1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7657" name="Subtitle 2"/>
            <p:cNvSpPr txBox="1">
              <a:spLocks/>
            </p:cNvSpPr>
            <p:nvPr/>
          </p:nvSpPr>
          <p:spPr bwMode="auto">
            <a:xfrm>
              <a:off x="7290042" y="4864374"/>
              <a:ext cx="6660235" cy="1422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marL="457200" indent="-457200">
                <a:lnSpc>
                  <a:spcPct val="110000"/>
                </a:lnSpc>
                <a:spcBef>
                  <a:spcPts val="2000"/>
                </a:spcBef>
                <a:buFontTx/>
                <a:buChar char="-"/>
              </a:pPr>
              <a:r>
                <a:rPr lang="ko-KR" altLang="en-US" sz="2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적용 기술 스터디 및 </a:t>
              </a:r>
              <a:r>
                <a:rPr lang="ko-KR" altLang="en-US" sz="2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프로토타입</a:t>
              </a:r>
              <a:r>
                <a:rPr lang="ko-KR" altLang="en-US" sz="2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개발</a:t>
              </a:r>
              <a:endPara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200" indent="-457200">
                <a:lnSpc>
                  <a:spcPct val="110000"/>
                </a:lnSpc>
                <a:spcBef>
                  <a:spcPts val="2000"/>
                </a:spcBef>
                <a:buFontTx/>
                <a:buChar char="-"/>
              </a:pPr>
              <a:r>
                <a:rPr lang="ko-KR" altLang="en-US" sz="2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스프린트 회의 진행 및 스프린트 시작</a:t>
              </a:r>
              <a:endParaRPr lang="en-US" altLang="ko-KR" sz="2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658" name="TextBox 21"/>
            <p:cNvSpPr txBox="1">
              <a:spLocks noChangeArrowheads="1"/>
            </p:cNvSpPr>
            <p:nvPr/>
          </p:nvSpPr>
          <p:spPr bwMode="auto">
            <a:xfrm>
              <a:off x="7312268" y="4094933"/>
              <a:ext cx="7028229" cy="72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ko-KR" altLang="en-US" sz="40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개발 준비 및 일정 수립</a:t>
              </a:r>
              <a:endPara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661" name="Subtitle 2"/>
            <p:cNvSpPr txBox="1">
              <a:spLocks/>
            </p:cNvSpPr>
            <p:nvPr/>
          </p:nvSpPr>
          <p:spPr bwMode="auto">
            <a:xfrm>
              <a:off x="7290043" y="7950104"/>
              <a:ext cx="7368932" cy="675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en-US" altLang="ko-KR" sz="2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en-US" altLang="ko-KR" sz="2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Linc</a:t>
              </a:r>
              <a:r>
                <a:rPr lang="en-US" altLang="ko-KR" sz="2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+ </a:t>
              </a:r>
              <a:r>
                <a:rPr lang="ko-KR" altLang="en-US" sz="2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사업단의 </a:t>
              </a:r>
              <a:r>
                <a:rPr lang="ko-KR" altLang="en-US" sz="29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캡스톤</a:t>
              </a:r>
              <a:r>
                <a:rPr lang="ko-KR" altLang="en-US" sz="2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지원 프로그램 신청</a:t>
              </a:r>
              <a:endParaRPr lang="en-US" altLang="ko-KR" sz="2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662" name="TextBox 25"/>
            <p:cNvSpPr txBox="1">
              <a:spLocks noChangeArrowheads="1"/>
            </p:cNvSpPr>
            <p:nvPr/>
          </p:nvSpPr>
          <p:spPr bwMode="auto">
            <a:xfrm>
              <a:off x="7312268" y="7139328"/>
              <a:ext cx="426561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ko-KR" altLang="en-US" sz="4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지원 사업 신청</a:t>
              </a:r>
              <a:endPara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215180" y="9645563"/>
              <a:ext cx="1846262" cy="1847850"/>
              <a:chOff x="5158030" y="9449783"/>
              <a:chExt cx="1846262" cy="1847850"/>
            </a:xfrm>
          </p:grpSpPr>
          <p:sp>
            <p:nvSpPr>
              <p:cNvPr id="19" name="Oval 12">
                <a:extLst>
                  <a:ext uri="{FF2B5EF4-FFF2-40B4-BE49-F238E27FC236}">
                    <a16:creationId xmlns:a16="http://schemas.microsoft.com/office/drawing/2014/main" id="{1A3148AD-AB9D-4AF3-BA6E-CA3FD102A3B5}"/>
                  </a:ext>
                </a:extLst>
              </p:cNvPr>
              <p:cNvSpPr/>
              <p:nvPr/>
            </p:nvSpPr>
            <p:spPr>
              <a:xfrm>
                <a:off x="5158030" y="9449783"/>
                <a:ext cx="1846262" cy="184785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9" tIns="91445" rIns="182889" bIns="91445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cs typeface="Lato Light"/>
                </a:endParaRPr>
              </a:p>
            </p:txBody>
          </p:sp>
          <p:sp>
            <p:nvSpPr>
              <p:cNvPr id="20" name="Freeform 59">
                <a:extLst>
                  <a:ext uri="{FF2B5EF4-FFF2-40B4-BE49-F238E27FC236}">
                    <a16:creationId xmlns:a16="http://schemas.microsoft.com/office/drawing/2014/main" id="{822B87EC-CC9A-4054-A039-89460727C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0780" y="9822701"/>
                <a:ext cx="1054100" cy="1102014"/>
              </a:xfrm>
              <a:custGeom>
                <a:avLst/>
                <a:gdLst>
                  <a:gd name="T0" fmla="*/ 2147483647 w 581"/>
                  <a:gd name="T1" fmla="*/ 2147483647 h 609"/>
                  <a:gd name="T2" fmla="*/ 2147483647 w 581"/>
                  <a:gd name="T3" fmla="*/ 2147483647 h 609"/>
                  <a:gd name="T4" fmla="*/ 2147483647 w 581"/>
                  <a:gd name="T5" fmla="*/ 2147483647 h 609"/>
                  <a:gd name="T6" fmla="*/ 2147483647 w 581"/>
                  <a:gd name="T7" fmla="*/ 2147483647 h 609"/>
                  <a:gd name="T8" fmla="*/ 2147483647 w 581"/>
                  <a:gd name="T9" fmla="*/ 2147483647 h 609"/>
                  <a:gd name="T10" fmla="*/ 2147483647 w 581"/>
                  <a:gd name="T11" fmla="*/ 2147483647 h 609"/>
                  <a:gd name="T12" fmla="*/ 2147483647 w 581"/>
                  <a:gd name="T13" fmla="*/ 2147483647 h 609"/>
                  <a:gd name="T14" fmla="*/ 2147483647 w 581"/>
                  <a:gd name="T15" fmla="*/ 2147483647 h 609"/>
                  <a:gd name="T16" fmla="*/ 2147483647 w 581"/>
                  <a:gd name="T17" fmla="*/ 2147483647 h 609"/>
                  <a:gd name="T18" fmla="*/ 2147483647 w 581"/>
                  <a:gd name="T19" fmla="*/ 2147483647 h 609"/>
                  <a:gd name="T20" fmla="*/ 2147483647 w 581"/>
                  <a:gd name="T21" fmla="*/ 2147483647 h 609"/>
                  <a:gd name="T22" fmla="*/ 0 w 581"/>
                  <a:gd name="T23" fmla="*/ 2147483647 h 609"/>
                  <a:gd name="T24" fmla="*/ 2147483647 w 581"/>
                  <a:gd name="T25" fmla="*/ 2147483647 h 609"/>
                  <a:gd name="T26" fmla="*/ 2147483647 w 581"/>
                  <a:gd name="T27" fmla="*/ 2147483647 h 609"/>
                  <a:gd name="T28" fmla="*/ 2147483647 w 581"/>
                  <a:gd name="T29" fmla="*/ 2147483647 h 609"/>
                  <a:gd name="T30" fmla="*/ 2147483647 w 581"/>
                  <a:gd name="T31" fmla="*/ 2147483647 h 609"/>
                  <a:gd name="T32" fmla="*/ 2147483647 w 581"/>
                  <a:gd name="T33" fmla="*/ 2147483647 h 609"/>
                  <a:gd name="T34" fmla="*/ 2147483647 w 581"/>
                  <a:gd name="T35" fmla="*/ 2147483647 h 609"/>
                  <a:gd name="T36" fmla="*/ 2147483647 w 581"/>
                  <a:gd name="T37" fmla="*/ 2147483647 h 609"/>
                  <a:gd name="T38" fmla="*/ 2147483647 w 581"/>
                  <a:gd name="T39" fmla="*/ 2147483647 h 609"/>
                  <a:gd name="T40" fmla="*/ 2147483647 w 581"/>
                  <a:gd name="T41" fmla="*/ 2147483647 h 609"/>
                  <a:gd name="T42" fmla="*/ 2147483647 w 581"/>
                  <a:gd name="T43" fmla="*/ 2147483647 h 609"/>
                  <a:gd name="T44" fmla="*/ 2147483647 w 581"/>
                  <a:gd name="T45" fmla="*/ 2147483647 h 609"/>
                  <a:gd name="T46" fmla="*/ 2147483647 w 581"/>
                  <a:gd name="T47" fmla="*/ 2147483647 h 609"/>
                  <a:gd name="T48" fmla="*/ 2147483647 w 581"/>
                  <a:gd name="T49" fmla="*/ 2147483647 h 609"/>
                  <a:gd name="T50" fmla="*/ 2147483647 w 581"/>
                  <a:gd name="T51" fmla="*/ 2147483647 h 609"/>
                  <a:gd name="T52" fmla="*/ 2147483647 w 581"/>
                  <a:gd name="T53" fmla="*/ 2147483647 h 609"/>
                  <a:gd name="T54" fmla="*/ 2147483647 w 581"/>
                  <a:gd name="T55" fmla="*/ 2147483647 h 609"/>
                  <a:gd name="T56" fmla="*/ 2147483647 w 581"/>
                  <a:gd name="T57" fmla="*/ 2147483647 h 609"/>
                  <a:gd name="T58" fmla="*/ 2147483647 w 581"/>
                  <a:gd name="T59" fmla="*/ 2147483647 h 609"/>
                  <a:gd name="T60" fmla="*/ 2147483647 w 581"/>
                  <a:gd name="T61" fmla="*/ 2147483647 h 609"/>
                  <a:gd name="T62" fmla="*/ 2147483647 w 581"/>
                  <a:gd name="T63" fmla="*/ 2147483647 h 609"/>
                  <a:gd name="T64" fmla="*/ 2147483647 w 581"/>
                  <a:gd name="T65" fmla="*/ 2147483647 h 609"/>
                  <a:gd name="T66" fmla="*/ 2147483647 w 581"/>
                  <a:gd name="T67" fmla="*/ 2147483647 h 609"/>
                  <a:gd name="T68" fmla="*/ 2147483647 w 581"/>
                  <a:gd name="T69" fmla="*/ 2147483647 h 609"/>
                  <a:gd name="T70" fmla="*/ 2147483647 w 581"/>
                  <a:gd name="T71" fmla="*/ 2147483647 h 609"/>
                  <a:gd name="T72" fmla="*/ 2147483647 w 581"/>
                  <a:gd name="T73" fmla="*/ 2147483647 h 609"/>
                  <a:gd name="T74" fmla="*/ 2147483647 w 581"/>
                  <a:gd name="T75" fmla="*/ 2147483647 h 609"/>
                  <a:gd name="T76" fmla="*/ 2147483647 w 581"/>
                  <a:gd name="T77" fmla="*/ 2147483647 h 609"/>
                  <a:gd name="T78" fmla="*/ 2147483647 w 581"/>
                  <a:gd name="T79" fmla="*/ 2147483647 h 609"/>
                  <a:gd name="T80" fmla="*/ 2147483647 w 581"/>
                  <a:gd name="T81" fmla="*/ 0 h 609"/>
                  <a:gd name="T82" fmla="*/ 2147483647 w 581"/>
                  <a:gd name="T83" fmla="*/ 2147483647 h 609"/>
                  <a:gd name="T84" fmla="*/ 2147483647 w 581"/>
                  <a:gd name="T85" fmla="*/ 2147483647 h 609"/>
                  <a:gd name="T86" fmla="*/ 2147483647 w 581"/>
                  <a:gd name="T87" fmla="*/ 2147483647 h 609"/>
                  <a:gd name="T88" fmla="*/ 2147483647 w 581"/>
                  <a:gd name="T89" fmla="*/ 0 h 609"/>
                  <a:gd name="T90" fmla="*/ 2147483647 w 581"/>
                  <a:gd name="T91" fmla="*/ 2147483647 h 609"/>
                  <a:gd name="T92" fmla="*/ 2147483647 w 581"/>
                  <a:gd name="T93" fmla="*/ 2147483647 h 609"/>
                  <a:gd name="T94" fmla="*/ 2147483647 w 581"/>
                  <a:gd name="T95" fmla="*/ 2147483647 h 609"/>
                  <a:gd name="T96" fmla="*/ 2147483647 w 581"/>
                  <a:gd name="T97" fmla="*/ 0 h 609"/>
                  <a:gd name="T98" fmla="*/ 2147483647 w 581"/>
                  <a:gd name="T99" fmla="*/ 2147483647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98E8787C-470C-4EC2-AA17-6F81828A90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353542" y="10393880"/>
              <a:ext cx="4762258" cy="1422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en-US" altLang="ko-KR" sz="2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요구사항 </a:t>
              </a:r>
              <a:r>
                <a:rPr lang="ko-KR" altLang="en-US" sz="2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정의서 </a:t>
              </a:r>
              <a:r>
                <a:rPr lang="ko-KR" altLang="en-US" sz="2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초안 완성</a:t>
              </a:r>
              <a:endParaRPr lang="en-US" altLang="ko-KR" sz="2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1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en-US" altLang="ko-KR" sz="2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요구사항 </a:t>
              </a:r>
              <a:r>
                <a:rPr lang="ko-KR" altLang="en-US" sz="2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명세서 </a:t>
              </a:r>
              <a:r>
                <a:rPr lang="ko-KR" altLang="en-US" sz="2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초안 완성</a:t>
              </a:r>
              <a:endParaRPr lang="en-US" altLang="ko-KR" sz="2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D9D81AC3-14CF-4E7A-B7A2-E22B40DF4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5768" y="9624439"/>
              <a:ext cx="426561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ko-KR" altLang="en-US" sz="4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산출물 관리</a:t>
              </a:r>
              <a:endPara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58014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753101" y="4711700"/>
            <a:ext cx="12871449" cy="3289301"/>
            <a:chOff x="5714696" y="4242508"/>
            <a:chExt cx="12872495" cy="3289789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8629937" y="4926285"/>
              <a:ext cx="7118232" cy="1862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115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</a:t>
              </a:r>
              <a:endParaRPr lang="en-US" altLang="ko-KR" sz="1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312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541463" y="10334625"/>
            <a:ext cx="5172075" cy="1776413"/>
            <a:chOff x="1541463" y="10106025"/>
            <a:chExt cx="5172075" cy="1776413"/>
          </a:xfrm>
        </p:grpSpPr>
        <p:sp>
          <p:nvSpPr>
            <p:cNvPr id="36" name="Rectangle 35"/>
            <p:cNvSpPr/>
            <p:nvPr/>
          </p:nvSpPr>
          <p:spPr>
            <a:xfrm>
              <a:off x="1541463" y="10106025"/>
              <a:ext cx="5172075" cy="17764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Light"/>
              </a:endParaRPr>
            </a:p>
          </p:txBody>
        </p:sp>
        <p:sp>
          <p:nvSpPr>
            <p:cNvPr id="18434" name="TextBox 36"/>
            <p:cNvSpPr txBox="1">
              <a:spLocks noChangeArrowheads="1"/>
            </p:cNvSpPr>
            <p:nvPr/>
          </p:nvSpPr>
          <p:spPr bwMode="auto">
            <a:xfrm>
              <a:off x="1612106" y="10852650"/>
              <a:ext cx="5030788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ko-KR" sz="2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201715570</a:t>
              </a:r>
            </a:p>
            <a:p>
              <a:pPr algn="ctr">
                <a:lnSpc>
                  <a:spcPct val="120000"/>
                </a:lnSpc>
              </a:pPr>
              <a:r>
                <a:rPr lang="ko-KR" altLang="en-US" sz="2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제품 담당자</a:t>
              </a:r>
              <a:endPara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435" name="TextBox 37"/>
            <p:cNvSpPr txBox="1">
              <a:spLocks noChangeArrowheads="1"/>
            </p:cNvSpPr>
            <p:nvPr/>
          </p:nvSpPr>
          <p:spPr bwMode="auto">
            <a:xfrm>
              <a:off x="1570038" y="10197961"/>
              <a:ext cx="5114925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89" tIns="91445" rIns="182889" bIns="91445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김민지</a:t>
              </a:r>
              <a:endParaRPr lang="id-ID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9135094" y="1025100"/>
            <a:ext cx="608683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프로젝트 팀 구성원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72577" y="1963700"/>
            <a:ext cx="621187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rPr>
              <a:t>PROJECT TEAM MEMBERS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6890280" y="10312400"/>
            <a:ext cx="5172075" cy="1776413"/>
            <a:chOff x="6919913" y="10083800"/>
            <a:chExt cx="5172075" cy="1776413"/>
          </a:xfrm>
        </p:grpSpPr>
        <p:sp>
          <p:nvSpPr>
            <p:cNvPr id="41" name="Rectangle 40"/>
            <p:cNvSpPr/>
            <p:nvPr/>
          </p:nvSpPr>
          <p:spPr>
            <a:xfrm>
              <a:off x="6919913" y="10083800"/>
              <a:ext cx="5172075" cy="17764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Light"/>
              </a:endParaRPr>
            </a:p>
          </p:txBody>
        </p:sp>
        <p:sp>
          <p:nvSpPr>
            <p:cNvPr id="23" name="TextBox 36"/>
            <p:cNvSpPr txBox="1">
              <a:spLocks noChangeArrowheads="1"/>
            </p:cNvSpPr>
            <p:nvPr/>
          </p:nvSpPr>
          <p:spPr bwMode="auto">
            <a:xfrm>
              <a:off x="6961981" y="10852650"/>
              <a:ext cx="5030788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ko-KR" sz="2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201715575</a:t>
              </a:r>
            </a:p>
            <a:p>
              <a:pPr algn="ctr">
                <a:lnSpc>
                  <a:spcPct val="120000"/>
                </a:lnSpc>
              </a:pPr>
              <a:r>
                <a:rPr lang="ko-KR" altLang="en-US" sz="2400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캡스톤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팀장</a:t>
              </a:r>
              <a:endPara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TextBox 37"/>
            <p:cNvSpPr txBox="1">
              <a:spLocks noChangeArrowheads="1"/>
            </p:cNvSpPr>
            <p:nvPr/>
          </p:nvSpPr>
          <p:spPr bwMode="auto">
            <a:xfrm>
              <a:off x="6919913" y="10197961"/>
              <a:ext cx="5114925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89" tIns="91445" rIns="182889" bIns="91445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남수진</a:t>
              </a:r>
              <a:endParaRPr lang="id-ID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239097" y="10312400"/>
            <a:ext cx="5203825" cy="1776413"/>
            <a:chOff x="12269788" y="10083800"/>
            <a:chExt cx="5203825" cy="1776413"/>
          </a:xfrm>
        </p:grpSpPr>
        <p:sp>
          <p:nvSpPr>
            <p:cNvPr id="44" name="Rectangle 43"/>
            <p:cNvSpPr/>
            <p:nvPr/>
          </p:nvSpPr>
          <p:spPr>
            <a:xfrm>
              <a:off x="12301538" y="10083800"/>
              <a:ext cx="5172075" cy="17764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Light"/>
              </a:endParaRPr>
            </a:p>
          </p:txBody>
        </p:sp>
        <p:sp>
          <p:nvSpPr>
            <p:cNvPr id="27" name="TextBox 36"/>
            <p:cNvSpPr txBox="1">
              <a:spLocks noChangeArrowheads="1"/>
            </p:cNvSpPr>
            <p:nvPr/>
          </p:nvSpPr>
          <p:spPr bwMode="auto">
            <a:xfrm>
              <a:off x="12311856" y="10852650"/>
              <a:ext cx="5030788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ko-KR" sz="2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201711368</a:t>
              </a:r>
            </a:p>
            <a:p>
              <a:pPr algn="ctr">
                <a:lnSpc>
                  <a:spcPct val="120000"/>
                </a:lnSpc>
              </a:pPr>
              <a:r>
                <a:rPr lang="ko-KR" altLang="en-US" sz="2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스크럼 마스터</a:t>
              </a:r>
              <a:endPara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TextBox 37"/>
            <p:cNvSpPr txBox="1">
              <a:spLocks noChangeArrowheads="1"/>
            </p:cNvSpPr>
            <p:nvPr/>
          </p:nvSpPr>
          <p:spPr bwMode="auto">
            <a:xfrm>
              <a:off x="12269788" y="10197961"/>
              <a:ext cx="5114925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89" tIns="91445" rIns="182889" bIns="91445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문지현</a:t>
              </a:r>
              <a:endParaRPr lang="id-ID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7619663" y="10312400"/>
            <a:ext cx="5232400" cy="1776413"/>
            <a:chOff x="17619663" y="10083800"/>
            <a:chExt cx="5232400" cy="1776413"/>
          </a:xfrm>
        </p:grpSpPr>
        <p:sp>
          <p:nvSpPr>
            <p:cNvPr id="47" name="Rectangle 46"/>
            <p:cNvSpPr/>
            <p:nvPr/>
          </p:nvSpPr>
          <p:spPr>
            <a:xfrm>
              <a:off x="17679988" y="10083800"/>
              <a:ext cx="5172075" cy="17764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Light"/>
              </a:endParaRPr>
            </a:p>
          </p:txBody>
        </p:sp>
        <p:sp>
          <p:nvSpPr>
            <p:cNvPr id="29" name="TextBox 36"/>
            <p:cNvSpPr txBox="1">
              <a:spLocks noChangeArrowheads="1"/>
            </p:cNvSpPr>
            <p:nvPr/>
          </p:nvSpPr>
          <p:spPr bwMode="auto">
            <a:xfrm>
              <a:off x="17661731" y="10852650"/>
              <a:ext cx="5030788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ko-KR" sz="2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201715591</a:t>
              </a:r>
            </a:p>
            <a:p>
              <a:pPr algn="ctr">
                <a:lnSpc>
                  <a:spcPct val="120000"/>
                </a:lnSpc>
              </a:pPr>
              <a:r>
                <a:rPr lang="ko-KR" altLang="en-US" sz="2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개발 팀장</a:t>
              </a:r>
              <a:endPara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TextBox 37"/>
            <p:cNvSpPr txBox="1">
              <a:spLocks noChangeArrowheads="1"/>
            </p:cNvSpPr>
            <p:nvPr/>
          </p:nvSpPr>
          <p:spPr bwMode="auto">
            <a:xfrm>
              <a:off x="17619663" y="10197961"/>
              <a:ext cx="5114925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89" tIns="91445" rIns="182889" bIns="91445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3200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주예나</a:t>
              </a:r>
              <a:endParaRPr lang="id-ID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246" y="3362939"/>
            <a:ext cx="5160169" cy="68923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462" y="3354456"/>
            <a:ext cx="5172076" cy="68961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1731" y="3338332"/>
            <a:ext cx="5190332" cy="69302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54" y="3343873"/>
            <a:ext cx="5172076" cy="68961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580221" y="3783726"/>
            <a:ext cx="14931458" cy="1448159"/>
            <a:chOff x="4270942" y="3783726"/>
            <a:chExt cx="14931458" cy="1448159"/>
          </a:xfrm>
        </p:grpSpPr>
        <p:sp>
          <p:nvSpPr>
            <p:cNvPr id="4117" name="Shape 1368"/>
            <p:cNvSpPr>
              <a:spLocks noChangeArrowheads="1"/>
            </p:cNvSpPr>
            <p:nvPr/>
          </p:nvSpPr>
          <p:spPr bwMode="auto">
            <a:xfrm>
              <a:off x="4270942" y="3783726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4000" dirty="0">
                  <a:solidFill>
                    <a:srgbClr val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Helvetica Neue" pitchFamily="-65" charset="0"/>
                </a:rPr>
                <a:t>Stage </a:t>
              </a:r>
              <a:r>
                <a:rPr lang="en-US" altLang="ko-KR" sz="4000" dirty="0" smtClean="0">
                  <a:solidFill>
                    <a:srgbClr val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Helvetica Neue" pitchFamily="-65" charset="0"/>
                </a:rPr>
                <a:t>One</a:t>
              </a:r>
              <a:endParaRPr lang="en-US" altLang="ko-KR" sz="4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 Neue" pitchFamily="-65" charset="0"/>
              </a:endParaRPr>
            </a:p>
          </p:txBody>
        </p:sp>
        <p:sp>
          <p:nvSpPr>
            <p:cNvPr id="4101" name="Subtitle 2"/>
            <p:cNvSpPr txBox="1">
              <a:spLocks/>
            </p:cNvSpPr>
            <p:nvPr/>
          </p:nvSpPr>
          <p:spPr bwMode="auto">
            <a:xfrm>
              <a:off x="9072807" y="4027691"/>
              <a:ext cx="10129593" cy="960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소프트웨어 개발 방법론 진행 준비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580221" y="6168714"/>
            <a:ext cx="13250969" cy="1448159"/>
            <a:chOff x="4270942" y="6378830"/>
            <a:chExt cx="13250969" cy="1448159"/>
          </a:xfrm>
        </p:grpSpPr>
        <p:sp>
          <p:nvSpPr>
            <p:cNvPr id="4114" name="Shape 1364"/>
            <p:cNvSpPr>
              <a:spLocks noChangeArrowheads="1"/>
            </p:cNvSpPr>
            <p:nvPr/>
          </p:nvSpPr>
          <p:spPr bwMode="auto">
            <a:xfrm>
              <a:off x="4270942" y="6378830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4000">
                  <a:solidFill>
                    <a:srgbClr val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Helvetica Neue" pitchFamily="-65" charset="0"/>
                </a:rPr>
                <a:t>Stage Two</a:t>
              </a:r>
            </a:p>
          </p:txBody>
        </p:sp>
        <p:sp>
          <p:nvSpPr>
            <p:cNvPr id="4103" name="Subtitle 2"/>
            <p:cNvSpPr txBox="1">
              <a:spLocks/>
            </p:cNvSpPr>
            <p:nvPr/>
          </p:nvSpPr>
          <p:spPr bwMode="auto">
            <a:xfrm>
              <a:off x="9072807" y="6622795"/>
              <a:ext cx="8449104" cy="960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요구사항 정의서 및 명세서 작성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580221" y="8553702"/>
            <a:ext cx="15217208" cy="1448159"/>
            <a:chOff x="4270942" y="8760435"/>
            <a:chExt cx="15217208" cy="1448159"/>
          </a:xfrm>
        </p:grpSpPr>
        <p:sp>
          <p:nvSpPr>
            <p:cNvPr id="50" name="Shape 1369"/>
            <p:cNvSpPr>
              <a:spLocks noChangeArrowheads="1"/>
            </p:cNvSpPr>
            <p:nvPr/>
          </p:nvSpPr>
          <p:spPr bwMode="auto">
            <a:xfrm>
              <a:off x="4270942" y="8760435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rgbClr val="A7E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4000" cap="none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Lato Light"/>
                </a:rPr>
                <a:t>Stage Three</a:t>
              </a:r>
              <a:endParaRPr lang="en-US" sz="4000" cap="none" dirty="0">
                <a:latin typeface="나눔고딕" panose="020D0604000000000000" pitchFamily="50" charset="-127"/>
                <a:ea typeface="나눔고딕" panose="020D0604000000000000" pitchFamily="50" charset="-127"/>
                <a:cs typeface="Lato Light"/>
              </a:endParaRPr>
            </a:p>
          </p:txBody>
        </p:sp>
        <p:sp>
          <p:nvSpPr>
            <p:cNvPr id="4104" name="Subtitle 2"/>
            <p:cNvSpPr txBox="1">
              <a:spLocks/>
            </p:cNvSpPr>
            <p:nvPr/>
          </p:nvSpPr>
          <p:spPr bwMode="auto">
            <a:xfrm>
              <a:off x="9072807" y="9004400"/>
              <a:ext cx="10415343" cy="960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적용 기술 조사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580221" y="10938691"/>
            <a:ext cx="9404027" cy="1448159"/>
            <a:chOff x="4270942" y="10938691"/>
            <a:chExt cx="9404027" cy="1448159"/>
          </a:xfrm>
        </p:grpSpPr>
        <p:sp>
          <p:nvSpPr>
            <p:cNvPr id="46" name="Shape 1366"/>
            <p:cNvSpPr>
              <a:spLocks noChangeArrowheads="1"/>
            </p:cNvSpPr>
            <p:nvPr/>
          </p:nvSpPr>
          <p:spPr bwMode="auto">
            <a:xfrm>
              <a:off x="4270942" y="10938691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rgbClr val="5DC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4000" cap="none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Lato Light"/>
                </a:rPr>
                <a:t>Stage Four</a:t>
              </a:r>
              <a:endParaRPr lang="en-US" sz="4000" cap="none" dirty="0">
                <a:latin typeface="나눔고딕" panose="020D0604000000000000" pitchFamily="50" charset="-127"/>
                <a:ea typeface="나눔고딕" panose="020D0604000000000000" pitchFamily="50" charset="-127"/>
                <a:cs typeface="Lato Light"/>
              </a:endParaRPr>
            </a:p>
          </p:txBody>
        </p:sp>
        <p:sp>
          <p:nvSpPr>
            <p:cNvPr id="4106" name="Subtitle 2"/>
            <p:cNvSpPr txBox="1">
              <a:spLocks/>
            </p:cNvSpPr>
            <p:nvPr/>
          </p:nvSpPr>
          <p:spPr bwMode="auto">
            <a:xfrm>
              <a:off x="9072807" y="11182657"/>
              <a:ext cx="4602162" cy="960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다음 일정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9134297" y="1025100"/>
            <a:ext cx="60868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프로젝트 진행 사항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739425" y="1963700"/>
            <a:ext cx="487817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rPr>
              <a:t>PROJECT PROGRESS</a:t>
            </a:r>
            <a:endParaRPr 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 Ligh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solidFill>
            <a:srgbClr val="4E67C8">
              <a:alpha val="8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5602" name="Group 11"/>
          <p:cNvGrpSpPr>
            <a:grpSpLocks/>
          </p:cNvGrpSpPr>
          <p:nvPr/>
        </p:nvGrpSpPr>
        <p:grpSpPr bwMode="auto">
          <a:xfrm>
            <a:off x="6831013" y="4711700"/>
            <a:ext cx="10639425" cy="4835179"/>
            <a:chOff x="6831731" y="4242508"/>
            <a:chExt cx="10638425" cy="4835898"/>
          </a:xfrm>
        </p:grpSpPr>
        <p:sp>
          <p:nvSpPr>
            <p:cNvPr id="25604" name="TextBox 12"/>
            <p:cNvSpPr txBox="1">
              <a:spLocks noChangeArrowheads="1"/>
            </p:cNvSpPr>
            <p:nvPr/>
          </p:nvSpPr>
          <p:spPr bwMode="auto">
            <a:xfrm>
              <a:off x="8744722" y="4559977"/>
              <a:ext cx="6767563" cy="2647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6600" b="1" dirty="0">
                  <a:solidFill>
                    <a:srgbClr val="FFFFFF"/>
                  </a:solidFill>
                  <a:latin typeface="Montserrat" pitchFamily="-65" charset="0"/>
                </a:rPr>
                <a:t>SCRUM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731" y="4242508"/>
              <a:ext cx="10638425" cy="3289789"/>
            </a:xfrm>
            <a:prstGeom prst="rect">
              <a:avLst/>
            </a:prstGeom>
            <a:noFill/>
            <a:ln w="762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606" name="TextBox 14"/>
            <p:cNvSpPr txBox="1">
              <a:spLocks noChangeArrowheads="1"/>
            </p:cNvSpPr>
            <p:nvPr/>
          </p:nvSpPr>
          <p:spPr bwMode="auto">
            <a:xfrm>
              <a:off x="10865295" y="8447370"/>
              <a:ext cx="2526417" cy="63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3500" dirty="0">
                  <a:solidFill>
                    <a:srgbClr val="FFFFFF"/>
                  </a:solidFill>
                  <a:latin typeface="Montserrat Light" pitchFamily="-65" charset="0"/>
                </a:rPr>
                <a:t>&lt;</a:t>
              </a:r>
              <a:r>
                <a:rPr lang="ko-KR" altLang="en-US" sz="3500" dirty="0">
                  <a:solidFill>
                    <a:srgbClr val="FFFFFF"/>
                  </a:solidFill>
                  <a:latin typeface="Montserrat Light" pitchFamily="-65" charset="0"/>
                </a:rPr>
                <a:t>선정 이유</a:t>
              </a:r>
              <a:r>
                <a:rPr lang="en-US" altLang="ko-KR" sz="3500" dirty="0">
                  <a:solidFill>
                    <a:srgbClr val="FFFFFF"/>
                  </a:solidFill>
                  <a:latin typeface="Montserrat Light" pitchFamily="-65" charset="0"/>
                </a:rPr>
                <a:t>&gt;</a:t>
              </a:r>
            </a:p>
          </p:txBody>
        </p:sp>
      </p:grpSp>
      <p:sp>
        <p:nvSpPr>
          <p:cNvPr id="8" name="Rectangle 153">
            <a:extLst>
              <a:ext uri="{FF2B5EF4-FFF2-40B4-BE49-F238E27FC236}">
                <a16:creationId xmlns:a16="http://schemas.microsoft.com/office/drawing/2014/main" id="{FE6C1014-645B-4EBE-B881-7F67D508698F}"/>
              </a:ext>
            </a:extLst>
          </p:cNvPr>
          <p:cNvSpPr/>
          <p:nvPr/>
        </p:nvSpPr>
        <p:spPr>
          <a:xfrm>
            <a:off x="6786696" y="1025100"/>
            <a:ext cx="1078363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bg1"/>
                </a:solidFill>
                <a:latin typeface="Montserrat"/>
                <a:cs typeface="Montserrat"/>
              </a:rPr>
              <a:t>소프트웨어 </a:t>
            </a:r>
            <a:r>
              <a:rPr lang="ko-KR" altLang="en-US" sz="5400" b="1" dirty="0">
                <a:solidFill>
                  <a:schemeClr val="bg1"/>
                </a:solidFill>
                <a:latin typeface="Montserrat"/>
                <a:cs typeface="Montserrat"/>
              </a:rPr>
              <a:t>개발 방법론 진행 준비</a:t>
            </a:r>
            <a:endParaRPr lang="en-US" sz="5400" b="1" dirty="0">
              <a:solidFill>
                <a:schemeClr val="bg1"/>
              </a:solidFill>
              <a:latin typeface="Montserrat"/>
              <a:cs typeface="Montserrat"/>
            </a:endParaRPr>
          </a:p>
        </p:txBody>
      </p:sp>
      <p:sp>
        <p:nvSpPr>
          <p:cNvPr id="9" name="Rectangle 154">
            <a:extLst>
              <a:ext uri="{FF2B5EF4-FFF2-40B4-BE49-F238E27FC236}">
                <a16:creationId xmlns:a16="http://schemas.microsoft.com/office/drawing/2014/main" id="{9CE1C042-AE5E-41D4-9BD0-931CFD1018C4}"/>
              </a:ext>
            </a:extLst>
          </p:cNvPr>
          <p:cNvSpPr/>
          <p:nvPr/>
        </p:nvSpPr>
        <p:spPr>
          <a:xfrm>
            <a:off x="9731409" y="1963700"/>
            <a:ext cx="4894203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bg1"/>
                </a:solidFill>
                <a:latin typeface="Montserrat Light"/>
                <a:cs typeface="Montserrat Light"/>
              </a:rPr>
              <a:t>애자일 방법론 </a:t>
            </a:r>
            <a:r>
              <a:rPr lang="en-US" altLang="ko-KR" dirty="0">
                <a:solidFill>
                  <a:schemeClr val="bg1"/>
                </a:solidFill>
                <a:latin typeface="Montserrat Light"/>
                <a:cs typeface="Montserrat Light"/>
              </a:rPr>
              <a:t>- Scrum</a:t>
            </a:r>
            <a:endParaRPr lang="en-US" dirty="0">
              <a:solidFill>
                <a:schemeClr val="bg1"/>
              </a:solidFill>
              <a:latin typeface="Montserrat Light"/>
              <a:cs typeface="Montserrat Ligh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69B94-FF57-4DA1-B4A0-D57A73DE826C}"/>
              </a:ext>
            </a:extLst>
          </p:cNvPr>
          <p:cNvSpPr txBox="1">
            <a:spLocks/>
          </p:cNvSpPr>
          <p:nvPr/>
        </p:nvSpPr>
        <p:spPr bwMode="auto">
          <a:xfrm>
            <a:off x="891838" y="9861739"/>
            <a:ext cx="22640012" cy="128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 defTabSz="9144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sz="3500" dirty="0" err="1">
                <a:solidFill>
                  <a:schemeClr val="bg1"/>
                </a:solidFill>
              </a:rPr>
              <a:t>소프트웨어캡스톤프로젝트의</a:t>
            </a:r>
            <a:r>
              <a:rPr lang="ko-KR" altLang="en-US" sz="3500" dirty="0">
                <a:solidFill>
                  <a:schemeClr val="bg1"/>
                </a:solidFill>
              </a:rPr>
              <a:t> 진행 주기 상 빠르게 프로젝트가 진행되어야 한다</a:t>
            </a:r>
            <a:endParaRPr lang="en-US" altLang="ko-KR" sz="3500" dirty="0">
              <a:solidFill>
                <a:schemeClr val="bg1"/>
              </a:solidFill>
            </a:endParaRPr>
          </a:p>
          <a:p>
            <a:pPr algn="ctr" defTabSz="9144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sz="3500" dirty="0">
                <a:solidFill>
                  <a:schemeClr val="bg1"/>
                </a:solidFill>
              </a:rPr>
              <a:t>팀원 간의 협업을 통해 품질</a:t>
            </a:r>
            <a:r>
              <a:rPr lang="en-US" altLang="ko-KR" sz="3500" dirty="0">
                <a:solidFill>
                  <a:schemeClr val="bg1"/>
                </a:solidFill>
              </a:rPr>
              <a:t>, </a:t>
            </a:r>
            <a:r>
              <a:rPr lang="ko-KR" altLang="en-US" sz="3500" dirty="0">
                <a:solidFill>
                  <a:schemeClr val="bg1"/>
                </a:solidFill>
              </a:rPr>
              <a:t>생산성을 높일 필요가 있다</a:t>
            </a:r>
            <a:endParaRPr lang="en-US" altLang="ko-KR" sz="3500" dirty="0">
              <a:solidFill>
                <a:schemeClr val="bg1"/>
              </a:solidFill>
            </a:endParaRPr>
          </a:p>
          <a:p>
            <a:pPr algn="ctr" defTabSz="9144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ko-KR" sz="3500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1CED69-6E40-4436-AE28-D5065D9E58F4}"/>
              </a:ext>
            </a:extLst>
          </p:cNvPr>
          <p:cNvSpPr txBox="1">
            <a:spLocks/>
          </p:cNvSpPr>
          <p:nvPr/>
        </p:nvSpPr>
        <p:spPr bwMode="auto">
          <a:xfrm>
            <a:off x="888556" y="11850311"/>
            <a:ext cx="22640012" cy="128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 defTabSz="9144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이러한 이유로 </a:t>
            </a:r>
            <a:r>
              <a:rPr lang="en-US" altLang="ko-KR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“</a:t>
            </a:r>
            <a:r>
              <a:rPr lang="ko-KR" altLang="en-US" sz="4000" b="1" dirty="0">
                <a:solidFill>
                  <a:schemeClr val="bg1"/>
                </a:solidFill>
              </a:rPr>
              <a:t>스크럼 방법론</a:t>
            </a:r>
            <a:r>
              <a:rPr lang="en-US" altLang="ko-KR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” </a:t>
            </a:r>
            <a:r>
              <a:rPr lang="ko-KR" altLang="en-US" sz="4000" b="1" dirty="0">
                <a:solidFill>
                  <a:schemeClr val="bg1"/>
                </a:solidFill>
              </a:rPr>
              <a:t>을 채택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985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1" name="Group 4"/>
          <p:cNvGrpSpPr>
            <a:grpSpLocks/>
          </p:cNvGrpSpPr>
          <p:nvPr/>
        </p:nvGrpSpPr>
        <p:grpSpPr bwMode="auto">
          <a:xfrm>
            <a:off x="5735638" y="5381401"/>
            <a:ext cx="3389312" cy="2841625"/>
            <a:chOff x="5577517" y="4588584"/>
            <a:chExt cx="3388167" cy="3125654"/>
          </a:xfrm>
        </p:grpSpPr>
        <p:cxnSp>
          <p:nvCxnSpPr>
            <p:cNvPr id="57" name="Elbow Connector 56"/>
            <p:cNvCxnSpPr/>
            <p:nvPr/>
          </p:nvCxnSpPr>
          <p:spPr>
            <a:xfrm>
              <a:off x="5577517" y="4588584"/>
              <a:ext cx="3388167" cy="1180415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/>
            <p:nvPr/>
          </p:nvCxnSpPr>
          <p:spPr>
            <a:xfrm flipV="1">
              <a:off x="5577517" y="7040214"/>
              <a:ext cx="3388167" cy="674024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42" name="Group 72"/>
          <p:cNvGrpSpPr>
            <a:grpSpLocks/>
          </p:cNvGrpSpPr>
          <p:nvPr/>
        </p:nvGrpSpPr>
        <p:grpSpPr bwMode="auto">
          <a:xfrm flipH="1">
            <a:off x="14863763" y="5381401"/>
            <a:ext cx="3814762" cy="2841625"/>
            <a:chOff x="5577517" y="4588584"/>
            <a:chExt cx="3388167" cy="3125654"/>
          </a:xfrm>
        </p:grpSpPr>
        <p:cxnSp>
          <p:nvCxnSpPr>
            <p:cNvPr id="74" name="Elbow Connector 73"/>
            <p:cNvCxnSpPr/>
            <p:nvPr/>
          </p:nvCxnSpPr>
          <p:spPr>
            <a:xfrm>
              <a:off x="5577517" y="4588584"/>
              <a:ext cx="3388167" cy="1180415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/>
            <p:nvPr/>
          </p:nvCxnSpPr>
          <p:spPr>
            <a:xfrm flipV="1">
              <a:off x="5577517" y="7040214"/>
              <a:ext cx="3388167" cy="674024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843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5" y="4256320"/>
            <a:ext cx="8669338" cy="794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Box 28"/>
          <p:cNvSpPr txBox="1">
            <a:spLocks noChangeArrowheads="1"/>
          </p:cNvSpPr>
          <p:nvPr/>
        </p:nvSpPr>
        <p:spPr bwMode="auto">
          <a:xfrm>
            <a:off x="1737638" y="5007265"/>
            <a:ext cx="363843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3200"/>
              </a:spcAft>
            </a:pPr>
            <a:r>
              <a:rPr lang="en-US" altLang="ko-KR" sz="40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Product Owner</a:t>
            </a:r>
          </a:p>
        </p:txBody>
      </p:sp>
      <p:sp>
        <p:nvSpPr>
          <p:cNvPr id="35846" name="TextBox 29"/>
          <p:cNvSpPr txBox="1">
            <a:spLocks noChangeArrowheads="1"/>
          </p:cNvSpPr>
          <p:nvPr/>
        </p:nvSpPr>
        <p:spPr bwMode="auto">
          <a:xfrm>
            <a:off x="1933970" y="7785406"/>
            <a:ext cx="33321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3200"/>
              </a:spcAft>
            </a:pPr>
            <a:r>
              <a:rPr lang="en-US" altLang="ko-KR" sz="40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Scrum Master</a:t>
            </a:r>
          </a:p>
        </p:txBody>
      </p:sp>
      <p:sp>
        <p:nvSpPr>
          <p:cNvPr id="35849" name="TextBox 75"/>
          <p:cNvSpPr txBox="1">
            <a:spLocks noChangeArrowheads="1"/>
          </p:cNvSpPr>
          <p:nvPr/>
        </p:nvSpPr>
        <p:spPr bwMode="auto">
          <a:xfrm>
            <a:off x="18999318" y="5007265"/>
            <a:ext cx="399590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r">
              <a:spcAft>
                <a:spcPts val="3200"/>
              </a:spcAft>
            </a:pPr>
            <a:r>
              <a:rPr lang="en-US" altLang="ko-KR" sz="40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Capstone Leader</a:t>
            </a:r>
          </a:p>
        </p:txBody>
      </p:sp>
      <p:sp>
        <p:nvSpPr>
          <p:cNvPr id="35850" name="TextBox 76"/>
          <p:cNvSpPr txBox="1">
            <a:spLocks noChangeArrowheads="1"/>
          </p:cNvSpPr>
          <p:nvPr/>
        </p:nvSpPr>
        <p:spPr bwMode="auto">
          <a:xfrm>
            <a:off x="18999318" y="7524270"/>
            <a:ext cx="337475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>
              <a:spcAft>
                <a:spcPts val="3200"/>
              </a:spcAft>
            </a:pPr>
            <a:r>
              <a:rPr lang="en-US" altLang="ko-KR" sz="40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Development director </a:t>
            </a:r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93BD71E5-1A65-4A8F-95E0-E0A7B98F4FE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4" b="5294"/>
          <a:stretch>
            <a:fillRect/>
          </a:stretch>
        </p:blipFill>
        <p:spPr>
          <a:xfrm>
            <a:off x="8429625" y="4803064"/>
            <a:ext cx="7539037" cy="4493336"/>
          </a:xfrm>
        </p:spPr>
      </p:pic>
      <p:sp>
        <p:nvSpPr>
          <p:cNvPr id="23" name="Rectangle 153">
            <a:extLst>
              <a:ext uri="{FF2B5EF4-FFF2-40B4-BE49-F238E27FC236}">
                <a16:creationId xmlns:a16="http://schemas.microsoft.com/office/drawing/2014/main" id="{0BF33D02-ABE0-4913-BFD6-4AAC3DCDB452}"/>
              </a:ext>
            </a:extLst>
          </p:cNvPr>
          <p:cNvSpPr/>
          <p:nvPr/>
        </p:nvSpPr>
        <p:spPr>
          <a:xfrm>
            <a:off x="6786696" y="1025100"/>
            <a:ext cx="1078363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Montserrat"/>
                <a:cs typeface="Montserrat"/>
              </a:rPr>
              <a:t>소프트웨어 </a:t>
            </a:r>
            <a:r>
              <a:rPr lang="ko-KR" alt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개발 방법론 진행 준비</a:t>
            </a:r>
            <a:endParaRPr lang="en-US" sz="5400" b="1" dirty="0">
              <a:solidFill>
                <a:schemeClr val="tx2"/>
              </a:solidFill>
              <a:latin typeface="Montserrat"/>
              <a:cs typeface="Montserrat"/>
            </a:endParaRPr>
          </a:p>
        </p:txBody>
      </p:sp>
      <p:sp>
        <p:nvSpPr>
          <p:cNvPr id="24" name="Rectangle 154">
            <a:extLst>
              <a:ext uri="{FF2B5EF4-FFF2-40B4-BE49-F238E27FC236}">
                <a16:creationId xmlns:a16="http://schemas.microsoft.com/office/drawing/2014/main" id="{E4C34AD7-7F89-4E83-9C50-D35E037DC15F}"/>
              </a:ext>
            </a:extLst>
          </p:cNvPr>
          <p:cNvSpPr/>
          <p:nvPr/>
        </p:nvSpPr>
        <p:spPr>
          <a:xfrm>
            <a:off x="9731409" y="1963700"/>
            <a:ext cx="4894203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Montserrat Light"/>
                <a:cs typeface="Montserrat Light"/>
              </a:rPr>
              <a:t>애자일 방법론 </a:t>
            </a:r>
            <a:r>
              <a:rPr lang="en-US" altLang="ko-KR" dirty="0">
                <a:solidFill>
                  <a:schemeClr val="tx1"/>
                </a:solidFill>
                <a:latin typeface="Montserrat Light"/>
                <a:cs typeface="Montserrat Light"/>
              </a:rPr>
              <a:t>- Scrum</a:t>
            </a:r>
            <a:endParaRPr lang="en-US" dirty="0">
              <a:solidFill>
                <a:schemeClr val="tx1"/>
              </a:solidFill>
              <a:latin typeface="Montserrat Light"/>
              <a:cs typeface="Montserrat Light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F8C8D09-A12D-4241-8936-984C14810888}"/>
              </a:ext>
            </a:extLst>
          </p:cNvPr>
          <p:cNvSpPr txBox="1">
            <a:spLocks/>
          </p:cNvSpPr>
          <p:nvPr/>
        </p:nvSpPr>
        <p:spPr bwMode="auto">
          <a:xfrm>
            <a:off x="2820690" y="2877374"/>
            <a:ext cx="7599337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defTabSz="9144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sz="4500" b="1" dirty="0"/>
              <a:t>스크럼 팀 역할 구성</a:t>
            </a:r>
            <a:endParaRPr lang="en-US" altLang="ko-KR" sz="4500" b="1" dirty="0"/>
          </a:p>
        </p:txBody>
      </p:sp>
      <p:sp>
        <p:nvSpPr>
          <p:cNvPr id="26" name="Isosceles Triangle 166">
            <a:extLst>
              <a:ext uri="{FF2B5EF4-FFF2-40B4-BE49-F238E27FC236}">
                <a16:creationId xmlns:a16="http://schemas.microsoft.com/office/drawing/2014/main" id="{DFFC26D2-FC77-4A4B-8E04-DAE1ECFA595F}"/>
              </a:ext>
            </a:extLst>
          </p:cNvPr>
          <p:cNvSpPr/>
          <p:nvPr/>
        </p:nvSpPr>
        <p:spPr bwMode="auto">
          <a:xfrm rot="5400000">
            <a:off x="1879270" y="2932074"/>
            <a:ext cx="800177" cy="69077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cs typeface="Lato Light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6A9F10-4F46-4B12-A2D2-FCAF029AA6E1}"/>
              </a:ext>
            </a:extLst>
          </p:cNvPr>
          <p:cNvSpPr txBox="1">
            <a:spLocks/>
          </p:cNvSpPr>
          <p:nvPr/>
        </p:nvSpPr>
        <p:spPr bwMode="auto">
          <a:xfrm>
            <a:off x="868819" y="11561464"/>
            <a:ext cx="22640012" cy="128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 defTabSz="9144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sz="3500" b="1" dirty="0">
                <a:solidFill>
                  <a:srgbClr val="404140"/>
                </a:solidFill>
              </a:rPr>
              <a:t>기존 스크럼의 역할에서 약간 변형시켜</a:t>
            </a:r>
            <a:r>
              <a:rPr lang="en-US" altLang="ko-KR" sz="3500" b="1" dirty="0">
                <a:solidFill>
                  <a:srgbClr val="404140"/>
                </a:solidFill>
              </a:rPr>
              <a:t>, PO</a:t>
            </a:r>
            <a:r>
              <a:rPr lang="ko-KR" altLang="en-US" sz="3500" b="1" dirty="0">
                <a:solidFill>
                  <a:srgbClr val="404140"/>
                </a:solidFill>
              </a:rPr>
              <a:t>를 메인으로 다같이 제품에 대한 요구사항을 분석</a:t>
            </a:r>
            <a:endParaRPr lang="en-US" altLang="ko-KR" sz="3500" b="1" dirty="0">
              <a:solidFill>
                <a:srgbClr val="404140"/>
              </a:solidFill>
            </a:endParaRPr>
          </a:p>
          <a:p>
            <a:pPr algn="ctr" defTabSz="9144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sz="3500" b="1" dirty="0">
                <a:solidFill>
                  <a:srgbClr val="404140"/>
                </a:solidFill>
              </a:rPr>
              <a:t>또한</a:t>
            </a:r>
            <a:r>
              <a:rPr lang="en-US" altLang="ko-KR" sz="3500" b="1" dirty="0">
                <a:solidFill>
                  <a:srgbClr val="404140"/>
                </a:solidFill>
              </a:rPr>
              <a:t>, </a:t>
            </a:r>
            <a:r>
              <a:rPr lang="ko-KR" altLang="en-US" sz="3500" b="1" dirty="0">
                <a:solidFill>
                  <a:srgbClr val="404140"/>
                </a:solidFill>
              </a:rPr>
              <a:t>각자의 메인 역할들을 수행하면서</a:t>
            </a:r>
            <a:r>
              <a:rPr lang="en-US" altLang="ko-KR" sz="3500" b="1" dirty="0">
                <a:solidFill>
                  <a:srgbClr val="404140"/>
                </a:solidFill>
              </a:rPr>
              <a:t>,</a:t>
            </a:r>
            <a:r>
              <a:rPr lang="ko-KR" altLang="en-US" sz="3500" b="1" dirty="0">
                <a:solidFill>
                  <a:srgbClr val="404140"/>
                </a:solidFill>
              </a:rPr>
              <a:t> 모두 </a:t>
            </a:r>
            <a:r>
              <a:rPr lang="en-US" altLang="ko-KR" sz="3500" b="1" dirty="0">
                <a:solidFill>
                  <a:srgbClr val="404140"/>
                </a:solidFill>
              </a:rPr>
              <a:t>Scrum</a:t>
            </a:r>
            <a:r>
              <a:rPr lang="ko-KR" altLang="en-US" sz="3500" b="1" dirty="0">
                <a:solidFill>
                  <a:srgbClr val="404140"/>
                </a:solidFill>
              </a:rPr>
              <a:t> </a:t>
            </a:r>
            <a:r>
              <a:rPr lang="en-US" altLang="ko-KR" sz="3500" b="1" dirty="0">
                <a:solidFill>
                  <a:srgbClr val="404140"/>
                </a:solidFill>
              </a:rPr>
              <a:t>Team Member</a:t>
            </a:r>
            <a:r>
              <a:rPr lang="ko-KR" altLang="en-US" sz="3500" b="1" dirty="0">
                <a:solidFill>
                  <a:srgbClr val="404140"/>
                </a:solidFill>
              </a:rPr>
              <a:t>로서 프로젝트를 진행 할 것</a:t>
            </a:r>
            <a:r>
              <a:rPr lang="en-US" altLang="ko-KR" sz="3500" b="1" dirty="0">
                <a:solidFill>
                  <a:srgbClr val="404140"/>
                </a:solidFill>
              </a:rPr>
              <a:t> 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161EF566-C3C4-42DF-9BFC-EE232B09C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1133" y="5042555"/>
            <a:ext cx="345485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3200"/>
              </a:spcAft>
            </a:pPr>
            <a:r>
              <a:rPr lang="en-US" altLang="ko-KR" sz="4000" b="1" dirty="0">
                <a:solidFill>
                  <a:srgbClr val="FF0000"/>
                </a:solidFill>
                <a:latin typeface="Lato Regular" pitchFamily="-65" charset="0"/>
                <a:ea typeface="Open Sans" pitchFamily="-65" charset="0"/>
              </a:rPr>
              <a:t>Team Member</a:t>
            </a:r>
          </a:p>
        </p:txBody>
      </p:sp>
    </p:spTree>
    <p:extLst>
      <p:ext uri="{BB962C8B-B14F-4D97-AF65-F5344CB8AC3E}">
        <p14:creationId xmlns:p14="http://schemas.microsoft.com/office/powerpoint/2010/main" val="5104379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6712156" y="1025100"/>
            <a:ext cx="1093271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Montserrat"/>
                <a:cs typeface="Montserrat"/>
              </a:rPr>
              <a:t>소프트웨어 </a:t>
            </a:r>
            <a:r>
              <a:rPr lang="ko-KR" alt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개발 방법론 진행 준비</a:t>
            </a:r>
            <a:endParaRPr lang="en-US" sz="5400" b="1" dirty="0">
              <a:solidFill>
                <a:schemeClr val="tx2"/>
              </a:solidFill>
              <a:latin typeface="Montserrat"/>
              <a:cs typeface="Montserrat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9731409" y="1963700"/>
            <a:ext cx="4894203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Montserrat Light"/>
                <a:cs typeface="Montserrat Light"/>
              </a:rPr>
              <a:t>애자일 방법론 </a:t>
            </a:r>
            <a:r>
              <a:rPr lang="en-US" altLang="ko-KR" dirty="0">
                <a:solidFill>
                  <a:schemeClr val="tx1"/>
                </a:solidFill>
                <a:latin typeface="Montserrat Light"/>
                <a:cs typeface="Montserrat Light"/>
              </a:rPr>
              <a:t>- Scrum</a:t>
            </a:r>
            <a:endParaRPr lang="en-US" dirty="0">
              <a:solidFill>
                <a:schemeClr val="tx1"/>
              </a:solidFill>
              <a:latin typeface="Montserrat Light"/>
              <a:cs typeface="Montserrat Ligh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6C422D-5760-4F29-9C11-2FBD2257C655}"/>
              </a:ext>
            </a:extLst>
          </p:cNvPr>
          <p:cNvSpPr txBox="1">
            <a:spLocks/>
          </p:cNvSpPr>
          <p:nvPr/>
        </p:nvSpPr>
        <p:spPr bwMode="auto">
          <a:xfrm>
            <a:off x="2820690" y="2877374"/>
            <a:ext cx="7599337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defTabSz="9144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sz="4500" b="1" dirty="0"/>
              <a:t>스크럼 진행 준비</a:t>
            </a:r>
            <a:endParaRPr lang="en-US" altLang="ko-KR" sz="4500" b="1" dirty="0"/>
          </a:p>
        </p:txBody>
      </p:sp>
      <p:sp>
        <p:nvSpPr>
          <p:cNvPr id="8" name="Isosceles Triangle 166">
            <a:extLst>
              <a:ext uri="{FF2B5EF4-FFF2-40B4-BE49-F238E27FC236}">
                <a16:creationId xmlns:a16="http://schemas.microsoft.com/office/drawing/2014/main" id="{7D87001D-D1A9-4276-891B-1F488FECA262}"/>
              </a:ext>
            </a:extLst>
          </p:cNvPr>
          <p:cNvSpPr/>
          <p:nvPr/>
        </p:nvSpPr>
        <p:spPr bwMode="auto">
          <a:xfrm rot="5400000">
            <a:off x="1879270" y="2932074"/>
            <a:ext cx="800177" cy="69077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cs typeface="Lato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7F1715-0AFB-4673-A422-C3145870E0FC}"/>
              </a:ext>
            </a:extLst>
          </p:cNvPr>
          <p:cNvSpPr txBox="1">
            <a:spLocks/>
          </p:cNvSpPr>
          <p:nvPr/>
        </p:nvSpPr>
        <p:spPr bwMode="auto">
          <a:xfrm>
            <a:off x="15280178" y="4017225"/>
            <a:ext cx="7297968" cy="180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 defTabSz="9144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sz="3500" b="1" dirty="0">
                <a:solidFill>
                  <a:srgbClr val="404140"/>
                </a:solidFill>
              </a:rPr>
              <a:t>스프린트를 진행하는데 필요한 요구사항 분석 진행</a:t>
            </a:r>
            <a:endParaRPr lang="en-US" altLang="ko-KR" sz="3500" b="1" dirty="0">
              <a:solidFill>
                <a:srgbClr val="40414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A68C877-C9E8-44E7-AB8F-F62154A7627E}"/>
              </a:ext>
            </a:extLst>
          </p:cNvPr>
          <p:cNvSpPr txBox="1">
            <a:spLocks/>
          </p:cNvSpPr>
          <p:nvPr/>
        </p:nvSpPr>
        <p:spPr bwMode="auto">
          <a:xfrm>
            <a:off x="15280178" y="6596747"/>
            <a:ext cx="7297968" cy="180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 defTabSz="9144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sz="3500" b="1" dirty="0">
                <a:solidFill>
                  <a:srgbClr val="404140"/>
                </a:solidFill>
              </a:rPr>
              <a:t>이후 스크럼을 통해 어떠한 준비들을 해야 하는지</a:t>
            </a:r>
            <a:r>
              <a:rPr lang="en-US" altLang="ko-KR" sz="3500" b="1" dirty="0">
                <a:solidFill>
                  <a:srgbClr val="404140"/>
                </a:solidFill>
              </a:rPr>
              <a:t>,                 </a:t>
            </a:r>
            <a:r>
              <a:rPr lang="ko-KR" altLang="en-US" sz="3500" b="1" dirty="0">
                <a:solidFill>
                  <a:srgbClr val="404140"/>
                </a:solidFill>
              </a:rPr>
              <a:t>하고 있는지를 파악</a:t>
            </a:r>
            <a:endParaRPr lang="en-US" altLang="ko-KR" sz="3500" b="1" dirty="0">
              <a:solidFill>
                <a:srgbClr val="40414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2A93F6-542B-4E73-9984-D8BFD9C95590}"/>
              </a:ext>
            </a:extLst>
          </p:cNvPr>
          <p:cNvSpPr txBox="1">
            <a:spLocks/>
          </p:cNvSpPr>
          <p:nvPr/>
        </p:nvSpPr>
        <p:spPr bwMode="auto">
          <a:xfrm>
            <a:off x="15280178" y="9819311"/>
            <a:ext cx="7297968" cy="180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 defTabSz="9144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sz="3500" b="1" dirty="0">
                <a:solidFill>
                  <a:srgbClr val="404140"/>
                </a:solidFill>
              </a:rPr>
              <a:t>이는 프로젝트 관리 도구 중 하나인 </a:t>
            </a:r>
            <a:r>
              <a:rPr lang="en-US" altLang="ko-KR" sz="3500" b="1" dirty="0">
                <a:solidFill>
                  <a:srgbClr val="404140"/>
                </a:solidFill>
              </a:rPr>
              <a:t>Trello</a:t>
            </a:r>
            <a:r>
              <a:rPr lang="ko-KR" altLang="en-US" sz="3500" b="1" dirty="0">
                <a:solidFill>
                  <a:srgbClr val="404140"/>
                </a:solidFill>
              </a:rPr>
              <a:t>를 사용해 관리하며 </a:t>
            </a:r>
            <a:r>
              <a:rPr lang="en-US" altLang="ko-KR" sz="3500" b="1" dirty="0">
                <a:solidFill>
                  <a:srgbClr val="404140"/>
                </a:solidFill>
              </a:rPr>
              <a:t>     </a:t>
            </a:r>
            <a:r>
              <a:rPr lang="ko-KR" altLang="en-US" sz="3500" b="1" dirty="0">
                <a:solidFill>
                  <a:srgbClr val="404140"/>
                </a:solidFill>
              </a:rPr>
              <a:t>스프린트 진행에 있어 유용</a:t>
            </a:r>
            <a:endParaRPr lang="en-US" altLang="ko-KR" sz="3500" b="1" dirty="0">
              <a:solidFill>
                <a:srgbClr val="40414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F06363-C9D7-47A8-B4F8-990140B7A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970" y="4169622"/>
            <a:ext cx="12141259" cy="7961197"/>
          </a:xfrm>
          <a:prstGeom prst="rect">
            <a:avLst/>
          </a:prstGeom>
        </p:spPr>
      </p:pic>
      <p:sp>
        <p:nvSpPr>
          <p:cNvPr id="13" name="Freeform 118">
            <a:extLst>
              <a:ext uri="{FF2B5EF4-FFF2-40B4-BE49-F238E27FC236}">
                <a16:creationId xmlns:a16="http://schemas.microsoft.com/office/drawing/2014/main" id="{E8F720E5-2438-48F2-BBBE-E0E58ACFEDAE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18660122" y="5942652"/>
            <a:ext cx="429288" cy="443469"/>
          </a:xfrm>
          <a:custGeom>
            <a:avLst/>
            <a:gdLst>
              <a:gd name="T0" fmla="*/ 50824 w 458"/>
              <a:gd name="T1" fmla="*/ 271894 h 472"/>
              <a:gd name="T2" fmla="*/ 50824 w 458"/>
              <a:gd name="T3" fmla="*/ 271894 h 472"/>
              <a:gd name="T4" fmla="*/ 289925 w 458"/>
              <a:gd name="T5" fmla="*/ 50908 h 472"/>
              <a:gd name="T6" fmla="*/ 289925 w 458"/>
              <a:gd name="T7" fmla="*/ 17355 h 472"/>
              <a:gd name="T8" fmla="*/ 255273 w 458"/>
              <a:gd name="T9" fmla="*/ 17355 h 472"/>
              <a:gd name="T10" fmla="*/ 17326 w 458"/>
              <a:gd name="T11" fmla="*/ 255696 h 472"/>
              <a:gd name="T12" fmla="*/ 0 w 458"/>
              <a:gd name="T13" fmla="*/ 271894 h 472"/>
              <a:gd name="T14" fmla="*/ 17326 w 458"/>
              <a:gd name="T15" fmla="*/ 289248 h 472"/>
              <a:gd name="T16" fmla="*/ 255273 w 458"/>
              <a:gd name="T17" fmla="*/ 544944 h 472"/>
              <a:gd name="T18" fmla="*/ 289925 w 458"/>
              <a:gd name="T19" fmla="*/ 544944 h 472"/>
              <a:gd name="T20" fmla="*/ 289925 w 458"/>
              <a:gd name="T21" fmla="*/ 511391 h 472"/>
              <a:gd name="T22" fmla="*/ 50824 w 458"/>
              <a:gd name="T23" fmla="*/ 271894 h 472"/>
              <a:gd name="T24" fmla="*/ 339594 w 458"/>
              <a:gd name="T25" fmla="*/ 271894 h 472"/>
              <a:gd name="T26" fmla="*/ 339594 w 458"/>
              <a:gd name="T27" fmla="*/ 271894 h 472"/>
              <a:gd name="T28" fmla="*/ 527872 w 458"/>
              <a:gd name="T29" fmla="*/ 85618 h 472"/>
              <a:gd name="T30" fmla="*/ 527872 w 458"/>
              <a:gd name="T31" fmla="*/ 50908 h 472"/>
              <a:gd name="T32" fmla="*/ 493219 w 458"/>
              <a:gd name="T33" fmla="*/ 50908 h 472"/>
              <a:gd name="T34" fmla="*/ 289925 w 458"/>
              <a:gd name="T35" fmla="*/ 255696 h 472"/>
              <a:gd name="T36" fmla="*/ 272599 w 458"/>
              <a:gd name="T37" fmla="*/ 271894 h 472"/>
              <a:gd name="T38" fmla="*/ 289925 w 458"/>
              <a:gd name="T39" fmla="*/ 289248 h 472"/>
              <a:gd name="T40" fmla="*/ 493219 w 458"/>
              <a:gd name="T41" fmla="*/ 494036 h 472"/>
              <a:gd name="T42" fmla="*/ 527872 w 458"/>
              <a:gd name="T43" fmla="*/ 494036 h 472"/>
              <a:gd name="T44" fmla="*/ 527872 w 458"/>
              <a:gd name="T45" fmla="*/ 459326 h 472"/>
              <a:gd name="T46" fmla="*/ 339594 w 458"/>
              <a:gd name="T47" fmla="*/ 271894 h 47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58" h="472">
                <a:moveTo>
                  <a:pt x="44" y="235"/>
                </a:moveTo>
                <a:lnTo>
                  <a:pt x="44" y="235"/>
                </a:lnTo>
                <a:cubicBezTo>
                  <a:pt x="251" y="44"/>
                  <a:pt x="251" y="44"/>
                  <a:pt x="251" y="44"/>
                </a:cubicBezTo>
                <a:cubicBezTo>
                  <a:pt x="265" y="30"/>
                  <a:pt x="265" y="15"/>
                  <a:pt x="251" y="15"/>
                </a:cubicBezTo>
                <a:cubicBezTo>
                  <a:pt x="251" y="0"/>
                  <a:pt x="236" y="0"/>
                  <a:pt x="221" y="15"/>
                </a:cubicBezTo>
                <a:cubicBezTo>
                  <a:pt x="15" y="221"/>
                  <a:pt x="15" y="221"/>
                  <a:pt x="15" y="221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250"/>
                  <a:pt x="0" y="250"/>
                  <a:pt x="15" y="250"/>
                </a:cubicBezTo>
                <a:cubicBezTo>
                  <a:pt x="221" y="471"/>
                  <a:pt x="221" y="471"/>
                  <a:pt x="221" y="471"/>
                </a:cubicBezTo>
                <a:cubicBezTo>
                  <a:pt x="236" y="471"/>
                  <a:pt x="251" y="471"/>
                  <a:pt x="251" y="471"/>
                </a:cubicBezTo>
                <a:cubicBezTo>
                  <a:pt x="265" y="456"/>
                  <a:pt x="265" y="456"/>
                  <a:pt x="251" y="442"/>
                </a:cubicBezTo>
                <a:lnTo>
                  <a:pt x="44" y="235"/>
                </a:lnTo>
                <a:close/>
                <a:moveTo>
                  <a:pt x="294" y="235"/>
                </a:moveTo>
                <a:lnTo>
                  <a:pt x="294" y="235"/>
                </a:lnTo>
                <a:cubicBezTo>
                  <a:pt x="457" y="74"/>
                  <a:pt x="457" y="74"/>
                  <a:pt x="457" y="74"/>
                </a:cubicBezTo>
                <a:cubicBezTo>
                  <a:pt x="457" y="74"/>
                  <a:pt x="457" y="59"/>
                  <a:pt x="457" y="44"/>
                </a:cubicBezTo>
                <a:cubicBezTo>
                  <a:pt x="442" y="44"/>
                  <a:pt x="427" y="44"/>
                  <a:pt x="427" y="44"/>
                </a:cubicBezTo>
                <a:cubicBezTo>
                  <a:pt x="251" y="221"/>
                  <a:pt x="251" y="221"/>
                  <a:pt x="251" y="221"/>
                </a:cubicBezTo>
                <a:cubicBezTo>
                  <a:pt x="251" y="235"/>
                  <a:pt x="236" y="235"/>
                  <a:pt x="236" y="235"/>
                </a:cubicBezTo>
                <a:cubicBezTo>
                  <a:pt x="236" y="250"/>
                  <a:pt x="251" y="250"/>
                  <a:pt x="251" y="250"/>
                </a:cubicBezTo>
                <a:cubicBezTo>
                  <a:pt x="427" y="427"/>
                  <a:pt x="427" y="427"/>
                  <a:pt x="427" y="427"/>
                </a:cubicBezTo>
                <a:cubicBezTo>
                  <a:pt x="427" y="442"/>
                  <a:pt x="442" y="442"/>
                  <a:pt x="457" y="427"/>
                </a:cubicBezTo>
                <a:cubicBezTo>
                  <a:pt x="457" y="427"/>
                  <a:pt x="457" y="412"/>
                  <a:pt x="457" y="397"/>
                </a:cubicBezTo>
                <a:lnTo>
                  <a:pt x="294" y="2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Freeform 118">
            <a:extLst>
              <a:ext uri="{FF2B5EF4-FFF2-40B4-BE49-F238E27FC236}">
                <a16:creationId xmlns:a16="http://schemas.microsoft.com/office/drawing/2014/main" id="{DEB81A71-0340-42D0-AF51-2D3B9A916F47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18660122" y="9262791"/>
            <a:ext cx="429288" cy="443469"/>
          </a:xfrm>
          <a:custGeom>
            <a:avLst/>
            <a:gdLst>
              <a:gd name="T0" fmla="*/ 50824 w 458"/>
              <a:gd name="T1" fmla="*/ 271894 h 472"/>
              <a:gd name="T2" fmla="*/ 50824 w 458"/>
              <a:gd name="T3" fmla="*/ 271894 h 472"/>
              <a:gd name="T4" fmla="*/ 289925 w 458"/>
              <a:gd name="T5" fmla="*/ 50908 h 472"/>
              <a:gd name="T6" fmla="*/ 289925 w 458"/>
              <a:gd name="T7" fmla="*/ 17355 h 472"/>
              <a:gd name="T8" fmla="*/ 255273 w 458"/>
              <a:gd name="T9" fmla="*/ 17355 h 472"/>
              <a:gd name="T10" fmla="*/ 17326 w 458"/>
              <a:gd name="T11" fmla="*/ 255696 h 472"/>
              <a:gd name="T12" fmla="*/ 0 w 458"/>
              <a:gd name="T13" fmla="*/ 271894 h 472"/>
              <a:gd name="T14" fmla="*/ 17326 w 458"/>
              <a:gd name="T15" fmla="*/ 289248 h 472"/>
              <a:gd name="T16" fmla="*/ 255273 w 458"/>
              <a:gd name="T17" fmla="*/ 544944 h 472"/>
              <a:gd name="T18" fmla="*/ 289925 w 458"/>
              <a:gd name="T19" fmla="*/ 544944 h 472"/>
              <a:gd name="T20" fmla="*/ 289925 w 458"/>
              <a:gd name="T21" fmla="*/ 511391 h 472"/>
              <a:gd name="T22" fmla="*/ 50824 w 458"/>
              <a:gd name="T23" fmla="*/ 271894 h 472"/>
              <a:gd name="T24" fmla="*/ 339594 w 458"/>
              <a:gd name="T25" fmla="*/ 271894 h 472"/>
              <a:gd name="T26" fmla="*/ 339594 w 458"/>
              <a:gd name="T27" fmla="*/ 271894 h 472"/>
              <a:gd name="T28" fmla="*/ 527872 w 458"/>
              <a:gd name="T29" fmla="*/ 85618 h 472"/>
              <a:gd name="T30" fmla="*/ 527872 w 458"/>
              <a:gd name="T31" fmla="*/ 50908 h 472"/>
              <a:gd name="T32" fmla="*/ 493219 w 458"/>
              <a:gd name="T33" fmla="*/ 50908 h 472"/>
              <a:gd name="T34" fmla="*/ 289925 w 458"/>
              <a:gd name="T35" fmla="*/ 255696 h 472"/>
              <a:gd name="T36" fmla="*/ 272599 w 458"/>
              <a:gd name="T37" fmla="*/ 271894 h 472"/>
              <a:gd name="T38" fmla="*/ 289925 w 458"/>
              <a:gd name="T39" fmla="*/ 289248 h 472"/>
              <a:gd name="T40" fmla="*/ 493219 w 458"/>
              <a:gd name="T41" fmla="*/ 494036 h 472"/>
              <a:gd name="T42" fmla="*/ 527872 w 458"/>
              <a:gd name="T43" fmla="*/ 494036 h 472"/>
              <a:gd name="T44" fmla="*/ 527872 w 458"/>
              <a:gd name="T45" fmla="*/ 459326 h 472"/>
              <a:gd name="T46" fmla="*/ 339594 w 458"/>
              <a:gd name="T47" fmla="*/ 271894 h 47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58" h="472">
                <a:moveTo>
                  <a:pt x="44" y="235"/>
                </a:moveTo>
                <a:lnTo>
                  <a:pt x="44" y="235"/>
                </a:lnTo>
                <a:cubicBezTo>
                  <a:pt x="251" y="44"/>
                  <a:pt x="251" y="44"/>
                  <a:pt x="251" y="44"/>
                </a:cubicBezTo>
                <a:cubicBezTo>
                  <a:pt x="265" y="30"/>
                  <a:pt x="265" y="15"/>
                  <a:pt x="251" y="15"/>
                </a:cubicBezTo>
                <a:cubicBezTo>
                  <a:pt x="251" y="0"/>
                  <a:pt x="236" y="0"/>
                  <a:pt x="221" y="15"/>
                </a:cubicBezTo>
                <a:cubicBezTo>
                  <a:pt x="15" y="221"/>
                  <a:pt x="15" y="221"/>
                  <a:pt x="15" y="221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250"/>
                  <a:pt x="0" y="250"/>
                  <a:pt x="15" y="250"/>
                </a:cubicBezTo>
                <a:cubicBezTo>
                  <a:pt x="221" y="471"/>
                  <a:pt x="221" y="471"/>
                  <a:pt x="221" y="471"/>
                </a:cubicBezTo>
                <a:cubicBezTo>
                  <a:pt x="236" y="471"/>
                  <a:pt x="251" y="471"/>
                  <a:pt x="251" y="471"/>
                </a:cubicBezTo>
                <a:cubicBezTo>
                  <a:pt x="265" y="456"/>
                  <a:pt x="265" y="456"/>
                  <a:pt x="251" y="442"/>
                </a:cubicBezTo>
                <a:lnTo>
                  <a:pt x="44" y="235"/>
                </a:lnTo>
                <a:close/>
                <a:moveTo>
                  <a:pt x="294" y="235"/>
                </a:moveTo>
                <a:lnTo>
                  <a:pt x="294" y="235"/>
                </a:lnTo>
                <a:cubicBezTo>
                  <a:pt x="457" y="74"/>
                  <a:pt x="457" y="74"/>
                  <a:pt x="457" y="74"/>
                </a:cubicBezTo>
                <a:cubicBezTo>
                  <a:pt x="457" y="74"/>
                  <a:pt x="457" y="59"/>
                  <a:pt x="457" y="44"/>
                </a:cubicBezTo>
                <a:cubicBezTo>
                  <a:pt x="442" y="44"/>
                  <a:pt x="427" y="44"/>
                  <a:pt x="427" y="44"/>
                </a:cubicBezTo>
                <a:cubicBezTo>
                  <a:pt x="251" y="221"/>
                  <a:pt x="251" y="221"/>
                  <a:pt x="251" y="221"/>
                </a:cubicBezTo>
                <a:cubicBezTo>
                  <a:pt x="251" y="235"/>
                  <a:pt x="236" y="235"/>
                  <a:pt x="236" y="235"/>
                </a:cubicBezTo>
                <a:cubicBezTo>
                  <a:pt x="236" y="250"/>
                  <a:pt x="251" y="250"/>
                  <a:pt x="251" y="250"/>
                </a:cubicBezTo>
                <a:cubicBezTo>
                  <a:pt x="427" y="427"/>
                  <a:pt x="427" y="427"/>
                  <a:pt x="427" y="427"/>
                </a:cubicBezTo>
                <a:cubicBezTo>
                  <a:pt x="427" y="442"/>
                  <a:pt x="442" y="442"/>
                  <a:pt x="457" y="427"/>
                </a:cubicBezTo>
                <a:cubicBezTo>
                  <a:pt x="457" y="427"/>
                  <a:pt x="457" y="412"/>
                  <a:pt x="457" y="397"/>
                </a:cubicBezTo>
                <a:lnTo>
                  <a:pt x="294" y="2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8331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7314086" y="1025100"/>
            <a:ext cx="9728859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요구사항 </a:t>
            </a: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정의서 및</a:t>
            </a:r>
            <a:r>
              <a:rPr lang="en-US" altLang="ko-KR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명세서 작성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9565500" y="1963700"/>
            <a:ext cx="5226024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요구사항 식별 및 구체화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71" y="2811434"/>
            <a:ext cx="7190262" cy="1026312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233" y="4159778"/>
            <a:ext cx="7490772" cy="104845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7F1715-0AFB-4673-A422-C3145870E0FC}"/>
              </a:ext>
            </a:extLst>
          </p:cNvPr>
          <p:cNvSpPr txBox="1">
            <a:spLocks/>
          </p:cNvSpPr>
          <p:nvPr/>
        </p:nvSpPr>
        <p:spPr bwMode="auto">
          <a:xfrm>
            <a:off x="10581042" y="5710786"/>
            <a:ext cx="13747750" cy="446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marL="457200" indent="-457200" algn="just" defTabSz="9144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4041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 및 식별 작업</a:t>
            </a:r>
            <a:endParaRPr lang="en-US" altLang="ko-KR" dirty="0" smtClean="0">
              <a:solidFill>
                <a:srgbClr val="40414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just" defTabSz="9144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4041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식별한 요구사항을 기반으로 요구사항 정의서 작성</a:t>
            </a:r>
            <a:endParaRPr lang="en-US" altLang="ko-KR" dirty="0" smtClean="0">
              <a:solidFill>
                <a:srgbClr val="40414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just" defTabSz="9144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4041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요구사항에 대한 자세한 부가 설명을 위해 요구사항 명세서 작성</a:t>
            </a:r>
            <a:endParaRPr lang="en-US" altLang="ko-KR" dirty="0" smtClean="0">
              <a:solidFill>
                <a:srgbClr val="40414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defTabSz="914400">
              <a:lnSpc>
                <a:spcPct val="150000"/>
              </a:lnSpc>
              <a:spcBef>
                <a:spcPct val="20000"/>
              </a:spcBef>
            </a:pPr>
            <a:endParaRPr lang="en-US" altLang="ko-KR" dirty="0">
              <a:solidFill>
                <a:srgbClr val="40414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defTabSz="914400">
              <a:lnSpc>
                <a:spcPct val="150000"/>
              </a:lnSpc>
              <a:spcBef>
                <a:spcPct val="20000"/>
              </a:spcBef>
            </a:pPr>
            <a:r>
              <a:rPr lang="ko-KR" altLang="en-US" u="sng" dirty="0" smtClean="0">
                <a:solidFill>
                  <a:srgbClr val="4041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지속적으로 보완해 이번 주말까지 정의서 및 명세서 초안 완성 예정</a:t>
            </a:r>
            <a:endParaRPr lang="en-US" altLang="ko-KR" u="sng" dirty="0">
              <a:solidFill>
                <a:srgbClr val="40414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229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DCD2D2E-1726-41A7-B068-AE56A1F013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20266" y="3577679"/>
          <a:ext cx="17937116" cy="862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84780">
                  <a:extLst>
                    <a:ext uri="{9D8B030D-6E8A-4147-A177-3AD203B41FA5}">
                      <a16:colId xmlns:a16="http://schemas.microsoft.com/office/drawing/2014/main" val="1201555937"/>
                    </a:ext>
                  </a:extLst>
                </a:gridCol>
                <a:gridCol w="14652336">
                  <a:extLst>
                    <a:ext uri="{9D8B030D-6E8A-4147-A177-3AD203B41FA5}">
                      <a16:colId xmlns:a16="http://schemas.microsoft.com/office/drawing/2014/main" val="1486043239"/>
                    </a:ext>
                  </a:extLst>
                </a:gridCol>
              </a:tblGrid>
              <a:tr h="1078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 dirty="0">
                          <a:effectLst/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RQ-0001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dirty="0">
                          <a:effectLst/>
                          <a:latin typeface="KoPubWorld돋움체_Pro Light" panose="00000300000000000000" pitchFamily="50" charset="-127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자연어 문장을 </a:t>
                      </a:r>
                      <a:r>
                        <a:rPr lang="ko-KR" sz="3600" dirty="0" err="1">
                          <a:effectLst/>
                          <a:latin typeface="KoPubWorld돋움체_Pro Light" panose="00000300000000000000" pitchFamily="50" charset="-127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SQL로</a:t>
                      </a:r>
                      <a:r>
                        <a:rPr lang="ko-KR" sz="3600" dirty="0">
                          <a:effectLst/>
                          <a:latin typeface="KoPubWorld돋움체_Pro Light" panose="00000300000000000000" pitchFamily="50" charset="-127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 변환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92498494"/>
                  </a:ext>
                </a:extLst>
              </a:tr>
              <a:tr h="1078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 dirty="0">
                          <a:effectLst/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RQ-0002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dirty="0">
                          <a:effectLst/>
                          <a:latin typeface="KoPubWorld돋움체_Pro Light" panose="00000300000000000000" pitchFamily="50" charset="-127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음성을 텍스트*로 변환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751834381"/>
                  </a:ext>
                </a:extLst>
              </a:tr>
              <a:tr h="1078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 dirty="0">
                          <a:effectLst/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RQ-0003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dirty="0">
                          <a:effectLst/>
                          <a:latin typeface="KoPubWorld돋움체_Pro Light" panose="00000300000000000000" pitchFamily="50" charset="-127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데이터베이스 작업* 수행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389681689"/>
                  </a:ext>
                </a:extLst>
              </a:tr>
              <a:tr h="1078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 dirty="0">
                          <a:effectLst/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RQ-0004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dirty="0">
                          <a:effectLst/>
                          <a:latin typeface="KoPubWorld돋움체_Pro Light" panose="00000300000000000000" pitchFamily="50" charset="-127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실행 결과 표 형식 반환 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07645596"/>
                  </a:ext>
                </a:extLst>
              </a:tr>
              <a:tr h="1078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 dirty="0">
                          <a:effectLst/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RQ-0005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dirty="0">
                          <a:effectLst/>
                          <a:latin typeface="KoPubWorld돋움체_Pro Light" panose="00000300000000000000" pitchFamily="50" charset="-127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오류 메시지 관리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0939964"/>
                  </a:ext>
                </a:extLst>
              </a:tr>
              <a:tr h="1078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 dirty="0">
                          <a:effectLst/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RQ-0006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dirty="0">
                          <a:effectLst/>
                          <a:latin typeface="KoPubWorld돋움체_Pro Light" panose="00000300000000000000" pitchFamily="50" charset="-127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외부 데이터베이스와 연동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27639269"/>
                  </a:ext>
                </a:extLst>
              </a:tr>
              <a:tr h="1078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 dirty="0">
                          <a:effectLst/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RQ-0007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dirty="0">
                          <a:effectLst/>
                          <a:latin typeface="KoPubWorld돋움체_Pro Light" panose="00000300000000000000" pitchFamily="50" charset="-127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전체 내용 표 형식 시각화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153140504"/>
                  </a:ext>
                </a:extLst>
              </a:tr>
              <a:tr h="1078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 dirty="0">
                          <a:effectLst/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RQ-0008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dirty="0">
                          <a:effectLst/>
                          <a:latin typeface="KoPubWorld돋움체_Pro Light" panose="00000300000000000000" pitchFamily="50" charset="-127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데이터베이스 관계 시각화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087328791"/>
                  </a:ext>
                </a:extLst>
              </a:tr>
            </a:tbl>
          </a:graphicData>
        </a:graphic>
      </p:graphicFrame>
      <p:sp>
        <p:nvSpPr>
          <p:cNvPr id="6" name="Rectangle 153"/>
          <p:cNvSpPr/>
          <p:nvPr/>
        </p:nvSpPr>
        <p:spPr>
          <a:xfrm>
            <a:off x="7314086" y="1025100"/>
            <a:ext cx="9728859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요구사항 </a:t>
            </a: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정의서 및</a:t>
            </a:r>
            <a:r>
              <a:rPr lang="en-US" altLang="ko-KR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명세서 작성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7" name="Rectangle 154"/>
          <p:cNvSpPr/>
          <p:nvPr/>
        </p:nvSpPr>
        <p:spPr>
          <a:xfrm>
            <a:off x="10346966" y="1963700"/>
            <a:ext cx="3663095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요구사항 정의서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278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7EDBD8-5856-44CB-9918-68EB5BC0DE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20267" y="3702476"/>
          <a:ext cx="17937115" cy="8501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84782">
                  <a:extLst>
                    <a:ext uri="{9D8B030D-6E8A-4147-A177-3AD203B41FA5}">
                      <a16:colId xmlns:a16="http://schemas.microsoft.com/office/drawing/2014/main" val="433907029"/>
                    </a:ext>
                  </a:extLst>
                </a:gridCol>
                <a:gridCol w="14652333">
                  <a:extLst>
                    <a:ext uri="{9D8B030D-6E8A-4147-A177-3AD203B41FA5}">
                      <a16:colId xmlns:a16="http://schemas.microsoft.com/office/drawing/2014/main" val="1556671024"/>
                    </a:ext>
                  </a:extLst>
                </a:gridCol>
              </a:tblGrid>
              <a:tr h="1214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 dirty="0">
                          <a:effectLst/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RQ-0009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dirty="0">
                          <a:effectLst/>
                          <a:latin typeface="KoPubWorld돋움체_Pro Light" panose="00000300000000000000" pitchFamily="50" charset="-127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작업 파일 저장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0571420"/>
                  </a:ext>
                </a:extLst>
              </a:tr>
              <a:tr h="12159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 dirty="0">
                          <a:effectLst/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RQ-0010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dirty="0">
                          <a:effectLst/>
                          <a:latin typeface="KoPubWorld돋움체_Pro Light" panose="00000300000000000000" pitchFamily="50" charset="-127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작업 파일 불러오기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597334695"/>
                  </a:ext>
                </a:extLst>
              </a:tr>
              <a:tr h="1214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 dirty="0">
                          <a:effectLst/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RQ-0011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dirty="0">
                          <a:effectLst/>
                          <a:latin typeface="KoPubWorld돋움체_Pro Light" panose="00000300000000000000" pitchFamily="50" charset="-127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프로그램 환경 설정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50558300"/>
                  </a:ext>
                </a:extLst>
              </a:tr>
              <a:tr h="1214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 dirty="0">
                          <a:effectLst/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RQ-0012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dirty="0">
                          <a:effectLst/>
                          <a:latin typeface="KoPubWorld돋움체_Pro Light" panose="00000300000000000000" pitchFamily="50" charset="-127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집계 함수 사용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22323088"/>
                  </a:ext>
                </a:extLst>
              </a:tr>
              <a:tr h="1214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 dirty="0">
                          <a:effectLst/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RQ-0013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dirty="0">
                          <a:effectLst/>
                          <a:latin typeface="KoPubWorld돋움체_Pro Light" panose="00000300000000000000" pitchFamily="50" charset="-127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테이블과 </a:t>
                      </a:r>
                      <a:r>
                        <a:rPr lang="ko-KR" sz="3600" dirty="0" err="1">
                          <a:effectLst/>
                          <a:latin typeface="KoPubWorld돋움체_Pro Light" panose="00000300000000000000" pitchFamily="50" charset="-127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테이블간의</a:t>
                      </a:r>
                      <a:r>
                        <a:rPr lang="ko-KR" sz="3600" dirty="0">
                          <a:effectLst/>
                          <a:latin typeface="KoPubWorld돋움체_Pro Light" panose="00000300000000000000" pitchFamily="50" charset="-127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 관계 목록 표현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794519474"/>
                  </a:ext>
                </a:extLst>
              </a:tr>
              <a:tr h="1214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 dirty="0">
                          <a:effectLst/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RQ-0014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dirty="0">
                          <a:effectLst/>
                          <a:latin typeface="KoPubWorld돋움체_Pro Light" panose="00000300000000000000" pitchFamily="50" charset="-127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테이블 폴더 기능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01384033"/>
                  </a:ext>
                </a:extLst>
              </a:tr>
              <a:tr h="1214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 dirty="0">
                          <a:effectLst/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RQ-0015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dirty="0">
                          <a:effectLst/>
                          <a:latin typeface="KoPubWorld돋움체_Pro Light" panose="00000300000000000000" pitchFamily="50" charset="-127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자연어 문장으로 생성된 SQL</a:t>
                      </a:r>
                      <a:r>
                        <a:rPr lang="en-US" altLang="ko-KR" sz="3600" dirty="0">
                          <a:effectLst/>
                          <a:latin typeface="KoPubWorld돋움체_Pro Light" panose="00000300000000000000" pitchFamily="50" charset="-127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 </a:t>
                      </a:r>
                      <a:r>
                        <a:rPr lang="ko-KR" sz="3600" dirty="0">
                          <a:effectLst/>
                          <a:latin typeface="KoPubWorld돋움체_Pro Light" panose="00000300000000000000" pitchFamily="50" charset="-127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문 퀄리티 평가 요청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057080078"/>
                  </a:ext>
                </a:extLst>
              </a:tr>
            </a:tbl>
          </a:graphicData>
        </a:graphic>
      </p:graphicFrame>
      <p:sp>
        <p:nvSpPr>
          <p:cNvPr id="7" name="Rectangle 153"/>
          <p:cNvSpPr/>
          <p:nvPr/>
        </p:nvSpPr>
        <p:spPr>
          <a:xfrm>
            <a:off x="7314086" y="1025100"/>
            <a:ext cx="9728859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요구사항 </a:t>
            </a: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정의서 및</a:t>
            </a:r>
            <a:r>
              <a:rPr lang="en-US" altLang="ko-KR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명세서 작성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8" name="Rectangle 154"/>
          <p:cNvSpPr/>
          <p:nvPr/>
        </p:nvSpPr>
        <p:spPr>
          <a:xfrm>
            <a:off x="10346966" y="1963700"/>
            <a:ext cx="3663095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요구사항 정의서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02308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Network Light">
      <a:dk1>
        <a:srgbClr val="737572"/>
      </a:dk1>
      <a:lt1>
        <a:sysClr val="window" lastClr="FFFFFF"/>
      </a:lt1>
      <a:dk2>
        <a:srgbClr val="445469"/>
      </a:dk2>
      <a:lt2>
        <a:srgbClr val="F6F7FA"/>
      </a:lt2>
      <a:accent1>
        <a:srgbClr val="4E67C8"/>
      </a:accent1>
      <a:accent2>
        <a:srgbClr val="5ECCF3"/>
      </a:accent2>
      <a:accent3>
        <a:srgbClr val="A7EB52"/>
      </a:accent3>
      <a:accent4>
        <a:srgbClr val="5DCEAF"/>
      </a:accent4>
      <a:accent5>
        <a:srgbClr val="FF8021"/>
      </a:accent5>
      <a:accent6>
        <a:srgbClr val="C1C3C9"/>
      </a:accent6>
      <a:hlink>
        <a:srgbClr val="5DCEAF"/>
      </a:hlink>
      <a:folHlink>
        <a:srgbClr val="FF8021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29007</TotalTime>
  <Words>851</Words>
  <Application>Microsoft Office PowerPoint</Application>
  <PresentationFormat>사용자 지정</PresentationFormat>
  <Paragraphs>161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1" baseType="lpstr">
      <vt:lpstr>Helvetica Neue</vt:lpstr>
      <vt:lpstr>KoPubWorld돋움체_Pro Bold</vt:lpstr>
      <vt:lpstr>KoPubWorld돋움체_Pro Light</vt:lpstr>
      <vt:lpstr>Lato Light</vt:lpstr>
      <vt:lpstr>Lato Regular</vt:lpstr>
      <vt:lpstr>Montserrat</vt:lpstr>
      <vt:lpstr>Montserrat Light</vt:lpstr>
      <vt:lpstr>MS PGothic</vt:lpstr>
      <vt:lpstr>Open Sans</vt:lpstr>
      <vt:lpstr>나눔고딕</vt:lpstr>
      <vt:lpstr>나눔고딕 ExtraBold</vt:lpstr>
      <vt:lpstr>Arial</vt:lpstr>
      <vt:lpstr>Arial Black</vt:lpstr>
      <vt:lpstr>Calibri Light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Windows 사용자</cp:lastModifiedBy>
  <cp:revision>4381</cp:revision>
  <dcterms:created xsi:type="dcterms:W3CDTF">2014-11-12T21:47:38Z</dcterms:created>
  <dcterms:modified xsi:type="dcterms:W3CDTF">2020-04-10T14:10:31Z</dcterms:modified>
  <cp:category/>
</cp:coreProperties>
</file>