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1269" r:id="rId2"/>
    <p:sldId id="1409" r:id="rId3"/>
    <p:sldId id="1310" r:id="rId4"/>
    <p:sldId id="1447" r:id="rId5"/>
    <p:sldId id="1448" r:id="rId6"/>
    <p:sldId id="1452" r:id="rId7"/>
    <p:sldId id="1451" r:id="rId8"/>
    <p:sldId id="1403" r:id="rId9"/>
    <p:sldId id="1456" r:id="rId10"/>
    <p:sldId id="1457" r:id="rId11"/>
    <p:sldId id="1440" r:id="rId12"/>
    <p:sldId id="1455" r:id="rId13"/>
    <p:sldId id="1453" r:id="rId14"/>
    <p:sldId id="1443" r:id="rId15"/>
    <p:sldId id="1439" r:id="rId16"/>
    <p:sldId id="1450" r:id="rId17"/>
  </p:sldIdLst>
  <p:sldSz cx="24377650" cy="13716000"/>
  <p:notesSz cx="6858000" cy="9144000"/>
  <p:defaultTextStyle>
    <a:defPPr>
      <a:defRPr lang="en-US"/>
    </a:defPPr>
    <a:lvl1pPr algn="l" defTabSz="1827213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1pPr>
    <a:lvl2pPr marL="912813" indent="-455613" algn="l" defTabSz="1827213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2pPr>
    <a:lvl3pPr marL="1827213" indent="-912813" algn="l" defTabSz="1827213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3pPr>
    <a:lvl4pPr marL="2741613" indent="-1370013" algn="l" defTabSz="1827213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4pPr>
    <a:lvl5pPr marL="3656013" indent="-1827213" algn="l" defTabSz="1827213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5pPr>
    <a:lvl6pPr marL="2286000" algn="l" defTabSz="914400" rtl="0" eaLnBrk="1" latinLnBrk="1" hangingPunct="1"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6pPr>
    <a:lvl7pPr marL="2743200" algn="l" defTabSz="914400" rtl="0" eaLnBrk="1" latinLnBrk="1" hangingPunct="1"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7pPr>
    <a:lvl8pPr marL="3200400" algn="l" defTabSz="914400" rtl="0" eaLnBrk="1" latinLnBrk="1" hangingPunct="1"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8pPr>
    <a:lvl9pPr marL="3657600" algn="l" defTabSz="914400" rtl="0" eaLnBrk="1" latinLnBrk="1" hangingPunct="1"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70">
          <p15:clr>
            <a:srgbClr val="A4A3A4"/>
          </p15:clr>
        </p15:guide>
        <p15:guide id="2" pos="14432">
          <p15:clr>
            <a:srgbClr val="A4A3A4"/>
          </p15:clr>
        </p15:guide>
        <p15:guide id="3" pos="918">
          <p15:clr>
            <a:srgbClr val="A4A3A4"/>
          </p15:clr>
        </p15:guide>
        <p15:guide id="4" pos="76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7572"/>
    <a:srgbClr val="000000"/>
    <a:srgbClr val="404140"/>
    <a:srgbClr val="3E3F41"/>
    <a:srgbClr val="DFDFDF"/>
    <a:srgbClr val="0A46A4"/>
    <a:srgbClr val="1A9497"/>
    <a:srgbClr val="27C360"/>
    <a:srgbClr val="3845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4" d="100"/>
          <a:sy n="34" d="100"/>
        </p:scale>
        <p:origin x="114" y="606"/>
      </p:cViewPr>
      <p:guideLst>
        <p:guide orient="horz" pos="4370"/>
        <p:guide pos="14432"/>
        <p:guide pos="918"/>
        <p:guide pos="76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828434" fontAlgn="auto">
              <a:spcBef>
                <a:spcPts val="0"/>
              </a:spcBef>
              <a:spcAft>
                <a:spcPts val="0"/>
              </a:spcAft>
              <a:defRPr sz="1200" dirty="0">
                <a:latin typeface="Calibri Ligh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 Light" panose="020F0302020204030204" pitchFamily="34" charset="0"/>
              </a:defRPr>
            </a:lvl1pPr>
          </a:lstStyle>
          <a:p>
            <a:fld id="{0F7759C3-9461-474C-A473-3D9C5B702E37}" type="datetimeFigureOut">
              <a:rPr lang="en-US" altLang="ko-KR"/>
              <a:pPr/>
              <a:t>4/17/2020</a:t>
            </a:fld>
            <a:endParaRPr lang="en-US" alt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434" fontAlgn="auto">
              <a:spcBef>
                <a:spcPts val="0"/>
              </a:spcBef>
              <a:spcAft>
                <a:spcPts val="0"/>
              </a:spcAft>
              <a:defRPr sz="1200" dirty="0">
                <a:latin typeface="Calibri Ligh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 Light" panose="020F0302020204030204" pitchFamily="34" charset="0"/>
              </a:defRPr>
            </a:lvl1pPr>
          </a:lstStyle>
          <a:p>
            <a:fld id="{53AB5E53-0653-421F-AFED-B386497D7CE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1pPr>
    <a:lvl2pPr marL="912813"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2pPr>
    <a:lvl3pPr marL="1827213"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3pPr>
    <a:lvl4pPr marL="2741613"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4pPr>
    <a:lvl5pPr marL="3656013"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3864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0750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1585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0747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39292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23043" y="4058644"/>
            <a:ext cx="3631906" cy="6407976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837407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00312" y="5781237"/>
            <a:ext cx="3226795" cy="4187306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2093575" y="5781237"/>
            <a:ext cx="3226795" cy="4187306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7983529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2135797" y="4072637"/>
            <a:ext cx="4295048" cy="5573543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3195659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2137368" y="4263075"/>
            <a:ext cx="4184644" cy="5577461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18845140" y="5122029"/>
            <a:ext cx="2614331" cy="4639653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2511003" y="4040479"/>
            <a:ext cx="7416128" cy="4271369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2316956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3176" y="0"/>
            <a:ext cx="24426546" cy="1371600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217944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4102163"/>
            <a:ext cx="4879954" cy="474582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743528" y="4102163"/>
            <a:ext cx="4879954" cy="474582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9501075" y="4102163"/>
            <a:ext cx="4879954" cy="474582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887101" y="8864212"/>
            <a:ext cx="4879954" cy="4839091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4621121" y="8864212"/>
            <a:ext cx="4879954" cy="4839091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29901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863574" y="5535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743528" y="5535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4623482" y="5535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4623482" y="4571736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9497696" y="4571736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9497696" y="9150590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9743528" y="9150590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4863574" y="9150590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9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-16380" y="9150590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-16380" y="4571736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98135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3365236" y="3486211"/>
            <a:ext cx="9121014" cy="5465258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0764346" y="7416425"/>
            <a:ext cx="5201777" cy="3916945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6510787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428750" y="4477612"/>
            <a:ext cx="7537740" cy="4580045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9171585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541463" y="3285810"/>
            <a:ext cx="5172520" cy="85852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919220" y="3285810"/>
            <a:ext cx="5172520" cy="85852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2301786" y="3285810"/>
            <a:ext cx="5172520" cy="85852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7679543" y="3285810"/>
            <a:ext cx="5172520" cy="85852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397639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3649078" y="3786899"/>
            <a:ext cx="4293721" cy="7158230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 dirty="0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9170684" y="3786899"/>
            <a:ext cx="4293721" cy="7158230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8127471" y="3786899"/>
            <a:ext cx="4293721" cy="7158230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618864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928191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 dirty="0"/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6249946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 dirty="0"/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10589235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 dirty="0"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14910990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 dirty="0"/>
          </a:p>
        </p:txBody>
      </p:sp>
      <p:sp>
        <p:nvSpPr>
          <p:cNvPr id="21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19218168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547513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2709188" y="750888"/>
            <a:ext cx="687387" cy="68738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400" dirty="0">
              <a:solidFill>
                <a:schemeClr val="tx1"/>
              </a:solidFill>
              <a:cs typeface="Lato Light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676400" y="730250"/>
            <a:ext cx="2102485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76400" y="3651250"/>
            <a:ext cx="21024850" cy="870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9" name="TextBox 11"/>
          <p:cNvSpPr txBox="1">
            <a:spLocks noChangeArrowheads="1"/>
          </p:cNvSpPr>
          <p:nvPr userDrawn="1"/>
        </p:nvSpPr>
        <p:spPr bwMode="auto">
          <a:xfrm>
            <a:off x="22679025" y="819150"/>
            <a:ext cx="7381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43" tIns="91422" rIns="182843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ctr"/>
            <a:fld id="{62467CE9-E347-4240-A769-1B305EC06FAB}" type="slidenum">
              <a:rPr lang="id-ID" altLang="ko-KR" sz="2400" b="1"/>
              <a:pPr algn="ctr"/>
              <a:t>‹#›</a:t>
            </a:fld>
            <a:endParaRPr lang="id-ID" altLang="ko-KR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8" r:id="rId7"/>
    <p:sldLayoutId id="2147483659" r:id="rId8"/>
    <p:sldLayoutId id="2147483660" r:id="rId9"/>
    <p:sldLayoutId id="2147483661" r:id="rId10"/>
    <p:sldLayoutId id="2147483664" r:id="rId11"/>
    <p:sldLayoutId id="2147483665" r:id="rId12"/>
    <p:sldLayoutId id="2147483666" r:id="rId13"/>
  </p:sldLayoutIdLst>
  <p:transition/>
  <p:hf hdr="0" ftr="0" dt="0"/>
  <p:txStyles>
    <p:titleStyle>
      <a:lvl1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lang="en-US" sz="6000" kern="120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1pPr>
      <a:lvl2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2pPr>
      <a:lvl3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3pPr>
      <a:lvl4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4pPr>
      <a:lvl5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5pPr>
      <a:lvl6pPr marL="4572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6pPr>
      <a:lvl7pPr marL="9144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7pPr>
      <a:lvl8pPr marL="13716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8pPr>
      <a:lvl9pPr marL="18288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9pPr>
    </p:titleStyle>
    <p:bodyStyle>
      <a:lvl1pPr algn="l" defTabSz="1827213" rtl="0" fontAlgn="base">
        <a:lnSpc>
          <a:spcPct val="90000"/>
        </a:lnSpc>
        <a:spcBef>
          <a:spcPts val="2000"/>
        </a:spcBef>
        <a:spcAft>
          <a:spcPct val="0"/>
        </a:spcAft>
        <a:buFont typeface="Arial" panose="020B0604020202020204" pitchFamily="34" charset="0"/>
        <a:defRPr lang="en-US" sz="48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1pPr>
      <a:lvl2pPr marL="912813" algn="l" defTabSz="18272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40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2pPr>
      <a:lvl3pPr marL="1827213" algn="l" defTabSz="18272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6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3pPr>
      <a:lvl4pPr marL="2741613" algn="l" defTabSz="18272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4pPr>
      <a:lvl5pPr marL="3656013" algn="l" defTabSz="18272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svg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aiopen.etri.re.kr/service_list.php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anaconda.com/" TargetMode="External"/><Relationship Id="rId4" Type="http://schemas.openxmlformats.org/officeDocument/2006/relationships/hyperlink" Target="https://www.tensorflow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24423688" cy="13716000"/>
          </a:xfrm>
          <a:prstGeom prst="rect">
            <a:avLst/>
          </a:prstGeom>
          <a:solidFill>
            <a:srgbClr val="384558">
              <a:alpha val="8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050" name="Group 11"/>
          <p:cNvGrpSpPr>
            <a:grpSpLocks/>
          </p:cNvGrpSpPr>
          <p:nvPr/>
        </p:nvGrpSpPr>
        <p:grpSpPr bwMode="auto">
          <a:xfrm>
            <a:off x="5753101" y="4711700"/>
            <a:ext cx="12871449" cy="5546037"/>
            <a:chOff x="5714696" y="4242508"/>
            <a:chExt cx="12872495" cy="5546860"/>
          </a:xfrm>
        </p:grpSpPr>
        <p:sp>
          <p:nvSpPr>
            <p:cNvPr id="2052" name="TextBox 12"/>
            <p:cNvSpPr txBox="1">
              <a:spLocks noChangeArrowheads="1"/>
            </p:cNvSpPr>
            <p:nvPr/>
          </p:nvSpPr>
          <p:spPr bwMode="auto">
            <a:xfrm>
              <a:off x="6495364" y="4617136"/>
              <a:ext cx="11387375" cy="2539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2020</a:t>
              </a:r>
              <a:r>
                <a:rPr lang="ko-KR" altLang="en-US" sz="4000" b="1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년도 </a:t>
              </a:r>
              <a:r>
                <a:rPr lang="en-US" altLang="ko-KR" sz="4000" b="1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r>
                <a:rPr lang="ko-KR" altLang="en-US" sz="4000" b="1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학기 </a:t>
              </a:r>
              <a:r>
                <a:rPr lang="ko-KR" altLang="en-US" sz="4400" b="1" dirty="0" err="1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소프트웨어공학캡스톤프로젝트</a:t>
              </a:r>
              <a:endParaRPr lang="en-US" altLang="ko-KR" sz="4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1500" b="1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신규 진행사항</a:t>
              </a:r>
              <a:endParaRPr lang="en-US" altLang="ko-KR" sz="1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696" y="4242508"/>
              <a:ext cx="12872495" cy="3289789"/>
            </a:xfrm>
            <a:prstGeom prst="rect">
              <a:avLst/>
            </a:prstGeom>
            <a:noFill/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54" name="TextBox 14"/>
            <p:cNvSpPr txBox="1">
              <a:spLocks noChangeArrowheads="1"/>
            </p:cNvSpPr>
            <p:nvPr/>
          </p:nvSpPr>
          <p:spPr bwMode="auto">
            <a:xfrm>
              <a:off x="10411396" y="7850088"/>
              <a:ext cx="3434232" cy="1939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ko-KR" altLang="en-US" sz="4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팀 </a:t>
              </a:r>
              <a:r>
                <a:rPr lang="ko-KR" altLang="en-US" sz="400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디비디비딥</a:t>
              </a:r>
              <a:endParaRPr lang="en-US" altLang="ko-KR" sz="4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sz="4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4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2020. 04. 17.</a:t>
              </a:r>
            </a:p>
          </p:txBody>
        </p:sp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/>
          <p:cNvSpPr/>
          <p:nvPr/>
        </p:nvSpPr>
        <p:spPr>
          <a:xfrm>
            <a:off x="9143116" y="1025100"/>
            <a:ext cx="6070806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_Pro Bold" panose="00000800000000000000" pitchFamily="50" charset="-127"/>
              </a:rPr>
              <a:t>개발 준비 및 실습</a:t>
            </a:r>
            <a:endParaRPr lang="en-US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8" name="Rectangle 154">
            <a:extLst>
              <a:ext uri="{FF2B5EF4-FFF2-40B4-BE49-F238E27FC236}">
                <a16:creationId xmlns:a16="http://schemas.microsoft.com/office/drawing/2014/main" id="{5CABAE5A-6F7E-4001-8000-5018A190D895}"/>
              </a:ext>
            </a:extLst>
          </p:cNvPr>
          <p:cNvSpPr/>
          <p:nvPr/>
        </p:nvSpPr>
        <p:spPr>
          <a:xfrm>
            <a:off x="10823861" y="1963700"/>
            <a:ext cx="2709309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altLang="ko-KR" dirty="0">
                <a:solidFill>
                  <a:schemeClr val="tx1"/>
                </a:solidFill>
                <a:latin typeface="Montserrat Light"/>
                <a:cs typeface="Montserrat Light"/>
              </a:rPr>
              <a:t>API </a:t>
            </a:r>
            <a:r>
              <a:rPr lang="ko-KR" altLang="en-US" dirty="0">
                <a:solidFill>
                  <a:schemeClr val="tx1"/>
                </a:solidFill>
                <a:latin typeface="Montserrat Light"/>
                <a:cs typeface="Montserrat Light"/>
              </a:rPr>
              <a:t>키 발급</a:t>
            </a:r>
            <a:endParaRPr lang="en-US" dirty="0">
              <a:solidFill>
                <a:schemeClr val="tx1"/>
              </a:solidFill>
              <a:latin typeface="Montserrat Light"/>
              <a:cs typeface="Montserrat Light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580BB9-9826-4F73-B804-865C6F23A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601" y="4227633"/>
            <a:ext cx="10474448" cy="42930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2D2757-0E41-4CB6-BDEE-E9BDE7FBFEC9}"/>
              </a:ext>
            </a:extLst>
          </p:cNvPr>
          <p:cNvSpPr txBox="1"/>
          <p:nvPr/>
        </p:nvSpPr>
        <p:spPr>
          <a:xfrm>
            <a:off x="7870221" y="9230766"/>
            <a:ext cx="8907420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ko-KR" sz="3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AI API DATA</a:t>
            </a:r>
            <a:r>
              <a:rPr lang="ko-KR" altLang="en-US" sz="3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키 발급</a:t>
            </a:r>
            <a:endParaRPr lang="en-US" altLang="ko-KR" sz="3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3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—</a:t>
            </a:r>
          </a:p>
          <a:p>
            <a:pPr algn="ctr"/>
            <a:endParaRPr lang="en-US" altLang="ko-KR" sz="3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한국전자 통신 연구원</a:t>
            </a:r>
            <a:r>
              <a:rPr lang="en-US" altLang="ko-KR" sz="2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(ETRI)</a:t>
            </a:r>
            <a:r>
              <a:rPr lang="ko-KR" altLang="en-US" sz="2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제공하는 </a:t>
            </a:r>
            <a:r>
              <a:rPr lang="en-US" altLang="ko-KR" sz="2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AI </a:t>
            </a:r>
            <a:r>
              <a:rPr lang="ko-KR" altLang="en-US" sz="2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공공 포털에서 </a:t>
            </a:r>
            <a:r>
              <a:rPr lang="en-US" altLang="ko-KR" sz="2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sz="2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키를 발급 받는다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960328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/>
          <p:cNvSpPr/>
          <p:nvPr/>
        </p:nvSpPr>
        <p:spPr>
          <a:xfrm>
            <a:off x="11239840" y="1025100"/>
            <a:ext cx="1877350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_Pro Bold" panose="00000800000000000000" pitchFamily="50" charset="-127"/>
              </a:rPr>
              <a:t>실습</a:t>
            </a:r>
            <a:endParaRPr lang="en-US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5777497" y="10498100"/>
            <a:ext cx="12822654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_Pro Light" panose="00000300000000000000" pitchFamily="50" charset="-127"/>
              </a:rPr>
              <a:t>파일을 요구사항 </a:t>
            </a:r>
            <a:r>
              <a:rPr lang="en-US" altLang="ko-KR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_Pro Light" panose="00000300000000000000" pitchFamily="50" charset="-127"/>
              </a:rPr>
              <a:t>샘플링 주파수 </a:t>
            </a:r>
            <a:r>
              <a:rPr lang="en-US" altLang="ko-KR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_Pro Light" panose="00000300000000000000" pitchFamily="50" charset="-127"/>
              </a:rPr>
              <a:t>16Hz)</a:t>
            </a: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_Pro Light" panose="00000300000000000000" pitchFamily="50" charset="-127"/>
              </a:rPr>
              <a:t> 맞게 변환하는 코드 </a:t>
            </a:r>
            <a:endParaRPr 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BA59AD-82DD-4870-85F2-3AE3D9FF4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337" y="4391025"/>
            <a:ext cx="9324975" cy="4933950"/>
          </a:xfrm>
          <a:prstGeom prst="rect">
            <a:avLst/>
          </a:prstGeom>
        </p:spPr>
      </p:pic>
      <p:sp>
        <p:nvSpPr>
          <p:cNvPr id="16" name="Rectangle 154">
            <a:extLst>
              <a:ext uri="{FF2B5EF4-FFF2-40B4-BE49-F238E27FC236}">
                <a16:creationId xmlns:a16="http://schemas.microsoft.com/office/drawing/2014/main" id="{35D593C6-6018-498D-AC4A-8BB62F7A7505}"/>
              </a:ext>
            </a:extLst>
          </p:cNvPr>
          <p:cNvSpPr/>
          <p:nvPr/>
        </p:nvSpPr>
        <p:spPr>
          <a:xfrm>
            <a:off x="10697226" y="1963700"/>
            <a:ext cx="2962584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_Pro Light" panose="00000300000000000000" pitchFamily="50" charset="-127"/>
              </a:rPr>
              <a:t>샘플링 단계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72294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/>
          <p:cNvSpPr/>
          <p:nvPr/>
        </p:nvSpPr>
        <p:spPr>
          <a:xfrm>
            <a:off x="11239840" y="1025100"/>
            <a:ext cx="1877350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_Pro Bold" panose="00000800000000000000" pitchFamily="50" charset="-127"/>
              </a:rPr>
              <a:t>실습</a:t>
            </a:r>
            <a:endParaRPr lang="en-US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9300208" y="1963700"/>
            <a:ext cx="5756617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_Pro Light" panose="00000300000000000000" pitchFamily="50" charset="-127"/>
              </a:rPr>
              <a:t>음성 인식 후 형태소 분리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398E54E-B632-471F-B48A-B79B2D45C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5550" y="3667125"/>
            <a:ext cx="6686550" cy="6381750"/>
          </a:xfrm>
          <a:prstGeom prst="rect">
            <a:avLst/>
          </a:prstGeom>
        </p:spPr>
      </p:pic>
      <p:sp>
        <p:nvSpPr>
          <p:cNvPr id="6" name="Rectangle 154">
            <a:extLst>
              <a:ext uri="{FF2B5EF4-FFF2-40B4-BE49-F238E27FC236}">
                <a16:creationId xmlns:a16="http://schemas.microsoft.com/office/drawing/2014/main" id="{95C888DA-A39E-447C-B26F-567B961A11DC}"/>
              </a:ext>
            </a:extLst>
          </p:cNvPr>
          <p:cNvSpPr/>
          <p:nvPr/>
        </p:nvSpPr>
        <p:spPr>
          <a:xfrm>
            <a:off x="5528241" y="10498100"/>
            <a:ext cx="13321189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_Pro Light" panose="00000300000000000000" pitchFamily="50" charset="-127"/>
              </a:rPr>
              <a:t>음성 데이터를 </a:t>
            </a:r>
            <a:r>
              <a:rPr lang="en-US" altLang="ko-KR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_Pro Light" panose="00000300000000000000" pitchFamily="50" charset="-127"/>
              </a:rPr>
              <a:t>String </a:t>
            </a: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_Pro Light" panose="00000300000000000000" pitchFamily="50" charset="-127"/>
              </a:rPr>
              <a:t>형태로 받아온 후 형태소 분석 함수 적용</a:t>
            </a:r>
            <a:endParaRPr 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860290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/>
          <p:cNvSpPr/>
          <p:nvPr/>
        </p:nvSpPr>
        <p:spPr>
          <a:xfrm>
            <a:off x="11239840" y="1025100"/>
            <a:ext cx="1877350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_Pro Bold" panose="00000800000000000000" pitchFamily="50" charset="-127"/>
              </a:rPr>
              <a:t>실습</a:t>
            </a:r>
            <a:endParaRPr lang="en-US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0928059" y="1963700"/>
            <a:ext cx="2500919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_Pro Light" panose="00000300000000000000" pitchFamily="50" charset="-127"/>
              </a:rPr>
              <a:t>실행 결과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3EE140-8700-448D-8C6A-2DB150762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172" y="4975787"/>
            <a:ext cx="17821305" cy="4312629"/>
          </a:xfrm>
          <a:prstGeom prst="rect">
            <a:avLst/>
          </a:prstGeom>
        </p:spPr>
      </p:pic>
      <p:sp>
        <p:nvSpPr>
          <p:cNvPr id="6" name="Rectangle 154">
            <a:extLst>
              <a:ext uri="{FF2B5EF4-FFF2-40B4-BE49-F238E27FC236}">
                <a16:creationId xmlns:a16="http://schemas.microsoft.com/office/drawing/2014/main" id="{7D18D37B-5702-45CE-81F4-E337F09BA87C}"/>
              </a:ext>
            </a:extLst>
          </p:cNvPr>
          <p:cNvSpPr/>
          <p:nvPr/>
        </p:nvSpPr>
        <p:spPr>
          <a:xfrm>
            <a:off x="8255758" y="10221102"/>
            <a:ext cx="7866169" cy="1354174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_Pro Light" panose="00000300000000000000" pitchFamily="50" charset="-127"/>
              </a:rPr>
              <a:t>결과 값이 잘 나오나 속도가 느리다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_Pro Light" panose="00000300000000000000" pitchFamily="50" charset="-127"/>
              </a:rPr>
              <a:t>Python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_Pro Light" panose="00000300000000000000" pitchFamily="50" charset="-127"/>
              </a:rPr>
              <a:t>으로 별도의 파싱이 필요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153542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Box 103"/>
          <p:cNvSpPr txBox="1">
            <a:spLocks noChangeArrowheads="1"/>
          </p:cNvSpPr>
          <p:nvPr/>
        </p:nvSpPr>
        <p:spPr bwMode="auto">
          <a:xfrm>
            <a:off x="3164376" y="4335095"/>
            <a:ext cx="18710885" cy="1107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r>
              <a:rPr lang="ko-KR" altLang="ko-KR" sz="2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프로그램 사용 중 오류가 발생하면 오류 로그에 기록하고, 오류 메시지를 출력한다. 로그를 통해 발생한 오류들의 종류를 파악하고 이를 수정해</a:t>
            </a:r>
            <a:r>
              <a:rPr lang="en-US" altLang="ko-KR" sz="2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ko-KR" sz="2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나가며 줄여갈 것이다.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0245" name="Rectangle 104"/>
          <p:cNvSpPr>
            <a:spLocks noChangeArrowheads="1"/>
          </p:cNvSpPr>
          <p:nvPr/>
        </p:nvSpPr>
        <p:spPr bwMode="auto">
          <a:xfrm>
            <a:off x="3094038" y="3470275"/>
            <a:ext cx="5415563" cy="800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r>
              <a:rPr lang="ko-KR" altLang="ko-KR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RQ-000</a:t>
            </a:r>
            <a:r>
              <a:rPr lang="en-US" altLang="ko-KR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 </a:t>
            </a:r>
            <a:r>
              <a:rPr lang="ko-KR" altLang="ko-KR" sz="3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오류 메시지 관리</a:t>
            </a:r>
            <a:endParaRPr lang="en-US" altLang="ko-KR" sz="3200" b="1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0246" name="TextBox 105"/>
          <p:cNvSpPr txBox="1">
            <a:spLocks noChangeArrowheads="1"/>
          </p:cNvSpPr>
          <p:nvPr/>
        </p:nvSpPr>
        <p:spPr bwMode="auto">
          <a:xfrm>
            <a:off x="3164376" y="6668596"/>
            <a:ext cx="18200687" cy="1107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r>
              <a:rPr lang="ko-KR" altLang="ko-KR" sz="2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PC에</a:t>
            </a:r>
            <a:r>
              <a:rPr lang="ko-KR" altLang="ko-KR" sz="2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저장된 로컬 데이터베이스 뿐만 아니라 외부 데이터베이스와의 호환성을 위해 데이터를 가져오고, 내보내는 기능을 추가한다.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0247" name="Rectangle 106"/>
          <p:cNvSpPr>
            <a:spLocks noChangeArrowheads="1"/>
          </p:cNvSpPr>
          <p:nvPr/>
        </p:nvSpPr>
        <p:spPr bwMode="auto">
          <a:xfrm>
            <a:off x="3082925" y="5713534"/>
            <a:ext cx="6845441" cy="800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r>
              <a:rPr lang="ko-KR" altLang="ko-KR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RQ-000</a:t>
            </a:r>
            <a:r>
              <a:rPr lang="en-US" altLang="ko-KR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6 </a:t>
            </a:r>
            <a:r>
              <a:rPr lang="ko-KR" altLang="ko-KR" sz="3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외부 데이터베이스와 연동</a:t>
            </a:r>
            <a:endParaRPr lang="en-US" altLang="ko-KR" sz="3200" b="1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0248" name="TextBox 107"/>
          <p:cNvSpPr txBox="1">
            <a:spLocks noChangeArrowheads="1"/>
          </p:cNvSpPr>
          <p:nvPr/>
        </p:nvSpPr>
        <p:spPr bwMode="auto">
          <a:xfrm>
            <a:off x="3164376" y="9022247"/>
            <a:ext cx="19953531" cy="677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r>
              <a:rPr lang="ko-KR" altLang="ko-KR" sz="2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데이터베이스에 들어있는 데이터를 2차원 표 형식으로 조회할 수 있다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0249" name="Rectangle 108"/>
          <p:cNvSpPr>
            <a:spLocks noChangeArrowheads="1"/>
          </p:cNvSpPr>
          <p:nvPr/>
        </p:nvSpPr>
        <p:spPr bwMode="auto">
          <a:xfrm>
            <a:off x="3082925" y="8068773"/>
            <a:ext cx="6725216" cy="800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r>
              <a:rPr lang="ko-KR" altLang="ko-KR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RQ-000</a:t>
            </a:r>
            <a:r>
              <a:rPr lang="en-US" altLang="ko-KR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7 </a:t>
            </a:r>
            <a:r>
              <a:rPr lang="ko-KR" altLang="ko-KR" sz="3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전체 내용 표 형식 시각화</a:t>
            </a:r>
            <a:endParaRPr lang="en-US" altLang="ko-KR" sz="3200" b="1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0250" name="TextBox 109"/>
          <p:cNvSpPr txBox="1">
            <a:spLocks noChangeArrowheads="1"/>
          </p:cNvSpPr>
          <p:nvPr/>
        </p:nvSpPr>
        <p:spPr bwMode="auto">
          <a:xfrm>
            <a:off x="3164376" y="11355634"/>
            <a:ext cx="19508054" cy="677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r>
              <a:rPr lang="ko-KR" altLang="ko-KR" sz="2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데이터베이스간의</a:t>
            </a:r>
            <a:r>
              <a:rPr lang="ko-KR" altLang="ko-KR" sz="2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관계(</a:t>
            </a:r>
            <a:r>
              <a:rPr lang="ko-KR" altLang="ko-KR" sz="2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Join</a:t>
            </a:r>
            <a:r>
              <a:rPr lang="ko-KR" altLang="ko-KR" sz="2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)등을 도식화 하여 보여준다.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0251" name="Rectangle 110"/>
          <p:cNvSpPr>
            <a:spLocks noChangeArrowheads="1"/>
          </p:cNvSpPr>
          <p:nvPr/>
        </p:nvSpPr>
        <p:spPr bwMode="auto">
          <a:xfrm>
            <a:off x="3082925" y="10402153"/>
            <a:ext cx="6845441" cy="800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r>
              <a:rPr lang="ko-KR" altLang="ko-KR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RQ-000</a:t>
            </a:r>
            <a:r>
              <a:rPr lang="en-US" altLang="ko-KR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8 </a:t>
            </a:r>
            <a:r>
              <a:rPr lang="ko-KR" altLang="ko-KR" sz="3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데이터베이스 관계 시각화</a:t>
            </a:r>
            <a:endParaRPr lang="en-US" altLang="ko-KR" sz="3200" b="1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0252" name="Freeform 22"/>
          <p:cNvSpPr>
            <a:spLocks noEditPoints="1"/>
          </p:cNvSpPr>
          <p:nvPr/>
        </p:nvSpPr>
        <p:spPr bwMode="auto">
          <a:xfrm>
            <a:off x="2260600" y="5921497"/>
            <a:ext cx="684213" cy="595312"/>
          </a:xfrm>
          <a:custGeom>
            <a:avLst/>
            <a:gdLst>
              <a:gd name="T0" fmla="*/ 2147483647 w 68"/>
              <a:gd name="T1" fmla="*/ 835061551 h 59"/>
              <a:gd name="T2" fmla="*/ 2147483647 w 68"/>
              <a:gd name="T3" fmla="*/ 1009028499 h 59"/>
              <a:gd name="T4" fmla="*/ 2147483647 w 68"/>
              <a:gd name="T5" fmla="*/ 1496146053 h 59"/>
              <a:gd name="T6" fmla="*/ 2037715486 w 68"/>
              <a:gd name="T7" fmla="*/ 1670113000 h 59"/>
              <a:gd name="T8" fmla="*/ 967048347 w 68"/>
              <a:gd name="T9" fmla="*/ 1182995446 h 59"/>
              <a:gd name="T10" fmla="*/ 863439618 w 68"/>
              <a:gd name="T11" fmla="*/ 1530939442 h 59"/>
              <a:gd name="T12" fmla="*/ 1036127542 w 68"/>
              <a:gd name="T13" fmla="*/ 1878883439 h 59"/>
              <a:gd name="T14" fmla="*/ 483524173 w 68"/>
              <a:gd name="T15" fmla="*/ 1948470218 h 59"/>
              <a:gd name="T16" fmla="*/ 379915445 w 68"/>
              <a:gd name="T17" fmla="*/ 1182995446 h 59"/>
              <a:gd name="T18" fmla="*/ 241767119 w 68"/>
              <a:gd name="T19" fmla="*/ 1182995446 h 59"/>
              <a:gd name="T20" fmla="*/ 0 w 68"/>
              <a:gd name="T21" fmla="*/ 939441720 h 59"/>
              <a:gd name="T22" fmla="*/ 0 w 68"/>
              <a:gd name="T23" fmla="*/ 695877891 h 59"/>
              <a:gd name="T24" fmla="*/ 241767119 w 68"/>
              <a:gd name="T25" fmla="*/ 487117555 h 59"/>
              <a:gd name="T26" fmla="*/ 863439618 w 68"/>
              <a:gd name="T27" fmla="*/ 487117555 h 59"/>
              <a:gd name="T28" fmla="*/ 2037715486 w 68"/>
              <a:gd name="T29" fmla="*/ 0 h 59"/>
              <a:gd name="T30" fmla="*/ 2147483647 w 68"/>
              <a:gd name="T31" fmla="*/ 139173558 h 59"/>
              <a:gd name="T32" fmla="*/ 2147483647 w 68"/>
              <a:gd name="T33" fmla="*/ 661084502 h 59"/>
              <a:gd name="T34" fmla="*/ 2147483647 w 68"/>
              <a:gd name="T35" fmla="*/ 835061551 h 59"/>
              <a:gd name="T36" fmla="*/ 2037715486 w 68"/>
              <a:gd name="T37" fmla="*/ 208760337 h 59"/>
              <a:gd name="T38" fmla="*/ 1036127542 w 68"/>
              <a:gd name="T39" fmla="*/ 661084502 h 59"/>
              <a:gd name="T40" fmla="*/ 1036127542 w 68"/>
              <a:gd name="T41" fmla="*/ 1009028499 h 59"/>
              <a:gd name="T42" fmla="*/ 2037715486 w 68"/>
              <a:gd name="T43" fmla="*/ 1461352664 h 59"/>
              <a:gd name="T44" fmla="*/ 2037715486 w 68"/>
              <a:gd name="T45" fmla="*/ 208760337 h 59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8" h="59">
                <a:moveTo>
                  <a:pt x="68" y="24"/>
                </a:moveTo>
                <a:cubicBezTo>
                  <a:pt x="68" y="27"/>
                  <a:pt x="66" y="29"/>
                  <a:pt x="64" y="29"/>
                </a:cubicBezTo>
                <a:cubicBezTo>
                  <a:pt x="64" y="43"/>
                  <a:pt x="64" y="43"/>
                  <a:pt x="64" y="43"/>
                </a:cubicBezTo>
                <a:cubicBezTo>
                  <a:pt x="64" y="46"/>
                  <a:pt x="61" y="48"/>
                  <a:pt x="59" y="48"/>
                </a:cubicBezTo>
                <a:cubicBezTo>
                  <a:pt x="52" y="43"/>
                  <a:pt x="41" y="35"/>
                  <a:pt x="28" y="34"/>
                </a:cubicBezTo>
                <a:cubicBezTo>
                  <a:pt x="23" y="35"/>
                  <a:pt x="22" y="41"/>
                  <a:pt x="25" y="44"/>
                </a:cubicBezTo>
                <a:cubicBezTo>
                  <a:pt x="22" y="48"/>
                  <a:pt x="26" y="51"/>
                  <a:pt x="30" y="54"/>
                </a:cubicBezTo>
                <a:cubicBezTo>
                  <a:pt x="27" y="59"/>
                  <a:pt x="17" y="59"/>
                  <a:pt x="14" y="56"/>
                </a:cubicBezTo>
                <a:cubicBezTo>
                  <a:pt x="12" y="49"/>
                  <a:pt x="8" y="42"/>
                  <a:pt x="11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3" y="34"/>
                  <a:pt x="0" y="31"/>
                  <a:pt x="0" y="27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7"/>
                  <a:pt x="3" y="14"/>
                  <a:pt x="7" y="14"/>
                </a:cubicBezTo>
                <a:cubicBezTo>
                  <a:pt x="25" y="14"/>
                  <a:pt x="25" y="14"/>
                  <a:pt x="25" y="14"/>
                </a:cubicBezTo>
                <a:cubicBezTo>
                  <a:pt x="39" y="14"/>
                  <a:pt x="51" y="6"/>
                  <a:pt x="59" y="0"/>
                </a:cubicBezTo>
                <a:cubicBezTo>
                  <a:pt x="61" y="0"/>
                  <a:pt x="64" y="2"/>
                  <a:pt x="64" y="4"/>
                </a:cubicBezTo>
                <a:cubicBezTo>
                  <a:pt x="64" y="19"/>
                  <a:pt x="64" y="19"/>
                  <a:pt x="64" y="19"/>
                </a:cubicBezTo>
                <a:cubicBezTo>
                  <a:pt x="66" y="19"/>
                  <a:pt x="68" y="21"/>
                  <a:pt x="68" y="24"/>
                </a:cubicBezTo>
                <a:close/>
                <a:moveTo>
                  <a:pt x="59" y="6"/>
                </a:moveTo>
                <a:cubicBezTo>
                  <a:pt x="49" y="13"/>
                  <a:pt x="39" y="18"/>
                  <a:pt x="30" y="19"/>
                </a:cubicBezTo>
                <a:cubicBezTo>
                  <a:pt x="30" y="29"/>
                  <a:pt x="30" y="29"/>
                  <a:pt x="30" y="29"/>
                </a:cubicBezTo>
                <a:cubicBezTo>
                  <a:pt x="39" y="30"/>
                  <a:pt x="49" y="34"/>
                  <a:pt x="59" y="42"/>
                </a:cubicBezTo>
                <a:lnTo>
                  <a:pt x="59" y="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0253" name="Freeform 37"/>
          <p:cNvSpPr>
            <a:spLocks/>
          </p:cNvSpPr>
          <p:nvPr/>
        </p:nvSpPr>
        <p:spPr bwMode="auto">
          <a:xfrm>
            <a:off x="2279650" y="3725863"/>
            <a:ext cx="684213" cy="595312"/>
          </a:xfrm>
          <a:custGeom>
            <a:avLst/>
            <a:gdLst>
              <a:gd name="T0" fmla="*/ 1174289364 w 68"/>
              <a:gd name="T1" fmla="*/ 1704906390 h 59"/>
              <a:gd name="T2" fmla="*/ 1001590872 w 68"/>
              <a:gd name="T3" fmla="*/ 1704906390 h 59"/>
              <a:gd name="T4" fmla="*/ 379916555 w 68"/>
              <a:gd name="T5" fmla="*/ 2018056997 h 59"/>
              <a:gd name="T6" fmla="*/ 241767825 w 68"/>
              <a:gd name="T7" fmla="*/ 2052850386 h 59"/>
              <a:gd name="T8" fmla="*/ 172688428 w 68"/>
              <a:gd name="T9" fmla="*/ 1983263608 h 59"/>
              <a:gd name="T10" fmla="*/ 172688428 w 68"/>
              <a:gd name="T11" fmla="*/ 1983263608 h 59"/>
              <a:gd name="T12" fmla="*/ 207228127 w 68"/>
              <a:gd name="T13" fmla="*/ 1913676829 h 59"/>
              <a:gd name="T14" fmla="*/ 448995952 w 68"/>
              <a:gd name="T15" fmla="*/ 1530939442 h 59"/>
              <a:gd name="T16" fmla="*/ 0 w 68"/>
              <a:gd name="T17" fmla="*/ 869854941 h 59"/>
              <a:gd name="T18" fmla="*/ 1174289364 w 68"/>
              <a:gd name="T19" fmla="*/ 0 h 59"/>
              <a:gd name="T20" fmla="*/ 2147483647 w 68"/>
              <a:gd name="T21" fmla="*/ 869854941 h 59"/>
              <a:gd name="T22" fmla="*/ 1174289364 w 68"/>
              <a:gd name="T23" fmla="*/ 1704906390 h 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8" h="59">
                <a:moveTo>
                  <a:pt x="34" y="49"/>
                </a:moveTo>
                <a:cubicBezTo>
                  <a:pt x="33" y="49"/>
                  <a:pt x="31" y="49"/>
                  <a:pt x="29" y="49"/>
                </a:cubicBezTo>
                <a:cubicBezTo>
                  <a:pt x="24" y="53"/>
                  <a:pt x="18" y="56"/>
                  <a:pt x="11" y="58"/>
                </a:cubicBezTo>
                <a:cubicBezTo>
                  <a:pt x="10" y="58"/>
                  <a:pt x="9" y="59"/>
                  <a:pt x="7" y="59"/>
                </a:cubicBezTo>
                <a:cubicBezTo>
                  <a:pt x="6" y="59"/>
                  <a:pt x="6" y="58"/>
                  <a:pt x="5" y="57"/>
                </a:cubicBezTo>
                <a:cubicBezTo>
                  <a:pt x="5" y="57"/>
                  <a:pt x="5" y="57"/>
                  <a:pt x="5" y="57"/>
                </a:cubicBezTo>
                <a:cubicBezTo>
                  <a:pt x="5" y="56"/>
                  <a:pt x="6" y="56"/>
                  <a:pt x="6" y="55"/>
                </a:cubicBezTo>
                <a:cubicBezTo>
                  <a:pt x="9" y="52"/>
                  <a:pt x="11" y="50"/>
                  <a:pt x="13" y="44"/>
                </a:cubicBezTo>
                <a:cubicBezTo>
                  <a:pt x="5" y="39"/>
                  <a:pt x="0" y="32"/>
                  <a:pt x="0" y="25"/>
                </a:cubicBezTo>
                <a:cubicBezTo>
                  <a:pt x="0" y="11"/>
                  <a:pt x="16" y="0"/>
                  <a:pt x="34" y="0"/>
                </a:cubicBezTo>
                <a:cubicBezTo>
                  <a:pt x="53" y="0"/>
                  <a:pt x="68" y="11"/>
                  <a:pt x="68" y="25"/>
                </a:cubicBezTo>
                <a:cubicBezTo>
                  <a:pt x="68" y="38"/>
                  <a:pt x="53" y="49"/>
                  <a:pt x="34" y="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14" name="Freeform 113"/>
          <p:cNvSpPr>
            <a:spLocks noEditPoints="1"/>
          </p:cNvSpPr>
          <p:nvPr/>
        </p:nvSpPr>
        <p:spPr bwMode="auto">
          <a:xfrm>
            <a:off x="2228850" y="8305310"/>
            <a:ext cx="668338" cy="576263"/>
          </a:xfrm>
          <a:custGeom>
            <a:avLst/>
            <a:gdLst>
              <a:gd name="T0" fmla="*/ 250825 w 73"/>
              <a:gd name="T1" fmla="*/ 161068 h 63"/>
              <a:gd name="T2" fmla="*/ 230209 w 73"/>
              <a:gd name="T3" fmla="*/ 181630 h 63"/>
              <a:gd name="T4" fmla="*/ 158054 w 73"/>
              <a:gd name="T5" fmla="*/ 181630 h 63"/>
              <a:gd name="T6" fmla="*/ 164926 w 73"/>
              <a:gd name="T7" fmla="*/ 205619 h 63"/>
              <a:gd name="T8" fmla="*/ 158054 w 73"/>
              <a:gd name="T9" fmla="*/ 215900 h 63"/>
              <a:gd name="T10" fmla="*/ 89335 w 73"/>
              <a:gd name="T11" fmla="*/ 215900 h 63"/>
              <a:gd name="T12" fmla="*/ 82463 w 73"/>
              <a:gd name="T13" fmla="*/ 205619 h 63"/>
              <a:gd name="T14" fmla="*/ 89335 w 73"/>
              <a:gd name="T15" fmla="*/ 181630 h 63"/>
              <a:gd name="T16" fmla="*/ 20616 w 73"/>
              <a:gd name="T17" fmla="*/ 181630 h 63"/>
              <a:gd name="T18" fmla="*/ 0 w 73"/>
              <a:gd name="T19" fmla="*/ 161068 h 63"/>
              <a:gd name="T20" fmla="*/ 0 w 73"/>
              <a:gd name="T21" fmla="*/ 20562 h 63"/>
              <a:gd name="T22" fmla="*/ 20616 w 73"/>
              <a:gd name="T23" fmla="*/ 0 h 63"/>
              <a:gd name="T24" fmla="*/ 230209 w 73"/>
              <a:gd name="T25" fmla="*/ 0 h 63"/>
              <a:gd name="T26" fmla="*/ 250825 w 73"/>
              <a:gd name="T27" fmla="*/ 20562 h 63"/>
              <a:gd name="T28" fmla="*/ 250825 w 73"/>
              <a:gd name="T29" fmla="*/ 161068 h 63"/>
              <a:gd name="T30" fmla="*/ 233645 w 73"/>
              <a:gd name="T31" fmla="*/ 20562 h 63"/>
              <a:gd name="T32" fmla="*/ 230209 w 73"/>
              <a:gd name="T33" fmla="*/ 17135 h 63"/>
              <a:gd name="T34" fmla="*/ 20616 w 73"/>
              <a:gd name="T35" fmla="*/ 17135 h 63"/>
              <a:gd name="T36" fmla="*/ 17180 w 73"/>
              <a:gd name="T37" fmla="*/ 20562 h 63"/>
              <a:gd name="T38" fmla="*/ 17180 w 73"/>
              <a:gd name="T39" fmla="*/ 126798 h 63"/>
              <a:gd name="T40" fmla="*/ 20616 w 73"/>
              <a:gd name="T41" fmla="*/ 133652 h 63"/>
              <a:gd name="T42" fmla="*/ 230209 w 73"/>
              <a:gd name="T43" fmla="*/ 133652 h 63"/>
              <a:gd name="T44" fmla="*/ 233645 w 73"/>
              <a:gd name="T45" fmla="*/ 126798 h 63"/>
              <a:gd name="T46" fmla="*/ 233645 w 73"/>
              <a:gd name="T47" fmla="*/ 20562 h 6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73" h="63">
                <a:moveTo>
                  <a:pt x="73" y="47"/>
                </a:moveTo>
                <a:cubicBezTo>
                  <a:pt x="73" y="50"/>
                  <a:pt x="70" y="53"/>
                  <a:pt x="67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6"/>
                  <a:pt x="48" y="59"/>
                  <a:pt x="48" y="60"/>
                </a:cubicBezTo>
                <a:cubicBezTo>
                  <a:pt x="48" y="62"/>
                  <a:pt x="47" y="63"/>
                  <a:pt x="4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5" y="63"/>
                  <a:pt x="24" y="62"/>
                  <a:pt x="24" y="60"/>
                </a:cubicBezTo>
                <a:cubicBezTo>
                  <a:pt x="24" y="59"/>
                  <a:pt x="26" y="56"/>
                  <a:pt x="26" y="53"/>
                </a:cubicBezTo>
                <a:cubicBezTo>
                  <a:pt x="6" y="53"/>
                  <a:pt x="6" y="53"/>
                  <a:pt x="6" y="53"/>
                </a:cubicBezTo>
                <a:cubicBezTo>
                  <a:pt x="2" y="53"/>
                  <a:pt x="0" y="50"/>
                  <a:pt x="0" y="47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0" y="0"/>
                  <a:pt x="73" y="2"/>
                  <a:pt x="73" y="6"/>
                </a:cubicBezTo>
                <a:lnTo>
                  <a:pt x="73" y="47"/>
                </a:lnTo>
                <a:close/>
                <a:moveTo>
                  <a:pt x="68" y="6"/>
                </a:moveTo>
                <a:cubicBezTo>
                  <a:pt x="68" y="5"/>
                  <a:pt x="67" y="5"/>
                  <a:pt x="67" y="5"/>
                </a:cubicBezTo>
                <a:cubicBezTo>
                  <a:pt x="6" y="5"/>
                  <a:pt x="6" y="5"/>
                  <a:pt x="6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8"/>
                  <a:pt x="5" y="39"/>
                  <a:pt x="6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9"/>
                  <a:pt x="68" y="38"/>
                  <a:pt x="68" y="37"/>
                </a:cubicBezTo>
                <a:lnTo>
                  <a:pt x="68" y="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243797" tIns="121899" rIns="243797" bIns="121899"/>
          <a:lstStyle/>
          <a:p>
            <a:pPr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15" name="Freeform 57"/>
          <p:cNvSpPr>
            <a:spLocks noEditPoints="1"/>
          </p:cNvSpPr>
          <p:nvPr/>
        </p:nvSpPr>
        <p:spPr bwMode="auto">
          <a:xfrm>
            <a:off x="2289175" y="10608528"/>
            <a:ext cx="657225" cy="581025"/>
          </a:xfrm>
          <a:custGeom>
            <a:avLst/>
            <a:gdLst>
              <a:gd name="T0" fmla="*/ 24106 w 65"/>
              <a:gd name="T1" fmla="*/ 30792 h 58"/>
              <a:gd name="T2" fmla="*/ 24106 w 65"/>
              <a:gd name="T3" fmla="*/ 195016 h 58"/>
              <a:gd name="T4" fmla="*/ 20662 w 65"/>
              <a:gd name="T5" fmla="*/ 198437 h 58"/>
              <a:gd name="T6" fmla="*/ 13775 w 65"/>
              <a:gd name="T7" fmla="*/ 198437 h 58"/>
              <a:gd name="T8" fmla="*/ 6887 w 65"/>
              <a:gd name="T9" fmla="*/ 195016 h 58"/>
              <a:gd name="T10" fmla="*/ 6887 w 65"/>
              <a:gd name="T11" fmla="*/ 30792 h 58"/>
              <a:gd name="T12" fmla="*/ 0 w 65"/>
              <a:gd name="T13" fmla="*/ 13685 h 58"/>
              <a:gd name="T14" fmla="*/ 17218 w 65"/>
              <a:gd name="T15" fmla="*/ 0 h 58"/>
              <a:gd name="T16" fmla="*/ 34436 w 65"/>
              <a:gd name="T17" fmla="*/ 13685 h 58"/>
              <a:gd name="T18" fmla="*/ 24106 w 65"/>
              <a:gd name="T19" fmla="*/ 30792 h 58"/>
              <a:gd name="T20" fmla="*/ 223837 w 65"/>
              <a:gd name="T21" fmla="*/ 123168 h 58"/>
              <a:gd name="T22" fmla="*/ 216950 w 65"/>
              <a:gd name="T23" fmla="*/ 130010 h 58"/>
              <a:gd name="T24" fmla="*/ 168739 w 65"/>
              <a:gd name="T25" fmla="*/ 147117 h 58"/>
              <a:gd name="T26" fmla="*/ 106753 w 65"/>
              <a:gd name="T27" fmla="*/ 126589 h 58"/>
              <a:gd name="T28" fmla="*/ 44767 w 65"/>
              <a:gd name="T29" fmla="*/ 147117 h 58"/>
              <a:gd name="T30" fmla="*/ 41324 w 65"/>
              <a:gd name="T31" fmla="*/ 147117 h 58"/>
              <a:gd name="T32" fmla="*/ 34436 w 65"/>
              <a:gd name="T33" fmla="*/ 140274 h 58"/>
              <a:gd name="T34" fmla="*/ 34436 w 65"/>
              <a:gd name="T35" fmla="*/ 44477 h 58"/>
              <a:gd name="T36" fmla="*/ 37880 w 65"/>
              <a:gd name="T37" fmla="*/ 37635 h 58"/>
              <a:gd name="T38" fmla="*/ 48211 w 65"/>
              <a:gd name="T39" fmla="*/ 30792 h 58"/>
              <a:gd name="T40" fmla="*/ 103309 w 65"/>
              <a:gd name="T41" fmla="*/ 13685 h 58"/>
              <a:gd name="T42" fmla="*/ 158408 w 65"/>
              <a:gd name="T43" fmla="*/ 30792 h 58"/>
              <a:gd name="T44" fmla="*/ 168739 w 65"/>
              <a:gd name="T45" fmla="*/ 34213 h 58"/>
              <a:gd name="T46" fmla="*/ 216950 w 65"/>
              <a:gd name="T47" fmla="*/ 13685 h 58"/>
              <a:gd name="T48" fmla="*/ 223837 w 65"/>
              <a:gd name="T49" fmla="*/ 23949 h 58"/>
              <a:gd name="T50" fmla="*/ 223837 w 65"/>
              <a:gd name="T51" fmla="*/ 123168 h 5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243797" tIns="121899" rIns="243797" bIns="121899"/>
          <a:lstStyle/>
          <a:p>
            <a:pPr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8" name="Rectangle 153"/>
          <p:cNvSpPr/>
          <p:nvPr/>
        </p:nvSpPr>
        <p:spPr>
          <a:xfrm>
            <a:off x="7314086" y="1025100"/>
            <a:ext cx="9728859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_Pro Bold" panose="00000800000000000000" pitchFamily="50" charset="-127"/>
              </a:rPr>
              <a:t>요구사항 정의서 및</a:t>
            </a:r>
            <a:r>
              <a:rPr lang="en-US" altLang="ko-KR" sz="5400" b="1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ko-KR" altLang="en-US" sz="5400" b="1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_Pro Bold" panose="00000800000000000000" pitchFamily="50" charset="-127"/>
              </a:rPr>
              <a:t>명세서 작성</a:t>
            </a:r>
            <a:endParaRPr lang="en-US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9" name="Rectangle 154"/>
          <p:cNvSpPr/>
          <p:nvPr/>
        </p:nvSpPr>
        <p:spPr>
          <a:xfrm>
            <a:off x="10346966" y="1963700"/>
            <a:ext cx="3663095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_Pro Light" panose="00000300000000000000" pitchFamily="50" charset="-127"/>
              </a:rPr>
              <a:t>요구사항 명세서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25143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472796" y="1025100"/>
            <a:ext cx="3411423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 dirty="0">
                <a:solidFill>
                  <a:schemeClr val="tx2"/>
                </a:solidFill>
                <a:latin typeface="Montserrat"/>
                <a:cs typeface="Montserrat"/>
              </a:rPr>
              <a:t>다음 일정</a:t>
            </a:r>
            <a:endParaRPr lang="en-US" sz="5400" b="1" dirty="0">
              <a:solidFill>
                <a:schemeClr val="tx2"/>
              </a:solidFill>
              <a:latin typeface="Montserrat"/>
              <a:cs typeface="Montserra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606385" y="1963700"/>
            <a:ext cx="5144271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20.04.11. – 20.04.17.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466928" y="4047837"/>
            <a:ext cx="9443795" cy="7721864"/>
            <a:chOff x="5215180" y="4094933"/>
            <a:chExt cx="9443795" cy="7721864"/>
          </a:xfrm>
        </p:grpSpPr>
        <p:grpSp>
          <p:nvGrpSpPr>
            <p:cNvPr id="2" name="그룹 1"/>
            <p:cNvGrpSpPr/>
            <p:nvPr/>
          </p:nvGrpSpPr>
          <p:grpSpPr>
            <a:xfrm>
              <a:off x="5215180" y="4272236"/>
              <a:ext cx="1846262" cy="1847850"/>
              <a:chOff x="5158030" y="4076456"/>
              <a:chExt cx="1846262" cy="184785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158030" y="4076456"/>
                <a:ext cx="1846262" cy="18478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9" tIns="91445" rIns="182889" bIns="91445" anchor="ctr"/>
              <a:lstStyle/>
              <a:p>
                <a:pPr algn="ctr"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cs typeface="Lato Light"/>
                </a:endParaRPr>
              </a:p>
            </p:txBody>
          </p:sp>
          <p:sp>
            <p:nvSpPr>
              <p:cNvPr id="27654" name="Freeform 67"/>
              <p:cNvSpPr>
                <a:spLocks noChangeArrowheads="1"/>
              </p:cNvSpPr>
              <p:nvPr/>
            </p:nvSpPr>
            <p:spPr bwMode="auto">
              <a:xfrm>
                <a:off x="5662855" y="4373319"/>
                <a:ext cx="962025" cy="1130300"/>
              </a:xfrm>
              <a:custGeom>
                <a:avLst/>
                <a:gdLst>
                  <a:gd name="T0" fmla="*/ 921735 w 453"/>
                  <a:gd name="T1" fmla="*/ 394562 h 533"/>
                  <a:gd name="T2" fmla="*/ 921735 w 453"/>
                  <a:gd name="T3" fmla="*/ 394562 h 533"/>
                  <a:gd name="T4" fmla="*/ 93448 w 453"/>
                  <a:gd name="T5" fmla="*/ 339408 h 533"/>
                  <a:gd name="T6" fmla="*/ 0 w 453"/>
                  <a:gd name="T7" fmla="*/ 377591 h 533"/>
                  <a:gd name="T8" fmla="*/ 186895 w 453"/>
                  <a:gd name="T9" fmla="*/ 1128532 h 533"/>
                  <a:gd name="T10" fmla="*/ 299458 w 453"/>
                  <a:gd name="T11" fmla="*/ 1128532 h 533"/>
                  <a:gd name="T12" fmla="*/ 206010 w 453"/>
                  <a:gd name="T13" fmla="*/ 753062 h 533"/>
                  <a:gd name="T14" fmla="*/ 940849 w 453"/>
                  <a:gd name="T15" fmla="*/ 413654 h 533"/>
                  <a:gd name="T16" fmla="*/ 921735 w 453"/>
                  <a:gd name="T17" fmla="*/ 394562 h 53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53" h="533">
                    <a:moveTo>
                      <a:pt x="434" y="186"/>
                    </a:moveTo>
                    <a:lnTo>
                      <a:pt x="434" y="186"/>
                    </a:lnTo>
                    <a:cubicBezTo>
                      <a:pt x="151" y="301"/>
                      <a:pt x="266" y="0"/>
                      <a:pt x="44" y="160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88" y="532"/>
                      <a:pt x="88" y="532"/>
                      <a:pt x="88" y="532"/>
                    </a:cubicBezTo>
                    <a:cubicBezTo>
                      <a:pt x="141" y="532"/>
                      <a:pt x="141" y="532"/>
                      <a:pt x="141" y="532"/>
                    </a:cubicBezTo>
                    <a:cubicBezTo>
                      <a:pt x="97" y="355"/>
                      <a:pt x="97" y="355"/>
                      <a:pt x="97" y="355"/>
                    </a:cubicBezTo>
                    <a:cubicBezTo>
                      <a:pt x="293" y="195"/>
                      <a:pt x="213" y="532"/>
                      <a:pt x="443" y="195"/>
                    </a:cubicBezTo>
                    <a:cubicBezTo>
                      <a:pt x="452" y="195"/>
                      <a:pt x="443" y="186"/>
                      <a:pt x="434" y="18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5215180" y="6958899"/>
              <a:ext cx="1846262" cy="1847850"/>
              <a:chOff x="5158030" y="6877419"/>
              <a:chExt cx="1846262" cy="184785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5158030" y="6877419"/>
                <a:ext cx="1846262" cy="18478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9" tIns="91445" rIns="182889" bIns="91445" anchor="ctr"/>
              <a:lstStyle/>
              <a:p>
                <a:pPr algn="ctr"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cs typeface="Lato Light"/>
                </a:endParaRPr>
              </a:p>
            </p:txBody>
          </p:sp>
          <p:sp>
            <p:nvSpPr>
              <p:cNvPr id="27655" name="Freeform 82"/>
              <p:cNvSpPr>
                <a:spLocks noChangeArrowheads="1"/>
              </p:cNvSpPr>
              <p:nvPr/>
            </p:nvSpPr>
            <p:spPr bwMode="auto">
              <a:xfrm>
                <a:off x="5570780" y="7356844"/>
                <a:ext cx="1054100" cy="944562"/>
              </a:xfrm>
              <a:custGeom>
                <a:avLst/>
                <a:gdLst>
                  <a:gd name="T0" fmla="*/ 940805 w 497"/>
                  <a:gd name="T1" fmla="*/ 0 h 444"/>
                  <a:gd name="T2" fmla="*/ 940805 w 497"/>
                  <a:gd name="T3" fmla="*/ 0 h 444"/>
                  <a:gd name="T4" fmla="*/ 112557 w 497"/>
                  <a:gd name="T5" fmla="*/ 0 h 444"/>
                  <a:gd name="T6" fmla="*/ 0 w 497"/>
                  <a:gd name="T7" fmla="*/ 112658 h 444"/>
                  <a:gd name="T8" fmla="*/ 0 w 497"/>
                  <a:gd name="T9" fmla="*/ 733339 h 444"/>
                  <a:gd name="T10" fmla="*/ 112557 w 497"/>
                  <a:gd name="T11" fmla="*/ 848122 h 444"/>
                  <a:gd name="T12" fmla="*/ 320681 w 497"/>
                  <a:gd name="T13" fmla="*/ 848122 h 444"/>
                  <a:gd name="T14" fmla="*/ 320681 w 497"/>
                  <a:gd name="T15" fmla="*/ 733339 h 444"/>
                  <a:gd name="T16" fmla="*/ 93443 w 497"/>
                  <a:gd name="T17" fmla="*/ 733339 h 444"/>
                  <a:gd name="T18" fmla="*/ 93443 w 497"/>
                  <a:gd name="T19" fmla="*/ 263577 h 444"/>
                  <a:gd name="T20" fmla="*/ 940805 w 497"/>
                  <a:gd name="T21" fmla="*/ 263577 h 444"/>
                  <a:gd name="T22" fmla="*/ 940805 w 497"/>
                  <a:gd name="T23" fmla="*/ 733339 h 444"/>
                  <a:gd name="T24" fmla="*/ 732681 w 497"/>
                  <a:gd name="T25" fmla="*/ 733339 h 444"/>
                  <a:gd name="T26" fmla="*/ 732681 w 497"/>
                  <a:gd name="T27" fmla="*/ 848122 h 444"/>
                  <a:gd name="T28" fmla="*/ 940805 w 497"/>
                  <a:gd name="T29" fmla="*/ 848122 h 444"/>
                  <a:gd name="T30" fmla="*/ 1053362 w 497"/>
                  <a:gd name="T31" fmla="*/ 733339 h 444"/>
                  <a:gd name="T32" fmla="*/ 1053362 w 497"/>
                  <a:gd name="T33" fmla="*/ 112658 h 444"/>
                  <a:gd name="T34" fmla="*/ 940805 w 497"/>
                  <a:gd name="T35" fmla="*/ 0 h 444"/>
                  <a:gd name="T36" fmla="*/ 131670 w 497"/>
                  <a:gd name="T37" fmla="*/ 170050 h 444"/>
                  <a:gd name="T38" fmla="*/ 131670 w 497"/>
                  <a:gd name="T39" fmla="*/ 170050 h 444"/>
                  <a:gd name="T40" fmla="*/ 93443 w 497"/>
                  <a:gd name="T41" fmla="*/ 131788 h 444"/>
                  <a:gd name="T42" fmla="*/ 131670 w 497"/>
                  <a:gd name="T43" fmla="*/ 95653 h 444"/>
                  <a:gd name="T44" fmla="*/ 167773 w 497"/>
                  <a:gd name="T45" fmla="*/ 131788 h 444"/>
                  <a:gd name="T46" fmla="*/ 131670 w 497"/>
                  <a:gd name="T47" fmla="*/ 170050 h 444"/>
                  <a:gd name="T48" fmla="*/ 246351 w 497"/>
                  <a:gd name="T49" fmla="*/ 170050 h 444"/>
                  <a:gd name="T50" fmla="*/ 246351 w 497"/>
                  <a:gd name="T51" fmla="*/ 170050 h 444"/>
                  <a:gd name="T52" fmla="*/ 206000 w 497"/>
                  <a:gd name="T53" fmla="*/ 131788 h 444"/>
                  <a:gd name="T54" fmla="*/ 246351 w 497"/>
                  <a:gd name="T55" fmla="*/ 95653 h 444"/>
                  <a:gd name="T56" fmla="*/ 280330 w 497"/>
                  <a:gd name="T57" fmla="*/ 131788 h 444"/>
                  <a:gd name="T58" fmla="*/ 246351 w 497"/>
                  <a:gd name="T59" fmla="*/ 170050 h 444"/>
                  <a:gd name="T60" fmla="*/ 940805 w 497"/>
                  <a:gd name="T61" fmla="*/ 170050 h 444"/>
                  <a:gd name="T62" fmla="*/ 940805 w 497"/>
                  <a:gd name="T63" fmla="*/ 170050 h 444"/>
                  <a:gd name="T64" fmla="*/ 320681 w 497"/>
                  <a:gd name="T65" fmla="*/ 170050 h 444"/>
                  <a:gd name="T66" fmla="*/ 320681 w 497"/>
                  <a:gd name="T67" fmla="*/ 112658 h 444"/>
                  <a:gd name="T68" fmla="*/ 940805 w 497"/>
                  <a:gd name="T69" fmla="*/ 112658 h 444"/>
                  <a:gd name="T70" fmla="*/ 940805 w 497"/>
                  <a:gd name="T71" fmla="*/ 170050 h 444"/>
                  <a:gd name="T72" fmla="*/ 526681 w 497"/>
                  <a:gd name="T73" fmla="*/ 376235 h 444"/>
                  <a:gd name="T74" fmla="*/ 526681 w 497"/>
                  <a:gd name="T75" fmla="*/ 376235 h 444"/>
                  <a:gd name="T76" fmla="*/ 263341 w 497"/>
                  <a:gd name="T77" fmla="*/ 639811 h 444"/>
                  <a:gd name="T78" fmla="*/ 433238 w 497"/>
                  <a:gd name="T79" fmla="*/ 639811 h 444"/>
                  <a:gd name="T80" fmla="*/ 433238 w 497"/>
                  <a:gd name="T81" fmla="*/ 941649 h 444"/>
                  <a:gd name="T82" fmla="*/ 620125 w 497"/>
                  <a:gd name="T83" fmla="*/ 941649 h 444"/>
                  <a:gd name="T84" fmla="*/ 620125 w 497"/>
                  <a:gd name="T85" fmla="*/ 639811 h 444"/>
                  <a:gd name="T86" fmla="*/ 770908 w 497"/>
                  <a:gd name="T87" fmla="*/ 639811 h 444"/>
                  <a:gd name="T88" fmla="*/ 526681 w 497"/>
                  <a:gd name="T89" fmla="*/ 376235 h 44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497" h="444">
                    <a:moveTo>
                      <a:pt x="443" y="0"/>
                    </a:moveTo>
                    <a:lnTo>
                      <a:pt x="443" y="0"/>
                    </a:lnTo>
                    <a:cubicBezTo>
                      <a:pt x="53" y="0"/>
                      <a:pt x="53" y="0"/>
                      <a:pt x="53" y="0"/>
                    </a:cubicBezTo>
                    <a:cubicBezTo>
                      <a:pt x="17" y="0"/>
                      <a:pt x="0" y="26"/>
                      <a:pt x="0" y="53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0" y="373"/>
                      <a:pt x="17" y="399"/>
                      <a:pt x="53" y="399"/>
                    </a:cubicBezTo>
                    <a:cubicBezTo>
                      <a:pt x="151" y="399"/>
                      <a:pt x="151" y="399"/>
                      <a:pt x="151" y="399"/>
                    </a:cubicBezTo>
                    <a:cubicBezTo>
                      <a:pt x="151" y="345"/>
                      <a:pt x="151" y="345"/>
                      <a:pt x="151" y="345"/>
                    </a:cubicBezTo>
                    <a:cubicBezTo>
                      <a:pt x="44" y="345"/>
                      <a:pt x="44" y="345"/>
                      <a:pt x="44" y="345"/>
                    </a:cubicBezTo>
                    <a:cubicBezTo>
                      <a:pt x="44" y="124"/>
                      <a:pt x="44" y="124"/>
                      <a:pt x="44" y="124"/>
                    </a:cubicBezTo>
                    <a:cubicBezTo>
                      <a:pt x="443" y="124"/>
                      <a:pt x="443" y="124"/>
                      <a:pt x="443" y="124"/>
                    </a:cubicBezTo>
                    <a:cubicBezTo>
                      <a:pt x="443" y="345"/>
                      <a:pt x="443" y="345"/>
                      <a:pt x="443" y="345"/>
                    </a:cubicBezTo>
                    <a:cubicBezTo>
                      <a:pt x="345" y="345"/>
                      <a:pt x="345" y="345"/>
                      <a:pt x="345" y="345"/>
                    </a:cubicBezTo>
                    <a:cubicBezTo>
                      <a:pt x="345" y="399"/>
                      <a:pt x="345" y="399"/>
                      <a:pt x="345" y="399"/>
                    </a:cubicBezTo>
                    <a:cubicBezTo>
                      <a:pt x="443" y="399"/>
                      <a:pt x="443" y="399"/>
                      <a:pt x="443" y="399"/>
                    </a:cubicBezTo>
                    <a:cubicBezTo>
                      <a:pt x="470" y="399"/>
                      <a:pt x="496" y="373"/>
                      <a:pt x="496" y="345"/>
                    </a:cubicBezTo>
                    <a:cubicBezTo>
                      <a:pt x="496" y="53"/>
                      <a:pt x="496" y="53"/>
                      <a:pt x="496" y="53"/>
                    </a:cubicBezTo>
                    <a:cubicBezTo>
                      <a:pt x="496" y="26"/>
                      <a:pt x="470" y="0"/>
                      <a:pt x="443" y="0"/>
                    </a:cubicBezTo>
                    <a:close/>
                    <a:moveTo>
                      <a:pt x="62" y="80"/>
                    </a:moveTo>
                    <a:lnTo>
                      <a:pt x="62" y="80"/>
                    </a:lnTo>
                    <a:cubicBezTo>
                      <a:pt x="53" y="80"/>
                      <a:pt x="44" y="71"/>
                      <a:pt x="44" y="62"/>
                    </a:cubicBezTo>
                    <a:cubicBezTo>
                      <a:pt x="44" y="53"/>
                      <a:pt x="53" y="45"/>
                      <a:pt x="62" y="45"/>
                    </a:cubicBezTo>
                    <a:cubicBezTo>
                      <a:pt x="71" y="45"/>
                      <a:pt x="79" y="53"/>
                      <a:pt x="79" y="62"/>
                    </a:cubicBezTo>
                    <a:cubicBezTo>
                      <a:pt x="79" y="71"/>
                      <a:pt x="71" y="80"/>
                      <a:pt x="62" y="80"/>
                    </a:cubicBezTo>
                    <a:close/>
                    <a:moveTo>
                      <a:pt x="116" y="80"/>
                    </a:moveTo>
                    <a:lnTo>
                      <a:pt x="116" y="80"/>
                    </a:lnTo>
                    <a:cubicBezTo>
                      <a:pt x="107" y="80"/>
                      <a:pt x="97" y="71"/>
                      <a:pt x="97" y="62"/>
                    </a:cubicBezTo>
                    <a:cubicBezTo>
                      <a:pt x="97" y="53"/>
                      <a:pt x="107" y="45"/>
                      <a:pt x="116" y="45"/>
                    </a:cubicBezTo>
                    <a:cubicBezTo>
                      <a:pt x="124" y="45"/>
                      <a:pt x="132" y="53"/>
                      <a:pt x="132" y="62"/>
                    </a:cubicBezTo>
                    <a:cubicBezTo>
                      <a:pt x="132" y="71"/>
                      <a:pt x="124" y="80"/>
                      <a:pt x="116" y="80"/>
                    </a:cubicBezTo>
                    <a:close/>
                    <a:moveTo>
                      <a:pt x="443" y="80"/>
                    </a:moveTo>
                    <a:lnTo>
                      <a:pt x="443" y="80"/>
                    </a:lnTo>
                    <a:cubicBezTo>
                      <a:pt x="151" y="80"/>
                      <a:pt x="151" y="80"/>
                      <a:pt x="151" y="80"/>
                    </a:cubicBezTo>
                    <a:cubicBezTo>
                      <a:pt x="151" y="53"/>
                      <a:pt x="151" y="53"/>
                      <a:pt x="151" y="53"/>
                    </a:cubicBezTo>
                    <a:cubicBezTo>
                      <a:pt x="443" y="53"/>
                      <a:pt x="443" y="53"/>
                      <a:pt x="443" y="53"/>
                    </a:cubicBezTo>
                    <a:lnTo>
                      <a:pt x="443" y="80"/>
                    </a:lnTo>
                    <a:close/>
                    <a:moveTo>
                      <a:pt x="248" y="177"/>
                    </a:moveTo>
                    <a:lnTo>
                      <a:pt x="248" y="177"/>
                    </a:lnTo>
                    <a:cubicBezTo>
                      <a:pt x="124" y="301"/>
                      <a:pt x="124" y="301"/>
                      <a:pt x="124" y="301"/>
                    </a:cubicBezTo>
                    <a:cubicBezTo>
                      <a:pt x="204" y="301"/>
                      <a:pt x="204" y="301"/>
                      <a:pt x="204" y="301"/>
                    </a:cubicBezTo>
                    <a:cubicBezTo>
                      <a:pt x="204" y="443"/>
                      <a:pt x="204" y="443"/>
                      <a:pt x="204" y="443"/>
                    </a:cubicBezTo>
                    <a:cubicBezTo>
                      <a:pt x="292" y="443"/>
                      <a:pt x="292" y="443"/>
                      <a:pt x="292" y="443"/>
                    </a:cubicBezTo>
                    <a:cubicBezTo>
                      <a:pt x="292" y="301"/>
                      <a:pt x="292" y="301"/>
                      <a:pt x="292" y="301"/>
                    </a:cubicBezTo>
                    <a:cubicBezTo>
                      <a:pt x="363" y="301"/>
                      <a:pt x="363" y="301"/>
                      <a:pt x="363" y="301"/>
                    </a:cubicBezTo>
                    <a:lnTo>
                      <a:pt x="248" y="17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7657" name="Subtitle 2"/>
            <p:cNvSpPr txBox="1">
              <a:spLocks/>
            </p:cNvSpPr>
            <p:nvPr/>
          </p:nvSpPr>
          <p:spPr bwMode="auto">
            <a:xfrm>
              <a:off x="7290042" y="4864374"/>
              <a:ext cx="6660235" cy="1422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2843" tIns="91422" rIns="182843" bIns="91422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marL="457200" indent="-457200">
                <a:lnSpc>
                  <a:spcPct val="110000"/>
                </a:lnSpc>
                <a:spcBef>
                  <a:spcPts val="2000"/>
                </a:spcBef>
                <a:buFontTx/>
                <a:buChar char="-"/>
              </a:pPr>
              <a:r>
                <a:rPr lang="ko-KR" altLang="en-US" sz="29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적용 기술 스터디 및 </a:t>
              </a:r>
              <a:r>
                <a:rPr lang="ko-KR" altLang="en-US" sz="29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프로토타입</a:t>
              </a:r>
              <a:r>
                <a:rPr lang="ko-KR" altLang="en-US" sz="29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개발</a:t>
              </a:r>
              <a:endParaRPr lang="en-US" altLang="ko-KR" sz="2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457200" indent="-457200">
                <a:lnSpc>
                  <a:spcPct val="110000"/>
                </a:lnSpc>
                <a:spcBef>
                  <a:spcPts val="2000"/>
                </a:spcBef>
                <a:buFontTx/>
                <a:buChar char="-"/>
              </a:pPr>
              <a:r>
                <a:rPr lang="ko-KR" altLang="en-US" sz="29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스프린트 회의 진행 및 스프린트 시작</a:t>
              </a:r>
              <a:endParaRPr lang="en-US" altLang="ko-KR" sz="2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658" name="TextBox 21"/>
            <p:cNvSpPr txBox="1">
              <a:spLocks noChangeArrowheads="1"/>
            </p:cNvSpPr>
            <p:nvPr/>
          </p:nvSpPr>
          <p:spPr bwMode="auto">
            <a:xfrm>
              <a:off x="7312268" y="4094933"/>
              <a:ext cx="7028229" cy="723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ko-KR" altLang="en-US" sz="4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개발 준비 및 일정 수립</a:t>
              </a:r>
              <a:endPara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7661" name="Subtitle 2"/>
            <p:cNvSpPr txBox="1">
              <a:spLocks/>
            </p:cNvSpPr>
            <p:nvPr/>
          </p:nvSpPr>
          <p:spPr bwMode="auto">
            <a:xfrm>
              <a:off x="7290043" y="7950104"/>
              <a:ext cx="7368932" cy="675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2843" tIns="91422" rIns="182843" bIns="91422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2000"/>
                </a:spcBef>
                <a:buFont typeface="Arial" panose="020B0604020202020204" pitchFamily="34" charset="0"/>
                <a:buNone/>
              </a:pPr>
              <a:r>
                <a:rPr lang="en-US" altLang="ko-KR" sz="29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en-US" altLang="ko-KR" sz="29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Linc</a:t>
              </a:r>
              <a:r>
                <a:rPr lang="en-US" altLang="ko-KR" sz="29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+ </a:t>
              </a:r>
              <a:r>
                <a:rPr lang="ko-KR" altLang="en-US" sz="29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사업단의 </a:t>
              </a:r>
              <a:r>
                <a:rPr lang="ko-KR" altLang="en-US" sz="29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캡스톤</a:t>
              </a:r>
              <a:r>
                <a:rPr lang="ko-KR" altLang="en-US" sz="29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지원 프로그램 신청</a:t>
              </a:r>
              <a:endParaRPr lang="en-US" altLang="ko-KR" sz="2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662" name="TextBox 25"/>
            <p:cNvSpPr txBox="1">
              <a:spLocks noChangeArrowheads="1"/>
            </p:cNvSpPr>
            <p:nvPr/>
          </p:nvSpPr>
          <p:spPr bwMode="auto">
            <a:xfrm>
              <a:off x="7312268" y="7139328"/>
              <a:ext cx="4265613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ko-KR" altLang="en-US" sz="4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지원 사업 신청</a:t>
              </a:r>
              <a:endPara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5215180" y="9645563"/>
              <a:ext cx="1846262" cy="1847850"/>
              <a:chOff x="5158030" y="9449783"/>
              <a:chExt cx="1846262" cy="1847850"/>
            </a:xfrm>
          </p:grpSpPr>
          <p:sp>
            <p:nvSpPr>
              <p:cNvPr id="19" name="Oval 12">
                <a:extLst>
                  <a:ext uri="{FF2B5EF4-FFF2-40B4-BE49-F238E27FC236}">
                    <a16:creationId xmlns:a16="http://schemas.microsoft.com/office/drawing/2014/main" id="{1A3148AD-AB9D-4AF3-BA6E-CA3FD102A3B5}"/>
                  </a:ext>
                </a:extLst>
              </p:cNvPr>
              <p:cNvSpPr/>
              <p:nvPr/>
            </p:nvSpPr>
            <p:spPr>
              <a:xfrm>
                <a:off x="5158030" y="9449783"/>
                <a:ext cx="1846262" cy="184785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9" tIns="91445" rIns="182889" bIns="91445" anchor="ctr"/>
              <a:lstStyle/>
              <a:p>
                <a:pPr algn="ctr"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cs typeface="Lato Light"/>
                </a:endParaRPr>
              </a:p>
            </p:txBody>
          </p:sp>
          <p:sp>
            <p:nvSpPr>
              <p:cNvPr id="20" name="Freeform 59">
                <a:extLst>
                  <a:ext uri="{FF2B5EF4-FFF2-40B4-BE49-F238E27FC236}">
                    <a16:creationId xmlns:a16="http://schemas.microsoft.com/office/drawing/2014/main" id="{822B87EC-CC9A-4054-A039-89460727C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0780" y="9822701"/>
                <a:ext cx="1054100" cy="1102014"/>
              </a:xfrm>
              <a:custGeom>
                <a:avLst/>
                <a:gdLst>
                  <a:gd name="T0" fmla="*/ 2147483647 w 581"/>
                  <a:gd name="T1" fmla="*/ 2147483647 h 609"/>
                  <a:gd name="T2" fmla="*/ 2147483647 w 581"/>
                  <a:gd name="T3" fmla="*/ 2147483647 h 609"/>
                  <a:gd name="T4" fmla="*/ 2147483647 w 581"/>
                  <a:gd name="T5" fmla="*/ 2147483647 h 609"/>
                  <a:gd name="T6" fmla="*/ 2147483647 w 581"/>
                  <a:gd name="T7" fmla="*/ 2147483647 h 609"/>
                  <a:gd name="T8" fmla="*/ 2147483647 w 581"/>
                  <a:gd name="T9" fmla="*/ 2147483647 h 609"/>
                  <a:gd name="T10" fmla="*/ 2147483647 w 581"/>
                  <a:gd name="T11" fmla="*/ 2147483647 h 609"/>
                  <a:gd name="T12" fmla="*/ 2147483647 w 581"/>
                  <a:gd name="T13" fmla="*/ 2147483647 h 609"/>
                  <a:gd name="T14" fmla="*/ 2147483647 w 581"/>
                  <a:gd name="T15" fmla="*/ 2147483647 h 609"/>
                  <a:gd name="T16" fmla="*/ 2147483647 w 581"/>
                  <a:gd name="T17" fmla="*/ 2147483647 h 609"/>
                  <a:gd name="T18" fmla="*/ 2147483647 w 581"/>
                  <a:gd name="T19" fmla="*/ 2147483647 h 609"/>
                  <a:gd name="T20" fmla="*/ 2147483647 w 581"/>
                  <a:gd name="T21" fmla="*/ 2147483647 h 609"/>
                  <a:gd name="T22" fmla="*/ 0 w 581"/>
                  <a:gd name="T23" fmla="*/ 2147483647 h 609"/>
                  <a:gd name="T24" fmla="*/ 2147483647 w 581"/>
                  <a:gd name="T25" fmla="*/ 2147483647 h 609"/>
                  <a:gd name="T26" fmla="*/ 2147483647 w 581"/>
                  <a:gd name="T27" fmla="*/ 2147483647 h 609"/>
                  <a:gd name="T28" fmla="*/ 2147483647 w 581"/>
                  <a:gd name="T29" fmla="*/ 2147483647 h 609"/>
                  <a:gd name="T30" fmla="*/ 2147483647 w 581"/>
                  <a:gd name="T31" fmla="*/ 2147483647 h 609"/>
                  <a:gd name="T32" fmla="*/ 2147483647 w 581"/>
                  <a:gd name="T33" fmla="*/ 2147483647 h 609"/>
                  <a:gd name="T34" fmla="*/ 2147483647 w 581"/>
                  <a:gd name="T35" fmla="*/ 2147483647 h 609"/>
                  <a:gd name="T36" fmla="*/ 2147483647 w 581"/>
                  <a:gd name="T37" fmla="*/ 2147483647 h 609"/>
                  <a:gd name="T38" fmla="*/ 2147483647 w 581"/>
                  <a:gd name="T39" fmla="*/ 2147483647 h 609"/>
                  <a:gd name="T40" fmla="*/ 2147483647 w 581"/>
                  <a:gd name="T41" fmla="*/ 2147483647 h 609"/>
                  <a:gd name="T42" fmla="*/ 2147483647 w 581"/>
                  <a:gd name="T43" fmla="*/ 2147483647 h 609"/>
                  <a:gd name="T44" fmla="*/ 2147483647 w 581"/>
                  <a:gd name="T45" fmla="*/ 2147483647 h 609"/>
                  <a:gd name="T46" fmla="*/ 2147483647 w 581"/>
                  <a:gd name="T47" fmla="*/ 2147483647 h 609"/>
                  <a:gd name="T48" fmla="*/ 2147483647 w 581"/>
                  <a:gd name="T49" fmla="*/ 2147483647 h 609"/>
                  <a:gd name="T50" fmla="*/ 2147483647 w 581"/>
                  <a:gd name="T51" fmla="*/ 2147483647 h 609"/>
                  <a:gd name="T52" fmla="*/ 2147483647 w 581"/>
                  <a:gd name="T53" fmla="*/ 2147483647 h 609"/>
                  <a:gd name="T54" fmla="*/ 2147483647 w 581"/>
                  <a:gd name="T55" fmla="*/ 2147483647 h 609"/>
                  <a:gd name="T56" fmla="*/ 2147483647 w 581"/>
                  <a:gd name="T57" fmla="*/ 2147483647 h 609"/>
                  <a:gd name="T58" fmla="*/ 2147483647 w 581"/>
                  <a:gd name="T59" fmla="*/ 2147483647 h 609"/>
                  <a:gd name="T60" fmla="*/ 2147483647 w 581"/>
                  <a:gd name="T61" fmla="*/ 2147483647 h 609"/>
                  <a:gd name="T62" fmla="*/ 2147483647 w 581"/>
                  <a:gd name="T63" fmla="*/ 2147483647 h 609"/>
                  <a:gd name="T64" fmla="*/ 2147483647 w 581"/>
                  <a:gd name="T65" fmla="*/ 2147483647 h 609"/>
                  <a:gd name="T66" fmla="*/ 2147483647 w 581"/>
                  <a:gd name="T67" fmla="*/ 2147483647 h 609"/>
                  <a:gd name="T68" fmla="*/ 2147483647 w 581"/>
                  <a:gd name="T69" fmla="*/ 2147483647 h 609"/>
                  <a:gd name="T70" fmla="*/ 2147483647 w 581"/>
                  <a:gd name="T71" fmla="*/ 2147483647 h 609"/>
                  <a:gd name="T72" fmla="*/ 2147483647 w 581"/>
                  <a:gd name="T73" fmla="*/ 2147483647 h 609"/>
                  <a:gd name="T74" fmla="*/ 2147483647 w 581"/>
                  <a:gd name="T75" fmla="*/ 2147483647 h 609"/>
                  <a:gd name="T76" fmla="*/ 2147483647 w 581"/>
                  <a:gd name="T77" fmla="*/ 2147483647 h 609"/>
                  <a:gd name="T78" fmla="*/ 2147483647 w 581"/>
                  <a:gd name="T79" fmla="*/ 2147483647 h 609"/>
                  <a:gd name="T80" fmla="*/ 2147483647 w 581"/>
                  <a:gd name="T81" fmla="*/ 0 h 609"/>
                  <a:gd name="T82" fmla="*/ 2147483647 w 581"/>
                  <a:gd name="T83" fmla="*/ 2147483647 h 609"/>
                  <a:gd name="T84" fmla="*/ 2147483647 w 581"/>
                  <a:gd name="T85" fmla="*/ 2147483647 h 609"/>
                  <a:gd name="T86" fmla="*/ 2147483647 w 581"/>
                  <a:gd name="T87" fmla="*/ 2147483647 h 609"/>
                  <a:gd name="T88" fmla="*/ 2147483647 w 581"/>
                  <a:gd name="T89" fmla="*/ 0 h 609"/>
                  <a:gd name="T90" fmla="*/ 2147483647 w 581"/>
                  <a:gd name="T91" fmla="*/ 2147483647 h 609"/>
                  <a:gd name="T92" fmla="*/ 2147483647 w 581"/>
                  <a:gd name="T93" fmla="*/ 2147483647 h 609"/>
                  <a:gd name="T94" fmla="*/ 2147483647 w 581"/>
                  <a:gd name="T95" fmla="*/ 2147483647 h 609"/>
                  <a:gd name="T96" fmla="*/ 2147483647 w 581"/>
                  <a:gd name="T97" fmla="*/ 0 h 609"/>
                  <a:gd name="T98" fmla="*/ 2147483647 w 581"/>
                  <a:gd name="T99" fmla="*/ 2147483647 h 6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581" h="609">
                    <a:moveTo>
                      <a:pt x="566" y="523"/>
                    </a:moveTo>
                    <a:lnTo>
                      <a:pt x="566" y="523"/>
                    </a:lnTo>
                    <a:cubicBezTo>
                      <a:pt x="495" y="594"/>
                      <a:pt x="495" y="594"/>
                      <a:pt x="495" y="594"/>
                    </a:cubicBezTo>
                    <a:cubicBezTo>
                      <a:pt x="488" y="601"/>
                      <a:pt x="481" y="608"/>
                      <a:pt x="474" y="608"/>
                    </a:cubicBezTo>
                    <a:cubicBezTo>
                      <a:pt x="467" y="608"/>
                      <a:pt x="460" y="601"/>
                      <a:pt x="453" y="594"/>
                    </a:cubicBezTo>
                    <a:cubicBezTo>
                      <a:pt x="417" y="558"/>
                      <a:pt x="417" y="558"/>
                      <a:pt x="417" y="558"/>
                    </a:cubicBezTo>
                    <a:cubicBezTo>
                      <a:pt x="410" y="551"/>
                      <a:pt x="410" y="544"/>
                      <a:pt x="410" y="537"/>
                    </a:cubicBezTo>
                    <a:cubicBezTo>
                      <a:pt x="410" y="523"/>
                      <a:pt x="417" y="509"/>
                      <a:pt x="439" y="509"/>
                    </a:cubicBezTo>
                    <a:cubicBezTo>
                      <a:pt x="446" y="509"/>
                      <a:pt x="453" y="516"/>
                      <a:pt x="453" y="523"/>
                    </a:cubicBezTo>
                    <a:cubicBezTo>
                      <a:pt x="474" y="537"/>
                      <a:pt x="474" y="537"/>
                      <a:pt x="474" y="537"/>
                    </a:cubicBezTo>
                    <a:cubicBezTo>
                      <a:pt x="530" y="481"/>
                      <a:pt x="530" y="481"/>
                      <a:pt x="530" y="481"/>
                    </a:cubicBezTo>
                    <a:cubicBezTo>
                      <a:pt x="537" y="474"/>
                      <a:pt x="545" y="474"/>
                      <a:pt x="552" y="474"/>
                    </a:cubicBezTo>
                    <a:cubicBezTo>
                      <a:pt x="566" y="474"/>
                      <a:pt x="580" y="488"/>
                      <a:pt x="580" y="502"/>
                    </a:cubicBezTo>
                    <a:cubicBezTo>
                      <a:pt x="580" y="509"/>
                      <a:pt x="573" y="516"/>
                      <a:pt x="566" y="523"/>
                    </a:cubicBezTo>
                    <a:close/>
                    <a:moveTo>
                      <a:pt x="474" y="495"/>
                    </a:moveTo>
                    <a:lnTo>
                      <a:pt x="474" y="495"/>
                    </a:lnTo>
                    <a:cubicBezTo>
                      <a:pt x="467" y="488"/>
                      <a:pt x="453" y="481"/>
                      <a:pt x="439" y="481"/>
                    </a:cubicBezTo>
                    <a:cubicBezTo>
                      <a:pt x="403" y="481"/>
                      <a:pt x="382" y="509"/>
                      <a:pt x="382" y="537"/>
                    </a:cubicBezTo>
                    <a:cubicBezTo>
                      <a:pt x="382" y="558"/>
                      <a:pt x="389" y="573"/>
                      <a:pt x="396" y="580"/>
                    </a:cubicBezTo>
                    <a:cubicBezTo>
                      <a:pt x="424" y="608"/>
                      <a:pt x="424" y="608"/>
                      <a:pt x="424" y="608"/>
                    </a:cubicBezTo>
                    <a:cubicBezTo>
                      <a:pt x="29" y="608"/>
                      <a:pt x="29" y="608"/>
                      <a:pt x="29" y="608"/>
                    </a:cubicBezTo>
                    <a:cubicBezTo>
                      <a:pt x="15" y="608"/>
                      <a:pt x="0" y="594"/>
                      <a:pt x="0" y="58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15" y="56"/>
                      <a:pt x="29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8" y="120"/>
                      <a:pt x="106" y="141"/>
                      <a:pt x="135" y="141"/>
                    </a:cubicBezTo>
                    <a:cubicBezTo>
                      <a:pt x="163" y="141"/>
                      <a:pt x="191" y="120"/>
                      <a:pt x="191" y="85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219" y="56"/>
                      <a:pt x="219" y="56"/>
                      <a:pt x="219" y="56"/>
                    </a:cubicBezTo>
                    <a:cubicBezTo>
                      <a:pt x="219" y="85"/>
                      <a:pt x="219" y="85"/>
                      <a:pt x="219" y="85"/>
                    </a:cubicBezTo>
                    <a:cubicBezTo>
                      <a:pt x="219" y="120"/>
                      <a:pt x="248" y="141"/>
                      <a:pt x="276" y="141"/>
                    </a:cubicBezTo>
                    <a:cubicBezTo>
                      <a:pt x="304" y="141"/>
                      <a:pt x="333" y="120"/>
                      <a:pt x="333" y="85"/>
                    </a:cubicBezTo>
                    <a:cubicBezTo>
                      <a:pt x="333" y="56"/>
                      <a:pt x="333" y="56"/>
                      <a:pt x="333" y="56"/>
                    </a:cubicBezTo>
                    <a:cubicBezTo>
                      <a:pt x="361" y="56"/>
                      <a:pt x="361" y="56"/>
                      <a:pt x="361" y="56"/>
                    </a:cubicBezTo>
                    <a:cubicBezTo>
                      <a:pt x="361" y="85"/>
                      <a:pt x="361" y="85"/>
                      <a:pt x="361" y="85"/>
                    </a:cubicBezTo>
                    <a:cubicBezTo>
                      <a:pt x="361" y="120"/>
                      <a:pt x="389" y="141"/>
                      <a:pt x="417" y="141"/>
                    </a:cubicBezTo>
                    <a:cubicBezTo>
                      <a:pt x="446" y="141"/>
                      <a:pt x="474" y="120"/>
                      <a:pt x="474" y="85"/>
                    </a:cubicBezTo>
                    <a:cubicBezTo>
                      <a:pt x="474" y="56"/>
                      <a:pt x="474" y="56"/>
                      <a:pt x="474" y="56"/>
                    </a:cubicBezTo>
                    <a:cubicBezTo>
                      <a:pt x="523" y="56"/>
                      <a:pt x="523" y="56"/>
                      <a:pt x="523" y="56"/>
                    </a:cubicBezTo>
                    <a:cubicBezTo>
                      <a:pt x="537" y="56"/>
                      <a:pt x="552" y="71"/>
                      <a:pt x="552" y="85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30" y="445"/>
                      <a:pt x="516" y="452"/>
                      <a:pt x="509" y="460"/>
                    </a:cubicBezTo>
                    <a:lnTo>
                      <a:pt x="474" y="495"/>
                    </a:lnTo>
                    <a:close/>
                    <a:moveTo>
                      <a:pt x="78" y="488"/>
                    </a:moveTo>
                    <a:lnTo>
                      <a:pt x="78" y="488"/>
                    </a:lnTo>
                    <a:cubicBezTo>
                      <a:pt x="78" y="502"/>
                      <a:pt x="85" y="509"/>
                      <a:pt x="99" y="509"/>
                    </a:cubicBezTo>
                    <a:cubicBezTo>
                      <a:pt x="283" y="509"/>
                      <a:pt x="283" y="509"/>
                      <a:pt x="283" y="509"/>
                    </a:cubicBezTo>
                    <a:cubicBezTo>
                      <a:pt x="297" y="509"/>
                      <a:pt x="304" y="502"/>
                      <a:pt x="304" y="488"/>
                    </a:cubicBezTo>
                    <a:cubicBezTo>
                      <a:pt x="304" y="474"/>
                      <a:pt x="297" y="467"/>
                      <a:pt x="283" y="467"/>
                    </a:cubicBezTo>
                    <a:cubicBezTo>
                      <a:pt x="99" y="467"/>
                      <a:pt x="99" y="467"/>
                      <a:pt x="99" y="467"/>
                    </a:cubicBezTo>
                    <a:cubicBezTo>
                      <a:pt x="85" y="467"/>
                      <a:pt x="78" y="474"/>
                      <a:pt x="78" y="488"/>
                    </a:cubicBezTo>
                    <a:close/>
                    <a:moveTo>
                      <a:pt x="446" y="219"/>
                    </a:moveTo>
                    <a:lnTo>
                      <a:pt x="446" y="219"/>
                    </a:lnTo>
                    <a:cubicBezTo>
                      <a:pt x="106" y="219"/>
                      <a:pt x="106" y="219"/>
                      <a:pt x="106" y="219"/>
                    </a:cubicBezTo>
                    <a:cubicBezTo>
                      <a:pt x="92" y="219"/>
                      <a:pt x="78" y="233"/>
                      <a:pt x="78" y="247"/>
                    </a:cubicBezTo>
                    <a:cubicBezTo>
                      <a:pt x="78" y="262"/>
                      <a:pt x="92" y="276"/>
                      <a:pt x="106" y="276"/>
                    </a:cubicBezTo>
                    <a:cubicBezTo>
                      <a:pt x="446" y="276"/>
                      <a:pt x="446" y="276"/>
                      <a:pt x="446" y="276"/>
                    </a:cubicBezTo>
                    <a:cubicBezTo>
                      <a:pt x="460" y="276"/>
                      <a:pt x="474" y="262"/>
                      <a:pt x="474" y="247"/>
                    </a:cubicBezTo>
                    <a:cubicBezTo>
                      <a:pt x="474" y="233"/>
                      <a:pt x="460" y="219"/>
                      <a:pt x="446" y="219"/>
                    </a:cubicBezTo>
                    <a:close/>
                    <a:moveTo>
                      <a:pt x="446" y="339"/>
                    </a:moveTo>
                    <a:lnTo>
                      <a:pt x="446" y="339"/>
                    </a:lnTo>
                    <a:cubicBezTo>
                      <a:pt x="276" y="339"/>
                      <a:pt x="276" y="339"/>
                      <a:pt x="276" y="339"/>
                    </a:cubicBezTo>
                    <a:cubicBezTo>
                      <a:pt x="226" y="339"/>
                      <a:pt x="226" y="339"/>
                      <a:pt x="226" y="339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92" y="339"/>
                      <a:pt x="78" y="353"/>
                      <a:pt x="78" y="367"/>
                    </a:cubicBezTo>
                    <a:cubicBezTo>
                      <a:pt x="78" y="389"/>
                      <a:pt x="92" y="396"/>
                      <a:pt x="106" y="396"/>
                    </a:cubicBezTo>
                    <a:cubicBezTo>
                      <a:pt x="226" y="396"/>
                      <a:pt x="226" y="396"/>
                      <a:pt x="226" y="396"/>
                    </a:cubicBezTo>
                    <a:cubicBezTo>
                      <a:pt x="276" y="396"/>
                      <a:pt x="276" y="396"/>
                      <a:pt x="276" y="396"/>
                    </a:cubicBezTo>
                    <a:cubicBezTo>
                      <a:pt x="446" y="396"/>
                      <a:pt x="446" y="396"/>
                      <a:pt x="446" y="396"/>
                    </a:cubicBezTo>
                    <a:cubicBezTo>
                      <a:pt x="460" y="396"/>
                      <a:pt x="474" y="389"/>
                      <a:pt x="474" y="367"/>
                    </a:cubicBezTo>
                    <a:cubicBezTo>
                      <a:pt x="474" y="353"/>
                      <a:pt x="460" y="339"/>
                      <a:pt x="446" y="339"/>
                    </a:cubicBezTo>
                    <a:close/>
                    <a:moveTo>
                      <a:pt x="417" y="113"/>
                    </a:moveTo>
                    <a:lnTo>
                      <a:pt x="417" y="113"/>
                    </a:lnTo>
                    <a:cubicBezTo>
                      <a:pt x="403" y="113"/>
                      <a:pt x="389" y="106"/>
                      <a:pt x="389" y="85"/>
                    </a:cubicBezTo>
                    <a:cubicBezTo>
                      <a:pt x="389" y="28"/>
                      <a:pt x="389" y="28"/>
                      <a:pt x="389" y="28"/>
                    </a:cubicBezTo>
                    <a:cubicBezTo>
                      <a:pt x="389" y="14"/>
                      <a:pt x="403" y="0"/>
                      <a:pt x="417" y="0"/>
                    </a:cubicBezTo>
                    <a:cubicBezTo>
                      <a:pt x="431" y="0"/>
                      <a:pt x="446" y="14"/>
                      <a:pt x="446" y="28"/>
                    </a:cubicBezTo>
                    <a:cubicBezTo>
                      <a:pt x="446" y="85"/>
                      <a:pt x="446" y="85"/>
                      <a:pt x="446" y="85"/>
                    </a:cubicBezTo>
                    <a:cubicBezTo>
                      <a:pt x="446" y="106"/>
                      <a:pt x="431" y="113"/>
                      <a:pt x="417" y="113"/>
                    </a:cubicBezTo>
                    <a:close/>
                    <a:moveTo>
                      <a:pt x="276" y="113"/>
                    </a:moveTo>
                    <a:lnTo>
                      <a:pt x="276" y="113"/>
                    </a:lnTo>
                    <a:cubicBezTo>
                      <a:pt x="262" y="113"/>
                      <a:pt x="248" y="106"/>
                      <a:pt x="248" y="85"/>
                    </a:cubicBezTo>
                    <a:cubicBezTo>
                      <a:pt x="248" y="28"/>
                      <a:pt x="248" y="28"/>
                      <a:pt x="248" y="28"/>
                    </a:cubicBezTo>
                    <a:cubicBezTo>
                      <a:pt x="248" y="14"/>
                      <a:pt x="262" y="0"/>
                      <a:pt x="276" y="0"/>
                    </a:cubicBezTo>
                    <a:cubicBezTo>
                      <a:pt x="290" y="0"/>
                      <a:pt x="304" y="14"/>
                      <a:pt x="304" y="28"/>
                    </a:cubicBezTo>
                    <a:cubicBezTo>
                      <a:pt x="304" y="85"/>
                      <a:pt x="304" y="85"/>
                      <a:pt x="304" y="85"/>
                    </a:cubicBezTo>
                    <a:cubicBezTo>
                      <a:pt x="304" y="106"/>
                      <a:pt x="290" y="113"/>
                      <a:pt x="276" y="11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21" y="113"/>
                      <a:pt x="106" y="106"/>
                      <a:pt x="106" y="85"/>
                    </a:cubicBezTo>
                    <a:cubicBezTo>
                      <a:pt x="106" y="28"/>
                      <a:pt x="106" y="28"/>
                      <a:pt x="106" y="28"/>
                    </a:cubicBezTo>
                    <a:cubicBezTo>
                      <a:pt x="106" y="14"/>
                      <a:pt x="121" y="0"/>
                      <a:pt x="135" y="0"/>
                    </a:cubicBezTo>
                    <a:cubicBezTo>
                      <a:pt x="149" y="0"/>
                      <a:pt x="163" y="14"/>
                      <a:pt x="163" y="28"/>
                    </a:cubicBezTo>
                    <a:cubicBezTo>
                      <a:pt x="163" y="85"/>
                      <a:pt x="163" y="85"/>
                      <a:pt x="163" y="85"/>
                    </a:cubicBezTo>
                    <a:cubicBezTo>
                      <a:pt x="163" y="106"/>
                      <a:pt x="149" y="113"/>
                      <a:pt x="135" y="1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1" name="Subtitle 2">
              <a:extLst>
                <a:ext uri="{FF2B5EF4-FFF2-40B4-BE49-F238E27FC236}">
                  <a16:creationId xmlns:a16="http://schemas.microsoft.com/office/drawing/2014/main" id="{98E8787C-470C-4EC2-AA17-6F81828A90A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353542" y="10393880"/>
              <a:ext cx="4762258" cy="1422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2843" tIns="91422" rIns="182843" bIns="91422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2000"/>
                </a:spcBef>
                <a:buFont typeface="Arial" panose="020B0604020202020204" pitchFamily="34" charset="0"/>
                <a:buNone/>
              </a:pPr>
              <a:r>
                <a:rPr lang="en-US" altLang="ko-KR" sz="29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29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요구사항 정의서 초안 완성</a:t>
              </a:r>
              <a:endParaRPr lang="en-US" altLang="ko-KR" sz="2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10000"/>
                </a:lnSpc>
                <a:spcBef>
                  <a:spcPts val="2000"/>
                </a:spcBef>
                <a:buFont typeface="Arial" panose="020B0604020202020204" pitchFamily="34" charset="0"/>
                <a:buNone/>
              </a:pPr>
              <a:r>
                <a:rPr lang="en-US" altLang="ko-KR" sz="29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29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요구사항 명세서 초안 완성</a:t>
              </a:r>
              <a:endParaRPr lang="en-US" altLang="ko-KR" sz="2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TextBox 25">
              <a:extLst>
                <a:ext uri="{FF2B5EF4-FFF2-40B4-BE49-F238E27FC236}">
                  <a16:creationId xmlns:a16="http://schemas.microsoft.com/office/drawing/2014/main" id="{D9D81AC3-14CF-4E7A-B7A2-E22B40DF4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5768" y="9624439"/>
              <a:ext cx="4265613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ko-KR" altLang="en-US" sz="4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산출물 관리</a:t>
              </a:r>
              <a:endPara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258014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24423688" cy="13716000"/>
          </a:xfrm>
          <a:prstGeom prst="rect">
            <a:avLst/>
          </a:prstGeom>
          <a:solidFill>
            <a:srgbClr val="384558">
              <a:alpha val="8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050" name="Group 11"/>
          <p:cNvGrpSpPr>
            <a:grpSpLocks/>
          </p:cNvGrpSpPr>
          <p:nvPr/>
        </p:nvGrpSpPr>
        <p:grpSpPr bwMode="auto">
          <a:xfrm>
            <a:off x="5753101" y="4711700"/>
            <a:ext cx="12871449" cy="3289301"/>
            <a:chOff x="5714696" y="4242508"/>
            <a:chExt cx="12872495" cy="3289789"/>
          </a:xfrm>
        </p:grpSpPr>
        <p:sp>
          <p:nvSpPr>
            <p:cNvPr id="2052" name="TextBox 12"/>
            <p:cNvSpPr txBox="1">
              <a:spLocks noChangeArrowheads="1"/>
            </p:cNvSpPr>
            <p:nvPr/>
          </p:nvSpPr>
          <p:spPr bwMode="auto">
            <a:xfrm>
              <a:off x="8629937" y="4926285"/>
              <a:ext cx="7118232" cy="1862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ko-KR" altLang="en-US" sz="11500" b="1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감사합니다</a:t>
              </a:r>
              <a:endParaRPr lang="en-US" altLang="ko-KR" sz="1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696" y="4242508"/>
              <a:ext cx="12872495" cy="3289789"/>
            </a:xfrm>
            <a:prstGeom prst="rect">
              <a:avLst/>
            </a:prstGeom>
            <a:noFill/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931264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541463" y="10334625"/>
            <a:ext cx="5172075" cy="1776413"/>
            <a:chOff x="1541463" y="10106025"/>
            <a:chExt cx="5172075" cy="1776413"/>
          </a:xfrm>
        </p:grpSpPr>
        <p:sp>
          <p:nvSpPr>
            <p:cNvPr id="36" name="Rectangle 35"/>
            <p:cNvSpPr/>
            <p:nvPr/>
          </p:nvSpPr>
          <p:spPr>
            <a:xfrm>
              <a:off x="1541463" y="10106025"/>
              <a:ext cx="5172075" cy="17764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나눔고딕 ExtraBold" panose="020D0904000000000000" pitchFamily="50" charset="-127"/>
                <a:ea typeface="나눔고딕 ExtraBold" panose="020D0904000000000000" pitchFamily="50" charset="-127"/>
                <a:cs typeface="Lato Light"/>
              </a:endParaRPr>
            </a:p>
          </p:txBody>
        </p:sp>
        <p:sp>
          <p:nvSpPr>
            <p:cNvPr id="18434" name="TextBox 36"/>
            <p:cNvSpPr txBox="1">
              <a:spLocks noChangeArrowheads="1"/>
            </p:cNvSpPr>
            <p:nvPr/>
          </p:nvSpPr>
          <p:spPr bwMode="auto">
            <a:xfrm>
              <a:off x="1612106" y="10852650"/>
              <a:ext cx="5030788" cy="978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ko-KR" sz="2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201715570</a:t>
              </a:r>
            </a:p>
            <a:p>
              <a:pPr algn="ctr">
                <a:lnSpc>
                  <a:spcPct val="120000"/>
                </a:lnSpc>
              </a:pPr>
              <a:r>
                <a:rPr lang="ko-KR" altLang="en-US" sz="2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제품 담당자</a:t>
              </a:r>
              <a:endPara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435" name="TextBox 37"/>
            <p:cNvSpPr txBox="1">
              <a:spLocks noChangeArrowheads="1"/>
            </p:cNvSpPr>
            <p:nvPr/>
          </p:nvSpPr>
          <p:spPr bwMode="auto">
            <a:xfrm>
              <a:off x="1570038" y="10197961"/>
              <a:ext cx="5114925" cy="677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2889" tIns="91445" rIns="182889" bIns="91445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ko-KR" altLang="en-US" sz="32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김민지</a:t>
              </a:r>
              <a:endParaRPr lang="id-ID" altLang="ko-KR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9135094" y="1025100"/>
            <a:ext cx="6086837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프로젝트 팀 구성원</a:t>
            </a:r>
            <a:endParaRPr lang="en-US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072577" y="1963700"/>
            <a:ext cx="6211870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 Light"/>
              </a:rPr>
              <a:t>PROJECT TEAM MEMBERS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6890280" y="10312400"/>
            <a:ext cx="5172075" cy="1776413"/>
            <a:chOff x="6919913" y="10083800"/>
            <a:chExt cx="5172075" cy="1776413"/>
          </a:xfrm>
        </p:grpSpPr>
        <p:sp>
          <p:nvSpPr>
            <p:cNvPr id="41" name="Rectangle 40"/>
            <p:cNvSpPr/>
            <p:nvPr/>
          </p:nvSpPr>
          <p:spPr>
            <a:xfrm>
              <a:off x="6919913" y="10083800"/>
              <a:ext cx="5172075" cy="17764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나눔고딕 ExtraBold" panose="020D0904000000000000" pitchFamily="50" charset="-127"/>
                <a:ea typeface="나눔고딕 ExtraBold" panose="020D0904000000000000" pitchFamily="50" charset="-127"/>
                <a:cs typeface="Lato Light"/>
              </a:endParaRPr>
            </a:p>
          </p:txBody>
        </p:sp>
        <p:sp>
          <p:nvSpPr>
            <p:cNvPr id="23" name="TextBox 36"/>
            <p:cNvSpPr txBox="1">
              <a:spLocks noChangeArrowheads="1"/>
            </p:cNvSpPr>
            <p:nvPr/>
          </p:nvSpPr>
          <p:spPr bwMode="auto">
            <a:xfrm>
              <a:off x="6961981" y="10852650"/>
              <a:ext cx="5030788" cy="978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ko-KR" sz="2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201715575</a:t>
              </a:r>
            </a:p>
            <a:p>
              <a:pPr algn="ctr">
                <a:lnSpc>
                  <a:spcPct val="120000"/>
                </a:lnSpc>
              </a:pPr>
              <a:r>
                <a:rPr lang="ko-KR" altLang="en-US" sz="2400" dirty="0" err="1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캡스톤</a:t>
              </a:r>
              <a:r>
                <a:rPr lang="ko-KR" altLang="en-US" sz="2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팀장</a:t>
              </a:r>
              <a:endPara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TextBox 37"/>
            <p:cNvSpPr txBox="1">
              <a:spLocks noChangeArrowheads="1"/>
            </p:cNvSpPr>
            <p:nvPr/>
          </p:nvSpPr>
          <p:spPr bwMode="auto">
            <a:xfrm>
              <a:off x="6919913" y="10197961"/>
              <a:ext cx="5114925" cy="677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2889" tIns="91445" rIns="182889" bIns="91445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ko-KR" altLang="en-US" sz="32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남수진</a:t>
              </a:r>
              <a:endParaRPr lang="id-ID" altLang="ko-KR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2239097" y="10312400"/>
            <a:ext cx="5203825" cy="1776413"/>
            <a:chOff x="12269788" y="10083800"/>
            <a:chExt cx="5203825" cy="1776413"/>
          </a:xfrm>
        </p:grpSpPr>
        <p:sp>
          <p:nvSpPr>
            <p:cNvPr id="44" name="Rectangle 43"/>
            <p:cNvSpPr/>
            <p:nvPr/>
          </p:nvSpPr>
          <p:spPr>
            <a:xfrm>
              <a:off x="12301538" y="10083800"/>
              <a:ext cx="5172075" cy="17764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나눔고딕 ExtraBold" panose="020D0904000000000000" pitchFamily="50" charset="-127"/>
                <a:ea typeface="나눔고딕 ExtraBold" panose="020D0904000000000000" pitchFamily="50" charset="-127"/>
                <a:cs typeface="Lato Light"/>
              </a:endParaRPr>
            </a:p>
          </p:txBody>
        </p:sp>
        <p:sp>
          <p:nvSpPr>
            <p:cNvPr id="27" name="TextBox 36"/>
            <p:cNvSpPr txBox="1">
              <a:spLocks noChangeArrowheads="1"/>
            </p:cNvSpPr>
            <p:nvPr/>
          </p:nvSpPr>
          <p:spPr bwMode="auto">
            <a:xfrm>
              <a:off x="12311856" y="10852650"/>
              <a:ext cx="5030788" cy="978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ko-KR" sz="2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201711368</a:t>
              </a:r>
            </a:p>
            <a:p>
              <a:pPr algn="ctr">
                <a:lnSpc>
                  <a:spcPct val="120000"/>
                </a:lnSpc>
              </a:pPr>
              <a:r>
                <a:rPr lang="ko-KR" altLang="en-US" sz="2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스크럼 마스터</a:t>
              </a:r>
              <a:endPara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8" name="TextBox 37"/>
            <p:cNvSpPr txBox="1">
              <a:spLocks noChangeArrowheads="1"/>
            </p:cNvSpPr>
            <p:nvPr/>
          </p:nvSpPr>
          <p:spPr bwMode="auto">
            <a:xfrm>
              <a:off x="12269788" y="10197961"/>
              <a:ext cx="5114925" cy="677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2889" tIns="91445" rIns="182889" bIns="91445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ko-KR" altLang="en-US" sz="32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문지현</a:t>
              </a:r>
              <a:endParaRPr lang="id-ID" altLang="ko-KR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7619663" y="10312400"/>
            <a:ext cx="5232400" cy="1776413"/>
            <a:chOff x="17619663" y="10083800"/>
            <a:chExt cx="5232400" cy="1776413"/>
          </a:xfrm>
        </p:grpSpPr>
        <p:sp>
          <p:nvSpPr>
            <p:cNvPr id="47" name="Rectangle 46"/>
            <p:cNvSpPr/>
            <p:nvPr/>
          </p:nvSpPr>
          <p:spPr>
            <a:xfrm>
              <a:off x="17679988" y="10083800"/>
              <a:ext cx="5172075" cy="17764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나눔고딕 ExtraBold" panose="020D0904000000000000" pitchFamily="50" charset="-127"/>
                <a:ea typeface="나눔고딕 ExtraBold" panose="020D0904000000000000" pitchFamily="50" charset="-127"/>
                <a:cs typeface="Lato Light"/>
              </a:endParaRPr>
            </a:p>
          </p:txBody>
        </p:sp>
        <p:sp>
          <p:nvSpPr>
            <p:cNvPr id="29" name="TextBox 36"/>
            <p:cNvSpPr txBox="1">
              <a:spLocks noChangeArrowheads="1"/>
            </p:cNvSpPr>
            <p:nvPr/>
          </p:nvSpPr>
          <p:spPr bwMode="auto">
            <a:xfrm>
              <a:off x="17661731" y="10852650"/>
              <a:ext cx="5030788" cy="978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ko-KR" sz="2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201715591</a:t>
              </a:r>
            </a:p>
            <a:p>
              <a:pPr algn="ctr">
                <a:lnSpc>
                  <a:spcPct val="120000"/>
                </a:lnSpc>
              </a:pPr>
              <a:r>
                <a:rPr lang="ko-KR" altLang="en-US" sz="2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개발 팀장</a:t>
              </a:r>
              <a:endPara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0" name="TextBox 37"/>
            <p:cNvSpPr txBox="1">
              <a:spLocks noChangeArrowheads="1"/>
            </p:cNvSpPr>
            <p:nvPr/>
          </p:nvSpPr>
          <p:spPr bwMode="auto">
            <a:xfrm>
              <a:off x="17619663" y="10197961"/>
              <a:ext cx="5114925" cy="677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2889" tIns="91445" rIns="182889" bIns="91445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ko-KR" altLang="en-US" sz="3200" dirty="0" err="1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주예나</a:t>
              </a:r>
              <a:endParaRPr lang="id-ID" altLang="ko-KR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6246" y="3362939"/>
            <a:ext cx="5160169" cy="689238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462" y="3354456"/>
            <a:ext cx="5172076" cy="689610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1731" y="3338332"/>
            <a:ext cx="5190332" cy="69302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854" y="3343873"/>
            <a:ext cx="5172076" cy="689610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7" name="Shape 1368"/>
          <p:cNvSpPr>
            <a:spLocks noChangeArrowheads="1"/>
          </p:cNvSpPr>
          <p:nvPr/>
        </p:nvSpPr>
        <p:spPr bwMode="auto">
          <a:xfrm>
            <a:off x="4580221" y="3783726"/>
            <a:ext cx="4344665" cy="1448159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84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 defTabSz="584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 defTabSz="584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 defTabSz="584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 defTabSz="584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584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584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584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584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ko-KR" sz="40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Helvetica Neue" pitchFamily="-65" charset="0"/>
              </a:rPr>
              <a:t>Stage One</a:t>
            </a:r>
          </a:p>
        </p:txBody>
      </p:sp>
      <p:sp>
        <p:nvSpPr>
          <p:cNvPr id="4101" name="Subtitle 2"/>
          <p:cNvSpPr txBox="1">
            <a:spLocks/>
          </p:cNvSpPr>
          <p:nvPr/>
        </p:nvSpPr>
        <p:spPr bwMode="auto">
          <a:xfrm>
            <a:off x="9382086" y="4027691"/>
            <a:ext cx="10129593" cy="86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43" tIns="91422" rIns="182843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40000"/>
              </a:lnSpc>
              <a:spcBef>
                <a:spcPts val="2000"/>
              </a:spcBef>
              <a:buFont typeface="Arial" panose="020B0604020202020204" pitchFamily="34" charset="0"/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스터디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14" name="Shape 1364"/>
          <p:cNvSpPr>
            <a:spLocks noChangeArrowheads="1"/>
          </p:cNvSpPr>
          <p:nvPr/>
        </p:nvSpPr>
        <p:spPr bwMode="auto">
          <a:xfrm>
            <a:off x="4580221" y="6168714"/>
            <a:ext cx="4344665" cy="144815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84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 defTabSz="584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 defTabSz="584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 defTabSz="584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 defTabSz="584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584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584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584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584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ko-KR" sz="400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Helvetica Neue" pitchFamily="-65" charset="0"/>
              </a:rPr>
              <a:t>Stage Two</a:t>
            </a:r>
          </a:p>
        </p:txBody>
      </p:sp>
      <p:sp>
        <p:nvSpPr>
          <p:cNvPr id="4103" name="Subtitle 2"/>
          <p:cNvSpPr txBox="1">
            <a:spLocks/>
          </p:cNvSpPr>
          <p:nvPr/>
        </p:nvSpPr>
        <p:spPr bwMode="auto">
          <a:xfrm>
            <a:off x="9382086" y="6412679"/>
            <a:ext cx="8449104" cy="86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43" tIns="91422" rIns="182843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40000"/>
              </a:lnSpc>
              <a:spcBef>
                <a:spcPts val="2000"/>
              </a:spcBef>
              <a:buFont typeface="Arial" panose="020B0604020202020204" pitchFamily="34" charset="0"/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Shape 1369"/>
          <p:cNvSpPr>
            <a:spLocks noChangeArrowheads="1"/>
          </p:cNvSpPr>
          <p:nvPr/>
        </p:nvSpPr>
        <p:spPr bwMode="auto">
          <a:xfrm>
            <a:off x="4580221" y="8553702"/>
            <a:ext cx="4344665" cy="1448159"/>
          </a:xfrm>
          <a:prstGeom prst="roundRect">
            <a:avLst>
              <a:gd name="adj" fmla="val 0"/>
            </a:avLst>
          </a:prstGeom>
          <a:solidFill>
            <a:srgbClr val="A7EB5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spcBef>
                <a:spcPts val="0"/>
              </a:spcBef>
              <a:defRPr sz="1500" cap="all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algn="ctr" fontAlgn="auto">
              <a:spcAft>
                <a:spcPts val="0"/>
              </a:spcAft>
              <a:defRPr sz="1800" cap="none">
                <a:solidFill>
                  <a:srgbClr val="000000"/>
                </a:solidFill>
              </a:defRPr>
            </a:pPr>
            <a:r>
              <a:rPr lang="en-US" sz="4000" cap="none" dirty="0">
                <a:latin typeface="나눔고딕" panose="020D0604000000000000" pitchFamily="50" charset="-127"/>
                <a:ea typeface="나눔고딕" panose="020D0604000000000000" pitchFamily="50" charset="-127"/>
                <a:cs typeface="Lato Light"/>
              </a:rPr>
              <a:t>Stage Three</a:t>
            </a:r>
          </a:p>
        </p:txBody>
      </p:sp>
      <p:sp>
        <p:nvSpPr>
          <p:cNvPr id="4104" name="Subtitle 2"/>
          <p:cNvSpPr txBox="1">
            <a:spLocks/>
          </p:cNvSpPr>
          <p:nvPr/>
        </p:nvSpPr>
        <p:spPr bwMode="auto">
          <a:xfrm>
            <a:off x="9382086" y="8797667"/>
            <a:ext cx="10415343" cy="86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43" tIns="91422" rIns="182843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40000"/>
              </a:lnSpc>
              <a:spcBef>
                <a:spcPts val="2000"/>
              </a:spcBef>
              <a:buFont typeface="Arial" panose="020B0604020202020204" pitchFamily="34" charset="0"/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Shape 1366"/>
          <p:cNvSpPr>
            <a:spLocks noChangeArrowheads="1"/>
          </p:cNvSpPr>
          <p:nvPr/>
        </p:nvSpPr>
        <p:spPr bwMode="auto">
          <a:xfrm>
            <a:off x="4580221" y="10938691"/>
            <a:ext cx="4344665" cy="1448159"/>
          </a:xfrm>
          <a:prstGeom prst="roundRect">
            <a:avLst>
              <a:gd name="adj" fmla="val 0"/>
            </a:avLst>
          </a:prstGeom>
          <a:solidFill>
            <a:srgbClr val="5DCEA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spcBef>
                <a:spcPts val="0"/>
              </a:spcBef>
              <a:defRPr sz="1500" cap="all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algn="ctr" fontAlgn="auto">
              <a:spcAft>
                <a:spcPts val="0"/>
              </a:spcAft>
              <a:defRPr sz="1800" cap="none">
                <a:solidFill>
                  <a:srgbClr val="000000"/>
                </a:solidFill>
              </a:defRPr>
            </a:pPr>
            <a:r>
              <a:rPr lang="en-US" sz="4000" cap="none" dirty="0">
                <a:latin typeface="나눔고딕" panose="020D0604000000000000" pitchFamily="50" charset="-127"/>
                <a:ea typeface="나눔고딕" panose="020D0604000000000000" pitchFamily="50" charset="-127"/>
                <a:cs typeface="Lato Light"/>
              </a:rPr>
              <a:t>Stage Four</a:t>
            </a:r>
          </a:p>
        </p:txBody>
      </p:sp>
      <p:sp>
        <p:nvSpPr>
          <p:cNvPr id="4106" name="Subtitle 2"/>
          <p:cNvSpPr txBox="1">
            <a:spLocks/>
          </p:cNvSpPr>
          <p:nvPr/>
        </p:nvSpPr>
        <p:spPr bwMode="auto">
          <a:xfrm>
            <a:off x="9382086" y="11182657"/>
            <a:ext cx="4602162" cy="960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43" tIns="91422" rIns="182843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40000"/>
              </a:lnSpc>
              <a:spcBef>
                <a:spcPts val="2000"/>
              </a:spcBef>
              <a:buFont typeface="Arial" panose="020B0604020202020204" pitchFamily="34" charset="0"/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다음 일정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134297" y="1025100"/>
            <a:ext cx="6086836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프로젝트 진행 사항</a:t>
            </a:r>
            <a:endParaRPr lang="en-US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739425" y="1963700"/>
            <a:ext cx="4878172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 Light"/>
              </a:rPr>
              <a:t>PROJECT PROGRESS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11C7F1-E4BD-4A60-92EF-BB63408AF2CE}"/>
              </a:ext>
            </a:extLst>
          </p:cNvPr>
          <p:cNvSpPr/>
          <p:nvPr/>
        </p:nvSpPr>
        <p:spPr>
          <a:xfrm>
            <a:off x="9382086" y="6518032"/>
            <a:ext cx="4063933" cy="774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ts val="2000"/>
              </a:spcBef>
              <a:buFont typeface="Arial" panose="020B0604020202020204" pitchFamily="34" charset="0"/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준비 및 실습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C4719D-B232-4A8C-AD09-BDA1EEADA67F}"/>
              </a:ext>
            </a:extLst>
          </p:cNvPr>
          <p:cNvSpPr/>
          <p:nvPr/>
        </p:nvSpPr>
        <p:spPr>
          <a:xfrm>
            <a:off x="9382086" y="8843815"/>
            <a:ext cx="2654894" cy="774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ts val="2000"/>
              </a:spcBef>
              <a:buFont typeface="Arial" panose="020B0604020202020204" pitchFamily="34" charset="0"/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산출물 관리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TextBox 14"/>
          <p:cNvSpPr txBox="1">
            <a:spLocks noChangeArrowheads="1"/>
          </p:cNvSpPr>
          <p:nvPr/>
        </p:nvSpPr>
        <p:spPr bwMode="auto">
          <a:xfrm>
            <a:off x="13278563" y="8751815"/>
            <a:ext cx="184731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 altLang="ko-KR" sz="3500" dirty="0">
              <a:solidFill>
                <a:srgbClr val="FFFFFF"/>
              </a:solidFill>
              <a:latin typeface="Montserrat Light" pitchFamily="-65" charset="0"/>
            </a:endParaRPr>
          </a:p>
        </p:txBody>
      </p:sp>
      <p:sp>
        <p:nvSpPr>
          <p:cNvPr id="8" name="Rectangle 153">
            <a:extLst>
              <a:ext uri="{FF2B5EF4-FFF2-40B4-BE49-F238E27FC236}">
                <a16:creationId xmlns:a16="http://schemas.microsoft.com/office/drawing/2014/main" id="{FE6C1014-645B-4EBE-B881-7F67D508698F}"/>
              </a:ext>
            </a:extLst>
          </p:cNvPr>
          <p:cNvSpPr/>
          <p:nvPr/>
        </p:nvSpPr>
        <p:spPr>
          <a:xfrm>
            <a:off x="10893586" y="1025100"/>
            <a:ext cx="2569847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스터디</a:t>
            </a:r>
            <a:endParaRPr lang="en-US" altLang="ko-KR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"/>
            </a:endParaRPr>
          </a:p>
        </p:txBody>
      </p:sp>
      <p:pic>
        <p:nvPicPr>
          <p:cNvPr id="3" name="그래픽 2" descr="사용자">
            <a:extLst>
              <a:ext uri="{FF2B5EF4-FFF2-40B4-BE49-F238E27FC236}">
                <a16:creationId xmlns:a16="http://schemas.microsoft.com/office/drawing/2014/main" id="{1D2D6911-4A12-4F39-8919-49562B166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9658" y="5055313"/>
            <a:ext cx="3464698" cy="3464698"/>
          </a:xfrm>
          <a:prstGeom prst="rect">
            <a:avLst/>
          </a:prstGeom>
        </p:spPr>
      </p:pic>
      <p:pic>
        <p:nvPicPr>
          <p:cNvPr id="5" name="그래픽 4" descr="음성">
            <a:extLst>
              <a:ext uri="{FF2B5EF4-FFF2-40B4-BE49-F238E27FC236}">
                <a16:creationId xmlns:a16="http://schemas.microsoft.com/office/drawing/2014/main" id="{C9CCF539-8B21-4C86-A973-D1C127D60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1886" y="5516995"/>
            <a:ext cx="2942450" cy="2942450"/>
          </a:xfrm>
          <a:prstGeom prst="rect">
            <a:avLst/>
          </a:prstGeom>
        </p:spPr>
      </p:pic>
      <p:pic>
        <p:nvPicPr>
          <p:cNvPr id="12" name="그래픽 11" descr="검사 목록 RTL">
            <a:extLst>
              <a:ext uri="{FF2B5EF4-FFF2-40B4-BE49-F238E27FC236}">
                <a16:creationId xmlns:a16="http://schemas.microsoft.com/office/drawing/2014/main" id="{CDA8A0C7-5A09-44E0-8E30-3E36AFDB88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92739" y="5543667"/>
            <a:ext cx="2569348" cy="2569348"/>
          </a:xfrm>
          <a:prstGeom prst="rect">
            <a:avLst/>
          </a:prstGeom>
        </p:spPr>
      </p:pic>
      <p:pic>
        <p:nvPicPr>
          <p:cNvPr id="19" name="그래픽 18" descr="전송">
            <a:extLst>
              <a:ext uri="{FF2B5EF4-FFF2-40B4-BE49-F238E27FC236}">
                <a16:creationId xmlns:a16="http://schemas.microsoft.com/office/drawing/2014/main" id="{D1F59365-E76D-4A5F-8652-C6C85B91AF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5009311" y="5720772"/>
            <a:ext cx="2215137" cy="221513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48664C3-15F6-4B9A-8AE2-FB6CCB6715E9}"/>
              </a:ext>
            </a:extLst>
          </p:cNvPr>
          <p:cNvSpPr txBox="1"/>
          <p:nvPr/>
        </p:nvSpPr>
        <p:spPr>
          <a:xfrm>
            <a:off x="5195397" y="9245222"/>
            <a:ext cx="6772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음성</a:t>
            </a:r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(</a:t>
            </a:r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한국어</a:t>
            </a:r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)</a:t>
            </a:r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를 인식하여 </a:t>
            </a:r>
            <a:endParaRPr lang="en-US" altLang="ko-KR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평문으로 변환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26D618-153E-4434-BE6D-479D1D89CB45}"/>
              </a:ext>
            </a:extLst>
          </p:cNvPr>
          <p:cNvSpPr txBox="1"/>
          <p:nvPr/>
        </p:nvSpPr>
        <p:spPr>
          <a:xfrm>
            <a:off x="5195397" y="10908162"/>
            <a:ext cx="6772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-&gt; </a:t>
            </a:r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음성 인식 </a:t>
            </a:r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AI </a:t>
            </a:r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필요</a:t>
            </a:r>
          </a:p>
        </p:txBody>
      </p:sp>
      <p:pic>
        <p:nvPicPr>
          <p:cNvPr id="26" name="그래픽 25" descr="데이터베이스">
            <a:extLst>
              <a:ext uri="{FF2B5EF4-FFF2-40B4-BE49-F238E27FC236}">
                <a16:creationId xmlns:a16="http://schemas.microsoft.com/office/drawing/2014/main" id="{F30E3D0A-F362-40C1-8B3B-DC2B43C5AE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8031675" y="5370475"/>
            <a:ext cx="2942450" cy="29424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FB39423-F54D-459F-9D93-595A3BC557E9}"/>
              </a:ext>
            </a:extLst>
          </p:cNvPr>
          <p:cNvSpPr txBox="1"/>
          <p:nvPr/>
        </p:nvSpPr>
        <p:spPr>
          <a:xfrm>
            <a:off x="12941872" y="9293549"/>
            <a:ext cx="6772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문장 분석 후 </a:t>
            </a:r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SQL </a:t>
            </a:r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변환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3FB88A-C08D-47C7-81DA-CF2A56DC99D2}"/>
              </a:ext>
            </a:extLst>
          </p:cNvPr>
          <p:cNvSpPr txBox="1"/>
          <p:nvPr/>
        </p:nvSpPr>
        <p:spPr>
          <a:xfrm>
            <a:off x="12941872" y="10814378"/>
            <a:ext cx="6772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-&gt; </a:t>
            </a:r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자연어 처리</a:t>
            </a:r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(NLP) </a:t>
            </a:r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필요</a:t>
            </a:r>
            <a:endParaRPr lang="en-US" altLang="ko-KR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5C120877-7DA7-4487-B734-137CA7119B6B}"/>
              </a:ext>
            </a:extLst>
          </p:cNvPr>
          <p:cNvSpPr/>
          <p:nvPr/>
        </p:nvSpPr>
        <p:spPr>
          <a:xfrm>
            <a:off x="10928053" y="1963700"/>
            <a:ext cx="2500919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 Light"/>
              </a:rPr>
              <a:t>작업 흐름</a:t>
            </a:r>
            <a:endParaRPr 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428899854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53">
            <a:extLst>
              <a:ext uri="{FF2B5EF4-FFF2-40B4-BE49-F238E27FC236}">
                <a16:creationId xmlns:a16="http://schemas.microsoft.com/office/drawing/2014/main" id="{0BF33D02-ABE0-4913-BFD6-4AAC3DCDB452}"/>
              </a:ext>
            </a:extLst>
          </p:cNvPr>
          <p:cNvSpPr/>
          <p:nvPr/>
        </p:nvSpPr>
        <p:spPr>
          <a:xfrm>
            <a:off x="10893590" y="1025100"/>
            <a:ext cx="2569847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스터디</a:t>
            </a:r>
            <a:endParaRPr lang="en-US" altLang="ko-KR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"/>
            </a:endParaRPr>
          </a:p>
        </p:txBody>
      </p:sp>
      <p:sp>
        <p:nvSpPr>
          <p:cNvPr id="24" name="Rectangle 154">
            <a:extLst>
              <a:ext uri="{FF2B5EF4-FFF2-40B4-BE49-F238E27FC236}">
                <a16:creationId xmlns:a16="http://schemas.microsoft.com/office/drawing/2014/main" id="{E4C34AD7-7F89-4E83-9C50-D35E037DC15F}"/>
              </a:ext>
            </a:extLst>
          </p:cNvPr>
          <p:cNvSpPr/>
          <p:nvPr/>
        </p:nvSpPr>
        <p:spPr>
          <a:xfrm>
            <a:off x="10212311" y="1963700"/>
            <a:ext cx="3932401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 Light"/>
              </a:rPr>
              <a:t>스터디 진행 사항</a:t>
            </a:r>
            <a:endParaRPr 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 Light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F8C8D09-A12D-4241-8936-984C14810888}"/>
              </a:ext>
            </a:extLst>
          </p:cNvPr>
          <p:cNvSpPr txBox="1">
            <a:spLocks/>
          </p:cNvSpPr>
          <p:nvPr/>
        </p:nvSpPr>
        <p:spPr bwMode="auto">
          <a:xfrm>
            <a:off x="2820690" y="2877374"/>
            <a:ext cx="8669338" cy="800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defTabSz="9144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sz="4500" b="1" dirty="0"/>
              <a:t>강의 선정 후 스터디</a:t>
            </a:r>
            <a:endParaRPr lang="en-US" altLang="ko-KR" sz="4500" b="1" dirty="0"/>
          </a:p>
        </p:txBody>
      </p:sp>
      <p:sp>
        <p:nvSpPr>
          <p:cNvPr id="26" name="Isosceles Triangle 166">
            <a:extLst>
              <a:ext uri="{FF2B5EF4-FFF2-40B4-BE49-F238E27FC236}">
                <a16:creationId xmlns:a16="http://schemas.microsoft.com/office/drawing/2014/main" id="{DFFC26D2-FC77-4A4B-8E04-DAE1ECFA595F}"/>
              </a:ext>
            </a:extLst>
          </p:cNvPr>
          <p:cNvSpPr/>
          <p:nvPr/>
        </p:nvSpPr>
        <p:spPr bwMode="auto">
          <a:xfrm rot="5400000">
            <a:off x="1879270" y="2932074"/>
            <a:ext cx="800177" cy="69077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cs typeface="Lato Light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6444A9F-7E91-47D0-81DB-5803B59DA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530" y="8310762"/>
            <a:ext cx="10599636" cy="35528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3FD96E1-DAB0-4173-BC18-EBF062B78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7416" y="4533533"/>
            <a:ext cx="10572750" cy="33432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4A71E6-EB8D-4330-80E3-B95B6867D1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46795" y="6453551"/>
            <a:ext cx="105822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3790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53">
            <a:extLst>
              <a:ext uri="{FF2B5EF4-FFF2-40B4-BE49-F238E27FC236}">
                <a16:creationId xmlns:a16="http://schemas.microsoft.com/office/drawing/2014/main" id="{0BF33D02-ABE0-4913-BFD6-4AAC3DCDB452}"/>
              </a:ext>
            </a:extLst>
          </p:cNvPr>
          <p:cNvSpPr/>
          <p:nvPr/>
        </p:nvSpPr>
        <p:spPr>
          <a:xfrm>
            <a:off x="10893589" y="1025100"/>
            <a:ext cx="2569847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스터디</a:t>
            </a:r>
            <a:endParaRPr lang="en-US" altLang="ko-KR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F8C8D09-A12D-4241-8936-984C14810888}"/>
              </a:ext>
            </a:extLst>
          </p:cNvPr>
          <p:cNvSpPr txBox="1">
            <a:spLocks/>
          </p:cNvSpPr>
          <p:nvPr/>
        </p:nvSpPr>
        <p:spPr bwMode="auto">
          <a:xfrm>
            <a:off x="2820690" y="2877374"/>
            <a:ext cx="8669338" cy="800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defTabSz="9144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sz="4500" b="1" dirty="0"/>
              <a:t>관련 기술</a:t>
            </a:r>
            <a:endParaRPr lang="en-US" altLang="ko-KR" sz="4500" b="1" dirty="0"/>
          </a:p>
        </p:txBody>
      </p:sp>
      <p:sp>
        <p:nvSpPr>
          <p:cNvPr id="26" name="Isosceles Triangle 166">
            <a:extLst>
              <a:ext uri="{FF2B5EF4-FFF2-40B4-BE49-F238E27FC236}">
                <a16:creationId xmlns:a16="http://schemas.microsoft.com/office/drawing/2014/main" id="{DFFC26D2-FC77-4A4B-8E04-DAE1ECFA595F}"/>
              </a:ext>
            </a:extLst>
          </p:cNvPr>
          <p:cNvSpPr/>
          <p:nvPr/>
        </p:nvSpPr>
        <p:spPr bwMode="auto">
          <a:xfrm rot="5400000">
            <a:off x="1879270" y="2932074"/>
            <a:ext cx="800177" cy="69077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cs typeface="Lato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AC4D82-4AF2-4C9C-AC37-3AFDFFFB4938}"/>
              </a:ext>
            </a:extLst>
          </p:cNvPr>
          <p:cNvSpPr txBox="1"/>
          <p:nvPr/>
        </p:nvSpPr>
        <p:spPr>
          <a:xfrm>
            <a:off x="4771343" y="9255939"/>
            <a:ext cx="3128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-&gt; RNN</a:t>
            </a:r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8" name="그림 7" descr="시계이(가) 표시된 사진&#10;&#10;자동 생성된 설명">
            <a:extLst>
              <a:ext uri="{FF2B5EF4-FFF2-40B4-BE49-F238E27FC236}">
                <a16:creationId xmlns:a16="http://schemas.microsoft.com/office/drawing/2014/main" id="{57473055-7E8C-4A78-9BDC-9E04D58D8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472" y="5100639"/>
            <a:ext cx="2093980" cy="32506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FAD92B6-33DF-4B89-9D77-6A897372F469}"/>
              </a:ext>
            </a:extLst>
          </p:cNvPr>
          <p:cNvSpPr txBox="1"/>
          <p:nvPr/>
        </p:nvSpPr>
        <p:spPr>
          <a:xfrm>
            <a:off x="14639647" y="9255939"/>
            <a:ext cx="3128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-&gt; LSTM</a:t>
            </a:r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10" name="그림 9" descr="시계이(가) 표시된 사진&#10;&#10;자동 생성된 설명">
            <a:extLst>
              <a:ext uri="{FF2B5EF4-FFF2-40B4-BE49-F238E27FC236}">
                <a16:creationId xmlns:a16="http://schemas.microsoft.com/office/drawing/2014/main" id="{73C32240-C178-42B2-B82C-2834AA85E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0968" y="4247420"/>
            <a:ext cx="7315200" cy="4438650"/>
          </a:xfrm>
          <a:prstGeom prst="rect">
            <a:avLst/>
          </a:prstGeom>
        </p:spPr>
      </p:pic>
      <p:sp>
        <p:nvSpPr>
          <p:cNvPr id="11" name="Rectangle 154">
            <a:extLst>
              <a:ext uri="{FF2B5EF4-FFF2-40B4-BE49-F238E27FC236}">
                <a16:creationId xmlns:a16="http://schemas.microsoft.com/office/drawing/2014/main" id="{E4C34AD7-7F89-4E83-9C50-D35E037DC15F}"/>
              </a:ext>
            </a:extLst>
          </p:cNvPr>
          <p:cNvSpPr/>
          <p:nvPr/>
        </p:nvSpPr>
        <p:spPr>
          <a:xfrm>
            <a:off x="10212311" y="1963700"/>
            <a:ext cx="3932401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 Light"/>
              </a:rPr>
              <a:t>스터디 진행 사항</a:t>
            </a:r>
            <a:endParaRPr 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36185434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53">
            <a:extLst>
              <a:ext uri="{FF2B5EF4-FFF2-40B4-BE49-F238E27FC236}">
                <a16:creationId xmlns:a16="http://schemas.microsoft.com/office/drawing/2014/main" id="{0BF33D02-ABE0-4913-BFD6-4AAC3DCDB452}"/>
              </a:ext>
            </a:extLst>
          </p:cNvPr>
          <p:cNvSpPr/>
          <p:nvPr/>
        </p:nvSpPr>
        <p:spPr>
          <a:xfrm>
            <a:off x="10893589" y="1025100"/>
            <a:ext cx="2569847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스터디</a:t>
            </a:r>
            <a:endParaRPr lang="en-US" altLang="ko-KR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"/>
            </a:endParaRPr>
          </a:p>
        </p:txBody>
      </p:sp>
      <p:pic>
        <p:nvPicPr>
          <p:cNvPr id="17" name="그래픽 16" descr="사용자">
            <a:extLst>
              <a:ext uri="{FF2B5EF4-FFF2-40B4-BE49-F238E27FC236}">
                <a16:creationId xmlns:a16="http://schemas.microsoft.com/office/drawing/2014/main" id="{1DE7E86A-7DAF-4063-919F-1518E07FD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28302" y="3296854"/>
            <a:ext cx="3464698" cy="3464698"/>
          </a:xfrm>
          <a:prstGeom prst="rect">
            <a:avLst/>
          </a:prstGeom>
        </p:spPr>
      </p:pic>
      <p:pic>
        <p:nvPicPr>
          <p:cNvPr id="18" name="그래픽 17" descr="음성">
            <a:extLst>
              <a:ext uri="{FF2B5EF4-FFF2-40B4-BE49-F238E27FC236}">
                <a16:creationId xmlns:a16="http://schemas.microsoft.com/office/drawing/2014/main" id="{DADDC2E3-ABE6-450F-9D9E-E4FAE57945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80530" y="3758536"/>
            <a:ext cx="2942450" cy="2942450"/>
          </a:xfrm>
          <a:prstGeom prst="rect">
            <a:avLst/>
          </a:prstGeom>
        </p:spPr>
      </p:pic>
      <p:pic>
        <p:nvPicPr>
          <p:cNvPr id="19" name="그래픽 18" descr="검사 목록 RTL">
            <a:extLst>
              <a:ext uri="{FF2B5EF4-FFF2-40B4-BE49-F238E27FC236}">
                <a16:creationId xmlns:a16="http://schemas.microsoft.com/office/drawing/2014/main" id="{4C889FE1-371D-4236-B66F-08AA51EE5E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11383" y="3785208"/>
            <a:ext cx="2569348" cy="2569348"/>
          </a:xfrm>
          <a:prstGeom prst="rect">
            <a:avLst/>
          </a:prstGeom>
        </p:spPr>
      </p:pic>
      <p:pic>
        <p:nvPicPr>
          <p:cNvPr id="20" name="그래픽 19" descr="전송">
            <a:extLst>
              <a:ext uri="{FF2B5EF4-FFF2-40B4-BE49-F238E27FC236}">
                <a16:creationId xmlns:a16="http://schemas.microsoft.com/office/drawing/2014/main" id="{6E80A92C-DDD7-483F-BFCD-AC3FCD338F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4727955" y="3962313"/>
            <a:ext cx="2215137" cy="22151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F4B6973-2A3A-482D-8C97-1F18E841BC75}"/>
              </a:ext>
            </a:extLst>
          </p:cNvPr>
          <p:cNvSpPr txBox="1"/>
          <p:nvPr/>
        </p:nvSpPr>
        <p:spPr>
          <a:xfrm>
            <a:off x="4867149" y="9503128"/>
            <a:ext cx="6772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인공지능 공공 포털</a:t>
            </a:r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(AI API DATA)</a:t>
            </a:r>
          </a:p>
          <a:p>
            <a:pPr algn="ctr"/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음성인식 기술 </a:t>
            </a:r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API </a:t>
            </a:r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이용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00ED9F-5DC5-4EE8-ABD4-243F45BCB6EE}"/>
              </a:ext>
            </a:extLst>
          </p:cNvPr>
          <p:cNvSpPr txBox="1"/>
          <p:nvPr/>
        </p:nvSpPr>
        <p:spPr>
          <a:xfrm>
            <a:off x="4867149" y="7531920"/>
            <a:ext cx="6772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-&gt; </a:t>
            </a:r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음성 인식 </a:t>
            </a:r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AI </a:t>
            </a:r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필요</a:t>
            </a:r>
          </a:p>
        </p:txBody>
      </p:sp>
      <p:pic>
        <p:nvPicPr>
          <p:cNvPr id="27" name="그래픽 26" descr="데이터베이스">
            <a:extLst>
              <a:ext uri="{FF2B5EF4-FFF2-40B4-BE49-F238E27FC236}">
                <a16:creationId xmlns:a16="http://schemas.microsoft.com/office/drawing/2014/main" id="{8EBF42FE-54B7-4EB0-B711-CDDFD1C3DB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7750319" y="3612016"/>
            <a:ext cx="2942450" cy="294245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C44BDA4-C474-40A3-AE4B-E97CCBB070FC}"/>
              </a:ext>
            </a:extLst>
          </p:cNvPr>
          <p:cNvSpPr txBox="1"/>
          <p:nvPr/>
        </p:nvSpPr>
        <p:spPr>
          <a:xfrm>
            <a:off x="12871530" y="9504563"/>
            <a:ext cx="67720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1. </a:t>
            </a:r>
            <a:r>
              <a:rPr lang="en-US" altLang="ko-KR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Konlpy</a:t>
            </a:r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형태소 분리 라이브러리 이용</a:t>
            </a:r>
            <a:endParaRPr lang="en-US" altLang="ko-KR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2. </a:t>
            </a:r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8055C4-4670-4341-9CB8-7B31536DABC8}"/>
              </a:ext>
            </a:extLst>
          </p:cNvPr>
          <p:cNvSpPr txBox="1"/>
          <p:nvPr/>
        </p:nvSpPr>
        <p:spPr>
          <a:xfrm>
            <a:off x="12807071" y="7602171"/>
            <a:ext cx="6772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-&gt; </a:t>
            </a:r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자연어 처리</a:t>
            </a:r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(NLP) </a:t>
            </a:r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필요</a:t>
            </a:r>
            <a:endParaRPr lang="en-US" altLang="ko-KR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3" name="Rectangle 154">
            <a:extLst>
              <a:ext uri="{FF2B5EF4-FFF2-40B4-BE49-F238E27FC236}">
                <a16:creationId xmlns:a16="http://schemas.microsoft.com/office/drawing/2014/main" id="{E4C34AD7-7F89-4E83-9C50-D35E037DC15F}"/>
              </a:ext>
            </a:extLst>
          </p:cNvPr>
          <p:cNvSpPr/>
          <p:nvPr/>
        </p:nvSpPr>
        <p:spPr>
          <a:xfrm>
            <a:off x="10499249" y="1963700"/>
            <a:ext cx="3358526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 Light"/>
              </a:rPr>
              <a:t>적용 기술 결정</a:t>
            </a:r>
            <a:endParaRPr 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73368312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893592" y="1025100"/>
            <a:ext cx="2569847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스터디</a:t>
            </a:r>
            <a:endParaRPr lang="en-US" altLang="ko-KR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88520" y="8290901"/>
            <a:ext cx="7748586" cy="272382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ko-KR" sz="3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Python Library</a:t>
            </a:r>
          </a:p>
          <a:p>
            <a:pPr algn="ctr"/>
            <a:r>
              <a:rPr lang="en-US" altLang="ko-KR" sz="31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KoNLPy</a:t>
            </a:r>
            <a:endParaRPr lang="en-US" altLang="ko-KR" sz="31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3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—</a:t>
            </a:r>
          </a:p>
          <a:p>
            <a:pPr algn="ctr"/>
            <a:r>
              <a:rPr lang="ko-KR" altLang="en-US" sz="2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한국어 정보 처리를 위한</a:t>
            </a:r>
            <a:endParaRPr lang="en-US" altLang="ko-KR" sz="2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파이썬</a:t>
            </a:r>
            <a:r>
              <a:rPr lang="ko-KR" altLang="en-US" sz="2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패키지</a:t>
            </a:r>
            <a:endParaRPr lang="en-US" altLang="ko-KR" sz="2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https://konlpy-ko.readthedocs.io/ko/v0.4.3/#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809601" y="8212660"/>
            <a:ext cx="8907420" cy="272382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ko-KR" sz="3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AI API DATA</a:t>
            </a:r>
          </a:p>
          <a:p>
            <a:pPr algn="ctr"/>
            <a:r>
              <a:rPr lang="en-US" altLang="ko-KR" sz="3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—</a:t>
            </a:r>
          </a:p>
          <a:p>
            <a:pPr algn="ctr"/>
            <a:endParaRPr lang="en-US" altLang="ko-KR" sz="3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한국전자 통신 연구원</a:t>
            </a:r>
            <a:r>
              <a:rPr lang="en-US" altLang="ko-KR" sz="2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(ETRI)</a:t>
            </a:r>
            <a:r>
              <a:rPr lang="ko-KR" altLang="en-US" sz="2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제공하는</a:t>
            </a:r>
            <a:endParaRPr lang="en-US" altLang="ko-KR" sz="2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공공 </a:t>
            </a:r>
            <a:r>
              <a:rPr lang="en-US" altLang="ko-KR" sz="2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</a:p>
          <a:p>
            <a:pPr algn="ctr"/>
            <a:r>
              <a:rPr lang="en-US" altLang="ko-KR" sz="2400" dirty="0"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http://aiopen.etri.re.kr/service_list.php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5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116" y="3570784"/>
            <a:ext cx="3727394" cy="469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F46999F-D87F-4AC4-B3ED-87AA0A4BC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7208" y="5306528"/>
            <a:ext cx="5052206" cy="1221640"/>
          </a:xfrm>
          <a:prstGeom prst="rect">
            <a:avLst/>
          </a:prstGeom>
        </p:spPr>
      </p:pic>
      <p:sp>
        <p:nvSpPr>
          <p:cNvPr id="8" name="Rectangle 154">
            <a:extLst>
              <a:ext uri="{FF2B5EF4-FFF2-40B4-BE49-F238E27FC236}">
                <a16:creationId xmlns:a16="http://schemas.microsoft.com/office/drawing/2014/main" id="{E4C34AD7-7F89-4E83-9C50-D35E037DC15F}"/>
              </a:ext>
            </a:extLst>
          </p:cNvPr>
          <p:cNvSpPr/>
          <p:nvPr/>
        </p:nvSpPr>
        <p:spPr>
          <a:xfrm>
            <a:off x="10499249" y="1963700"/>
            <a:ext cx="3358526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 Light"/>
              </a:rPr>
              <a:t>적용 기술 결정</a:t>
            </a:r>
            <a:endParaRPr 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 Light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/>
          <p:cNvSpPr/>
          <p:nvPr/>
        </p:nvSpPr>
        <p:spPr>
          <a:xfrm>
            <a:off x="9143116" y="1025100"/>
            <a:ext cx="6070806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KoPubWorld돋움체_Pro Bold" panose="00000800000000000000" pitchFamily="50" charset="-127"/>
              </a:rPr>
              <a:t>개발 준비 및 실습</a:t>
            </a:r>
            <a:endParaRPr lang="en-US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A08FA7-5156-4723-93CE-C45BA45F7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3921" y="4591050"/>
            <a:ext cx="6486525" cy="291465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C9B0BC-4D06-4D55-9CB7-396F95498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520" y="5565775"/>
            <a:ext cx="7010400" cy="1619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CB629D-1260-4D1C-BA00-BE63E694050A}"/>
              </a:ext>
            </a:extLst>
          </p:cNvPr>
          <p:cNvSpPr txBox="1"/>
          <p:nvPr/>
        </p:nvSpPr>
        <p:spPr>
          <a:xfrm>
            <a:off x="3388520" y="8431577"/>
            <a:ext cx="7748586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ko-KR" sz="3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TensorFlow</a:t>
            </a:r>
          </a:p>
          <a:p>
            <a:pPr algn="ctr"/>
            <a:r>
              <a:rPr lang="en-US" altLang="ko-KR" sz="3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—</a:t>
            </a:r>
          </a:p>
          <a:p>
            <a:pPr algn="ctr"/>
            <a:r>
              <a:rPr lang="ko-KR" altLang="en-US" sz="3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가상환경 구축과 모델 학습을 위한 </a:t>
            </a:r>
            <a:endParaRPr lang="en-US" altLang="ko-KR" sz="3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3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핵심 라이브러리</a:t>
            </a:r>
            <a:endParaRPr lang="en-US" altLang="ko-KR" sz="3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2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400" dirty="0"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https://www.tensorflow.org/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48D52D-1C0A-432B-A9F4-2AE6E8EE4E09}"/>
              </a:ext>
            </a:extLst>
          </p:cNvPr>
          <p:cNvSpPr txBox="1"/>
          <p:nvPr/>
        </p:nvSpPr>
        <p:spPr>
          <a:xfrm>
            <a:off x="14582891" y="8443301"/>
            <a:ext cx="774858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ko-KR" sz="3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ANACONDA</a:t>
            </a:r>
          </a:p>
          <a:p>
            <a:pPr algn="ctr"/>
            <a:r>
              <a:rPr lang="en-US" altLang="ko-KR" sz="3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—</a:t>
            </a:r>
          </a:p>
          <a:p>
            <a:pPr algn="ctr"/>
            <a:r>
              <a:rPr lang="ko-KR" altLang="en-US" sz="3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학습을 위한 패키지와 라이브러리를 관리할 소프트웨어</a:t>
            </a:r>
            <a:endParaRPr lang="en-US" altLang="ko-KR" sz="3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2400" dirty="0">
              <a:hlinkClick r:id="rId5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en-US" altLang="ko-KR" sz="2400" dirty="0"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https://www.anaconda.com/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Rectangle 154">
            <a:extLst>
              <a:ext uri="{FF2B5EF4-FFF2-40B4-BE49-F238E27FC236}">
                <a16:creationId xmlns:a16="http://schemas.microsoft.com/office/drawing/2014/main" id="{E4C34AD7-7F89-4E83-9C50-D35E037DC15F}"/>
              </a:ext>
            </a:extLst>
          </p:cNvPr>
          <p:cNvSpPr/>
          <p:nvPr/>
        </p:nvSpPr>
        <p:spPr>
          <a:xfrm>
            <a:off x="10998585" y="1963700"/>
            <a:ext cx="2359855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 Light"/>
              </a:rPr>
              <a:t>환경 구성</a:t>
            </a:r>
            <a:endParaRPr 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94068350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Theme">
  <a:themeElements>
    <a:clrScheme name="Network Light">
      <a:dk1>
        <a:srgbClr val="737572"/>
      </a:dk1>
      <a:lt1>
        <a:sysClr val="window" lastClr="FFFFFF"/>
      </a:lt1>
      <a:dk2>
        <a:srgbClr val="445469"/>
      </a:dk2>
      <a:lt2>
        <a:srgbClr val="F6F7FA"/>
      </a:lt2>
      <a:accent1>
        <a:srgbClr val="4E67C8"/>
      </a:accent1>
      <a:accent2>
        <a:srgbClr val="5ECCF3"/>
      </a:accent2>
      <a:accent3>
        <a:srgbClr val="A7EB52"/>
      </a:accent3>
      <a:accent4>
        <a:srgbClr val="5DCEAF"/>
      </a:accent4>
      <a:accent5>
        <a:srgbClr val="FF8021"/>
      </a:accent5>
      <a:accent6>
        <a:srgbClr val="C1C3C9"/>
      </a:accent6>
      <a:hlink>
        <a:srgbClr val="5DCEAF"/>
      </a:hlink>
      <a:folHlink>
        <a:srgbClr val="FF8021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29691</TotalTime>
  <Words>424</Words>
  <Application>Microsoft Office PowerPoint</Application>
  <PresentationFormat>사용자 지정</PresentationFormat>
  <Paragraphs>120</Paragraphs>
  <Slides>16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8" baseType="lpstr">
      <vt:lpstr>Helvetica Neue</vt:lpstr>
      <vt:lpstr>KoPubWorld돋움체_Pro Bold</vt:lpstr>
      <vt:lpstr>KoPubWorld돋움체_Pro Light</vt:lpstr>
      <vt:lpstr>Lato Light</vt:lpstr>
      <vt:lpstr>Montserrat</vt:lpstr>
      <vt:lpstr>Montserrat Light</vt:lpstr>
      <vt:lpstr>MS PGothic</vt:lpstr>
      <vt:lpstr>나눔고딕</vt:lpstr>
      <vt:lpstr>나눔고딕 ExtraBold</vt:lpstr>
      <vt:lpstr>Arial</vt:lpstr>
      <vt:lpstr>Calibri Light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Slidepro</dc:creator>
  <cp:keywords/>
  <dc:description/>
  <cp:lastModifiedBy>Windows 사용자</cp:lastModifiedBy>
  <cp:revision>4433</cp:revision>
  <dcterms:created xsi:type="dcterms:W3CDTF">2014-11-12T21:47:38Z</dcterms:created>
  <dcterms:modified xsi:type="dcterms:W3CDTF">2020-04-17T02:42:37Z</dcterms:modified>
  <cp:category/>
</cp:coreProperties>
</file>