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1269" r:id="rId2"/>
    <p:sldId id="1409" r:id="rId3"/>
    <p:sldId id="1310" r:id="rId4"/>
    <p:sldId id="1448" r:id="rId5"/>
    <p:sldId id="1456" r:id="rId6"/>
    <p:sldId id="1459" r:id="rId7"/>
    <p:sldId id="1463" r:id="rId8"/>
    <p:sldId id="1451" r:id="rId9"/>
    <p:sldId id="1461" r:id="rId10"/>
    <p:sldId id="1462" r:id="rId11"/>
    <p:sldId id="1474" r:id="rId12"/>
    <p:sldId id="1476" r:id="rId13"/>
    <p:sldId id="1475" r:id="rId14"/>
    <p:sldId id="1471" r:id="rId15"/>
    <p:sldId id="1472" r:id="rId16"/>
    <p:sldId id="1470" r:id="rId17"/>
    <p:sldId id="1452" r:id="rId18"/>
    <p:sldId id="1464" r:id="rId19"/>
    <p:sldId id="1458" r:id="rId20"/>
    <p:sldId id="1457" r:id="rId21"/>
    <p:sldId id="1477" r:id="rId22"/>
    <p:sldId id="1478" r:id="rId23"/>
    <p:sldId id="1453" r:id="rId24"/>
    <p:sldId id="1479" r:id="rId25"/>
    <p:sldId id="1480" r:id="rId26"/>
    <p:sldId id="1481" r:id="rId27"/>
    <p:sldId id="1482" r:id="rId28"/>
    <p:sldId id="1483" r:id="rId29"/>
    <p:sldId id="1484" r:id="rId30"/>
    <p:sldId id="1485" r:id="rId31"/>
    <p:sldId id="1486" r:id="rId32"/>
    <p:sldId id="1487" r:id="rId33"/>
    <p:sldId id="1488" r:id="rId34"/>
    <p:sldId id="1489" r:id="rId35"/>
    <p:sldId id="1490" r:id="rId36"/>
    <p:sldId id="1491" r:id="rId37"/>
    <p:sldId id="1492" r:id="rId38"/>
    <p:sldId id="1493" r:id="rId39"/>
    <p:sldId id="1494" r:id="rId40"/>
    <p:sldId id="1495" r:id="rId41"/>
    <p:sldId id="1496" r:id="rId42"/>
    <p:sldId id="1497" r:id="rId43"/>
    <p:sldId id="1498" r:id="rId44"/>
    <p:sldId id="1455" r:id="rId45"/>
    <p:sldId id="1439" r:id="rId46"/>
    <p:sldId id="1450" r:id="rId47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27C360"/>
    <a:srgbClr val="404140"/>
    <a:srgbClr val="3E3F41"/>
    <a:srgbClr val="DFDFDF"/>
    <a:srgbClr val="0A46A4"/>
    <a:srgbClr val="1A9497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8AF8E-74E1-4EFD-BD75-A236E1B88F51}" v="2577" dt="2020-05-01T12:46:08.350"/>
    <p1510:client id="{586695E1-16EE-430F-889E-6E0F7C6943DE}" v="2213" dt="2020-05-01T12:45:07.219"/>
    <p1510:client id="{5D790FDD-9896-4735-976D-97AE2BB697EC}" v="1564" dt="2020-05-01T12:26:09.411"/>
    <p1510:client id="{7F4C1FA4-7E3F-49A8-8967-857D90AA03B3}" v="22" dt="2020-05-01T07:04:42.494"/>
    <p1510:client id="{86CAD76F-09A8-4E09-8727-3E37A85632DF}" v="3973" dt="2020-05-01T08:38:42.906"/>
    <p1510:client id="{D73E0196-1734-4D31-8345-1D10291CC2AE}" v="83" dt="2020-05-01T11:55:40.09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6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5/8/2020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82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1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55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7308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758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95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562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51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81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92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030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289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78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980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057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53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939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64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055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35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54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17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142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69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95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6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792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67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789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2010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944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4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758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599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3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26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8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92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01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8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&#12619;&#52852;https:/ovenapp.io/project/CHdFCo7ftaohXtw52HTht9PCGYMqyPA6#fDz0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656628" y="4524208"/>
              <a:ext cx="9041991" cy="26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3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32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한글 문장으로 작성하는 SQL</a:t>
              </a:r>
            </a:p>
            <a:p>
              <a:pPr algn="ctr"/>
              <a:r>
                <a:rPr lang="en-US" altLang="ko-KR" sz="6000" b="1" dirty="0" smtClean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4</a:t>
              </a:r>
              <a:r>
                <a:rPr lang="ko-KR" altLang="en-US" sz="6000" b="1" dirty="0" smtClean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차 신규 </a:t>
              </a:r>
              <a:r>
                <a:rPr lang="ko-KR" altLang="en-US" sz="6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진행사항</a:t>
              </a:r>
              <a:endParaRPr lang="en-US" altLang="ko-KR" sz="6000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516401" y="7850088"/>
              <a:ext cx="3224223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팀 </a:t>
              </a:r>
              <a:r>
                <a:rPr lang="ko-KR" altLang="en-US" sz="4000" dirty="0" err="1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디비디비딥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2020. 05.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08.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0B877F-46E8-4C3D-A9BC-FE6A8840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09270"/>
              </p:ext>
            </p:extLst>
          </p:nvPr>
        </p:nvGraphicFramePr>
        <p:xfrm>
          <a:off x="3220267" y="3702477"/>
          <a:ext cx="17937115" cy="728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782">
                  <a:extLst>
                    <a:ext uri="{9D8B030D-6E8A-4147-A177-3AD203B41FA5}">
                      <a16:colId xmlns:a16="http://schemas.microsoft.com/office/drawing/2014/main" val="433907029"/>
                    </a:ext>
                  </a:extLst>
                </a:gridCol>
                <a:gridCol w="14652333">
                  <a:extLst>
                    <a:ext uri="{9D8B030D-6E8A-4147-A177-3AD203B41FA5}">
                      <a16:colId xmlns:a16="http://schemas.microsoft.com/office/drawing/2014/main" val="1556671024"/>
                    </a:ext>
                  </a:extLst>
                </a:gridCol>
              </a:tblGrid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제품</a:t>
                      </a: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(</a:t>
                      </a: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프로그램</a:t>
                      </a: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)</a:t>
                      </a: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소개 </a:t>
                      </a: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&amp; </a:t>
                      </a: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사용법 설명 페이지</a:t>
                      </a:r>
                      <a:endParaRPr lang="ko-KR" alt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27621755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사용자 계정 관리 </a:t>
                      </a:r>
                      <a:r>
                        <a:rPr lang="en-US" altLang="ko-KR" sz="3600">
                          <a:effectLst/>
                          <a:latin typeface="KoPubWorld돋움체_Pro Light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(</a:t>
                      </a:r>
                      <a:r>
                        <a:rPr lang="ko-KR" altLang="en-US" sz="3600">
                          <a:effectLst/>
                          <a:latin typeface="KoPubWorld돋움체_Pro Light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회원가입 및 로그인</a:t>
                      </a:r>
                      <a:r>
                        <a:rPr lang="en-US" altLang="ko-KR" sz="3600">
                          <a:effectLst/>
                          <a:latin typeface="KoPubWorld돋움체_Pro Light"/>
                          <a:ea typeface="KoPubWorld돋움체_Pro Light" panose="00000300000000000000" pitchFamily="50" charset="-127"/>
                          <a:cs typeface="KoPubWorld돋움체_Pro Light" panose="00000300000000000000" pitchFamily="50" charset="-127"/>
                        </a:rPr>
                        <a:t>)</a:t>
                      </a:r>
                      <a:endParaRPr lang="ko-KR" sz="3600">
                        <a:effectLst/>
                        <a:latin typeface="KoPubWorld돋움체_Pro Light"/>
                        <a:ea typeface="KoPubWorld돋움체_Pro Light" panose="00000300000000000000" pitchFamily="50" charset="-127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47527603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사용자 간 질문 답변 게시판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46180781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학습 내용 기반 퀴즈 제공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0571420"/>
                  </a:ext>
                </a:extLst>
              </a:tr>
              <a:tr h="1215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사용자 계정 설정 페이지</a:t>
                      </a: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 (</a:t>
                      </a: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마이 페이지</a:t>
                      </a: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)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7334695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RQ-0011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관리자 계정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0558300"/>
                  </a:ext>
                </a:extLst>
              </a:tr>
            </a:tbl>
          </a:graphicData>
        </a:graphic>
      </p:graphicFrame>
      <p:sp>
        <p:nvSpPr>
          <p:cNvPr id="2" name="Rectangle 26">
            <a:extLst>
              <a:ext uri="{FF2B5EF4-FFF2-40B4-BE49-F238E27FC236}">
                <a16:creationId xmlns:a16="http://schemas.microsoft.com/office/drawing/2014/main" id="{F63BAC1E-1FCF-48DC-859B-A6D8C1AC1905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정의서&gt;</a:t>
            </a:r>
          </a:p>
        </p:txBody>
      </p:sp>
    </p:spTree>
    <p:extLst>
      <p:ext uri="{BB962C8B-B14F-4D97-AF65-F5344CB8AC3E}">
        <p14:creationId xmlns:p14="http://schemas.microsoft.com/office/powerpoint/2010/main" val="18723732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D0DDB3-DC14-4644-A087-0CED2E51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51" y="4499325"/>
            <a:ext cx="10681181" cy="6504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5612B1-3C98-4ECE-8BA3-D9B679D7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101" y="4462003"/>
            <a:ext cx="10865903" cy="6587574"/>
          </a:xfrm>
          <a:prstGeom prst="rect">
            <a:avLst/>
          </a:prstGeom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03E6BCF0-8500-4F80-903B-8898DD2E2A08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36992652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0FF730-A79C-45D4-AEAF-AB5FB38E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313" y="4472531"/>
            <a:ext cx="10904553" cy="6587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4B558E-6A8F-4DED-88EA-9E9B883F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41" y="4547173"/>
            <a:ext cx="10695479" cy="6493684"/>
          </a:xfrm>
          <a:prstGeom prst="rect">
            <a:avLst/>
          </a:prstGeom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6DDC1A8C-2B28-4B76-A829-00B89EB43A6C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606458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4CC4D2-4AEA-4967-A08B-FF7E6EF5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11" y="4473389"/>
            <a:ext cx="10672613" cy="6459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4134DC-65D6-4850-AED7-9F258C95C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179" y="4473389"/>
            <a:ext cx="10639747" cy="6524106"/>
          </a:xfrm>
          <a:prstGeom prst="rect">
            <a:avLst/>
          </a:prstGeom>
        </p:spPr>
      </p:pic>
      <p:sp>
        <p:nvSpPr>
          <p:cNvPr id="2" name="Rectangle 25">
            <a:extLst>
              <a:ext uri="{FF2B5EF4-FFF2-40B4-BE49-F238E27FC236}">
                <a16:creationId xmlns:a16="http://schemas.microsoft.com/office/drawing/2014/main" id="{C3DE7005-32FF-4652-8E57-ABFB7F4D8FE1}"/>
              </a:ext>
            </a:extLst>
          </p:cNvPr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C0244F8-15C0-4446-A8D9-981711ECE693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42570234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EF0C49-3ACF-4CF3-BAE1-E6026708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13" y="4473389"/>
            <a:ext cx="10704868" cy="6504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6737A-F33F-404F-A252-08FD74F1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179" y="4506087"/>
            <a:ext cx="10639747" cy="6471317"/>
          </a:xfrm>
          <a:prstGeom prst="rect">
            <a:avLst/>
          </a:prstGeom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963A84D2-7CA4-4680-92DA-9EA8D4DD2ED6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42017608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8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A6805EC-5DF3-4DD7-AF86-762D9C15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13" y="4473389"/>
            <a:ext cx="10672612" cy="6495526"/>
          </a:xfrm>
          <a:prstGeom prst="rect">
            <a:avLst/>
          </a:prstGeom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9D7EDD1-BF07-4ED2-90C1-FB6B2D06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09" y="4467469"/>
            <a:ext cx="10672613" cy="6531631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CE84F9C8-97DE-4870-BB85-68BD08301E24}"/>
              </a:ext>
            </a:extLst>
          </p:cNvPr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9B1E68BF-8CDC-4B6E-95FD-E31AB5A0D56B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35980444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322AE4B-AE2F-4900-98EC-E2CD5A9EB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67689" y="3999319"/>
            <a:ext cx="11037354" cy="6800676"/>
          </a:xfrm>
          <a:prstGeom prst="rect">
            <a:avLst/>
          </a:prstGeom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27D3FB1E-7539-4469-900D-6A5FEEE8C88E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명세서&gt;</a:t>
            </a:r>
          </a:p>
        </p:txBody>
      </p:sp>
    </p:spTree>
    <p:extLst>
      <p:ext uri="{BB962C8B-B14F-4D97-AF65-F5344CB8AC3E}">
        <p14:creationId xmlns:p14="http://schemas.microsoft.com/office/powerpoint/2010/main" val="26985820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347233" y="1025100"/>
            <a:ext cx="766098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 err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B1402000-6315-411D-BED6-141B27414BCB}"/>
              </a:ext>
            </a:extLst>
          </p:cNvPr>
          <p:cNvSpPr/>
          <p:nvPr/>
        </p:nvSpPr>
        <p:spPr>
          <a:xfrm>
            <a:off x="15673784" y="11719011"/>
            <a:ext cx="636512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RQ-2</a:t>
            </a:r>
            <a:r>
              <a:rPr 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 </a:t>
            </a:r>
            <a:r>
              <a:rPr lang="en-US" altLang="ko-KR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364969-10EA-4BDA-B771-13B5B65B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12" y="3294095"/>
            <a:ext cx="9899650" cy="733093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BF8E1EA2-015B-41AE-AFC8-B2F51DB57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33" y="3298082"/>
            <a:ext cx="10214636" cy="73197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8" name="Rectangle 26">
            <a:extLst>
              <a:ext uri="{FF2B5EF4-FFF2-40B4-BE49-F238E27FC236}">
                <a16:creationId xmlns:a16="http://schemas.microsoft.com/office/drawing/2014/main" id="{7304A7FD-17F8-409A-9D50-281C4008B349}"/>
              </a:ext>
            </a:extLst>
          </p:cNvPr>
          <p:cNvSpPr/>
          <p:nvPr/>
        </p:nvSpPr>
        <p:spPr>
          <a:xfrm>
            <a:off x="3916474" y="11719011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RQ-1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7730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347233" y="1025100"/>
            <a:ext cx="766098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dirty="0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en-US" altLang="ko-KR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dirty="0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D3F2FBC-063C-4BF6-A729-9D59C946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614" y="3568516"/>
            <a:ext cx="11206832" cy="682249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AC78C590-3154-45EE-88C2-97F46976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00" y="3563362"/>
            <a:ext cx="11030322" cy="682675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2D9DDE5C-86FE-4354-BD76-2E109E2BD575}"/>
              </a:ext>
            </a:extLst>
          </p:cNvPr>
          <p:cNvSpPr/>
          <p:nvPr/>
        </p:nvSpPr>
        <p:spPr>
          <a:xfrm>
            <a:off x="14861312" y="11710775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RQ-4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 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F151450-2BBC-4349-93D4-27109F984D3A}"/>
              </a:ext>
            </a:extLst>
          </p:cNvPr>
          <p:cNvSpPr/>
          <p:nvPr/>
        </p:nvSpPr>
        <p:spPr>
          <a:xfrm>
            <a:off x="3916474" y="11719011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RQ-3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032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id="{377D5605-CFA5-4384-94E6-287BA9C3A37F}"/>
              </a:ext>
            </a:extLst>
          </p:cNvPr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89684-B57B-415A-8D47-E7B3868DF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8"/>
          <a:stretch/>
        </p:blipFill>
        <p:spPr>
          <a:xfrm>
            <a:off x="1264844" y="3474327"/>
            <a:ext cx="9880675" cy="71584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3850D2B-CADD-4832-B4B7-A4A94121A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993" y="3405097"/>
            <a:ext cx="11130096" cy="72379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25">
            <a:extLst>
              <a:ext uri="{FF2B5EF4-FFF2-40B4-BE49-F238E27FC236}">
                <a16:creationId xmlns:a16="http://schemas.microsoft.com/office/drawing/2014/main" id="{11F52818-2989-4E7A-9EFE-803A9647159F}"/>
              </a:ext>
            </a:extLst>
          </p:cNvPr>
          <p:cNvSpPr/>
          <p:nvPr/>
        </p:nvSpPr>
        <p:spPr>
          <a:xfrm>
            <a:off x="8347233" y="1025100"/>
            <a:ext cx="766098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 err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57914759-971C-4544-AC7E-F208B736E14D}"/>
              </a:ext>
            </a:extLst>
          </p:cNvPr>
          <p:cNvSpPr/>
          <p:nvPr/>
        </p:nvSpPr>
        <p:spPr>
          <a:xfrm>
            <a:off x="14861312" y="11710775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RQ-6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 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DD214CCF-CC48-4A42-A4E5-AF6FCBA5B147}"/>
              </a:ext>
            </a:extLst>
          </p:cNvPr>
          <p:cNvSpPr/>
          <p:nvPr/>
        </p:nvSpPr>
        <p:spPr>
          <a:xfrm>
            <a:off x="3916474" y="11719011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RQ-5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213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918689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TEAM MEMBERS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B7E371-77A1-441B-ABB9-8831C45D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289" y="3293509"/>
            <a:ext cx="9871113" cy="79379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34A95197-A0B6-463A-811F-64A0C43C8B8F}"/>
              </a:ext>
            </a:extLst>
          </p:cNvPr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FC14B2B6-121C-41BF-93D5-ED9B3CF1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4" y="3292399"/>
            <a:ext cx="10601976" cy="793577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25">
            <a:extLst>
              <a:ext uri="{FF2B5EF4-FFF2-40B4-BE49-F238E27FC236}">
                <a16:creationId xmlns:a16="http://schemas.microsoft.com/office/drawing/2014/main" id="{4F7F14B3-3393-43B7-8559-298CAB6E746B}"/>
              </a:ext>
            </a:extLst>
          </p:cNvPr>
          <p:cNvSpPr/>
          <p:nvPr/>
        </p:nvSpPr>
        <p:spPr>
          <a:xfrm>
            <a:off x="8347233" y="1025100"/>
            <a:ext cx="766098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 err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21357D23-4F01-4510-B0B2-2449308B4727}"/>
              </a:ext>
            </a:extLst>
          </p:cNvPr>
          <p:cNvSpPr/>
          <p:nvPr/>
        </p:nvSpPr>
        <p:spPr>
          <a:xfrm>
            <a:off x="14861312" y="11710775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RQ-8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 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2ECD1C9C-ADFC-46A2-B8DE-85B1091D5206}"/>
              </a:ext>
            </a:extLst>
          </p:cNvPr>
          <p:cNvSpPr/>
          <p:nvPr/>
        </p:nvSpPr>
        <p:spPr>
          <a:xfrm>
            <a:off x="3916474" y="11719011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RQ-7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4128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60FF280B-B2B1-44D9-8578-1CBB1CCBA419}"/>
              </a:ext>
            </a:extLst>
          </p:cNvPr>
          <p:cNvSpPr/>
          <p:nvPr/>
        </p:nvSpPr>
        <p:spPr>
          <a:xfrm>
            <a:off x="8809699" y="1025100"/>
            <a:ext cx="673605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유</a:t>
            </a:r>
            <a:r>
              <a:rPr lang="ko-KR" altLang="en-US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스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케이스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377D5605-CFA5-4384-94E6-287BA9C3A37F}"/>
              </a:ext>
            </a:extLst>
          </p:cNvPr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6AD479B-EC3B-49E8-9C13-80EFD6E1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903" y="3357669"/>
            <a:ext cx="11368569" cy="784354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그림 5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CCC20160-A322-4EDF-9B4D-1962DA7A5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5" y="3359307"/>
            <a:ext cx="11133793" cy="79171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26">
            <a:extLst>
              <a:ext uri="{FF2B5EF4-FFF2-40B4-BE49-F238E27FC236}">
                <a16:creationId xmlns:a16="http://schemas.microsoft.com/office/drawing/2014/main" id="{6E5DB8C0-A0D8-4201-8C0E-3040DC3901FE}"/>
              </a:ext>
            </a:extLst>
          </p:cNvPr>
          <p:cNvSpPr/>
          <p:nvPr/>
        </p:nvSpPr>
        <p:spPr>
          <a:xfrm>
            <a:off x="14701459" y="11710775"/>
            <a:ext cx="654185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RQ-10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 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618D5B54-464B-41C6-8D65-AFDFFE48CE21}"/>
              </a:ext>
            </a:extLst>
          </p:cNvPr>
          <p:cNvSpPr/>
          <p:nvPr/>
        </p:nvSpPr>
        <p:spPr>
          <a:xfrm>
            <a:off x="3916474" y="11719011"/>
            <a:ext cx="602233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RQ-9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164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id="{377D5605-CFA5-4384-94E6-287BA9C3A37F}"/>
              </a:ext>
            </a:extLst>
          </p:cNvPr>
          <p:cNvSpPr/>
          <p:nvPr/>
        </p:nvSpPr>
        <p:spPr>
          <a:xfrm>
            <a:off x="9789538" y="1963700"/>
            <a:ext cx="477795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USECASE DIAGRAM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E6C06784-1110-4D09-9DCF-69310BD2AD43}"/>
              </a:ext>
            </a:extLst>
          </p:cNvPr>
          <p:cNvSpPr/>
          <p:nvPr/>
        </p:nvSpPr>
        <p:spPr>
          <a:xfrm>
            <a:off x="8347233" y="1025100"/>
            <a:ext cx="766098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5400" b="1" err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다이어그램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780B545-6837-455E-B525-22CF9B16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18" y="3355666"/>
            <a:ext cx="13291813" cy="77644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Rectangle 26">
            <a:extLst>
              <a:ext uri="{FF2B5EF4-FFF2-40B4-BE49-F238E27FC236}">
                <a16:creationId xmlns:a16="http://schemas.microsoft.com/office/drawing/2014/main" id="{C9BF9A8D-BF1B-457E-A55B-3EC24E15A5CC}"/>
              </a:ext>
            </a:extLst>
          </p:cNvPr>
          <p:cNvSpPr/>
          <p:nvPr/>
        </p:nvSpPr>
        <p:spPr>
          <a:xfrm>
            <a:off x="8012719" y="11519069"/>
            <a:ext cx="776073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RQ-11</a:t>
            </a: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USECASE&gt;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935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57FAA79-2206-49C8-A675-68C99288B065}"/>
              </a:ext>
            </a:extLst>
          </p:cNvPr>
          <p:cNvSpPr/>
          <p:nvPr/>
        </p:nvSpPr>
        <p:spPr>
          <a:xfrm>
            <a:off x="4665997" y="11920886"/>
            <a:ext cx="1579269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ea typeface="+mn-lt"/>
                <a:cs typeface="+mn-lt"/>
                <a:hlinkClick r:id="rId3"/>
              </a:rPr>
              <a:t>https://ovenapp.io/project/CHdFCo7ftaohXtw52HTht9PCGYMqyPA6#fDz0A</a:t>
            </a:r>
            <a:endParaRPr lang="ko-KR">
              <a:hlinkClick r:id="rId3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A105A34-CBC2-42DC-A0D8-C04E73C5A90E}"/>
              </a:ext>
            </a:extLst>
          </p:cNvPr>
          <p:cNvSpPr/>
          <p:nvPr/>
        </p:nvSpPr>
        <p:spPr>
          <a:xfrm>
            <a:off x="7851133" y="11016533"/>
            <a:ext cx="8687612" cy="83095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3800" b="1">
                <a:solidFill>
                  <a:schemeClr val="tx1"/>
                </a:solidFill>
                <a:latin typeface="Arial"/>
                <a:ea typeface="KoPubWorld돋움체_Pro Medium"/>
                <a:cs typeface="Arial"/>
              </a:rPr>
              <a:t>"</a:t>
            </a:r>
            <a:r>
              <a:rPr lang="en-US" sz="3800" b="1">
                <a:solidFill>
                  <a:schemeClr val="tx1"/>
                </a:solidFill>
                <a:ea typeface="KoPubWorld돋움체_Pro Medium"/>
              </a:rPr>
              <a:t>KAKAO Oven</a:t>
            </a:r>
            <a:r>
              <a:rPr lang="en-US" altLang="ko-KR" sz="3800" b="1">
                <a:solidFill>
                  <a:schemeClr val="tx1"/>
                </a:solidFill>
                <a:latin typeface="Arial"/>
                <a:ea typeface="KoPubWorld돋움체_Pro Medium"/>
                <a:cs typeface="Arial"/>
              </a:rPr>
              <a:t>"</a:t>
            </a:r>
            <a:r>
              <a:rPr lang="ko-KR" altLang="en-US" sz="3800">
                <a:solidFill>
                  <a:schemeClr val="tx1"/>
                </a:solidFill>
                <a:ea typeface="KoPubWorld돋움체_Pro Medium"/>
              </a:rPr>
              <a:t>을</a:t>
            </a:r>
            <a:r>
              <a:rPr lang="en-US" sz="3800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ko-KR" altLang="en-US" sz="3800">
                <a:solidFill>
                  <a:schemeClr val="tx1"/>
                </a:solidFill>
                <a:ea typeface="KoPubWorld돋움체_Pro Medium"/>
              </a:rPr>
              <a:t>이용해</a:t>
            </a:r>
            <a:r>
              <a:rPr lang="en-US" altLang="ko-KR" sz="3800">
                <a:solidFill>
                  <a:schemeClr val="tx1"/>
                </a:solidFill>
                <a:ea typeface="KoPubWorld돋움체_Pro Medium"/>
              </a:rPr>
              <a:t> GUI </a:t>
            </a:r>
            <a:r>
              <a:rPr lang="en-US" altLang="ko-KR" sz="3800" err="1">
                <a:solidFill>
                  <a:schemeClr val="tx1"/>
                </a:solidFill>
                <a:ea typeface="KoPubWorld돋움체_Pro Medium"/>
              </a:rPr>
              <a:t>설계</a:t>
            </a:r>
            <a:r>
              <a:rPr lang="en-US" altLang="ko-KR" sz="3800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3800" err="1">
                <a:solidFill>
                  <a:schemeClr val="tx1"/>
                </a:solidFill>
                <a:ea typeface="KoPubWorld돋움체_Pro Medium"/>
              </a:rPr>
              <a:t>진행</a:t>
            </a:r>
            <a:endParaRPr lang="ko-KR" altLang="en-US" sz="3800" err="1">
              <a:solidFill>
                <a:schemeClr val="tx1"/>
              </a:solidFill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072F88D-410F-4BFE-9466-A3CD0065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14" y="3003412"/>
            <a:ext cx="11993004" cy="7689182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39817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88" y="3040876"/>
            <a:ext cx="15446129" cy="95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05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01" y="3040876"/>
            <a:ext cx="15518743" cy="96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81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8" y="3040876"/>
            <a:ext cx="14644100" cy="9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03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87" y="3339791"/>
            <a:ext cx="14803126" cy="91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7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9" y="3040876"/>
            <a:ext cx="15001909" cy="93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37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87" y="3040876"/>
            <a:ext cx="15001909" cy="93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225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94071" y="3700707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프로젝트 주제 변경</a:t>
              </a:r>
              <a:endParaRPr lang="en-US" altLang="ko-KR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94071" y="6085695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2795"/>
              <a:ext cx="8449104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요구사항 정의서 </a:t>
              </a:r>
              <a:r>
                <a:rPr lang="en-US" altLang="ko-KR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&amp; </a:t>
              </a: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명세서 보완</a:t>
              </a:r>
              <a:endParaRPr lang="en-US" altLang="ko-KR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94071" y="8470683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Three</a:t>
              </a: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en-US" altLang="ko-KR" err="1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유스케이스</a:t>
              </a:r>
              <a:r>
                <a:rPr lang="en-US" altLang="ko-KR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다이어그램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199901" y="6142845"/>
            <a:ext cx="9404027" cy="1448159"/>
            <a:chOff x="4270942" y="10938691"/>
            <a:chExt cx="9404027" cy="1448159"/>
          </a:xfrm>
        </p:grpSpPr>
        <p:sp>
          <p:nvSpPr>
            <p:cNvPr id="46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Four</a:t>
              </a:r>
            </a:p>
          </p:txBody>
        </p:sp>
        <p:sp>
          <p:nvSpPr>
            <p:cNvPr id="4106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GUI </a:t>
              </a: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설계</a:t>
              </a:r>
              <a:endParaRPr lang="en-US" altLang="ko-KR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917891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09732" y="1963700"/>
            <a:ext cx="473755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PROGRESS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100050" y="8527834"/>
            <a:ext cx="10082680" cy="1448159"/>
            <a:chOff x="4270942" y="8760435"/>
            <a:chExt cx="10082680" cy="1448159"/>
          </a:xfrm>
        </p:grpSpPr>
        <p:sp>
          <p:nvSpPr>
            <p:cNvPr id="17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Five</a:t>
              </a: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 bwMode="auto">
            <a:xfrm>
              <a:off x="9072808" y="9004400"/>
              <a:ext cx="5280814" cy="86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프로젝트 작업 현황</a:t>
              </a:r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100050" y="10912823"/>
            <a:ext cx="9404027" cy="1448159"/>
            <a:chOff x="4270942" y="10938691"/>
            <a:chExt cx="9404027" cy="1448159"/>
          </a:xfrm>
        </p:grpSpPr>
        <p:sp>
          <p:nvSpPr>
            <p:cNvPr id="20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Six</a:t>
              </a: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다음 할 일</a:t>
              </a: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52" y="3346456"/>
            <a:ext cx="15240448" cy="94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029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0" y="3040876"/>
            <a:ext cx="15610830" cy="96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4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82" y="3040876"/>
            <a:ext cx="14167022" cy="103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17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69" y="2723573"/>
            <a:ext cx="11364911" cy="82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855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79" y="3040876"/>
            <a:ext cx="13384465" cy="97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37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2" y="3196334"/>
            <a:ext cx="13890326" cy="101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6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49" y="3040876"/>
            <a:ext cx="14049352" cy="10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259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45" y="2928390"/>
            <a:ext cx="13492760" cy="9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218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32" y="2870538"/>
            <a:ext cx="13651786" cy="99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083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7" y="3040876"/>
            <a:ext cx="18104516" cy="94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121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917891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주제 변경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031412" y="1945771"/>
            <a:ext cx="62942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CHANGE PROJECT SUBJECT</a:t>
            </a:r>
          </a:p>
        </p:txBody>
      </p:sp>
      <p:sp>
        <p:nvSpPr>
          <p:cNvPr id="31" name="Rectangle 26"/>
          <p:cNvSpPr/>
          <p:nvPr/>
        </p:nvSpPr>
        <p:spPr>
          <a:xfrm>
            <a:off x="6904660" y="4689133"/>
            <a:ext cx="6540016" cy="34316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marL="571500" indent="-571500" defTabSz="182843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사용자 타겟층이 모호함</a:t>
            </a:r>
            <a:endParaRPr 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571500" indent="-571500" defTabSz="1828434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제품 사용 당위성 부족</a:t>
            </a:r>
          </a:p>
          <a:p>
            <a:pPr marL="571500" indent="-571500" defTabSz="1828434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활용 사례 파악 어려움</a:t>
            </a:r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97D15301-2CA2-4266-8C6A-E08641F77C47}"/>
              </a:ext>
            </a:extLst>
          </p:cNvPr>
          <p:cNvSpPr/>
          <p:nvPr/>
        </p:nvSpPr>
        <p:spPr>
          <a:xfrm>
            <a:off x="1791200" y="3401138"/>
            <a:ext cx="307062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기존주제</a:t>
            </a:r>
            <a:endParaRPr lang="en-US" b="1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691914-0066-4F38-8655-5B0021702C7B}"/>
              </a:ext>
            </a:extLst>
          </p:cNvPr>
          <p:cNvSpPr/>
          <p:nvPr/>
        </p:nvSpPr>
        <p:spPr>
          <a:xfrm>
            <a:off x="1427391" y="4355264"/>
            <a:ext cx="3962400" cy="396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B9F38-BC83-4719-8687-0D491A045D3C}"/>
              </a:ext>
            </a:extLst>
          </p:cNvPr>
          <p:cNvSpPr txBox="1"/>
          <p:nvPr/>
        </p:nvSpPr>
        <p:spPr>
          <a:xfrm>
            <a:off x="1647348" y="5736299"/>
            <a:ext cx="35224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한글 문장으로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​</a:t>
            </a:r>
          </a:p>
          <a:p>
            <a:pPr algn="ctr"/>
            <a:r>
              <a:rPr lang="ko-KR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작성하는 </a:t>
            </a:r>
            <a:r>
              <a:rPr lang="en-US" altLang="ko-KR" dirty="0">
                <a:solidFill>
                  <a:srgbClr val="FFFFF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SQL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35BD148D-C527-4E45-B810-E627A3F5E1B3}"/>
              </a:ext>
            </a:extLst>
          </p:cNvPr>
          <p:cNvSpPr/>
          <p:nvPr/>
        </p:nvSpPr>
        <p:spPr>
          <a:xfrm>
            <a:off x="6589971" y="11251958"/>
            <a:ext cx="11174767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여러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회의를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진행한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결과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 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주제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보완의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필요성을</a:t>
            </a:r>
            <a:r>
              <a:rPr lang="en-US" altLang="ko-KR" sz="4000" b="1">
                <a:solidFill>
                  <a:schemeClr val="tx1"/>
                </a:solidFill>
                <a:ea typeface="KoPubWorld돋움체_Pro Medium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ea typeface="KoPubWorld돋움체_Pro Medium"/>
              </a:rPr>
              <a:t>느낌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289C67-A759-4D3B-B136-BE935B61D1ED}"/>
              </a:ext>
            </a:extLst>
          </p:cNvPr>
          <p:cNvSpPr/>
          <p:nvPr/>
        </p:nvSpPr>
        <p:spPr>
          <a:xfrm rot="60000">
            <a:off x="13705238" y="6162041"/>
            <a:ext cx="1258150" cy="9045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543C898-163B-4242-A173-9E04A1B6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085" y="4355264"/>
            <a:ext cx="4221844" cy="4505619"/>
          </a:xfrm>
          <a:prstGeom prst="rect">
            <a:avLst/>
          </a:prstGeom>
        </p:spPr>
      </p:pic>
      <p:pic>
        <p:nvPicPr>
          <p:cNvPr id="5" name="그래픽 7" descr="전구">
            <a:extLst>
              <a:ext uri="{FF2B5EF4-FFF2-40B4-BE49-F238E27FC236}">
                <a16:creationId xmlns:a16="http://schemas.microsoft.com/office/drawing/2014/main" id="{82102B8B-0F6F-4055-ACB8-E596AD2C6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6256" y="10317564"/>
            <a:ext cx="1653150" cy="15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01" y="3178954"/>
            <a:ext cx="17070848" cy="99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52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23" y="3313368"/>
            <a:ext cx="16196204" cy="93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488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88" y="3381342"/>
            <a:ext cx="15401074" cy="98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9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06478" y="1025100"/>
            <a:ext cx="33424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10562569" y="1963700"/>
            <a:ext cx="323188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GUI DESIGN </a:t>
            </a:r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4" y="3040877"/>
            <a:ext cx="15596162" cy="99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379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917906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작업 현황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809732" y="1963700"/>
            <a:ext cx="473755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PROGRESS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F2A970-838E-4BB0-8750-86623EF597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2916" y="3260812"/>
            <a:ext cx="8331576" cy="53828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26">
            <a:extLst>
              <a:ext uri="{FF2B5EF4-FFF2-40B4-BE49-F238E27FC236}">
                <a16:creationId xmlns:a16="http://schemas.microsoft.com/office/drawing/2014/main" id="{3D693404-935B-4DED-98F7-EC6375CA0403}"/>
              </a:ext>
            </a:extLst>
          </p:cNvPr>
          <p:cNvSpPr/>
          <p:nvPr/>
        </p:nvSpPr>
        <p:spPr>
          <a:xfrm>
            <a:off x="8003430" y="9428727"/>
            <a:ext cx="8349776" cy="30161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04. 28</a:t>
            </a: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 </a:t>
            </a:r>
            <a:r>
              <a:rPr lang="ko-KR" altLang="en-US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관리자 페이지 구현</a:t>
            </a:r>
            <a:endParaRPr lang="en-US" altLang="ko-KR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en-US" altLang="ko-KR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04. 29</a:t>
            </a: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 </a:t>
            </a:r>
            <a:r>
              <a:rPr lang="ko-KR" altLang="en-US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웹 서버 구축 및 배포 완료</a:t>
            </a:r>
            <a:endParaRPr lang="en-US" altLang="ko-KR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en-US" altLang="ko-KR" dirty="0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05. 01</a:t>
            </a: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 </a:t>
            </a:r>
            <a:r>
              <a:rPr lang="ko-KR" altLang="en-US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회원가입</a:t>
            </a:r>
            <a:r>
              <a:rPr lang="en-US" altLang="ko-KR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로그인 기능 구현</a:t>
            </a:r>
            <a:endParaRPr lang="en-US" altLang="ko-KR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669DFA4-9208-47F7-B6BA-FDF985F82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55"/>
          <a:stretch/>
        </p:blipFill>
        <p:spPr>
          <a:xfrm>
            <a:off x="11048663" y="3943800"/>
            <a:ext cx="11303036" cy="42288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970896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46934" y="4584509"/>
            <a:ext cx="1846262" cy="1847850"/>
            <a:chOff x="5158030" y="4076456"/>
            <a:chExt cx="1846262" cy="1847850"/>
          </a:xfrm>
        </p:grpSpPr>
        <p:sp>
          <p:nvSpPr>
            <p:cNvPr id="11" name="Oval 10"/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654" name="Freeform 67"/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7657" name="Subtitle 2"/>
          <p:cNvSpPr txBox="1">
            <a:spLocks/>
          </p:cNvSpPr>
          <p:nvPr/>
        </p:nvSpPr>
        <p:spPr bwMode="auto">
          <a:xfrm>
            <a:off x="9672906" y="5522187"/>
            <a:ext cx="11085866" cy="142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제품 </a:t>
            </a:r>
            <a:r>
              <a:rPr lang="ko-KR" altLang="en-US" sz="290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및 소멸 차트 작성, 스프린트 진행</a:t>
            </a:r>
            <a:endParaRPr lang="ko-KR"/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매일 저녁 9시 10분 내외로 일일 스크럼 회의 진행</a:t>
            </a:r>
          </a:p>
        </p:txBody>
      </p:sp>
      <p:sp>
        <p:nvSpPr>
          <p:cNvPr id="27658" name="TextBox 21"/>
          <p:cNvSpPr txBox="1">
            <a:spLocks noChangeArrowheads="1"/>
          </p:cNvSpPr>
          <p:nvPr/>
        </p:nvSpPr>
        <p:spPr bwMode="auto">
          <a:xfrm>
            <a:off x="9670681" y="4415026"/>
            <a:ext cx="70282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프로젝트 개발 진행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313404" y="8987177"/>
            <a:ext cx="1846262" cy="1847850"/>
            <a:chOff x="5158030" y="9449783"/>
            <a:chExt cx="1846262" cy="1847850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1A3148AD-AB9D-4AF3-BA6E-CA3FD102A3B5}"/>
                </a:ext>
              </a:extLst>
            </p:cNvPr>
            <p:cNvSpPr/>
            <p:nvPr/>
          </p:nvSpPr>
          <p:spPr>
            <a:xfrm>
              <a:off x="5158030" y="9449783"/>
              <a:ext cx="1846262" cy="1847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822B87EC-CC9A-4054-A039-89460727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780" y="9822701"/>
              <a:ext cx="1054100" cy="1102014"/>
            </a:xfrm>
            <a:custGeom>
              <a:avLst/>
              <a:gdLst>
                <a:gd name="T0" fmla="*/ 2147483647 w 581"/>
                <a:gd name="T1" fmla="*/ 2147483647 h 609"/>
                <a:gd name="T2" fmla="*/ 2147483647 w 581"/>
                <a:gd name="T3" fmla="*/ 2147483647 h 609"/>
                <a:gd name="T4" fmla="*/ 2147483647 w 581"/>
                <a:gd name="T5" fmla="*/ 2147483647 h 609"/>
                <a:gd name="T6" fmla="*/ 2147483647 w 581"/>
                <a:gd name="T7" fmla="*/ 2147483647 h 609"/>
                <a:gd name="T8" fmla="*/ 2147483647 w 581"/>
                <a:gd name="T9" fmla="*/ 2147483647 h 609"/>
                <a:gd name="T10" fmla="*/ 2147483647 w 581"/>
                <a:gd name="T11" fmla="*/ 2147483647 h 609"/>
                <a:gd name="T12" fmla="*/ 2147483647 w 581"/>
                <a:gd name="T13" fmla="*/ 2147483647 h 609"/>
                <a:gd name="T14" fmla="*/ 2147483647 w 581"/>
                <a:gd name="T15" fmla="*/ 2147483647 h 609"/>
                <a:gd name="T16" fmla="*/ 2147483647 w 581"/>
                <a:gd name="T17" fmla="*/ 2147483647 h 609"/>
                <a:gd name="T18" fmla="*/ 2147483647 w 581"/>
                <a:gd name="T19" fmla="*/ 2147483647 h 609"/>
                <a:gd name="T20" fmla="*/ 2147483647 w 581"/>
                <a:gd name="T21" fmla="*/ 2147483647 h 609"/>
                <a:gd name="T22" fmla="*/ 0 w 581"/>
                <a:gd name="T23" fmla="*/ 2147483647 h 609"/>
                <a:gd name="T24" fmla="*/ 2147483647 w 581"/>
                <a:gd name="T25" fmla="*/ 2147483647 h 609"/>
                <a:gd name="T26" fmla="*/ 2147483647 w 581"/>
                <a:gd name="T27" fmla="*/ 2147483647 h 609"/>
                <a:gd name="T28" fmla="*/ 2147483647 w 581"/>
                <a:gd name="T29" fmla="*/ 2147483647 h 609"/>
                <a:gd name="T30" fmla="*/ 2147483647 w 581"/>
                <a:gd name="T31" fmla="*/ 2147483647 h 609"/>
                <a:gd name="T32" fmla="*/ 2147483647 w 581"/>
                <a:gd name="T33" fmla="*/ 2147483647 h 609"/>
                <a:gd name="T34" fmla="*/ 2147483647 w 581"/>
                <a:gd name="T35" fmla="*/ 2147483647 h 609"/>
                <a:gd name="T36" fmla="*/ 2147483647 w 581"/>
                <a:gd name="T37" fmla="*/ 2147483647 h 609"/>
                <a:gd name="T38" fmla="*/ 2147483647 w 581"/>
                <a:gd name="T39" fmla="*/ 2147483647 h 609"/>
                <a:gd name="T40" fmla="*/ 2147483647 w 581"/>
                <a:gd name="T41" fmla="*/ 2147483647 h 609"/>
                <a:gd name="T42" fmla="*/ 2147483647 w 581"/>
                <a:gd name="T43" fmla="*/ 2147483647 h 609"/>
                <a:gd name="T44" fmla="*/ 2147483647 w 581"/>
                <a:gd name="T45" fmla="*/ 2147483647 h 609"/>
                <a:gd name="T46" fmla="*/ 2147483647 w 581"/>
                <a:gd name="T47" fmla="*/ 2147483647 h 609"/>
                <a:gd name="T48" fmla="*/ 2147483647 w 581"/>
                <a:gd name="T49" fmla="*/ 2147483647 h 609"/>
                <a:gd name="T50" fmla="*/ 2147483647 w 581"/>
                <a:gd name="T51" fmla="*/ 2147483647 h 609"/>
                <a:gd name="T52" fmla="*/ 2147483647 w 581"/>
                <a:gd name="T53" fmla="*/ 2147483647 h 609"/>
                <a:gd name="T54" fmla="*/ 2147483647 w 581"/>
                <a:gd name="T55" fmla="*/ 2147483647 h 609"/>
                <a:gd name="T56" fmla="*/ 2147483647 w 581"/>
                <a:gd name="T57" fmla="*/ 2147483647 h 609"/>
                <a:gd name="T58" fmla="*/ 2147483647 w 581"/>
                <a:gd name="T59" fmla="*/ 2147483647 h 609"/>
                <a:gd name="T60" fmla="*/ 2147483647 w 581"/>
                <a:gd name="T61" fmla="*/ 2147483647 h 609"/>
                <a:gd name="T62" fmla="*/ 2147483647 w 581"/>
                <a:gd name="T63" fmla="*/ 2147483647 h 609"/>
                <a:gd name="T64" fmla="*/ 2147483647 w 581"/>
                <a:gd name="T65" fmla="*/ 2147483647 h 609"/>
                <a:gd name="T66" fmla="*/ 2147483647 w 581"/>
                <a:gd name="T67" fmla="*/ 2147483647 h 609"/>
                <a:gd name="T68" fmla="*/ 2147483647 w 581"/>
                <a:gd name="T69" fmla="*/ 2147483647 h 609"/>
                <a:gd name="T70" fmla="*/ 2147483647 w 581"/>
                <a:gd name="T71" fmla="*/ 2147483647 h 609"/>
                <a:gd name="T72" fmla="*/ 2147483647 w 581"/>
                <a:gd name="T73" fmla="*/ 2147483647 h 609"/>
                <a:gd name="T74" fmla="*/ 2147483647 w 581"/>
                <a:gd name="T75" fmla="*/ 2147483647 h 609"/>
                <a:gd name="T76" fmla="*/ 2147483647 w 581"/>
                <a:gd name="T77" fmla="*/ 2147483647 h 609"/>
                <a:gd name="T78" fmla="*/ 2147483647 w 581"/>
                <a:gd name="T79" fmla="*/ 2147483647 h 609"/>
                <a:gd name="T80" fmla="*/ 2147483647 w 581"/>
                <a:gd name="T81" fmla="*/ 0 h 609"/>
                <a:gd name="T82" fmla="*/ 2147483647 w 581"/>
                <a:gd name="T83" fmla="*/ 2147483647 h 609"/>
                <a:gd name="T84" fmla="*/ 2147483647 w 581"/>
                <a:gd name="T85" fmla="*/ 2147483647 h 609"/>
                <a:gd name="T86" fmla="*/ 2147483647 w 581"/>
                <a:gd name="T87" fmla="*/ 2147483647 h 609"/>
                <a:gd name="T88" fmla="*/ 2147483647 w 581"/>
                <a:gd name="T89" fmla="*/ 0 h 609"/>
                <a:gd name="T90" fmla="*/ 2147483647 w 581"/>
                <a:gd name="T91" fmla="*/ 2147483647 h 609"/>
                <a:gd name="T92" fmla="*/ 2147483647 w 581"/>
                <a:gd name="T93" fmla="*/ 2147483647 h 609"/>
                <a:gd name="T94" fmla="*/ 2147483647 w 581"/>
                <a:gd name="T95" fmla="*/ 2147483647 h 609"/>
                <a:gd name="T96" fmla="*/ 2147483647 w 581"/>
                <a:gd name="T97" fmla="*/ 0 h 609"/>
                <a:gd name="T98" fmla="*/ 2147483647 w 581"/>
                <a:gd name="T99" fmla="*/ 2147483647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98E8787C-470C-4EC2-AA17-6F81828A90AC}"/>
              </a:ext>
            </a:extLst>
          </p:cNvPr>
          <p:cNvSpPr txBox="1">
            <a:spLocks/>
          </p:cNvSpPr>
          <p:nvPr/>
        </p:nvSpPr>
        <p:spPr bwMode="auto">
          <a:xfrm>
            <a:off x="10231300" y="9295622"/>
            <a:ext cx="4762258" cy="67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en-US" altLang="ko-KR" sz="29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D9D81AC3-14CF-4E7A-B7A2-E22B40DF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547" y="8751987"/>
            <a:ext cx="42656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중간 보고서 작성</a:t>
            </a:r>
          </a:p>
        </p:txBody>
      </p:sp>
      <p:sp>
        <p:nvSpPr>
          <p:cNvPr id="23" name="Rectangle 25"/>
          <p:cNvSpPr/>
          <p:nvPr/>
        </p:nvSpPr>
        <p:spPr>
          <a:xfrm>
            <a:off x="10622701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Rectangle 26"/>
          <p:cNvSpPr/>
          <p:nvPr/>
        </p:nvSpPr>
        <p:spPr>
          <a:xfrm>
            <a:off x="10093690" y="1963700"/>
            <a:ext cx="416964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NEXT SCHEDULE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16DA2C-67A2-42E4-8381-26BF0FD1CA1C}"/>
              </a:ext>
            </a:extLst>
          </p:cNvPr>
          <p:cNvSpPr txBox="1">
            <a:spLocks/>
          </p:cNvSpPr>
          <p:nvPr/>
        </p:nvSpPr>
        <p:spPr bwMode="auto">
          <a:xfrm>
            <a:off x="9535409" y="9700016"/>
            <a:ext cx="11085866" cy="142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 산출물 및 진행상황 정리</a:t>
            </a:r>
            <a:endParaRPr lang="ko-KR"/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 sz="29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5월 10일(일)까지 완성</a:t>
            </a:r>
            <a:endParaRPr lang="ko-KR" altLang="en-US" sz="29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629937" y="4926285"/>
              <a:ext cx="7118232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313833" y="1025100"/>
            <a:ext cx="572776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주제 변경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9" name="Rectangle 26"/>
          <p:cNvSpPr/>
          <p:nvPr/>
        </p:nvSpPr>
        <p:spPr>
          <a:xfrm>
            <a:off x="1884506" y="3314115"/>
            <a:ext cx="307062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변경 주제</a:t>
            </a:r>
            <a:endParaRPr lang="en-US" b="1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20697" y="4268241"/>
            <a:ext cx="3962400" cy="3962400"/>
            <a:chOff x="2599766" y="5325036"/>
            <a:chExt cx="3962400" cy="3962400"/>
          </a:xfrm>
        </p:grpSpPr>
        <p:sp>
          <p:nvSpPr>
            <p:cNvPr id="3" name="타원 2"/>
            <p:cNvSpPr/>
            <p:nvPr/>
          </p:nvSpPr>
          <p:spPr>
            <a:xfrm>
              <a:off x="2599766" y="5325036"/>
              <a:ext cx="3962400" cy="3962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845502" y="6639940"/>
              <a:ext cx="3306774" cy="1354174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데이터베이스</a:t>
              </a:r>
              <a:endPara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교육 플랫폼</a:t>
              </a:r>
            </a:p>
          </p:txBody>
        </p:sp>
      </p:grpSp>
      <p:sp>
        <p:nvSpPr>
          <p:cNvPr id="31" name="Rectangle 26"/>
          <p:cNvSpPr/>
          <p:nvPr/>
        </p:nvSpPr>
        <p:spPr>
          <a:xfrm>
            <a:off x="6533276" y="7726047"/>
            <a:ext cx="15518641" cy="232367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defTabSz="1828434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기존 주제를 활용할 수 있다고 판단한 교육 분야에 초점을 맞춤.</a:t>
            </a:r>
            <a:endParaRPr 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defTabSz="1828434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(기존 주제는 이 제품의 부가 기능으로 추가됨)</a:t>
            </a:r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E985852D-C624-42B7-9B68-67F1F223D2E6}"/>
              </a:ext>
            </a:extLst>
          </p:cNvPr>
          <p:cNvSpPr/>
          <p:nvPr/>
        </p:nvSpPr>
        <p:spPr>
          <a:xfrm>
            <a:off x="8869220" y="1945771"/>
            <a:ext cx="661858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CHANGE PROJECT SUBJECT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F5054F4A-F7BE-44B7-AFF6-C0C9BC17BCE5}"/>
              </a:ext>
            </a:extLst>
          </p:cNvPr>
          <p:cNvSpPr/>
          <p:nvPr/>
        </p:nvSpPr>
        <p:spPr>
          <a:xfrm>
            <a:off x="5115653" y="11291946"/>
            <a:ext cx="1380369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000" b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이후</a:t>
            </a:r>
            <a:r>
              <a:rPr lang="en-US" altLang="ko-KR" sz="40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, </a:t>
            </a:r>
            <a:r>
              <a:rPr lang="en-US" altLang="ko-KR" sz="4000" b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프로젝트</a:t>
            </a:r>
            <a:r>
              <a:rPr lang="en-US" altLang="ko-KR" sz="40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sz="4000" b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주제명을</a:t>
            </a:r>
            <a:r>
              <a:rPr lang="en-US" altLang="ko-KR" sz="40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sz="4000" b="1" i="1">
                <a:solidFill>
                  <a:schemeClr val="tx1"/>
                </a:solidFill>
                <a:latin typeface="Arial"/>
                <a:ea typeface="KoPubWorld돋움체_Pro Medium"/>
                <a:cs typeface="KoPubWorld돋움체_Pro Medium" panose="00000600000000000000" pitchFamily="50" charset="-127"/>
              </a:rPr>
              <a:t>"</a:t>
            </a:r>
            <a:r>
              <a:rPr lang="en-US" altLang="ko-KR" sz="4000" b="1" i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데이터베이스</a:t>
            </a:r>
            <a:r>
              <a:rPr lang="en-US" altLang="ko-KR" sz="4000" b="1" i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sz="4000" b="1" i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교육</a:t>
            </a:r>
            <a:r>
              <a:rPr lang="en-US" altLang="ko-KR" sz="4000" b="1" i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sz="4000" b="1" i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플랫폼</a:t>
            </a:r>
            <a:r>
              <a:rPr lang="en-US" altLang="ko-KR" sz="4000" b="1" i="1">
                <a:solidFill>
                  <a:schemeClr val="tx1"/>
                </a:solidFill>
                <a:latin typeface="Arial"/>
                <a:ea typeface="KoPubWorld돋움체_Pro Medium"/>
                <a:cs typeface="KoPubWorld돋움체_Pro Medium" panose="00000600000000000000" pitchFamily="50" charset="-127"/>
              </a:rPr>
              <a:t>" </a:t>
            </a:r>
            <a:r>
              <a:rPr lang="en-US" altLang="ko-KR" sz="4000" b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으로</a:t>
            </a:r>
            <a:r>
              <a:rPr lang="en-US" altLang="ko-KR" sz="40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sz="4000" b="1" err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변경</a:t>
            </a:r>
            <a:endParaRPr lang="en-US" altLang="ko-KR" sz="4000" b="1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D812A-ABCD-443E-8599-CA394C839E3F}"/>
              </a:ext>
            </a:extLst>
          </p:cNvPr>
          <p:cNvSpPr txBox="1"/>
          <p:nvPr/>
        </p:nvSpPr>
        <p:spPr>
          <a:xfrm>
            <a:off x="4223270" y="4609989"/>
            <a:ext cx="114552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latin typeface="Arial"/>
                <a:ea typeface="KoPubWorld돋움체_Pro Medium"/>
                <a:cs typeface="Arial"/>
              </a:rPr>
              <a:t>"</a:t>
            </a:r>
            <a:r>
              <a:rPr lang="ko-KR">
                <a:latin typeface="맑은 고딕"/>
                <a:ea typeface="KoPubWorld돋움체_Pro Medium"/>
              </a:rPr>
              <a:t>한글 문장으로 작성하는 SQL</a:t>
            </a:r>
            <a:r>
              <a:rPr lang="ko-KR">
                <a:latin typeface="Arial"/>
                <a:ea typeface="KoPubWorld돋움체_Pro Medium"/>
                <a:cs typeface="Arial"/>
              </a:rPr>
              <a:t>"</a:t>
            </a:r>
            <a:r>
              <a:rPr lang="en-US" altLang="ko-KR">
                <a:latin typeface="Arial"/>
                <a:ea typeface="맑은 고딕"/>
                <a:cs typeface="Arial"/>
              </a:rPr>
              <a:t>​</a:t>
            </a:r>
            <a:endParaRPr lang="ko-KR">
              <a:latin typeface="Arial"/>
              <a:ea typeface="KoPubWorld돋움체_Pro Medium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939BB-3417-45FF-8617-4B91A80DCBF1}"/>
              </a:ext>
            </a:extLst>
          </p:cNvPr>
          <p:cNvSpPr txBox="1"/>
          <p:nvPr/>
        </p:nvSpPr>
        <p:spPr>
          <a:xfrm>
            <a:off x="6720980" y="6909318"/>
            <a:ext cx="16510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Arial"/>
                <a:ea typeface="맑은 고딕"/>
                <a:cs typeface="Arial"/>
              </a:rPr>
              <a:t>"</a:t>
            </a:r>
            <a:r>
              <a:rPr lang="ko-KR" b="1">
                <a:latin typeface="Lato Light"/>
                <a:ea typeface="맑은 고딕"/>
              </a:rPr>
              <a:t>데이터베이스의 개념과 설계 규칙, SQL 문법을 가르치는 교육 플랫폼</a:t>
            </a:r>
            <a:r>
              <a:rPr lang="ko-KR" b="1">
                <a:latin typeface="Arial"/>
                <a:ea typeface="맑은 고딕"/>
                <a:cs typeface="Arial"/>
              </a:rPr>
              <a:t>"</a:t>
            </a:r>
            <a:r>
              <a:rPr lang="ko-KR">
                <a:latin typeface="Arial"/>
                <a:ea typeface="맑은 고딕"/>
                <a:cs typeface="Arial"/>
              </a:rPr>
              <a:t>​​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72935B9-51FE-4F0D-8F3D-E14966077AFA}"/>
              </a:ext>
            </a:extLst>
          </p:cNvPr>
          <p:cNvSpPr/>
          <p:nvPr/>
        </p:nvSpPr>
        <p:spPr>
          <a:xfrm rot="5460000">
            <a:off x="9329251" y="5602204"/>
            <a:ext cx="1258150" cy="90450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8" descr="전구 및 기어 ">
            <a:extLst>
              <a:ext uri="{FF2B5EF4-FFF2-40B4-BE49-F238E27FC236}">
                <a16:creationId xmlns:a16="http://schemas.microsoft.com/office/drawing/2014/main" id="{A940E7F5-931E-4A0A-AE38-82F484FB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9892" y="10159703"/>
            <a:ext cx="1753059" cy="17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95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622686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시장 조사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43F9AF1E-3D6D-498D-8042-44F73639368F}"/>
              </a:ext>
            </a:extLst>
          </p:cNvPr>
          <p:cNvSpPr/>
          <p:nvPr/>
        </p:nvSpPr>
        <p:spPr>
          <a:xfrm>
            <a:off x="11034912" y="4056384"/>
            <a:ext cx="12633926" cy="65248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just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800" b="1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 Problem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문제로 주어진 자연어 문장을 보고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사용자가 이에 대응하는 SQL을 작성해 답을 맞춰 봄으로써</a:t>
            </a:r>
            <a:endParaRPr lang="ko-KR" alt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스스로의 SQL 작성 실력을 점검할 수 있는 사이트.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SQL 외에도 개념을 묻는 문제도 출제된다.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en-US" alt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사용자들이 직접 문제를 낼 수도 있다.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정보처리기사 등 자격증 기출 문제가 수록 되어있다.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학습할 수 있는 부분이 없고 문제만 출제하기 때문에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별도의 학습이 필요하다.</a:t>
            </a: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54E6C38-9536-43F9-9BBA-0FF3DC48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2" y="3423718"/>
            <a:ext cx="10067602" cy="6989278"/>
          </a:xfrm>
          <a:prstGeom prst="rect">
            <a:avLst/>
          </a:prstGeom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772CAC28-D341-471D-9188-44CC1D47BA3D}"/>
              </a:ext>
            </a:extLst>
          </p:cNvPr>
          <p:cNvSpPr/>
          <p:nvPr/>
        </p:nvSpPr>
        <p:spPr>
          <a:xfrm>
            <a:off x="10612782" y="3421259"/>
            <a:ext cx="7237792" cy="923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4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《 유사한 시장 제품 조사 》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BC389F40-05CB-4C84-BFF0-0D73D0CF2760}"/>
              </a:ext>
            </a:extLst>
          </p:cNvPr>
          <p:cNvSpPr/>
          <p:nvPr/>
        </p:nvSpPr>
        <p:spPr>
          <a:xfrm>
            <a:off x="2731607" y="11568369"/>
            <a:ext cx="19629382" cy="923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자격증 기출문제를 이용한 퀴즈 제공 기능, 학습 페이지 제공 기능 추가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EF0CD90C-8D1A-473C-A4A7-92C9EDEDF896}"/>
              </a:ext>
            </a:extLst>
          </p:cNvPr>
          <p:cNvSpPr/>
          <p:nvPr/>
        </p:nvSpPr>
        <p:spPr>
          <a:xfrm>
            <a:off x="10056459" y="1925777"/>
            <a:ext cx="494347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MARKET RESEARCH</a:t>
            </a:r>
            <a:endParaRPr 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2" name="그래픽 12" descr="오른쪽을 가리키는 검지 ">
            <a:extLst>
              <a:ext uri="{FF2B5EF4-FFF2-40B4-BE49-F238E27FC236}">
                <a16:creationId xmlns:a16="http://schemas.microsoft.com/office/drawing/2014/main" id="{8C7A143F-DCE6-412F-A44C-759DC2CB0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769" y="11382867"/>
            <a:ext cx="1293480" cy="12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067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622686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시장 조사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43F9AF1E-3D6D-498D-8042-44F73639368F}"/>
              </a:ext>
            </a:extLst>
          </p:cNvPr>
          <p:cNvSpPr/>
          <p:nvPr/>
        </p:nvSpPr>
        <p:spPr>
          <a:xfrm>
            <a:off x="11736478" y="4104944"/>
            <a:ext cx="11553107" cy="65248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just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800" b="1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 ZOO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SQL 문법을 교육하는 사이트.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각 문법에 대한 짧은 설명을 제공하고,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설명의 하단에는 예시를 통해</a:t>
            </a:r>
            <a:endParaRPr 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학습한 내용을 실습할 수 있는 코너가 있다.</a:t>
            </a:r>
            <a:endParaRPr 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사용자가 직접 풀어볼 수 있는 퀴즈도 제공한다.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영어, 일본어, 중국어로 서비스를 제공하기 때문에</a:t>
            </a: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외국어가 미숙한 국내 사람들이 이용하기에는</a:t>
            </a:r>
            <a:endParaRPr 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just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약간의 불편함이 따를 수 있다.</a:t>
            </a:r>
            <a:endParaRPr 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B0B507B-F02D-4DB9-8F00-3D473477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04" y="3037592"/>
            <a:ext cx="9448489" cy="7950281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02D4945-D80F-4EE6-9C99-2ED53C5A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036" y="4549622"/>
            <a:ext cx="7521069" cy="6901863"/>
          </a:xfrm>
          <a:prstGeom prst="rect">
            <a:avLst/>
          </a:prstGeom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F3CC4D68-85F4-4524-BB8F-0A905762D36E}"/>
              </a:ext>
            </a:extLst>
          </p:cNvPr>
          <p:cNvSpPr/>
          <p:nvPr/>
        </p:nvSpPr>
        <p:spPr>
          <a:xfrm>
            <a:off x="2879778" y="12149681"/>
            <a:ext cx="18870681" cy="89251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20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학습 페이지 하단에 학습한 내용을 실습해 볼 수 있는 코너를 제공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65044AD7-32E3-49B5-8BD7-3F6DD8C209C5}"/>
              </a:ext>
            </a:extLst>
          </p:cNvPr>
          <p:cNvSpPr/>
          <p:nvPr/>
        </p:nvSpPr>
        <p:spPr>
          <a:xfrm>
            <a:off x="10612782" y="3421259"/>
            <a:ext cx="7237792" cy="923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400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《 유사한 시장 제품 조사 》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0F362E90-DD78-49BF-85D2-DDF503EC4666}"/>
              </a:ext>
            </a:extLst>
          </p:cNvPr>
          <p:cNvSpPr/>
          <p:nvPr/>
        </p:nvSpPr>
        <p:spPr>
          <a:xfrm>
            <a:off x="10056459" y="1925777"/>
            <a:ext cx="494347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MARKET RESEARCH</a:t>
            </a:r>
            <a:endParaRPr 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9" name="그래픽 12" descr="오른쪽을 가리키는 검지 ">
            <a:extLst>
              <a:ext uri="{FF2B5EF4-FFF2-40B4-BE49-F238E27FC236}">
                <a16:creationId xmlns:a16="http://schemas.microsoft.com/office/drawing/2014/main" id="{8EB80847-0CDA-4E34-99FE-B1ACD1C15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0671" y="11948791"/>
            <a:ext cx="1293480" cy="12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849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F073023F-D78C-4869-9DE8-00FB9DF514D3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기존의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요구사항 정의서&gt;</a:t>
            </a:r>
            <a:endParaRPr lang="en-US" altLang="ko-KR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DED9DEEB-4885-4D4A-92D8-BD531DEEE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69"/>
          <a:stretch/>
        </p:blipFill>
        <p:spPr>
          <a:xfrm>
            <a:off x="3850642" y="4129136"/>
            <a:ext cx="7715392" cy="6383067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7C3ED946-147F-4AAF-929A-96802D837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06"/>
          <a:stretch/>
        </p:blipFill>
        <p:spPr>
          <a:xfrm>
            <a:off x="12652429" y="4498070"/>
            <a:ext cx="8440945" cy="56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9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6992690" y="1025100"/>
            <a:ext cx="1037006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요구사항 정의서 </a:t>
            </a: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&amp;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명세서 보완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5883863" y="1963700"/>
            <a:ext cx="1258932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REDEEM REQUIREMENTS DEFINITION &amp; SPECIFICATION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7EFB2F-0856-475A-9DF8-B7277F38B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38556"/>
              </p:ext>
            </p:extLst>
          </p:nvPr>
        </p:nvGraphicFramePr>
        <p:xfrm>
          <a:off x="3209161" y="3714659"/>
          <a:ext cx="17937116" cy="646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780">
                  <a:extLst>
                    <a:ext uri="{9D8B030D-6E8A-4147-A177-3AD203B41FA5}">
                      <a16:colId xmlns:a16="http://schemas.microsoft.com/office/drawing/2014/main" val="1201555937"/>
                    </a:ext>
                  </a:extLst>
                </a:gridCol>
                <a:gridCol w="14652336">
                  <a:extLst>
                    <a:ext uri="{9D8B030D-6E8A-4147-A177-3AD203B41FA5}">
                      <a16:colId xmlns:a16="http://schemas.microsoft.com/office/drawing/2014/main" val="1486043239"/>
                    </a:ext>
                  </a:extLst>
                </a:gridCol>
              </a:tblGrid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4000" b="1">
                          <a:solidFill>
                            <a:schemeClr val="bg1"/>
                          </a:solidFill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ID</a:t>
                      </a:r>
                      <a:endParaRPr lang="ko-KR" sz="4000" b="1">
                        <a:solidFill>
                          <a:schemeClr val="bg1"/>
                        </a:solidFill>
                        <a:effectLst/>
                        <a:latin typeface="KoPubWorld돋움체_Pro Bold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4000" b="1">
                          <a:solidFill>
                            <a:schemeClr val="bg1"/>
                          </a:solidFill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요구사항 명</a:t>
                      </a:r>
                      <a:endParaRPr lang="ko-KR" sz="4000" b="1">
                        <a:solidFill>
                          <a:schemeClr val="bg1"/>
                        </a:solidFill>
                        <a:effectLst/>
                        <a:latin typeface="KoPubWorld돋움체_Pro Bold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24313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자연어 문장을 SQL로 변환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2498494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데이터베이스 작업 수행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 panose="00000300000000000000" pitchFamily="50" charset="-127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51834381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데이터베이스 작업 수행 결과 테이블로 출력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389681689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데이터베이스 교육 페이지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7645596"/>
                  </a:ext>
                </a:extLst>
              </a:tr>
              <a:tr h="107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600" b="1">
                          <a:effectLst/>
                          <a:latin typeface="KoPubWorld돋움체_Pro Bold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RQ-0005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SQL </a:t>
                      </a:r>
                      <a:r>
                        <a:rPr lang="ko-KR" altLang="en-US" sz="3600">
                          <a:effectLst/>
                          <a:latin typeface="KoPubWorld돋움체_Pro Light" panose="00000300000000000000" pitchFamily="50" charset="-127"/>
                          <a:ea typeface="KoPubWorld돋움체_Pro Light"/>
                          <a:cs typeface="KoPubWorld돋움체_Pro Light" panose="00000300000000000000" pitchFamily="50" charset="-127"/>
                        </a:rPr>
                        <a:t>문법 교육 페이지</a:t>
                      </a:r>
                      <a:endParaRPr lang="ko-KR" sz="3600">
                        <a:effectLst/>
                        <a:latin typeface="KoPubWorld돋움체_Pro Light" panose="00000300000000000000" pitchFamily="50" charset="-127"/>
                        <a:ea typeface="KoPubWorld돋움체_Pro Light"/>
                        <a:cs typeface="KoPubWorld돋움체_Pro Light" panose="00000300000000000000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0939964"/>
                  </a:ext>
                </a:extLst>
              </a:tr>
            </a:tbl>
          </a:graphicData>
        </a:graphic>
      </p:graphicFrame>
      <p:sp>
        <p:nvSpPr>
          <p:cNvPr id="2" name="Rectangle 26">
            <a:extLst>
              <a:ext uri="{FF2B5EF4-FFF2-40B4-BE49-F238E27FC236}">
                <a16:creationId xmlns:a16="http://schemas.microsoft.com/office/drawing/2014/main" id="{F949100B-42A6-43CA-90FC-5D2F01C5B44A}"/>
              </a:ext>
            </a:extLst>
          </p:cNvPr>
          <p:cNvSpPr/>
          <p:nvPr/>
        </p:nvSpPr>
        <p:spPr>
          <a:xfrm>
            <a:off x="8997628" y="11642335"/>
            <a:ext cx="634110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&lt;</a:t>
            </a:r>
            <a:r>
              <a:rPr lang="ko-KR" altLang="en-US" b="1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수정된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요구사항 정의서&gt;</a:t>
            </a:r>
          </a:p>
        </p:txBody>
      </p:sp>
    </p:spTree>
    <p:extLst>
      <p:ext uri="{BB962C8B-B14F-4D97-AF65-F5344CB8AC3E}">
        <p14:creationId xmlns:p14="http://schemas.microsoft.com/office/powerpoint/2010/main" val="31815741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879</Words>
  <Application>Microsoft Office PowerPoint</Application>
  <PresentationFormat>사용자 지정</PresentationFormat>
  <Paragraphs>254</Paragraphs>
  <Slides>46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Helvetica Neue</vt:lpstr>
      <vt:lpstr>KoPubWorld돋움체_Pro Bold</vt:lpstr>
      <vt:lpstr>KoPubWorld돋움체_Pro Light</vt:lpstr>
      <vt:lpstr>KoPubWorld돋움체_Pro Medium</vt:lpstr>
      <vt:lpstr>Lato Light</vt:lpstr>
      <vt:lpstr>MS PGothic</vt:lpstr>
      <vt:lpstr>나눔고딕 ExtraBold</vt:lpstr>
      <vt:lpstr>맑은 고딕</vt:lpstr>
      <vt:lpstr>Arial</vt:lpstr>
      <vt:lpstr>Calibri Light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Sujin Nam</cp:lastModifiedBy>
  <cp:revision>3</cp:revision>
  <dcterms:created xsi:type="dcterms:W3CDTF">2014-11-12T21:47:38Z</dcterms:created>
  <dcterms:modified xsi:type="dcterms:W3CDTF">2020-05-08T04:12:05Z</dcterms:modified>
  <cp:category/>
</cp:coreProperties>
</file>